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54" r:id="rId2"/>
    <p:sldId id="390" r:id="rId3"/>
    <p:sldId id="381" r:id="rId4"/>
    <p:sldId id="382" r:id="rId5"/>
    <p:sldId id="383" r:id="rId6"/>
    <p:sldId id="385" r:id="rId7"/>
    <p:sldId id="384" r:id="rId8"/>
    <p:sldId id="386" r:id="rId9"/>
    <p:sldId id="379" r:id="rId10"/>
    <p:sldId id="324" r:id="rId11"/>
    <p:sldId id="380" r:id="rId12"/>
    <p:sldId id="391" r:id="rId13"/>
    <p:sldId id="387" r:id="rId14"/>
    <p:sldId id="388" r:id="rId15"/>
    <p:sldId id="267" r:id="rId16"/>
    <p:sldId id="355" r:id="rId17"/>
    <p:sldId id="389" r:id="rId18"/>
    <p:sldId id="392" r:id="rId19"/>
    <p:sldId id="364" r:id="rId20"/>
    <p:sldId id="365" r:id="rId21"/>
    <p:sldId id="366" r:id="rId22"/>
    <p:sldId id="367" r:id="rId23"/>
    <p:sldId id="340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23" r:id="rId34"/>
    <p:sldId id="334" r:id="rId35"/>
    <p:sldId id="273" r:id="rId36"/>
    <p:sldId id="358" r:id="rId37"/>
    <p:sldId id="357" r:id="rId38"/>
    <p:sldId id="359" r:id="rId39"/>
    <p:sldId id="360" r:id="rId40"/>
    <p:sldId id="361" r:id="rId41"/>
    <p:sldId id="362" r:id="rId42"/>
    <p:sldId id="363" r:id="rId43"/>
    <p:sldId id="283" r:id="rId44"/>
    <p:sldId id="352" r:id="rId45"/>
    <p:sldId id="348" r:id="rId46"/>
    <p:sldId id="284" r:id="rId47"/>
    <p:sldId id="350" r:id="rId48"/>
    <p:sldId id="351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2523"/>
  </p:normalViewPr>
  <p:slideViewPr>
    <p:cSldViewPr snapToGrid="0" snapToObjects="1">
      <p:cViewPr>
        <p:scale>
          <a:sx n="68" d="100"/>
          <a:sy n="68" d="100"/>
        </p:scale>
        <p:origin x="128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hapkovski@gmail.com" TargetMode="External"/><Relationship Id="rId4" Type="http://schemas.openxmlformats.org/officeDocument/2006/relationships/hyperlink" Target="https://groups.google.com/forum/#!forum/otree" TargetMode="External"/><Relationship Id="rId5" Type="http://schemas.openxmlformats.org/officeDocument/2006/relationships/hyperlink" Target="http://otree.readthedocs.org/" TargetMode="External"/><Relationship Id="rId6" Type="http://schemas.openxmlformats.org/officeDocument/2006/relationships/hyperlink" Target="https://www.otree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pkovski.github.io/teaching/brussels_2018/brussels_presentation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bootstrap.com/" TargetMode="Externa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mprs-uncertainty.herokuapp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000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imprs201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83-017-9527-2)" TargetMode="External"/><Relationship Id="rId4" Type="http://schemas.openxmlformats.org/officeDocument/2006/relationships/hyperlink" Target="https://nodegame.org/" TargetMode="External"/><Relationship Id="rId5" Type="http://schemas.openxmlformats.org/officeDocument/2006/relationships/hyperlink" Target="https://www.sophielabs.com/" TargetMode="External"/><Relationship Id="rId6" Type="http://schemas.openxmlformats.org/officeDocument/2006/relationships/hyperlink" Target="https://gorilla.sc/" TargetMode="External"/><Relationship Id="rId7" Type="http://schemas.openxmlformats.org/officeDocument/2006/relationships/hyperlink" Target="http://breadboard.yale.edu/" TargetMode="External"/><Relationship Id="rId8" Type="http://schemas.openxmlformats.org/officeDocument/2006/relationships/hyperlink" Target="http://www.otre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oness-la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56" y="1926772"/>
            <a:ext cx="9851571" cy="16981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platform to run interactive online experiments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written on Python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source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based on Django framework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responsive </a:t>
            </a:r>
            <a:r>
              <a:rPr lang="mr-IN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can be run in mobile browsers, tablets etc.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0708"/>
              </p:ext>
            </p:extLst>
          </p:nvPr>
        </p:nvGraphicFramePr>
        <p:xfrm>
          <a:off x="0" y="3899353"/>
          <a:ext cx="12192000" cy="26329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84271"/>
                <a:gridCol w="7407729"/>
              </a:tblGrid>
              <a:tr h="54718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Materials and code 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u="sng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2"/>
                        </a:rPr>
                        <a:t>https://chapkovski.github.io/teaching/</a:t>
                      </a:r>
                      <a:endParaRPr lang="en-US" sz="2500" b="0" i="0" u="sng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0290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My e-mail: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3"/>
                        </a:rPr>
                        <a:t>chapkovski@gmail.com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4717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err="1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support group: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4"/>
                        </a:rPr>
                        <a:t>https://groups.google.com/forum/#!forum/otree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documentation: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5"/>
                        </a:rPr>
                        <a:t>http://otree.readthedocs.org/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Hub: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6"/>
                        </a:rPr>
                        <a:t>https://www.otreehub.com/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Python (backend); HTML, JavaScript, Django template language (frontend)</a:t>
            </a:r>
          </a:p>
          <a:p>
            <a:r>
              <a:rPr lang="en-US" dirty="0" smtClean="0"/>
              <a:t>Backend: </a:t>
            </a:r>
            <a:r>
              <a:rPr lang="en-US" b="1" dirty="0" smtClean="0"/>
              <a:t>Django  (M-V-C)</a:t>
            </a:r>
          </a:p>
          <a:p>
            <a:r>
              <a:rPr lang="en-US" dirty="0" smtClean="0"/>
              <a:t>Frontend: </a:t>
            </a:r>
            <a:r>
              <a:rPr lang="en-US" b="1" dirty="0" smtClean="0"/>
              <a:t>Bootstrap</a:t>
            </a:r>
          </a:p>
          <a:p>
            <a:pPr marL="0" indent="0">
              <a:buNone/>
            </a:pP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getbootstrap.com</a:t>
            </a:r>
            <a:r>
              <a:rPr lang="en-US" dirty="0"/>
              <a:t>)</a:t>
            </a:r>
          </a:p>
        </p:txBody>
      </p:sp>
      <p:pic>
        <p:nvPicPr>
          <p:cNvPr id="4" name="Picture 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06" y="2667000"/>
            <a:ext cx="380214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https://imprs-uncertainty.herokuapp.com/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7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3" y="2185989"/>
            <a:ext cx="9791697" cy="61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mTurk</a:t>
            </a:r>
            <a:r>
              <a:rPr lang="en-US" dirty="0" smtClean="0"/>
              <a:t> - </a:t>
            </a:r>
            <a:r>
              <a:rPr lang="en-US" dirty="0" err="1" smtClean="0"/>
              <a:t>BigFive</a:t>
            </a:r>
            <a:endParaRPr lang="en-US" dirty="0"/>
          </a:p>
        </p:txBody>
      </p:sp>
      <p:pic>
        <p:nvPicPr>
          <p:cNvPr id="1026" name="Picture 2" descr="images/create-mturk-s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362200"/>
            <a:ext cx="93154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</a:t>
            </a:r>
            <a:r>
              <a:rPr lang="en-US" dirty="0" smtClean="0"/>
              <a:t>app. Step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20351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the terminal (</a:t>
            </a:r>
            <a:r>
              <a:rPr lang="en-US" sz="25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MacOS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), or PowerShell/Command line (Windows)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Check if oTree is installed: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5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Create a new project: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startproject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NAMEOFPROJECT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>
                <a:latin typeface="Helvetica Neue Light" charset="0"/>
                <a:ea typeface="Helvetica Neue Light" charset="0"/>
                <a:cs typeface="Helvetica Neue Light" charset="0"/>
              </a:rPr>
              <a:t>Create a new 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app: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Change to NAMEOFPROJECT folder: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cd NAMEOFPROJECT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Create an app: </a:t>
            </a:r>
            <a:r>
              <a:rPr lang="en-US" sz="2000" dirty="0"/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startapp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NAMEOFAPP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600200" lvl="1" indent="-1143000">
              <a:lnSpc>
                <a:spcPct val="150000"/>
              </a:lnSpc>
              <a:buFont typeface="Arial"/>
              <a:buAutoNum type="arabicPeriod"/>
            </a:pPr>
            <a:endParaRPr lang="en-US" sz="21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endParaRPr lang="en-US" sz="2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app. Step </a:t>
            </a:r>
            <a:r>
              <a:rPr lang="en-US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8827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Open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NAMEOFPROJECT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PyCharm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(or in any other editor of your choice)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register app to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1101725" indent="0">
              <a:lnSpc>
                <a:spcPct val="150000"/>
              </a:lnSpc>
              <a:buNone/>
            </a:pP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SESSION_CONFIGS = [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{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my_first_app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display_name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First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 smtClean="0">
                <a:latin typeface="Courier" charset="0"/>
                <a:ea typeface="Courier" charset="0"/>
                <a:cs typeface="Courier" charset="0"/>
              </a:rPr>
              <a:t>Ap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num_demo_participants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1,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app_sequence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NAMEOFPROJECT 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},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Terminal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devserver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57288" indent="-1157288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any browser go </a:t>
            </a: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to: </a:t>
            </a:r>
            <a:r>
              <a:rPr lang="en-US" sz="2000" dirty="0">
                <a:hlinkClick r:id="rId3"/>
              </a:rPr>
              <a:t>http://localhost:8000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add a new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Add Page class definition to </a:t>
            </a:r>
            <a:r>
              <a:rPr lang="en-US" dirty="0" err="1" smtClean="0"/>
              <a:t>pages.py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page reference to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PageName.html</a:t>
            </a:r>
            <a:r>
              <a:rPr lang="en-US" dirty="0" smtClean="0"/>
              <a:t> in app/templates/app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get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Define model field in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models.py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form_fields</a:t>
            </a:r>
            <a:r>
              <a:rPr lang="en-US" dirty="0" smtClean="0"/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form_model</a:t>
            </a:r>
            <a:r>
              <a:rPr lang="en-US" dirty="0" smtClean="0"/>
              <a:t> to a corresponding Page in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pages.py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Add {% </a:t>
            </a:r>
            <a:r>
              <a:rPr lang="en-US" dirty="0" err="1" smtClean="0"/>
              <a:t>formfields</a:t>
            </a:r>
            <a:r>
              <a:rPr lang="en-US" dirty="0" smtClean="0"/>
              <a:t> %} in the Page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269671" y="734786"/>
            <a:ext cx="733152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Our main goal: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Show something to the participant.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Get his/her reaction on it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273628" y="4816928"/>
            <a:ext cx="9111343" cy="1208633"/>
          </a:xfrm>
          <a:custGeom>
            <a:avLst/>
            <a:gdLst>
              <a:gd name="connsiteX0" fmla="*/ 0 w 9111343"/>
              <a:gd name="connsiteY0" fmla="*/ 0 h 1208633"/>
              <a:gd name="connsiteX1" fmla="*/ 3216729 w 9111343"/>
              <a:gd name="connsiteY1" fmla="*/ 1208314 h 1208633"/>
              <a:gd name="connsiteX2" fmla="*/ 9111343 w 9111343"/>
              <a:gd name="connsiteY2" fmla="*/ 130629 h 120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1343" h="1208633">
                <a:moveTo>
                  <a:pt x="0" y="0"/>
                </a:moveTo>
                <a:cubicBezTo>
                  <a:pt x="849086" y="593271"/>
                  <a:pt x="1698172" y="1186543"/>
                  <a:pt x="3216729" y="1208314"/>
                </a:cubicBezTo>
                <a:cubicBezTo>
                  <a:pt x="4735286" y="1230085"/>
                  <a:pt x="9111343" y="130629"/>
                  <a:pt x="9111343" y="130629"/>
                </a:cubicBezTo>
              </a:path>
            </a:pathLst>
          </a:custGeom>
          <a:noFill/>
          <a:ln w="1270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access: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 smtClean="0">
                <a:hlinkClick r:id="rId2"/>
              </a:rPr>
              <a:t>http</a:t>
            </a:r>
            <a:r>
              <a:rPr lang="en-US" sz="6000" dirty="0">
                <a:hlinkClick r:id="rId2"/>
              </a:rPr>
              <a:t>://</a:t>
            </a:r>
            <a:r>
              <a:rPr lang="en-US" sz="6000" dirty="0" smtClean="0">
                <a:hlinkClick r:id="rId2"/>
              </a:rPr>
              <a:t>bit.ly/imprs2019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718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14" y="0"/>
            <a:ext cx="622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90357" y="212271"/>
            <a:ext cx="7701643" cy="6433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Models are responsible for storing  and processing data in the database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Anything that you need to be stored should be defined as a field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file</a:t>
            </a:r>
            <a:endParaRPr lang="en-US" sz="4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945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99495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5546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40331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65532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90732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38753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63953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89154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7380514" cy="643345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Pages are responsible for retrieving and passing back data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to templates and vice versa.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need to show something to a participant or to get his/her input, you need to state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6955970" cy="643345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Templates are just ordinary html files which get the info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and show it to a participant.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As soon as a participant clicks ‘Next’ the data he enters is passed back to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session.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participant.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2129" y="571500"/>
            <a:ext cx="4822371" cy="5584371"/>
            <a:chOff x="702129" y="571500"/>
            <a:chExt cx="4822371" cy="5584371"/>
          </a:xfrm>
          <a:solidFill>
            <a:srgbClr val="000000">
              <a:alpha val="50196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702129" y="571500"/>
              <a:ext cx="3918857" cy="5584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5643" y="587829"/>
              <a:ext cx="3918857" cy="44794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4327071" y="4898571"/>
            <a:ext cx="1485900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27371" y="832757"/>
            <a:ext cx="5698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all players</a:t>
            </a:r>
            <a:r>
              <a:rPr lang="en-US" sz="5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round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Player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an element of 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127171" y="2073729"/>
            <a:ext cx="1665515" cy="8980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 participant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contains the info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about all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who he/she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‘owns’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502729" y="2090057"/>
            <a:ext cx="1143000" cy="3510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</a:p>
          <a:p>
            <a:r>
              <a:rPr lang="en-US" dirty="0" smtClean="0"/>
              <a:t>Studies on </a:t>
            </a:r>
            <a:r>
              <a:rPr lang="en-US" dirty="0" err="1" smtClean="0"/>
              <a:t>mTurk</a:t>
            </a:r>
            <a:endParaRPr lang="en-US" dirty="0" smtClean="0"/>
          </a:p>
          <a:p>
            <a:r>
              <a:rPr lang="en-US" dirty="0" smtClean="0"/>
              <a:t>Creating the first app</a:t>
            </a:r>
          </a:p>
          <a:p>
            <a:r>
              <a:rPr lang="en-US" dirty="0" smtClean="0"/>
              <a:t>oTree project and app structure</a:t>
            </a:r>
          </a:p>
          <a:p>
            <a:r>
              <a:rPr lang="en-US" dirty="0" smtClean="0"/>
              <a:t>Python intro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The group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particular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474101">
            <a:off x="3962538" y="2012625"/>
            <a:ext cx="2556424" cy="6204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029" y="21553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87" y="1676400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0344" y="1289957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8444" y="560613"/>
            <a:ext cx="4546181" cy="537210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5" y="3373665"/>
            <a:ext cx="4394200" cy="298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543" y="4223657"/>
            <a:ext cx="5359400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6257" y="3461657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7999"/>
          </a:xfrm>
          <a:solidFill>
            <a:schemeClr val="tx1"/>
          </a:solidFill>
        </p:spPr>
        <p:txBody>
          <a:bodyPr/>
          <a:lstStyle/>
          <a:p>
            <a:pPr marL="15875"/>
            <a:r>
              <a:rPr lang="en-US" dirty="0" smtClean="0"/>
              <a:t>Very brief introduction</a:t>
            </a:r>
            <a:endParaRPr lang="en-US" dirty="0"/>
          </a:p>
        </p:txBody>
      </p:sp>
      <p:pic>
        <p:nvPicPr>
          <p:cNvPr id="5" name="Picture 2" descr="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87" y="2122716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oTree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Constants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Player, Group,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App definition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72174" y="2243138"/>
            <a:ext cx="5786437" cy="714376"/>
          </a:xfrm>
          <a:prstGeom prst="wedgeRectCallout">
            <a:avLst>
              <a:gd name="adj1" fmla="val -82594"/>
              <a:gd name="adj2" fmla="val -671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Displaying logic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388009" y="3484110"/>
            <a:ext cx="5786437" cy="714376"/>
          </a:xfrm>
          <a:prstGeom prst="wedgeRectCallout">
            <a:avLst>
              <a:gd name="adj1" fmla="val -83158"/>
              <a:gd name="adj2" fmla="val -26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Data processing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Constants</a:t>
            </a:r>
            <a:r>
              <a:rPr lang="en-US" dirty="0" smtClean="0"/>
              <a:t>:  fixed set of global parameters, remaining the same for the entire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 smtClean="0"/>
              <a:t> model:  data that can change from session to session and from round to round, for the entire set of participants in the specific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en-US" dirty="0"/>
              <a:t> </a:t>
            </a:r>
            <a:r>
              <a:rPr lang="en-US" dirty="0" smtClean="0"/>
              <a:t>model: data that remains the same for the group of players in the specific round (example: total contribution in PGG, Sender's decision in DG/TG)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</a:t>
            </a:r>
            <a:r>
              <a:rPr lang="en-US" dirty="0"/>
              <a:t>: data </a:t>
            </a:r>
            <a:r>
              <a:rPr lang="en-US" dirty="0" smtClean="0"/>
              <a:t>for individual decision makers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Constants(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BaseConstants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Base constants of oTree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name_in_url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myotreeapp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players_per_group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num_rounds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1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Any custom parameters: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endowment = 100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treatment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models.StringField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'baseline'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Group(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total_investment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Player(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contribution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03450"/>
            <a:ext cx="11976100" cy="4203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69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 has a special method </a:t>
            </a:r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creating_session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The code there will be executed just </a:t>
            </a:r>
            <a:r>
              <a:rPr lang="en-US" b="1" dirty="0" smtClean="0"/>
              <a:t>before </a:t>
            </a:r>
            <a:r>
              <a:rPr lang="en-US" dirty="0" smtClean="0"/>
              <a:t>the session starts.</a:t>
            </a:r>
          </a:p>
          <a:p>
            <a:pPr algn="ctr"/>
            <a:r>
              <a:rPr lang="en-US" cap="all" dirty="0" smtClean="0"/>
              <a:t>It will be executed as many times as many rounds the game has.</a:t>
            </a:r>
          </a:p>
          <a:p>
            <a:r>
              <a:rPr lang="en-US" dirty="0" smtClean="0"/>
              <a:t>It is used for randomizing initial values and assign treatments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model </a:t>
            </a:r>
            <a:r>
              <a:rPr lang="en-US" b="1" dirty="0" smtClean="0"/>
              <a:t>also </a:t>
            </a:r>
            <a:r>
              <a:rPr lang="en-US" dirty="0" smtClean="0"/>
              <a:t>has two other methods: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get_groups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random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g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self.get_groups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g.total_investment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self.get_players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p.contribution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game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Page functions (</a:t>
            </a:r>
            <a:r>
              <a:rPr lang="en-US" dirty="0" err="1"/>
              <a:t>is_displayed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Relational databases</a:t>
            </a:r>
          </a:p>
          <a:p>
            <a:r>
              <a:rPr lang="en-US" dirty="0"/>
              <a:t>oTree data structure</a:t>
            </a:r>
          </a:p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r>
              <a:rPr lang="en-US" dirty="0" smtClean="0"/>
              <a:t>Result: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249516"/>
            <a:ext cx="11125200" cy="36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player </a:t>
            </a:r>
            <a:r>
              <a:rPr lang="en-US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id_in_group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payoff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participant, group,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/>
              <a:t>get_others_in_group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get_others_in_subsession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in_round</a:t>
            </a:r>
            <a:r>
              <a:rPr lang="en-US" sz="2400" dirty="0" smtClean="0"/>
              <a:t>, </a:t>
            </a:r>
            <a:r>
              <a:rPr lang="en-US" sz="2400" dirty="0" err="1" smtClean="0"/>
              <a:t>in_previous_rounds</a:t>
            </a:r>
            <a:r>
              <a:rPr lang="en-US" sz="2400" dirty="0" smtClean="0"/>
              <a:t>, </a:t>
            </a:r>
            <a:r>
              <a:rPr lang="en-US" sz="2400" dirty="0" err="1" smtClean="0"/>
              <a:t>in_all_rounds</a:t>
            </a:r>
            <a:endParaRPr lang="en-US" sz="2400" dirty="0"/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get_player_by_id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(ID)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get_player_by_role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(ROLE)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Page creation:</a:t>
            </a:r>
          </a:p>
          <a:p>
            <a:pPr lvl="1"/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When/if/for whom it is shown:</a:t>
            </a:r>
          </a:p>
          <a:p>
            <a:pPr lvl="1"/>
            <a:r>
              <a:rPr lang="en-US" dirty="0" smtClean="0"/>
              <a:t>position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</a:t>
            </a:r>
            <a:endParaRPr lang="ru-RU" dirty="0" smtClean="0"/>
          </a:p>
          <a:p>
            <a:r>
              <a:rPr lang="en-US" dirty="0" smtClean="0"/>
              <a:t>What is shown: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to do next: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before_next_page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55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oTree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'player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['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75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form(s) on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1625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fieldform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player.my_field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label= ‘Enter something’ %} 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</a:t>
            </a:r>
            <a:r>
              <a:rPr lang="en-US" sz="36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field in form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field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form }}</a:t>
            </a:r>
          </a:p>
        </p:txBody>
      </p:sp>
    </p:spTree>
    <p:extLst>
      <p:ext uri="{BB962C8B-B14F-4D97-AF65-F5344CB8AC3E}">
        <p14:creationId xmlns:p14="http://schemas.microsoft.com/office/powerpoint/2010/main" val="100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BEFORE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is_displayed</a:t>
            </a:r>
            <a:r>
              <a:rPr lang="en-US" dirty="0" smtClean="0"/>
              <a:t> </a:t>
            </a:r>
            <a:r>
              <a:rPr lang="en-US" i="1" dirty="0" smtClean="0"/>
              <a:t>(should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i="1" dirty="0" smtClean="0"/>
              <a:t> if page is to be shown)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vars_for_template</a:t>
            </a:r>
            <a:r>
              <a:rPr lang="en-US" dirty="0" smtClean="0"/>
              <a:t> (should return variables in a form of </a:t>
            </a:r>
            <a:r>
              <a:rPr lang="en-US" b="1" dirty="0" smtClean="0"/>
              <a:t>dictionary)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AFTER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before_next_page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Page class: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457200" lvl="1" indent="0">
              <a:buNone/>
            </a:pP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err="1">
                <a:latin typeface="Courier" charset="0"/>
                <a:ea typeface="Courier" charset="0"/>
                <a:cs typeface="Courier" charset="0"/>
              </a:rPr>
              <a:t>get_form_fields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self.player.treatment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== 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914400" lvl="2" indent="0">
              <a:buNone/>
            </a:pP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return ['a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'b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  return ['c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'd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6091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min/max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field </a:t>
            </a:r>
            <a:r>
              <a:rPr lang="en-US" i="1" dirty="0" smtClean="0"/>
              <a:t>donation; </a:t>
            </a:r>
            <a:r>
              <a:rPr lang="en-US" dirty="0" smtClean="0"/>
              <a:t>different </a:t>
            </a:r>
            <a:r>
              <a:rPr lang="en-US" i="1" dirty="0" smtClean="0"/>
              <a:t>endowments</a:t>
            </a:r>
            <a:endParaRPr lang="en-US" dirty="0" smtClean="0"/>
          </a:p>
          <a:p>
            <a:r>
              <a:rPr lang="en-US" dirty="0" smtClean="0"/>
              <a:t>in Page class:</a:t>
            </a:r>
          </a:p>
          <a:p>
            <a:pPr marL="131762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donation_max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 return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self.player.endowment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using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template you can access variables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of the specific page: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You can also use lists and dictionaries</a:t>
            </a:r>
          </a:p>
          <a:p>
            <a:r>
              <a:rPr lang="en-US" dirty="0" smtClean="0"/>
              <a:t>You can also access any variable in Constants, Player, Group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participant.payoff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good game</a:t>
            </a:r>
          </a:p>
          <a:p>
            <a:r>
              <a:rPr lang="en-US" dirty="0" smtClean="0"/>
              <a:t>Treatments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Money</a:t>
            </a:r>
          </a:p>
          <a:p>
            <a:r>
              <a:rPr lang="en-US" dirty="0" smtClean="0"/>
              <a:t>Deployment on </a:t>
            </a:r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good game with </a:t>
            </a:r>
            <a:r>
              <a:rPr lang="en-US" dirty="0" smtClean="0"/>
              <a:t>punishment</a:t>
            </a:r>
          </a:p>
          <a:p>
            <a:r>
              <a:rPr lang="en-US" dirty="0" smtClean="0"/>
              <a:t>Bootstrap </a:t>
            </a:r>
          </a:p>
          <a:p>
            <a:r>
              <a:rPr lang="en-US" dirty="0" err="1" smtClean="0"/>
              <a:t>getattr</a:t>
            </a:r>
            <a:r>
              <a:rPr lang="en-US" dirty="0"/>
              <a:t>, </a:t>
            </a:r>
            <a:r>
              <a:rPr lang="en-US" dirty="0" err="1" smtClean="0"/>
              <a:t>setattr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mTurk</a:t>
            </a:r>
            <a:endParaRPr lang="en-US" dirty="0" smtClean="0"/>
          </a:p>
          <a:p>
            <a:r>
              <a:rPr lang="en-US" dirty="0"/>
              <a:t>Deployment on </a:t>
            </a:r>
            <a:r>
              <a:rPr lang="en-US" dirty="0" err="1"/>
              <a:t>Heroku</a:t>
            </a:r>
            <a:endParaRPr lang="en-US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1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</a:p>
          <a:p>
            <a:r>
              <a:rPr lang="en-US" dirty="0" smtClean="0"/>
              <a:t>Dynamic group composition (</a:t>
            </a:r>
            <a:r>
              <a:rPr lang="en-US" dirty="0" err="1" smtClean="0"/>
              <a:t>group_by_arrival_time</a:t>
            </a:r>
            <a:r>
              <a:rPr lang="en-US" dirty="0" smtClean="0"/>
              <a:t>)</a:t>
            </a:r>
          </a:p>
          <a:p>
            <a:r>
              <a:rPr lang="en-US" dirty="0"/>
              <a:t>Dynamic fields (min, max, choices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Chaining </a:t>
            </a:r>
            <a:r>
              <a:rPr lang="en-US" dirty="0"/>
              <a:t>apps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minutes</a:t>
            </a:r>
          </a:p>
          <a:p>
            <a:r>
              <a:rPr lang="en-US" dirty="0" smtClean="0"/>
              <a:t>Build a simple app based on provided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4832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Lioness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://lioness-lab.org/</a:t>
            </a:r>
            <a:r>
              <a:rPr lang="en-US" sz="2400" dirty="0"/>
              <a:t> </a:t>
            </a:r>
            <a:r>
              <a:rPr lang="en-US" sz="2400" dirty="0" smtClean="0"/>
              <a:t>- G34, gm15, (</a:t>
            </a:r>
            <a:r>
              <a:rPr lang="en-US" sz="2400" dirty="0" err="1" smtClean="0"/>
              <a:t>Gaechter</a:t>
            </a:r>
            <a:r>
              <a:rPr lang="en-US" sz="2400" dirty="0" smtClean="0"/>
              <a:t> et al. 'Conducting interactive experiments online' 2018 </a:t>
            </a:r>
            <a:r>
              <a:rPr lang="en-US" sz="2400" i="1" dirty="0" smtClean="0"/>
              <a:t>Experimental Economics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r>
              <a:rPr lang="en-US" sz="2400" dirty="0" err="1"/>
              <a:t>NodeGame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nodegame.org </a:t>
            </a:r>
            <a:r>
              <a:rPr lang="en-US" sz="2400" dirty="0" smtClean="0"/>
              <a:t> (G8, gm27, 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 smtClean="0"/>
              <a:t>47 </a:t>
            </a:r>
            <a:r>
              <a:rPr lang="en-US" sz="2400" dirty="0"/>
              <a:t>Stars, 6 Forks on GitHub</a:t>
            </a:r>
            <a:r>
              <a:rPr lang="en-US" sz="2400" dirty="0" smtClean="0"/>
              <a:t>)</a:t>
            </a:r>
            <a:endParaRPr lang="en-US" sz="2400" dirty="0" smtClean="0">
              <a:hlinkClick r:id="rId5"/>
            </a:endParaRPr>
          </a:p>
          <a:p>
            <a:r>
              <a:rPr lang="en-US" sz="2400" dirty="0" smtClean="0"/>
              <a:t>Gorilla </a:t>
            </a:r>
            <a:r>
              <a:rPr lang="en-US" sz="2400" dirty="0" smtClean="0">
                <a:hlinkClick r:id="rId6"/>
              </a:rPr>
              <a:t>gorilla.sc</a:t>
            </a:r>
            <a:r>
              <a:rPr lang="en-US" sz="2400" dirty="0" smtClean="0"/>
              <a:t>, proprietary, see paper in </a:t>
            </a:r>
            <a:r>
              <a:rPr lang="en-US" sz="2400" i="1" dirty="0" err="1" smtClean="0"/>
              <a:t>PsyArXiv</a:t>
            </a:r>
            <a:r>
              <a:rPr lang="en-US" sz="2400" i="1" dirty="0" smtClean="0"/>
              <a:t> </a:t>
            </a:r>
            <a:r>
              <a:rPr lang="en-US" sz="2400" dirty="0" smtClean="0"/>
              <a:t>2018</a:t>
            </a:r>
          </a:p>
          <a:p>
            <a:r>
              <a:rPr lang="en-US" sz="2400" dirty="0"/>
              <a:t>Sophie </a:t>
            </a:r>
            <a:r>
              <a:rPr lang="en-US" sz="2400" dirty="0">
                <a:hlinkClick r:id="rId5"/>
              </a:rPr>
              <a:t>https://www.sophielabs.com/</a:t>
            </a:r>
            <a:r>
              <a:rPr lang="ru-RU" sz="2400" dirty="0"/>
              <a:t>  </a:t>
            </a:r>
            <a:r>
              <a:rPr lang="ru-RU" sz="2400" dirty="0" smtClean="0"/>
              <a:t>(</a:t>
            </a:r>
            <a:r>
              <a:rPr lang="en-US" sz="2400" dirty="0" smtClean="0"/>
              <a:t>gm48, Last </a:t>
            </a:r>
            <a:r>
              <a:rPr lang="en-US" sz="2400" dirty="0"/>
              <a:t>release 2016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err="1" smtClean="0"/>
              <a:t>BreadBoard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breadboard.yale.edu</a:t>
            </a:r>
            <a:r>
              <a:rPr lang="en-US" sz="2400" dirty="0"/>
              <a:t> - </a:t>
            </a:r>
            <a:r>
              <a:rPr lang="en-US" sz="2400" dirty="0" smtClean="0"/>
              <a:t>Proto stage network </a:t>
            </a:r>
            <a:r>
              <a:rPr lang="en-US" sz="2400" dirty="0"/>
              <a:t>project with </a:t>
            </a:r>
            <a:r>
              <a:rPr lang="en-US" sz="2400" dirty="0" smtClean="0"/>
              <a:t>Christakis (22 </a:t>
            </a:r>
            <a:r>
              <a:rPr lang="en-US" sz="2400" dirty="0"/>
              <a:t>Stars, </a:t>
            </a:r>
            <a:r>
              <a:rPr lang="en-US" sz="2400" dirty="0" smtClean="0"/>
              <a:t>7 </a:t>
            </a:r>
            <a:r>
              <a:rPr lang="en-US" sz="2400" dirty="0"/>
              <a:t>Forks on GitHub)</a:t>
            </a:r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oTree (</a:t>
            </a:r>
            <a:r>
              <a:rPr lang="en-US" sz="2400" dirty="0" smtClean="0">
                <a:hlinkClick r:id="rId8"/>
              </a:rPr>
              <a:t>www.otree.org</a:t>
            </a:r>
            <a:r>
              <a:rPr lang="en-US" sz="2400" dirty="0" smtClean="0"/>
              <a:t>), (G102, gm890,  219 Stars, 103 Forks on GitHub)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9997</TotalTime>
  <Words>1075</Words>
  <Application>Microsoft Macintosh PowerPoint</Application>
  <PresentationFormat>Widescreen</PresentationFormat>
  <Paragraphs>270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Helvetica Neue Thin</vt:lpstr>
      <vt:lpstr>Lucida Console</vt:lpstr>
      <vt:lpstr>Menlo</vt:lpstr>
      <vt:lpstr>Arial</vt:lpstr>
      <vt:lpstr>Office Theme</vt:lpstr>
      <vt:lpstr>oTree</vt:lpstr>
      <vt:lpstr>Link to access:</vt:lpstr>
      <vt:lpstr>Day 1</vt:lpstr>
      <vt:lpstr>Day 2</vt:lpstr>
      <vt:lpstr>Day 3</vt:lpstr>
      <vt:lpstr>Day 5</vt:lpstr>
      <vt:lpstr>Day 4</vt:lpstr>
      <vt:lpstr>Exam</vt:lpstr>
      <vt:lpstr>oTree: alternatives</vt:lpstr>
      <vt:lpstr>oTree</vt:lpstr>
      <vt:lpstr>oTree</vt:lpstr>
      <vt:lpstr>Our apps:</vt:lpstr>
      <vt:lpstr>oTree Admin interface</vt:lpstr>
      <vt:lpstr>mTurk - BigFive</vt:lpstr>
      <vt:lpstr>The first oTree app. Step 1/2</vt:lpstr>
      <vt:lpstr>The first oTree app. Step 2/2</vt:lpstr>
      <vt:lpstr>Three steps to add a new Page</vt:lpstr>
      <vt:lpstr>Three steps to get input from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Very brief introduction</vt:lpstr>
      <vt:lpstr>Structure of oTree app</vt:lpstr>
      <vt:lpstr>models.py</vt:lpstr>
      <vt:lpstr>models.py</vt:lpstr>
      <vt:lpstr>models.py</vt:lpstr>
      <vt:lpstr>creating_session method</vt:lpstr>
      <vt:lpstr>creating_session method</vt:lpstr>
      <vt:lpstr>creating_session method</vt:lpstr>
      <vt:lpstr>player model</vt:lpstr>
      <vt:lpstr>group model</vt:lpstr>
      <vt:lpstr>Anatomy of an oTree Page</vt:lpstr>
      <vt:lpstr>Anatomy of an oTree Page</vt:lpstr>
      <vt:lpstr>Field form(s) on a template</vt:lpstr>
      <vt:lpstr>Methods of an oTree Page</vt:lpstr>
      <vt:lpstr>Dynamic set of forms</vt:lpstr>
      <vt:lpstr>Dynamic min/max</vt:lpstr>
      <vt:lpstr>Templates: using variables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151</cp:revision>
  <cp:lastPrinted>2018-05-22T07:03:01Z</cp:lastPrinted>
  <dcterms:created xsi:type="dcterms:W3CDTF">2018-05-14T20:05:36Z</dcterms:created>
  <dcterms:modified xsi:type="dcterms:W3CDTF">2019-07-29T07:03:58Z</dcterms:modified>
</cp:coreProperties>
</file>