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54" r:id="rId2"/>
    <p:sldId id="382" r:id="rId3"/>
    <p:sldId id="384" r:id="rId4"/>
    <p:sldId id="385" r:id="rId5"/>
    <p:sldId id="386" r:id="rId6"/>
    <p:sldId id="387" r:id="rId7"/>
    <p:sldId id="388" r:id="rId8"/>
    <p:sldId id="283" r:id="rId9"/>
    <p:sldId id="352" r:id="rId10"/>
    <p:sldId id="348" r:id="rId11"/>
    <p:sldId id="284" r:id="rId12"/>
    <p:sldId id="306" r:id="rId13"/>
    <p:sldId id="389" r:id="rId14"/>
    <p:sldId id="362" r:id="rId15"/>
    <p:sldId id="3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C7F"/>
    <a:srgbClr val="007AFF"/>
    <a:srgbClr val="FFFFFF"/>
    <a:srgbClr val="ED7D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0"/>
    <p:restoredTop sz="92566"/>
  </p:normalViewPr>
  <p:slideViewPr>
    <p:cSldViewPr snapToGrid="0" snapToObjects="1">
      <p:cViewPr>
        <p:scale>
          <a:sx n="68" d="100"/>
          <a:sy n="68" d="100"/>
        </p:scale>
        <p:origin x="205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0DAC1-562A-E942-9290-ED2D37D14E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2973388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ythonâ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48985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007A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/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oTree. Day 2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July  28-August 3, 2019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8013" y="642938"/>
            <a:ext cx="41056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Philipp Chapkovski</a:t>
            </a:r>
          </a:p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Higher School of Economics</a:t>
            </a:r>
            <a:endParaRPr lang="en-US" sz="2500" dirty="0">
              <a:solidFill>
                <a:schemeClr val="bg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form(s) on a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01625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fieldform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player.my_field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label= ‘Enter something’ %} </a:t>
            </a:r>
            <a:endParaRPr lang="en-US" dirty="0" smtClean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301625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</a:t>
            </a:r>
            <a:r>
              <a:rPr lang="en-US" sz="36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</a:p>
          <a:p>
            <a:pPr marL="29845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field in form %}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29845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formfield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field %}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29845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%}</a:t>
            </a:r>
          </a:p>
          <a:p>
            <a:pPr marL="301625" indent="0" algn="ctr">
              <a:buNone/>
            </a:pPr>
            <a:r>
              <a:rPr lang="en-US" sz="3600" b="1" dirty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 </a:t>
            </a:r>
          </a:p>
          <a:p>
            <a:pPr marL="15875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formfields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29845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01625" indent="0" algn="ctr">
              <a:buNone/>
            </a:pPr>
            <a:r>
              <a:rPr lang="en-US" sz="3600" b="1" dirty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 </a:t>
            </a:r>
          </a:p>
          <a:p>
            <a:pPr marL="15875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form }}</a:t>
            </a:r>
          </a:p>
        </p:txBody>
      </p:sp>
    </p:spTree>
    <p:extLst>
      <p:ext uri="{BB962C8B-B14F-4D97-AF65-F5344CB8AC3E}">
        <p14:creationId xmlns:p14="http://schemas.microsoft.com/office/powerpoint/2010/main" val="1008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 of an oTree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/>
              <a:t>BEFORE page is shown: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is_displayed</a:t>
            </a:r>
            <a:r>
              <a:rPr lang="en-US" dirty="0" smtClean="0"/>
              <a:t> </a:t>
            </a:r>
            <a:r>
              <a:rPr lang="en-US" i="1" dirty="0" smtClean="0"/>
              <a:t>(should return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i="1" dirty="0" smtClean="0"/>
              <a:t> if page is to be shown)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vars_for_template</a:t>
            </a:r>
            <a:r>
              <a:rPr lang="en-US" dirty="0" smtClean="0"/>
              <a:t> (should return variables in a form </a:t>
            </a:r>
            <a:r>
              <a:rPr lang="en-US" dirty="0" smtClean="0"/>
              <a:t>of a </a:t>
            </a:r>
            <a:r>
              <a:rPr lang="en-US" b="1" dirty="0" smtClean="0"/>
              <a:t>dictionary)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US" dirty="0" smtClean="0"/>
              <a:t>AFTER page is shown: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before_next_page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8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using variables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template you can access variables defined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vars_for_template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of the specific page: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buNone/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You can also use lists and dictionaries</a:t>
            </a:r>
          </a:p>
          <a:p>
            <a:r>
              <a:rPr lang="en-US" dirty="0" smtClean="0"/>
              <a:t>You can also access any variable in Constants, Player, Group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player.payoff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 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participant.payoff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WaitPage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WaitPage</a:t>
            </a:r>
            <a:r>
              <a:rPr lang="en-US" dirty="0" smtClean="0"/>
              <a:t> is a special class of pages</a:t>
            </a:r>
          </a:p>
          <a:p>
            <a:r>
              <a:rPr lang="en-US" dirty="0" smtClean="0"/>
              <a:t>by default all members of a group wait until everyone reaches this stage</a:t>
            </a:r>
          </a:p>
          <a:p>
            <a:r>
              <a:rPr lang="en-US" dirty="0" smtClean="0"/>
              <a:t>after that they proceed further along </a:t>
            </a:r>
            <a:r>
              <a:rPr lang="en-US" dirty="0" err="1" smtClean="0"/>
              <a:t>page_sequence</a:t>
            </a:r>
            <a:endParaRPr lang="en-US" dirty="0" smtClean="0"/>
          </a:p>
          <a:p>
            <a:r>
              <a:rPr lang="en-US" dirty="0" smtClean="0"/>
              <a:t>when players reach the </a:t>
            </a:r>
            <a:r>
              <a:rPr lang="en-US" dirty="0" err="1" smtClean="0"/>
              <a:t>waitpage</a:t>
            </a:r>
            <a:r>
              <a:rPr lang="en-US" dirty="0" smtClean="0"/>
              <a:t>, the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after_all_players_arrive</a:t>
            </a:r>
            <a:r>
              <a:rPr lang="en-US" dirty="0" smtClean="0"/>
              <a:t> is executed</a:t>
            </a:r>
          </a:p>
          <a:p>
            <a:r>
              <a:rPr lang="en-US" dirty="0" smtClean="0"/>
              <a:t>it can be skipped with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is_displayed</a:t>
            </a:r>
            <a:r>
              <a:rPr lang="en-US" dirty="0" smtClean="0"/>
              <a:t> method (as normal Page)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" charset="0"/>
                <a:ea typeface="Courier" charset="0"/>
                <a:cs typeface="Courier" charset="0"/>
              </a:rPr>
              <a:t>player </a:t>
            </a:r>
            <a:r>
              <a:rPr lang="en-US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FF0000"/>
                </a:solidFill>
              </a:rPr>
              <a:t>built-in attributes: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id_in_group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id_in_subsession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payoff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round_number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/>
              <a:t>DB referrals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: participant, group,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session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u="sng" dirty="0">
                <a:solidFill>
                  <a:srgbClr val="FF0000"/>
                </a:solidFill>
              </a:rPr>
              <a:t>built-in </a:t>
            </a:r>
            <a:r>
              <a:rPr lang="en-US" b="1" u="sng" dirty="0" smtClean="0">
                <a:solidFill>
                  <a:srgbClr val="FF0000"/>
                </a:solidFill>
              </a:rPr>
              <a:t>methods:</a:t>
            </a:r>
          </a:p>
          <a:p>
            <a:r>
              <a:rPr lang="en-US" sz="2400" dirty="0" err="1" smtClean="0"/>
              <a:t>get_others_in_group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get_others_in_subsession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in_round</a:t>
            </a:r>
            <a:r>
              <a:rPr lang="en-US" sz="2400" dirty="0" smtClean="0"/>
              <a:t>, </a:t>
            </a:r>
            <a:r>
              <a:rPr lang="en-US" sz="2400" dirty="0" err="1" smtClean="0"/>
              <a:t>in_previous_rounds</a:t>
            </a:r>
            <a:r>
              <a:rPr lang="en-US" sz="2400" dirty="0" smtClean="0"/>
              <a:t>, </a:t>
            </a:r>
            <a:r>
              <a:rPr lang="en-US" sz="2400" dirty="0" err="1" smtClean="0"/>
              <a:t>in_all_rounds</a:t>
            </a:r>
            <a:endParaRPr lang="en-US" sz="2400" dirty="0"/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group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FF0000"/>
                </a:solidFill>
              </a:rPr>
              <a:t>built-in attributes: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id_in_subsession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round_number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/>
              <a:t>DB referrals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session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u="sng" dirty="0">
                <a:solidFill>
                  <a:srgbClr val="FF0000"/>
                </a:solidFill>
              </a:rPr>
              <a:t>built-in </a:t>
            </a:r>
            <a:r>
              <a:rPr lang="en-US" b="1" u="sng" dirty="0" smtClean="0">
                <a:solidFill>
                  <a:srgbClr val="FF0000"/>
                </a:solidFill>
              </a:rPr>
              <a:t>methods (not full list!):</a:t>
            </a:r>
            <a:endParaRPr lang="en-US" b="1" u="sng" dirty="0" smtClean="0">
              <a:solidFill>
                <a:srgbClr val="FF0000"/>
              </a:solidFill>
            </a:endParaRP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set_players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get_player_by_id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(ID)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get_player_by_role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(ROLE)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Trust </a:t>
            </a:r>
            <a:r>
              <a:rPr lang="en-US" dirty="0" smtClean="0"/>
              <a:t>game</a:t>
            </a:r>
          </a:p>
          <a:p>
            <a:r>
              <a:rPr lang="en-US" dirty="0"/>
              <a:t>Constants</a:t>
            </a:r>
          </a:p>
          <a:p>
            <a:r>
              <a:rPr lang="en-US" dirty="0" smtClean="0"/>
              <a:t>Roles</a:t>
            </a:r>
          </a:p>
          <a:p>
            <a:r>
              <a:rPr lang="en-US" dirty="0" smtClean="0"/>
              <a:t>Page </a:t>
            </a:r>
            <a:r>
              <a:rPr lang="en-US" dirty="0"/>
              <a:t>functions (</a:t>
            </a:r>
            <a:r>
              <a:rPr lang="en-US" dirty="0" err="1"/>
              <a:t>is_displayed</a:t>
            </a:r>
            <a:r>
              <a:rPr lang="en-US" dirty="0"/>
              <a:t>, </a:t>
            </a:r>
            <a:r>
              <a:rPr lang="mr-IN" dirty="0"/>
              <a:t>…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/>
              <a:t>Relational </a:t>
            </a:r>
            <a:r>
              <a:rPr lang="en-US" dirty="0" smtClean="0"/>
              <a:t>databases</a:t>
            </a:r>
          </a:p>
          <a:p>
            <a:r>
              <a:rPr lang="en-US" dirty="0" smtClean="0"/>
              <a:t>oTree data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Tests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77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game (Berg 1995) -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 players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Two roles </a:t>
            </a:r>
            <a:r>
              <a:rPr lang="en-US" dirty="0" smtClean="0"/>
              <a:t>(Trustor and Trustee)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 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Roles </a:t>
            </a:r>
            <a:r>
              <a:rPr lang="en-US" dirty="0" smtClean="0"/>
              <a:t>are assigned </a:t>
            </a:r>
            <a:r>
              <a:rPr lang="en-US" dirty="0"/>
              <a:t>before the game </a:t>
            </a:r>
            <a:r>
              <a:rPr lang="en-US" dirty="0" smtClean="0"/>
              <a:t>starts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Payoffs: after </a:t>
            </a:r>
            <a:r>
              <a:rPr lang="en-US" dirty="0" smtClean="0"/>
              <a:t>Trustee makes </a:t>
            </a:r>
            <a:r>
              <a:rPr lang="en-US" dirty="0" smtClean="0"/>
              <a:t>the decision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Trustee waits before Trustor makes his sending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game (Berg 1995) -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Endowments for trustor and trustee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Multiplier coefficient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Role assignment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Models.py</a:t>
            </a:r>
            <a:endParaRPr lang="en-US" dirty="0" smtClean="0"/>
          </a:p>
          <a:p>
            <a:r>
              <a:rPr lang="en-US" dirty="0" smtClean="0"/>
              <a:t>Immutable (NB! Think about mutable types!)</a:t>
            </a:r>
          </a:p>
          <a:p>
            <a:r>
              <a:rPr lang="en-US" dirty="0" smtClean="0"/>
              <a:t>Can be referred on templates and anywhere else</a:t>
            </a:r>
          </a:p>
          <a:p>
            <a:r>
              <a:rPr lang="en-US" dirty="0" smtClean="0"/>
              <a:t>The same for everyone within the session and until server restarts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7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14575" y="2563178"/>
            <a:ext cx="756285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class </a:t>
            </a: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Player(</a:t>
            </a:r>
            <a:r>
              <a:rPr lang="en-US" sz="2600" dirty="0" err="1">
                <a:latin typeface="Menlo" charset="0"/>
                <a:ea typeface="Menlo" charset="0"/>
                <a:cs typeface="Menlo" charset="0"/>
              </a:rPr>
              <a:t>BasePlayer</a:t>
            </a: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 sz="2600" dirty="0">
                <a:latin typeface="Menlo" charset="0"/>
                <a:ea typeface="Menlo" charset="0"/>
                <a:cs typeface="Menlo" charset="0"/>
              </a:rPr>
            </a:b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600" dirty="0" err="1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2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600" dirty="0">
                <a:solidFill>
                  <a:srgbClr val="FFC66D"/>
                </a:solidFill>
                <a:latin typeface="Menlo" charset="0"/>
                <a:ea typeface="Menlo" charset="0"/>
                <a:cs typeface="Menlo" charset="0"/>
              </a:rPr>
              <a:t>role</a:t>
            </a: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600" dirty="0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) -&gt; </a:t>
            </a:r>
            <a:r>
              <a:rPr lang="en-US" sz="2600" dirty="0" err="1">
                <a:solidFill>
                  <a:srgbClr val="8888C6"/>
                </a:solidFill>
                <a:latin typeface="Menlo" charset="0"/>
                <a:ea typeface="Menlo" charset="0"/>
                <a:cs typeface="Menlo" charset="0"/>
              </a:rPr>
              <a:t>str</a:t>
            </a: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2600" dirty="0">
                <a:latin typeface="Menlo" charset="0"/>
                <a:ea typeface="Menlo" charset="0"/>
                <a:cs typeface="Menlo" charset="0"/>
              </a:rPr>
            </a:b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if </a:t>
            </a:r>
            <a:r>
              <a:rPr lang="en-US" sz="2600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sz="2600" dirty="0" err="1">
                <a:latin typeface="Menlo" charset="0"/>
                <a:ea typeface="Menlo" charset="0"/>
                <a:cs typeface="Menlo" charset="0"/>
              </a:rPr>
              <a:t>.id_in_group</a:t>
            </a: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 == </a:t>
            </a:r>
            <a:r>
              <a:rPr lang="en-US" sz="2600" dirty="0">
                <a:solidFill>
                  <a:srgbClr val="6897BB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2600" dirty="0">
                <a:latin typeface="Menlo" charset="0"/>
                <a:ea typeface="Menlo" charset="0"/>
                <a:cs typeface="Menlo" charset="0"/>
              </a:rPr>
            </a:br>
            <a:r>
              <a:rPr lang="en-US" sz="2600" dirty="0"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sz="2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return </a:t>
            </a:r>
            <a:r>
              <a:rPr lang="en-US" sz="2600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'trustor'</a:t>
            </a:r>
            <a:br>
              <a:rPr lang="en-US" sz="2600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600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return </a:t>
            </a:r>
            <a:r>
              <a:rPr lang="en-US" sz="2600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'trustee'</a:t>
            </a:r>
            <a:endParaRPr lang="en-US" sz="2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2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steps to get input from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Define model field in </a:t>
            </a:r>
            <a:r>
              <a:rPr lang="en-US" dirty="0" err="1" smtClean="0"/>
              <a:t>models.py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form_fields</a:t>
            </a:r>
            <a:r>
              <a:rPr lang="en-US" dirty="0" smtClean="0"/>
              <a:t> and </a:t>
            </a:r>
            <a:r>
              <a:rPr lang="en-US" dirty="0" err="1" smtClean="0"/>
              <a:t>form_model</a:t>
            </a:r>
            <a:r>
              <a:rPr lang="en-US" dirty="0" smtClean="0"/>
              <a:t> to a corresponding Page in </a:t>
            </a:r>
            <a:r>
              <a:rPr lang="en-US" dirty="0" err="1" smtClean="0"/>
              <a:t>pages.py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Add {% </a:t>
            </a:r>
            <a:r>
              <a:rPr lang="en-US" dirty="0" err="1" smtClean="0"/>
              <a:t>formfields</a:t>
            </a:r>
            <a:r>
              <a:rPr lang="en-US" dirty="0" smtClean="0"/>
              <a:t> %} in the Page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7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an oTree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Page creation:</a:t>
            </a:r>
          </a:p>
          <a:p>
            <a:pPr lvl="1"/>
            <a:r>
              <a:rPr lang="en-US" dirty="0" smtClean="0"/>
              <a:t>class definition</a:t>
            </a:r>
          </a:p>
          <a:p>
            <a:pPr lvl="1"/>
            <a:r>
              <a:rPr lang="en-US" dirty="0" smtClean="0"/>
              <a:t>template</a:t>
            </a:r>
          </a:p>
          <a:p>
            <a:r>
              <a:rPr lang="en-US" dirty="0" smtClean="0"/>
              <a:t>When/if/for whom it is shown:</a:t>
            </a:r>
          </a:p>
          <a:p>
            <a:pPr lvl="1"/>
            <a:r>
              <a:rPr lang="en-US" dirty="0" smtClean="0"/>
              <a:t>position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is_displayed</a:t>
            </a:r>
            <a:r>
              <a:rPr lang="en-US" dirty="0" smtClean="0"/>
              <a:t> method</a:t>
            </a:r>
            <a:endParaRPr lang="ru-RU" dirty="0" smtClean="0"/>
          </a:p>
          <a:p>
            <a:r>
              <a:rPr lang="en-US" dirty="0" smtClean="0"/>
              <a:t>What is shown: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vars_for_template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What to do next: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before_next_page</a:t>
            </a:r>
            <a:r>
              <a:rPr lang="en-US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855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oTree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(Page):</a:t>
            </a:r>
          </a:p>
          <a:p>
            <a:pPr marL="0" lv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form_model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'player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form_fields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['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my_field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675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9241</TotalTime>
  <Words>437</Words>
  <Application>Microsoft Macintosh PowerPoint</Application>
  <PresentationFormat>Widescreen</PresentationFormat>
  <Paragraphs>109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Calibri</vt:lpstr>
      <vt:lpstr>Courier</vt:lpstr>
      <vt:lpstr>Futura Medium</vt:lpstr>
      <vt:lpstr>Helvetica Neue</vt:lpstr>
      <vt:lpstr>Helvetica Neue Light</vt:lpstr>
      <vt:lpstr>Helvetica Neue Medium</vt:lpstr>
      <vt:lpstr>Helvetica Neue Thin</vt:lpstr>
      <vt:lpstr>Lucida Console</vt:lpstr>
      <vt:lpstr>Menlo</vt:lpstr>
      <vt:lpstr>Arial</vt:lpstr>
      <vt:lpstr>Office Theme</vt:lpstr>
      <vt:lpstr>oTree. Day 2</vt:lpstr>
      <vt:lpstr>Day 2</vt:lpstr>
      <vt:lpstr>Trust game (Berg 1995) - flow</vt:lpstr>
      <vt:lpstr>Trust game (Berg 1995) - parameters</vt:lpstr>
      <vt:lpstr>Constants</vt:lpstr>
      <vt:lpstr>Roles</vt:lpstr>
      <vt:lpstr>Three steps to get input from user</vt:lpstr>
      <vt:lpstr>Anatomy of an oTree Page</vt:lpstr>
      <vt:lpstr>Anatomy of an oTree Page</vt:lpstr>
      <vt:lpstr>Field form(s) on a template</vt:lpstr>
      <vt:lpstr>Methods of an oTree Page</vt:lpstr>
      <vt:lpstr>Templates: using variables</vt:lpstr>
      <vt:lpstr>WaitPage</vt:lpstr>
      <vt:lpstr>player model</vt:lpstr>
      <vt:lpstr>group model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152</cp:revision>
  <cp:lastPrinted>2018-05-22T07:03:01Z</cp:lastPrinted>
  <dcterms:created xsi:type="dcterms:W3CDTF">2018-05-14T20:05:36Z</dcterms:created>
  <dcterms:modified xsi:type="dcterms:W3CDTF">2019-07-28T07:09:54Z</dcterms:modified>
</cp:coreProperties>
</file>