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0"/>
  </p:notesMasterIdLst>
  <p:sldIdLst>
    <p:sldId id="354" r:id="rId2"/>
    <p:sldId id="390" r:id="rId3"/>
    <p:sldId id="381" r:id="rId4"/>
    <p:sldId id="382" r:id="rId5"/>
    <p:sldId id="383" r:id="rId6"/>
    <p:sldId id="385" r:id="rId7"/>
    <p:sldId id="384" r:id="rId8"/>
    <p:sldId id="386" r:id="rId9"/>
    <p:sldId id="379" r:id="rId10"/>
    <p:sldId id="324" r:id="rId11"/>
    <p:sldId id="380" r:id="rId12"/>
    <p:sldId id="391" r:id="rId13"/>
    <p:sldId id="387" r:id="rId14"/>
    <p:sldId id="388" r:id="rId15"/>
    <p:sldId id="267" r:id="rId16"/>
    <p:sldId id="355" r:id="rId17"/>
    <p:sldId id="389" r:id="rId18"/>
    <p:sldId id="392" r:id="rId19"/>
    <p:sldId id="364" r:id="rId20"/>
    <p:sldId id="365" r:id="rId21"/>
    <p:sldId id="366" r:id="rId22"/>
    <p:sldId id="367" r:id="rId23"/>
    <p:sldId id="340" r:id="rId24"/>
    <p:sldId id="368" r:id="rId25"/>
    <p:sldId id="369" r:id="rId26"/>
    <p:sldId id="370" r:id="rId27"/>
    <p:sldId id="371" r:id="rId28"/>
    <p:sldId id="372" r:id="rId29"/>
    <p:sldId id="373" r:id="rId30"/>
    <p:sldId id="374" r:id="rId31"/>
    <p:sldId id="375" r:id="rId32"/>
    <p:sldId id="376" r:id="rId33"/>
    <p:sldId id="323" r:id="rId34"/>
    <p:sldId id="334" r:id="rId35"/>
    <p:sldId id="273" r:id="rId36"/>
    <p:sldId id="358" r:id="rId37"/>
    <p:sldId id="357" r:id="rId38"/>
    <p:sldId id="362" r:id="rId39"/>
    <p:sldId id="393" r:id="rId40"/>
    <p:sldId id="363" r:id="rId41"/>
    <p:sldId id="283" r:id="rId42"/>
    <p:sldId id="352" r:id="rId43"/>
    <p:sldId id="348" r:id="rId44"/>
    <p:sldId id="284" r:id="rId45"/>
    <p:sldId id="306" r:id="rId46"/>
    <p:sldId id="359" r:id="rId47"/>
    <p:sldId id="360" r:id="rId48"/>
    <p:sldId id="361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3C7F"/>
    <a:srgbClr val="007AFF"/>
    <a:srgbClr val="FFFFFF"/>
    <a:srgbClr val="ED7D31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45"/>
    <p:restoredTop sz="92523"/>
  </p:normalViewPr>
  <p:slideViewPr>
    <p:cSldViewPr snapToGrid="0" snapToObjects="1">
      <p:cViewPr>
        <p:scale>
          <a:sx n="68" d="100"/>
          <a:sy n="68" d="100"/>
        </p:scale>
        <p:origin x="1264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notesMaster" Target="notesMasters/notesMaster1.xml"/><Relationship Id="rId51" Type="http://schemas.openxmlformats.org/officeDocument/2006/relationships/presProps" Target="presProps.xml"/><Relationship Id="rId52" Type="http://schemas.openxmlformats.org/officeDocument/2006/relationships/viewProps" Target="viewProps.xml"/><Relationship Id="rId53" Type="http://schemas.openxmlformats.org/officeDocument/2006/relationships/theme" Target="theme/theme1.xml"/><Relationship Id="rId54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4361CD-6CC4-A34D-AE45-29B67002D1E6}" type="datetimeFigureOut">
              <a:rPr lang="en-US" smtClean="0"/>
              <a:t>7/29/19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40DAC1-562A-E942-9290-ED2D37D14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7852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40DAC1-562A-E942-9290-ED2D37D14EF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639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40DAC1-562A-E942-9290-ED2D37D14EF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0436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40DAC1-562A-E942-9290-ED2D37D14EF4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416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7D04-8BD5-C047-B9FF-9D6420E37D9D}" type="datetimeFigureOut">
              <a:rPr lang="en-US" smtClean="0"/>
              <a:t>7/29/19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11450-08D9-AD47-8209-26B4D4B31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279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7D04-8BD5-C047-B9FF-9D6420E37D9D}" type="datetimeFigureOut">
              <a:rPr lang="en-US" smtClean="0"/>
              <a:t>7/29/19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11450-08D9-AD47-8209-26B4D4B31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9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7D04-8BD5-C047-B9FF-9D6420E37D9D}" type="datetimeFigureOut">
              <a:rPr lang="en-US" smtClean="0"/>
              <a:t>7/29/19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11450-08D9-AD47-8209-26B4D4B31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7531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7D04-8BD5-C047-B9FF-9D6420E37D9D}" type="datetimeFigureOut">
              <a:rPr lang="en-US" smtClean="0"/>
              <a:t>7/29/19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11450-08D9-AD47-8209-26B4D4B31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3443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7D04-8BD5-C047-B9FF-9D6420E37D9D}" type="datetimeFigureOut">
              <a:rPr lang="en-US" smtClean="0"/>
              <a:t>7/29/19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11450-08D9-AD47-8209-26B4D4B31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32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b="0" i="0">
                <a:solidFill>
                  <a:schemeClr val="bg1"/>
                </a:solidFill>
                <a:latin typeface="Helvetica Neue Medium" charset="0"/>
                <a:ea typeface="Helvetica Neue Medium" charset="0"/>
                <a:cs typeface="Helvetica Neue Medium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2pPr>
            <a:lvl3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3pPr>
            <a:lvl4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4pPr>
            <a:lvl5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7D04-8BD5-C047-B9FF-9D6420E37D9D}" type="datetimeFigureOut">
              <a:rPr lang="en-US" smtClean="0"/>
              <a:t>7/29/19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11450-08D9-AD47-8209-26B4D4B31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51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yth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 userDrawn="1"/>
        </p:nvSpPr>
        <p:spPr>
          <a:xfrm>
            <a:off x="5440" y="5440"/>
            <a:ext cx="12192000" cy="169068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>
            <a:lvl1pPr marL="2973388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tabLst/>
              <a:defRPr sz="4400" b="0" i="0" kern="1200">
                <a:solidFill>
                  <a:schemeClr val="bg1"/>
                </a:solidFill>
                <a:latin typeface="Helvetica Neue Medium" charset="0"/>
                <a:ea typeface="Helvetica Neue Medium" charset="0"/>
                <a:cs typeface="Helvetica Neue Medium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"/>
            <a:ext cx="12192000" cy="1690688"/>
          </a:xfr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none"/>
        </p:style>
        <p:txBody>
          <a:bodyPr/>
          <a:lstStyle>
            <a:lvl1pPr marL="2973388" indent="0" algn="ctr">
              <a:tabLst/>
              <a:defRPr b="0" i="0">
                <a:solidFill>
                  <a:schemeClr val="bg1"/>
                </a:solidFill>
                <a:latin typeface="Helvetica Neue Medium" charset="0"/>
                <a:ea typeface="Helvetica Neue Medium" charset="0"/>
                <a:cs typeface="Helvetica Neue Medium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1pPr>
            <a:lvl2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2pPr>
            <a:lvl3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3pPr>
            <a:lvl4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4pPr>
            <a:lvl5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7D04-8BD5-C047-B9FF-9D6420E37D9D}" type="datetimeFigureOut">
              <a:rPr lang="en-US" smtClean="0"/>
              <a:t>7/29/19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11450-08D9-AD47-8209-26B4D4B3185E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 descr="ythonâ¢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858" y="489859"/>
            <a:ext cx="2762250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as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b="0" i="0">
                <a:solidFill>
                  <a:schemeClr val="bg1"/>
                </a:solidFill>
                <a:latin typeface="Helvetica Neue Medium" charset="0"/>
                <a:ea typeface="Helvetica Neue Medium" charset="0"/>
                <a:cs typeface="Helvetica Neue Medium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586163"/>
            <a:ext cx="10515600" cy="2590800"/>
          </a:xfrm>
        </p:spPr>
        <p:txBody>
          <a:bodyPr/>
          <a:lstStyle>
            <a:lvl2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2pPr>
            <a:lvl3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3pPr>
            <a:lvl4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4pPr>
            <a:lvl5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7D04-8BD5-C047-B9FF-9D6420E37D9D}" type="datetimeFigureOut">
              <a:rPr lang="en-US" smtClean="0"/>
              <a:t>7/29/19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11450-08D9-AD47-8209-26B4D4B3185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0" y="1985963"/>
            <a:ext cx="12192000" cy="86177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5000" smtClean="0">
                <a:solidFill>
                  <a:schemeClr val="bg1"/>
                </a:solidFill>
                <a:latin typeface="Futura Medium" charset="0"/>
                <a:ea typeface="Futura Medium" charset="0"/>
                <a:cs typeface="Futura Medium" charset="0"/>
              </a:rPr>
              <a:t>Group task:</a:t>
            </a:r>
            <a:endParaRPr lang="en-US" sz="5000">
              <a:solidFill>
                <a:schemeClr val="bg1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7D04-8BD5-C047-B9FF-9D6420E37D9D}" type="datetimeFigureOut">
              <a:rPr lang="en-US" smtClean="0"/>
              <a:t>7/29/19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11450-08D9-AD47-8209-26B4D4B31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89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7D04-8BD5-C047-B9FF-9D6420E37D9D}" type="datetimeFigureOut">
              <a:rPr lang="en-US" smtClean="0"/>
              <a:t>7/29/19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11450-08D9-AD47-8209-26B4D4B31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843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7D04-8BD5-C047-B9FF-9D6420E37D9D}" type="datetimeFigureOut">
              <a:rPr lang="en-US" smtClean="0"/>
              <a:t>7/29/19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11450-08D9-AD47-8209-26B4D4B31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720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7D04-8BD5-C047-B9FF-9D6420E37D9D}" type="datetimeFigureOut">
              <a:rPr lang="en-US" smtClean="0"/>
              <a:t>7/29/19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11450-08D9-AD47-8209-26B4D4B31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7D04-8BD5-C047-B9FF-9D6420E37D9D}" type="datetimeFigureOut">
              <a:rPr lang="en-US" smtClean="0"/>
              <a:t>7/29/19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11450-08D9-AD47-8209-26B4D4B31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4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  <a:prstGeom prst="rect">
            <a:avLst/>
          </a:prstGeom>
          <a:solidFill>
            <a:srgbClr val="007AFF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fld id="{38B27D04-8BD5-C047-B9FF-9D6420E37D9D}" type="datetimeFigureOut">
              <a:rPr lang="en-US" smtClean="0"/>
              <a:pPr/>
              <a:t>7/29/19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fld id="{EDA11450-08D9-AD47-8209-26B4D4B318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6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bg1"/>
          </a:solidFill>
          <a:latin typeface="Helvetica Neue Medium" charset="0"/>
          <a:ea typeface="Helvetica Neue Medium" charset="0"/>
          <a:cs typeface="Helvetica Neue Medium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b="0" i="0" kern="12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b="0" i="0" kern="12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b="0" i="0" kern="12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mailto:chapkovski@gmail.com" TargetMode="External"/><Relationship Id="rId4" Type="http://schemas.openxmlformats.org/officeDocument/2006/relationships/hyperlink" Target="https://groups.google.com/forum/#!forum/otree" TargetMode="External"/><Relationship Id="rId5" Type="http://schemas.openxmlformats.org/officeDocument/2006/relationships/hyperlink" Target="http://otree.readthedocs.org/" TargetMode="External"/><Relationship Id="rId6" Type="http://schemas.openxmlformats.org/officeDocument/2006/relationships/hyperlink" Target="https://www.otreehub.com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hapkovski.github.io/teaching/brussels_2018/brussels_presentations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etbootstrap.com/" TargetMode="External"/><Relationship Id="rId3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imprs-uncertainty.herokuapp.com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localhost:8000/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bit.ly/imprs2019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NUL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0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link.springer.com/article/10.1007/s10683-017-9527-2)" TargetMode="External"/><Relationship Id="rId4" Type="http://schemas.openxmlformats.org/officeDocument/2006/relationships/hyperlink" Target="https://nodegame.org/" TargetMode="External"/><Relationship Id="rId5" Type="http://schemas.openxmlformats.org/officeDocument/2006/relationships/hyperlink" Target="https://www.sophielabs.com/" TargetMode="External"/><Relationship Id="rId6" Type="http://schemas.openxmlformats.org/officeDocument/2006/relationships/hyperlink" Target="https://gorilla.sc/" TargetMode="External"/><Relationship Id="rId7" Type="http://schemas.openxmlformats.org/officeDocument/2006/relationships/hyperlink" Target="http://breadboard.yale.edu/" TargetMode="External"/><Relationship Id="rId8" Type="http://schemas.openxmlformats.org/officeDocument/2006/relationships/hyperlink" Target="http://www.otree.org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lioness-lab.or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3509963"/>
          </a:xfrm>
        </p:spPr>
        <p:txBody>
          <a:bodyPr/>
          <a:lstStyle/>
          <a:p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oTree</a:t>
            </a:r>
            <a:endParaRPr lang="en-US" dirty="0"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July  28-August 3, 2019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878013" y="642938"/>
            <a:ext cx="410561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500" dirty="0" smtClean="0">
                <a:solidFill>
                  <a:schemeClr val="bg1"/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Philipp Chapkovski</a:t>
            </a:r>
          </a:p>
          <a:p>
            <a:pPr algn="ctr"/>
            <a:r>
              <a:rPr lang="en-US" sz="2500" dirty="0" smtClean="0">
                <a:solidFill>
                  <a:schemeClr val="bg1"/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Higher School of Economics</a:t>
            </a:r>
            <a:endParaRPr lang="en-US" sz="2500" dirty="0">
              <a:solidFill>
                <a:schemeClr val="bg1"/>
              </a:solidFill>
              <a:latin typeface="Helvetica Neue Light" charset="0"/>
              <a:ea typeface="Helvetica Neue Light" charset="0"/>
              <a:cs typeface="Helvetica Neue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045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4256" y="1926772"/>
            <a:ext cx="9851571" cy="1698172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00000"/>
              </a:lnSpc>
            </a:pPr>
            <a:r>
              <a:rPr lang="en-US" sz="2000" dirty="0" smtClean="0">
                <a:latin typeface="Helvetica Neue Light" charset="0"/>
                <a:ea typeface="Helvetica Neue Light" charset="0"/>
                <a:cs typeface="Helvetica Neue Light" charset="0"/>
              </a:rPr>
              <a:t>platform to run interactive online experiments</a:t>
            </a:r>
          </a:p>
          <a:p>
            <a:pPr>
              <a:lnSpc>
                <a:spcPct val="100000"/>
              </a:lnSpc>
            </a:pPr>
            <a:r>
              <a:rPr lang="en-US" sz="2000" dirty="0" smtClean="0">
                <a:latin typeface="Helvetica Neue Light" charset="0"/>
                <a:ea typeface="Helvetica Neue Light" charset="0"/>
                <a:cs typeface="Helvetica Neue Light" charset="0"/>
              </a:rPr>
              <a:t>written on Python</a:t>
            </a:r>
          </a:p>
          <a:p>
            <a:pPr>
              <a:lnSpc>
                <a:spcPct val="100000"/>
              </a:lnSpc>
            </a:pPr>
            <a:r>
              <a:rPr lang="en-US" sz="2000" dirty="0" smtClean="0">
                <a:latin typeface="Helvetica Neue Light" charset="0"/>
                <a:ea typeface="Helvetica Neue Light" charset="0"/>
                <a:cs typeface="Helvetica Neue Light" charset="0"/>
              </a:rPr>
              <a:t>open source</a:t>
            </a:r>
          </a:p>
          <a:p>
            <a:pPr>
              <a:lnSpc>
                <a:spcPct val="100000"/>
              </a:lnSpc>
            </a:pPr>
            <a:r>
              <a:rPr lang="en-US" sz="2000" dirty="0" smtClean="0">
                <a:latin typeface="Helvetica Neue Light" charset="0"/>
                <a:ea typeface="Helvetica Neue Light" charset="0"/>
                <a:cs typeface="Helvetica Neue Light" charset="0"/>
              </a:rPr>
              <a:t>based on Django framework</a:t>
            </a:r>
          </a:p>
          <a:p>
            <a:pPr>
              <a:lnSpc>
                <a:spcPct val="100000"/>
              </a:lnSpc>
            </a:pPr>
            <a:r>
              <a:rPr lang="en-US" sz="2000" dirty="0" smtClean="0">
                <a:latin typeface="Helvetica Neue Light" charset="0"/>
                <a:ea typeface="Helvetica Neue Light" charset="0"/>
                <a:cs typeface="Helvetica Neue Light" charset="0"/>
              </a:rPr>
              <a:t>responsive </a:t>
            </a:r>
            <a:r>
              <a:rPr lang="mr-IN" sz="2000" dirty="0" smtClean="0">
                <a:latin typeface="Helvetica Neue Light" charset="0"/>
                <a:ea typeface="Helvetica Neue Light" charset="0"/>
                <a:cs typeface="Helvetica Neue Light" charset="0"/>
              </a:rPr>
              <a:t>–</a:t>
            </a:r>
            <a:r>
              <a:rPr lang="en-US" sz="2000" dirty="0" smtClean="0">
                <a:latin typeface="Helvetica Neue Light" charset="0"/>
                <a:ea typeface="Helvetica Neue Light" charset="0"/>
                <a:cs typeface="Helvetica Neue Light" charset="0"/>
              </a:rPr>
              <a:t> can be run in mobile browsers, tablets etc.</a:t>
            </a:r>
          </a:p>
          <a:p>
            <a:pPr>
              <a:lnSpc>
                <a:spcPct val="100000"/>
              </a:lnSpc>
            </a:pPr>
            <a:endParaRPr lang="en-US" sz="2000" dirty="0">
              <a:latin typeface="Helvetica Neue Light" charset="0"/>
              <a:ea typeface="Helvetica Neue Light" charset="0"/>
              <a:cs typeface="Helvetica Neue Light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7680708"/>
              </p:ext>
            </p:extLst>
          </p:nvPr>
        </p:nvGraphicFramePr>
        <p:xfrm>
          <a:off x="0" y="3899353"/>
          <a:ext cx="12192000" cy="263296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784271"/>
                <a:gridCol w="7407729"/>
              </a:tblGrid>
              <a:tr h="547184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2500" b="0" i="0" dirty="0" smtClean="0">
                          <a:latin typeface="Helvetica Neue Light" charset="0"/>
                          <a:ea typeface="Helvetica Neue Light" charset="0"/>
                          <a:cs typeface="Helvetica Neue Light" charset="0"/>
                        </a:rPr>
                        <a:t>Materials and code :</a:t>
                      </a:r>
                      <a:endParaRPr lang="en-US" sz="2500" b="0" i="0" dirty="0">
                        <a:latin typeface="Helvetica Neue Light" charset="0"/>
                        <a:ea typeface="Helvetica Neue Light" charset="0"/>
                        <a:cs typeface="Helvetica Neue Light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500" b="0" i="0" u="sng" dirty="0" smtClean="0">
                          <a:latin typeface="Helvetica Neue Light" charset="0"/>
                          <a:ea typeface="Helvetica Neue Light" charset="0"/>
                          <a:cs typeface="Helvetica Neue Light" charset="0"/>
                          <a:hlinkClick r:id="rId2"/>
                        </a:rPr>
                        <a:t>https://chapkovski.github.io/teaching/</a:t>
                      </a:r>
                      <a:endParaRPr lang="en-US" sz="2500" b="0" i="0" u="sng" dirty="0">
                        <a:latin typeface="Helvetica Neue Light" charset="0"/>
                        <a:ea typeface="Helvetica Neue Light" charset="0"/>
                        <a:cs typeface="Helvetica Neue Light" charset="0"/>
                      </a:endParaRPr>
                    </a:p>
                  </a:txBody>
                  <a:tcPr/>
                </a:tc>
              </a:tr>
              <a:tr h="302905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2500" b="0" i="0" dirty="0" smtClean="0">
                          <a:latin typeface="Helvetica Neue Light" charset="0"/>
                          <a:ea typeface="Helvetica Neue Light" charset="0"/>
                          <a:cs typeface="Helvetica Neue Light" charset="0"/>
                        </a:rPr>
                        <a:t>My e-mail:</a:t>
                      </a:r>
                      <a:endParaRPr lang="en-US" sz="2500" b="0" i="0" dirty="0">
                        <a:latin typeface="Helvetica Neue Light" charset="0"/>
                        <a:ea typeface="Helvetica Neue Light" charset="0"/>
                        <a:cs typeface="Helvetica Neue Light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500" b="0" i="0" dirty="0" smtClean="0">
                          <a:latin typeface="Helvetica Neue Light" charset="0"/>
                          <a:ea typeface="Helvetica Neue Light" charset="0"/>
                          <a:cs typeface="Helvetica Neue Light" charset="0"/>
                          <a:hlinkClick r:id="rId3"/>
                        </a:rPr>
                        <a:t>chapkovski@gmail.com</a:t>
                      </a:r>
                      <a:r>
                        <a:rPr lang="en-US" sz="2500" b="0" i="0" dirty="0" smtClean="0">
                          <a:latin typeface="Helvetica Neue Light" charset="0"/>
                          <a:ea typeface="Helvetica Neue Light" charset="0"/>
                          <a:cs typeface="Helvetica Neue Light" charset="0"/>
                        </a:rPr>
                        <a:t> </a:t>
                      </a:r>
                      <a:endParaRPr lang="en-US" sz="2500" b="0" i="0" dirty="0">
                        <a:latin typeface="Helvetica Neue Light" charset="0"/>
                        <a:ea typeface="Helvetica Neue Light" charset="0"/>
                        <a:cs typeface="Helvetica Neue Light" charset="0"/>
                      </a:endParaRPr>
                    </a:p>
                  </a:txBody>
                  <a:tcPr/>
                </a:tc>
              </a:tr>
              <a:tr h="347175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2500" b="0" i="0" dirty="0" err="1" smtClean="0">
                          <a:latin typeface="Helvetica Neue Light" charset="0"/>
                          <a:ea typeface="Helvetica Neue Light" charset="0"/>
                          <a:cs typeface="Helvetica Neue Light" charset="0"/>
                        </a:rPr>
                        <a:t>oTree</a:t>
                      </a:r>
                      <a:r>
                        <a:rPr lang="en-US" sz="2500" b="0" i="0" dirty="0" smtClean="0">
                          <a:latin typeface="Helvetica Neue Light" charset="0"/>
                          <a:ea typeface="Helvetica Neue Light" charset="0"/>
                          <a:cs typeface="Helvetica Neue Light" charset="0"/>
                        </a:rPr>
                        <a:t> support group: </a:t>
                      </a:r>
                      <a:endParaRPr lang="en-US" sz="2500" b="0" i="0" dirty="0">
                        <a:latin typeface="Helvetica Neue Light" charset="0"/>
                        <a:ea typeface="Helvetica Neue Light" charset="0"/>
                        <a:cs typeface="Helvetica Neue Light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500" b="0" i="0" dirty="0" smtClean="0">
                          <a:latin typeface="Helvetica Neue Light" charset="0"/>
                          <a:ea typeface="Helvetica Neue Light" charset="0"/>
                          <a:cs typeface="Helvetica Neue Light" charset="0"/>
                          <a:hlinkClick r:id="rId4"/>
                        </a:rPr>
                        <a:t>https://groups.google.com/forum/#!forum/otree</a:t>
                      </a:r>
                      <a:r>
                        <a:rPr lang="en-US" sz="2500" b="0" i="0" baseline="0" dirty="0" smtClean="0">
                          <a:latin typeface="Helvetica Neue Light" charset="0"/>
                          <a:ea typeface="Helvetica Neue Light" charset="0"/>
                          <a:cs typeface="Helvetica Neue Light" charset="0"/>
                        </a:rPr>
                        <a:t> </a:t>
                      </a:r>
                      <a:endParaRPr lang="en-US" sz="2500" b="0" i="0" dirty="0">
                        <a:latin typeface="Helvetica Neue Light" charset="0"/>
                        <a:ea typeface="Helvetica Neue Light" charset="0"/>
                        <a:cs typeface="Helvetica Neue Light" charset="0"/>
                      </a:endParaRPr>
                    </a:p>
                  </a:txBody>
                  <a:tcPr/>
                </a:tc>
              </a:tr>
              <a:tr h="570449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2500" b="0" i="0" dirty="0" smtClean="0">
                          <a:latin typeface="Helvetica Neue Light" charset="0"/>
                          <a:ea typeface="Helvetica Neue Light" charset="0"/>
                          <a:cs typeface="Helvetica Neue Light" charset="0"/>
                        </a:rPr>
                        <a:t>oTree</a:t>
                      </a:r>
                      <a:r>
                        <a:rPr lang="en-US" sz="2500" b="0" i="0" baseline="0" dirty="0" smtClean="0">
                          <a:latin typeface="Helvetica Neue Light" charset="0"/>
                          <a:ea typeface="Helvetica Neue Light" charset="0"/>
                          <a:cs typeface="Helvetica Neue Light" charset="0"/>
                        </a:rPr>
                        <a:t> documentation:</a:t>
                      </a:r>
                      <a:endParaRPr lang="en-US" sz="2500" b="0" i="0" dirty="0">
                        <a:latin typeface="Helvetica Neue Light" charset="0"/>
                        <a:ea typeface="Helvetica Neue Light" charset="0"/>
                        <a:cs typeface="Helvetica Neue Light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500" b="0" i="0" dirty="0" smtClean="0">
                          <a:latin typeface="Helvetica Neue Light" charset="0"/>
                          <a:ea typeface="Helvetica Neue Light" charset="0"/>
                          <a:cs typeface="Helvetica Neue Light" charset="0"/>
                          <a:hlinkClick r:id="rId5"/>
                        </a:rPr>
                        <a:t>http://otree.readthedocs.org/</a:t>
                      </a:r>
                      <a:r>
                        <a:rPr lang="en-US" sz="2500" b="0" i="0" dirty="0" smtClean="0">
                          <a:latin typeface="Helvetica Neue Light" charset="0"/>
                          <a:ea typeface="Helvetica Neue Light" charset="0"/>
                          <a:cs typeface="Helvetica Neue Light" charset="0"/>
                        </a:rPr>
                        <a:t> </a:t>
                      </a:r>
                      <a:endParaRPr lang="en-US" sz="2500" b="0" i="0" dirty="0">
                        <a:latin typeface="Helvetica Neue Light" charset="0"/>
                        <a:ea typeface="Helvetica Neue Light" charset="0"/>
                        <a:cs typeface="Helvetica Neue Light" charset="0"/>
                      </a:endParaRPr>
                    </a:p>
                  </a:txBody>
                  <a:tcPr/>
                </a:tc>
              </a:tr>
              <a:tr h="570449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2500" b="0" i="0" dirty="0" smtClean="0">
                          <a:latin typeface="Helvetica Neue Light" charset="0"/>
                          <a:ea typeface="Helvetica Neue Light" charset="0"/>
                          <a:cs typeface="Helvetica Neue Light" charset="0"/>
                        </a:rPr>
                        <a:t>oTree</a:t>
                      </a:r>
                      <a:r>
                        <a:rPr lang="en-US" sz="2500" b="0" i="0" baseline="0" dirty="0" smtClean="0">
                          <a:latin typeface="Helvetica Neue Light" charset="0"/>
                          <a:ea typeface="Helvetica Neue Light" charset="0"/>
                          <a:cs typeface="Helvetica Neue Light" charset="0"/>
                        </a:rPr>
                        <a:t> Hub:</a:t>
                      </a:r>
                      <a:endParaRPr lang="en-US" sz="2500" b="0" i="0" dirty="0">
                        <a:latin typeface="Helvetica Neue Light" charset="0"/>
                        <a:ea typeface="Helvetica Neue Light" charset="0"/>
                        <a:cs typeface="Helvetica Neue Light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500" b="0" i="0" dirty="0" smtClean="0">
                          <a:latin typeface="Helvetica Neue Light" charset="0"/>
                          <a:ea typeface="Helvetica Neue Light" charset="0"/>
                          <a:cs typeface="Helvetica Neue Light" charset="0"/>
                          <a:hlinkClick r:id="rId6"/>
                        </a:rPr>
                        <a:t>https://www.otreehub.com/</a:t>
                      </a:r>
                      <a:r>
                        <a:rPr lang="en-US" sz="2500" b="0" i="0" dirty="0" smtClean="0">
                          <a:latin typeface="Helvetica Neue Light" charset="0"/>
                          <a:ea typeface="Helvetica Neue Light" charset="0"/>
                          <a:cs typeface="Helvetica Neue Light" charset="0"/>
                        </a:rPr>
                        <a:t> </a:t>
                      </a:r>
                      <a:endParaRPr lang="en-US" sz="2500" b="0" i="0" dirty="0">
                        <a:latin typeface="Helvetica Neue Light" charset="0"/>
                        <a:ea typeface="Helvetica Neue Light" charset="0"/>
                        <a:cs typeface="Helvetica Neue Light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2583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Languages: Python (backend); HTML, JavaScript, Django template language (frontend)</a:t>
            </a:r>
          </a:p>
          <a:p>
            <a:r>
              <a:rPr lang="en-US" dirty="0" smtClean="0"/>
              <a:t>Backend: </a:t>
            </a:r>
            <a:r>
              <a:rPr lang="en-US" b="1" dirty="0" smtClean="0"/>
              <a:t>Django  (M-V-C)</a:t>
            </a:r>
          </a:p>
          <a:p>
            <a:r>
              <a:rPr lang="en-US" dirty="0" smtClean="0"/>
              <a:t>Frontend: </a:t>
            </a:r>
            <a:r>
              <a:rPr lang="en-US" b="1" dirty="0" smtClean="0"/>
              <a:t>Bootstrap</a:t>
            </a:r>
          </a:p>
          <a:p>
            <a:pPr marL="0" indent="0">
              <a:buNone/>
            </a:pPr>
            <a:r>
              <a:rPr lang="en-US" dirty="0" smtClean="0"/>
              <a:t> (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getbootstrap.com</a:t>
            </a:r>
            <a:r>
              <a:rPr lang="en-US" dirty="0"/>
              <a:t>)</a:t>
            </a:r>
          </a:p>
        </p:txBody>
      </p:sp>
      <p:pic>
        <p:nvPicPr>
          <p:cNvPr id="4" name="Picture 2" descr="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4106" y="2667000"/>
            <a:ext cx="3802144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1482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apps: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6000" dirty="0" smtClean="0"/>
          </a:p>
          <a:p>
            <a:pPr marL="0" indent="0" algn="ctr">
              <a:buNone/>
            </a:pPr>
            <a:endParaRPr lang="en-US" sz="6000" dirty="0"/>
          </a:p>
          <a:p>
            <a:pPr marL="0" indent="0" algn="ctr">
              <a:buNone/>
            </a:pPr>
            <a:r>
              <a:rPr lang="en-US" sz="4000" dirty="0">
                <a:hlinkClick r:id="rId2"/>
              </a:rPr>
              <a:t>https://imprs-uncertainty.herokuapp.com/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90746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oTree Admin interface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853" y="2185989"/>
            <a:ext cx="9791697" cy="6119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623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mTurk</a:t>
            </a:r>
            <a:r>
              <a:rPr lang="en-US" dirty="0" smtClean="0"/>
              <a:t> - </a:t>
            </a:r>
            <a:r>
              <a:rPr lang="en-US" dirty="0" err="1" smtClean="0"/>
              <a:t>BigFive</a:t>
            </a:r>
            <a:endParaRPr lang="en-US" dirty="0"/>
          </a:p>
        </p:txBody>
      </p:sp>
      <p:pic>
        <p:nvPicPr>
          <p:cNvPr id="1026" name="Picture 2" descr="images/create-mturk-sess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8275" y="2362200"/>
            <a:ext cx="9315450" cy="308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8652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690688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first oTree </a:t>
            </a:r>
            <a:r>
              <a:rPr lang="en-US" dirty="0" smtClean="0"/>
              <a:t>app. Step 1/2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1050" y="2035175"/>
            <a:ext cx="10515600" cy="4351338"/>
          </a:xfrm>
        </p:spPr>
        <p:txBody>
          <a:bodyPr>
            <a:noAutofit/>
          </a:bodyPr>
          <a:lstStyle/>
          <a:p>
            <a:pPr marL="1143000" indent="-1143000">
              <a:lnSpc>
                <a:spcPct val="150000"/>
              </a:lnSpc>
              <a:buAutoNum type="arabicPeriod"/>
            </a:pPr>
            <a:r>
              <a:rPr lang="en-US" sz="2500" dirty="0" smtClean="0">
                <a:latin typeface="Helvetica Neue Light" charset="0"/>
                <a:ea typeface="Helvetica Neue Light" charset="0"/>
                <a:cs typeface="Helvetica Neue Light" charset="0"/>
              </a:rPr>
              <a:t>Open the terminal (</a:t>
            </a:r>
            <a:r>
              <a:rPr lang="en-US" sz="2500" dirty="0" err="1" smtClean="0">
                <a:latin typeface="Helvetica Neue Light" charset="0"/>
                <a:ea typeface="Helvetica Neue Light" charset="0"/>
                <a:cs typeface="Helvetica Neue Light" charset="0"/>
              </a:rPr>
              <a:t>MacOS</a:t>
            </a:r>
            <a:r>
              <a:rPr lang="en-US" sz="2500" dirty="0" smtClean="0">
                <a:latin typeface="Helvetica Neue Light" charset="0"/>
                <a:ea typeface="Helvetica Neue Light" charset="0"/>
                <a:cs typeface="Helvetica Neue Light" charset="0"/>
              </a:rPr>
              <a:t>), or PowerShell/Command line (Windows)</a:t>
            </a:r>
          </a:p>
          <a:p>
            <a:pPr marL="1143000" indent="-1143000">
              <a:lnSpc>
                <a:spcPct val="150000"/>
              </a:lnSpc>
              <a:buAutoNum type="arabicPeriod"/>
            </a:pPr>
            <a:r>
              <a:rPr lang="en-US" sz="2500" dirty="0" smtClean="0">
                <a:latin typeface="Helvetica Neue Light" charset="0"/>
                <a:ea typeface="Helvetica Neue Light" charset="0"/>
                <a:cs typeface="Helvetica Neue Light" charset="0"/>
              </a:rPr>
              <a:t>Check if oTree is installed: </a:t>
            </a:r>
            <a:r>
              <a:rPr lang="en-US" sz="2500" dirty="0" err="1" smtClean="0">
                <a:latin typeface="Courier" charset="0"/>
                <a:ea typeface="Courier" charset="0"/>
                <a:cs typeface="Courier" charset="0"/>
              </a:rPr>
              <a:t>otree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500" dirty="0" smtClean="0">
                <a:latin typeface="Courier" charset="0"/>
                <a:ea typeface="Courier" charset="0"/>
                <a:cs typeface="Courier" charset="0"/>
              </a:rPr>
              <a:t>–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version</a:t>
            </a:r>
          </a:p>
          <a:p>
            <a:pPr marL="1143000" indent="-1143000">
              <a:lnSpc>
                <a:spcPct val="150000"/>
              </a:lnSpc>
              <a:buFont typeface="Arial"/>
              <a:buAutoNum type="arabicPeriod"/>
            </a:pPr>
            <a:r>
              <a:rPr lang="en-US" sz="2500" dirty="0" smtClean="0">
                <a:latin typeface="Helvetica Neue Light" charset="0"/>
                <a:ea typeface="Helvetica Neue Light" charset="0"/>
                <a:cs typeface="Helvetica Neue Light" charset="0"/>
              </a:rPr>
              <a:t>Create a new project: </a:t>
            </a:r>
            <a:r>
              <a:rPr lang="en-US" sz="2500" dirty="0" err="1">
                <a:latin typeface="Courier" charset="0"/>
                <a:ea typeface="Courier" charset="0"/>
                <a:cs typeface="Courier" charset="0"/>
              </a:rPr>
              <a:t>otree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dirty="0" err="1" smtClean="0">
                <a:latin typeface="Courier" charset="0"/>
                <a:ea typeface="Courier" charset="0"/>
                <a:cs typeface="Courier" charset="0"/>
              </a:rPr>
              <a:t>startproject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 NAMEOFPROJECT</a:t>
            </a:r>
            <a:endParaRPr lang="en-US" sz="2500" dirty="0">
              <a:latin typeface="Courier" charset="0"/>
              <a:ea typeface="Courier" charset="0"/>
              <a:cs typeface="Courier" charset="0"/>
            </a:endParaRPr>
          </a:p>
          <a:p>
            <a:pPr marL="1143000" indent="-1143000">
              <a:lnSpc>
                <a:spcPct val="150000"/>
              </a:lnSpc>
              <a:buFont typeface="Arial"/>
              <a:buAutoNum type="arabicPeriod"/>
            </a:pPr>
            <a:r>
              <a:rPr lang="en-US" sz="2500" dirty="0">
                <a:latin typeface="Helvetica Neue Light" charset="0"/>
                <a:ea typeface="Helvetica Neue Light" charset="0"/>
                <a:cs typeface="Helvetica Neue Light" charset="0"/>
              </a:rPr>
              <a:t>Create a new </a:t>
            </a:r>
            <a:r>
              <a:rPr lang="en-US" sz="2500" dirty="0" smtClean="0">
                <a:latin typeface="Helvetica Neue Light" charset="0"/>
                <a:ea typeface="Helvetica Neue Light" charset="0"/>
                <a:cs typeface="Helvetica Neue Light" charset="0"/>
              </a:rPr>
              <a:t>app: </a:t>
            </a:r>
          </a:p>
          <a:p>
            <a:pPr lvl="1">
              <a:lnSpc>
                <a:spcPct val="150000"/>
              </a:lnSpc>
            </a:pPr>
            <a:r>
              <a:rPr lang="en-US" sz="2000" dirty="0" smtClean="0"/>
              <a:t>Change to NAMEOFPROJECT folder: 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cd NAMEOFPROJECT</a:t>
            </a:r>
          </a:p>
          <a:p>
            <a:pPr lvl="1">
              <a:lnSpc>
                <a:spcPct val="150000"/>
              </a:lnSpc>
            </a:pPr>
            <a:r>
              <a:rPr lang="en-US" sz="2000" dirty="0" smtClean="0"/>
              <a:t>Create an app: </a:t>
            </a:r>
            <a:r>
              <a:rPr lang="en-US" sz="2000" dirty="0"/>
              <a:t> 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otree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000" dirty="0" err="1" smtClean="0">
                <a:latin typeface="Courier" charset="0"/>
                <a:ea typeface="Courier" charset="0"/>
                <a:cs typeface="Courier" charset="0"/>
              </a:rPr>
              <a:t>startapp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 NAMEOFAPP</a:t>
            </a:r>
            <a:endParaRPr lang="en-US" sz="2000" dirty="0">
              <a:latin typeface="Courier" charset="0"/>
              <a:ea typeface="Courier" charset="0"/>
              <a:cs typeface="Courier" charset="0"/>
            </a:endParaRPr>
          </a:p>
          <a:p>
            <a:pPr marL="1600200" lvl="1" indent="-1143000">
              <a:lnSpc>
                <a:spcPct val="150000"/>
              </a:lnSpc>
              <a:buFont typeface="Arial"/>
              <a:buAutoNum type="arabicPeriod"/>
            </a:pPr>
            <a:endParaRPr lang="en-US" sz="2100" dirty="0">
              <a:latin typeface="Courier" charset="0"/>
              <a:ea typeface="Courier" charset="0"/>
              <a:cs typeface="Courier" charset="0"/>
            </a:endParaRPr>
          </a:p>
          <a:p>
            <a:pPr marL="1143000" indent="-1143000">
              <a:lnSpc>
                <a:spcPct val="150000"/>
              </a:lnSpc>
              <a:buAutoNum type="arabicPeriod"/>
            </a:pPr>
            <a:endParaRPr lang="en-US" sz="25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5354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first oTree app. Step </a:t>
            </a:r>
            <a:r>
              <a:rPr lang="en-US" dirty="0" smtClean="0"/>
              <a:t>2/2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7250" y="1882775"/>
            <a:ext cx="10515600" cy="4351338"/>
          </a:xfrm>
        </p:spPr>
        <p:txBody>
          <a:bodyPr>
            <a:noAutofit/>
          </a:bodyPr>
          <a:lstStyle/>
          <a:p>
            <a:pPr marL="1143000" indent="-1143000">
              <a:lnSpc>
                <a:spcPct val="150000"/>
              </a:lnSpc>
              <a:buAutoNum type="arabicPeriod"/>
            </a:pPr>
            <a:r>
              <a:rPr lang="en-US" sz="2000" dirty="0" smtClean="0">
                <a:latin typeface="Helvetica Neue Thin" charset="0"/>
                <a:ea typeface="Helvetica Neue Thin" charset="0"/>
                <a:cs typeface="Helvetica Neue Thin" charset="0"/>
              </a:rPr>
              <a:t>Open 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NAMEOFPROJECT </a:t>
            </a:r>
            <a:r>
              <a:rPr lang="en-US" sz="2000" dirty="0" smtClean="0">
                <a:latin typeface="Helvetica Neue Thin" charset="0"/>
                <a:ea typeface="Helvetica Neue Thin" charset="0"/>
                <a:cs typeface="Helvetica Neue Thin" charset="0"/>
              </a:rPr>
              <a:t>in </a:t>
            </a:r>
            <a:r>
              <a:rPr lang="en-US" sz="2000" dirty="0" err="1" smtClean="0">
                <a:latin typeface="Courier" charset="0"/>
                <a:ea typeface="Courier" charset="0"/>
                <a:cs typeface="Courier" charset="0"/>
              </a:rPr>
              <a:t>PyCharm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000" dirty="0" smtClean="0">
                <a:latin typeface="Helvetica Neue Thin" charset="0"/>
                <a:ea typeface="Helvetica Neue Thin" charset="0"/>
                <a:cs typeface="Helvetica Neue Thin" charset="0"/>
              </a:rPr>
              <a:t>(or in any other editor of your choice)</a:t>
            </a:r>
          </a:p>
          <a:p>
            <a:pPr marL="1143000" indent="-1143000">
              <a:lnSpc>
                <a:spcPct val="150000"/>
              </a:lnSpc>
              <a:buAutoNum type="arabicPeriod"/>
            </a:pPr>
            <a:r>
              <a:rPr lang="en-US" sz="2000" dirty="0" smtClean="0">
                <a:latin typeface="Helvetica Neue Thin" charset="0"/>
                <a:ea typeface="Helvetica Neue Thin" charset="0"/>
                <a:cs typeface="Helvetica Neue Thin" charset="0"/>
              </a:rPr>
              <a:t>register app to </a:t>
            </a:r>
            <a:r>
              <a:rPr lang="en-US" sz="2000" dirty="0" err="1" smtClean="0">
                <a:latin typeface="Courier" charset="0"/>
                <a:ea typeface="Courier" charset="0"/>
                <a:cs typeface="Courier" charset="0"/>
              </a:rPr>
              <a:t>settings.py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:</a:t>
            </a:r>
          </a:p>
          <a:p>
            <a:pPr marL="1101725" indent="0">
              <a:lnSpc>
                <a:spcPct val="150000"/>
              </a:lnSpc>
              <a:buNone/>
            </a:pPr>
            <a:r>
              <a:rPr lang="mr-IN" sz="1200" dirty="0">
                <a:latin typeface="Courier" charset="0"/>
                <a:ea typeface="Courier" charset="0"/>
                <a:cs typeface="Courier" charset="0"/>
              </a:rPr>
              <a:t>SESSION_CONFIGS = [</a:t>
            </a:r>
            <a:br>
              <a:rPr lang="mr-IN" sz="12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1200" dirty="0">
                <a:latin typeface="Courier" charset="0"/>
                <a:ea typeface="Courier" charset="0"/>
                <a:cs typeface="Courier" charset="0"/>
              </a:rPr>
              <a:t>    {</a:t>
            </a:r>
            <a:br>
              <a:rPr lang="mr-IN" sz="12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1200" dirty="0">
                <a:latin typeface="Courier" charset="0"/>
                <a:ea typeface="Courier" charset="0"/>
                <a:cs typeface="Courier" charset="0"/>
              </a:rPr>
              <a:t>       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name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sz="1200" dirty="0">
                <a:latin typeface="Courier" charset="0"/>
                <a:ea typeface="Courier" charset="0"/>
                <a:cs typeface="Courier" charset="0"/>
              </a:rPr>
              <a:t>: 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my_first_app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sz="1200" dirty="0">
                <a:latin typeface="Courier" charset="0"/>
                <a:ea typeface="Courier" charset="0"/>
                <a:cs typeface="Courier" charset="0"/>
              </a:rPr>
              <a:t>,</a:t>
            </a:r>
            <a:br>
              <a:rPr lang="mr-IN" sz="12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1200" dirty="0">
                <a:latin typeface="Courier" charset="0"/>
                <a:ea typeface="Courier" charset="0"/>
                <a:cs typeface="Courier" charset="0"/>
              </a:rPr>
              <a:t>       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display_name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sz="1200" dirty="0">
                <a:latin typeface="Courier" charset="0"/>
                <a:ea typeface="Courier" charset="0"/>
                <a:cs typeface="Courier" charset="0"/>
              </a:rPr>
              <a:t>: 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My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First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200" b="1" dirty="0" err="1" smtClean="0">
                <a:latin typeface="Courier" charset="0"/>
                <a:ea typeface="Courier" charset="0"/>
                <a:cs typeface="Courier" charset="0"/>
              </a:rPr>
              <a:t>Ap</a:t>
            </a:r>
            <a:r>
              <a:rPr lang="en-US" sz="1200" b="1" dirty="0" smtClean="0"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mr-IN" sz="1200" b="1" dirty="0" smtClean="0"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mr-IN" sz="1200" dirty="0" smtClean="0">
                <a:latin typeface="Courier" charset="0"/>
                <a:ea typeface="Courier" charset="0"/>
                <a:cs typeface="Courier" charset="0"/>
              </a:rPr>
              <a:t>,</a:t>
            </a:r>
            <a:r>
              <a:rPr lang="mr-IN" sz="12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mr-IN" sz="12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1200" dirty="0">
                <a:latin typeface="Courier" charset="0"/>
                <a:ea typeface="Courier" charset="0"/>
                <a:cs typeface="Courier" charset="0"/>
              </a:rPr>
              <a:t>       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num_demo_participants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sz="1200" dirty="0">
                <a:latin typeface="Courier" charset="0"/>
                <a:ea typeface="Courier" charset="0"/>
                <a:cs typeface="Courier" charset="0"/>
              </a:rPr>
              <a:t>: 1,</a:t>
            </a:r>
            <a:br>
              <a:rPr lang="mr-IN" sz="12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1200" dirty="0">
                <a:latin typeface="Courier" charset="0"/>
                <a:ea typeface="Courier" charset="0"/>
                <a:cs typeface="Courier" charset="0"/>
              </a:rPr>
              <a:t>       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app_sequence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sz="1200" dirty="0">
                <a:latin typeface="Courier" charset="0"/>
                <a:ea typeface="Courier" charset="0"/>
                <a:cs typeface="Courier" charset="0"/>
              </a:rPr>
              <a:t>: </a:t>
            </a:r>
            <a:r>
              <a:rPr lang="mr-IN" sz="1200" dirty="0" smtClean="0"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mr-IN" sz="1200" b="1" dirty="0" smtClean="0"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NAMEOFPROJECT </a:t>
            </a:r>
            <a:r>
              <a:rPr lang="mr-IN" sz="1200" b="1" dirty="0" smtClean="0"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sz="1200" dirty="0" smtClean="0">
                <a:latin typeface="Courier" charset="0"/>
                <a:ea typeface="Courier" charset="0"/>
                <a:cs typeface="Courier" charset="0"/>
              </a:rPr>
              <a:t>],</a:t>
            </a:r>
            <a:r>
              <a:rPr lang="mr-IN" sz="12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mr-IN" sz="12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1200" dirty="0">
                <a:latin typeface="Courier" charset="0"/>
                <a:ea typeface="Courier" charset="0"/>
                <a:cs typeface="Courier" charset="0"/>
              </a:rPr>
              <a:t>    },</a:t>
            </a:r>
            <a:br>
              <a:rPr lang="mr-IN" sz="12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1200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sz="1200" dirty="0" smtClean="0">
                <a:latin typeface="Courier" charset="0"/>
                <a:ea typeface="Courier" charset="0"/>
                <a:cs typeface="Courier" charset="0"/>
              </a:rPr>
              <a:t>]</a:t>
            </a:r>
            <a:endParaRPr lang="en-US" sz="1200" dirty="0" smtClean="0">
              <a:latin typeface="Courier" charset="0"/>
              <a:ea typeface="Courier" charset="0"/>
              <a:cs typeface="Courier" charset="0"/>
            </a:endParaRPr>
          </a:p>
          <a:p>
            <a:pPr marL="1143000" indent="-1143000">
              <a:lnSpc>
                <a:spcPct val="150000"/>
              </a:lnSpc>
              <a:buFont typeface="+mj-lt"/>
              <a:buAutoNum type="arabicPeriod" startAt="3"/>
            </a:pPr>
            <a:r>
              <a:rPr lang="en-US" sz="2000" dirty="0" smtClean="0">
                <a:latin typeface="Helvetica Neue Thin" charset="0"/>
                <a:ea typeface="Helvetica Neue Thin" charset="0"/>
                <a:cs typeface="Helvetica Neue Thin" charset="0"/>
              </a:rPr>
              <a:t>In Terminal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: </a:t>
            </a:r>
            <a:r>
              <a:rPr lang="en-US" sz="2000" dirty="0" err="1" smtClean="0">
                <a:latin typeface="Courier" charset="0"/>
                <a:ea typeface="Courier" charset="0"/>
                <a:cs typeface="Courier" charset="0"/>
              </a:rPr>
              <a:t>otree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000" dirty="0" err="1" smtClean="0">
                <a:latin typeface="Courier" charset="0"/>
                <a:ea typeface="Courier" charset="0"/>
                <a:cs typeface="Courier" charset="0"/>
              </a:rPr>
              <a:t>devserver</a:t>
            </a:r>
            <a:endParaRPr lang="en-US" sz="2000" dirty="0" smtClean="0">
              <a:latin typeface="Courier" charset="0"/>
              <a:ea typeface="Courier" charset="0"/>
              <a:cs typeface="Courier" charset="0"/>
            </a:endParaRPr>
          </a:p>
          <a:p>
            <a:pPr marL="1157288" indent="-1157288" fontAlgn="base">
              <a:lnSpc>
                <a:spcPct val="150000"/>
              </a:lnSpc>
              <a:buFont typeface="+mj-lt"/>
              <a:buAutoNum type="arabicPeriod" startAt="3"/>
            </a:pPr>
            <a:r>
              <a:rPr lang="en-US" sz="2000" dirty="0" smtClean="0">
                <a:latin typeface="Helvetica Neue Thin" charset="0"/>
                <a:ea typeface="Helvetica Neue Thin" charset="0"/>
                <a:cs typeface="Helvetica Neue Thin" charset="0"/>
              </a:rPr>
              <a:t>in any browser go </a:t>
            </a:r>
            <a:r>
              <a:rPr lang="en-US" sz="2000" dirty="0">
                <a:latin typeface="Helvetica Neue Thin" charset="0"/>
                <a:ea typeface="Helvetica Neue Thin" charset="0"/>
                <a:cs typeface="Helvetica Neue Thin" charset="0"/>
              </a:rPr>
              <a:t>to: </a:t>
            </a:r>
            <a:r>
              <a:rPr lang="en-US" sz="2000" dirty="0">
                <a:hlinkClick r:id="rId3"/>
              </a:rPr>
              <a:t>http://localhost:8000</a:t>
            </a:r>
            <a:endParaRPr lang="en-US" sz="2000" dirty="0">
              <a:latin typeface="Helvetica Neue Light" charset="0"/>
              <a:ea typeface="Helvetica Neue Light" charset="0"/>
              <a:cs typeface="Helvetica Neue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047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steps to add a new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 smtClean="0"/>
              <a:t>Add Page class definition to </a:t>
            </a:r>
            <a:r>
              <a:rPr lang="en-US" dirty="0" err="1" smtClean="0"/>
              <a:t>pages.py</a:t>
            </a:r>
            <a:endParaRPr lang="en-US" dirty="0" smtClean="0"/>
          </a:p>
          <a:p>
            <a:pPr marL="514350" indent="-514350">
              <a:buAutoNum type="arabicPeriod"/>
            </a:pPr>
            <a:r>
              <a:rPr lang="en-US" dirty="0" smtClean="0"/>
              <a:t>Add page reference to </a:t>
            </a:r>
            <a:r>
              <a:rPr lang="en-US" dirty="0" err="1" smtClean="0"/>
              <a:t>page_sequence</a:t>
            </a:r>
            <a:endParaRPr lang="en-US" dirty="0" smtClean="0"/>
          </a:p>
          <a:p>
            <a:pPr marL="514350" indent="-514350">
              <a:buAutoNum type="arabicPeriod"/>
            </a:pPr>
            <a:r>
              <a:rPr lang="en-US" dirty="0" smtClean="0"/>
              <a:t>Create </a:t>
            </a:r>
            <a:r>
              <a:rPr lang="en-US" dirty="0" err="1" smtClean="0"/>
              <a:t>PageName.html</a:t>
            </a:r>
            <a:r>
              <a:rPr lang="en-US" dirty="0" smtClean="0"/>
              <a:t> in app/templates/app folder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456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steps to get input from user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 smtClean="0"/>
              <a:t>Define model field in </a:t>
            </a:r>
            <a:r>
              <a:rPr lang="en-US" dirty="0" err="1" smtClean="0">
                <a:latin typeface="Menlo" charset="0"/>
                <a:ea typeface="Menlo" charset="0"/>
                <a:cs typeface="Menlo" charset="0"/>
              </a:rPr>
              <a:t>models.py</a:t>
            </a:r>
            <a:endParaRPr lang="en-US" dirty="0" smtClean="0">
              <a:latin typeface="Menlo" charset="0"/>
              <a:ea typeface="Menlo" charset="0"/>
              <a:cs typeface="Menlo" charset="0"/>
            </a:endParaRPr>
          </a:p>
          <a:p>
            <a:pPr marL="514350" indent="-514350">
              <a:buAutoNum type="arabicPeriod"/>
            </a:pPr>
            <a:r>
              <a:rPr lang="en-US" dirty="0" smtClean="0"/>
              <a:t>Add </a:t>
            </a:r>
            <a:r>
              <a:rPr lang="en-US" dirty="0" err="1" smtClean="0">
                <a:latin typeface="Menlo" charset="0"/>
                <a:ea typeface="Menlo" charset="0"/>
                <a:cs typeface="Menlo" charset="0"/>
              </a:rPr>
              <a:t>form_fields</a:t>
            </a:r>
            <a:r>
              <a:rPr lang="en-US" dirty="0" smtClean="0"/>
              <a:t> and </a:t>
            </a:r>
            <a:r>
              <a:rPr lang="en-US" dirty="0" err="1" smtClean="0">
                <a:latin typeface="Menlo" charset="0"/>
                <a:ea typeface="Menlo" charset="0"/>
                <a:cs typeface="Menlo" charset="0"/>
              </a:rPr>
              <a:t>form_model</a:t>
            </a:r>
            <a:r>
              <a:rPr lang="en-US" dirty="0" smtClean="0"/>
              <a:t> to a corresponding Page in </a:t>
            </a:r>
            <a:r>
              <a:rPr lang="en-US" dirty="0" err="1" smtClean="0">
                <a:latin typeface="Menlo" charset="0"/>
                <a:ea typeface="Menlo" charset="0"/>
                <a:cs typeface="Menlo" charset="0"/>
              </a:rPr>
              <a:t>pages.py</a:t>
            </a:r>
            <a:endParaRPr lang="en-US" dirty="0" smtClean="0">
              <a:latin typeface="Menlo" charset="0"/>
              <a:ea typeface="Menlo" charset="0"/>
              <a:cs typeface="Menlo" charset="0"/>
            </a:endParaRPr>
          </a:p>
          <a:p>
            <a:pPr marL="514350" indent="-514350">
              <a:buAutoNum type="arabicPeriod"/>
            </a:pPr>
            <a:r>
              <a:rPr lang="en-US" dirty="0" smtClean="0"/>
              <a:t>Add {% </a:t>
            </a:r>
            <a:r>
              <a:rPr lang="en-US" dirty="0" err="1" smtClean="0"/>
              <a:t>formfields</a:t>
            </a:r>
            <a:r>
              <a:rPr lang="en-US" dirty="0" smtClean="0"/>
              <a:t> %} in the Page template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783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69671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banner2.kisspng.com/20180320/sie/kisspng-laptop-user-computer-icons-clip-art-icons-png-download-computer-user-5ab0fdc318ac98.357215071521548739101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122230" y="1894115"/>
            <a:ext cx="3069770" cy="3069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2269671" y="734786"/>
            <a:ext cx="7331529" cy="601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 smtClean="0">
                <a:latin typeface="Helvetica Neue Light" charset="0"/>
                <a:ea typeface="Helvetica Neue Light" charset="0"/>
                <a:cs typeface="Helvetica Neue Light" charset="0"/>
              </a:rPr>
              <a:t>Our main goal:</a:t>
            </a:r>
          </a:p>
          <a:p>
            <a:endParaRPr lang="en-US" sz="5000" dirty="0" smtClean="0">
              <a:latin typeface="Helvetica Neue Light" charset="0"/>
              <a:ea typeface="Helvetica Neue Light" charset="0"/>
              <a:cs typeface="Helvetica Neue Light" charset="0"/>
            </a:endParaRPr>
          </a:p>
          <a:p>
            <a:pPr marL="914400" indent="-914400">
              <a:buFont typeface="+mj-lt"/>
              <a:buAutoNum type="arabicPeriod"/>
            </a:pPr>
            <a:r>
              <a:rPr lang="en-US" sz="4500" dirty="0" smtClean="0">
                <a:latin typeface="Helvetica Neue Light" charset="0"/>
                <a:ea typeface="Helvetica Neue Light" charset="0"/>
                <a:cs typeface="Helvetica Neue Light" charset="0"/>
              </a:rPr>
              <a:t>Show something to the participant.</a:t>
            </a:r>
          </a:p>
          <a:p>
            <a:pPr marL="914400" indent="-914400">
              <a:buFont typeface="+mj-lt"/>
              <a:buAutoNum type="arabicPeriod"/>
            </a:pPr>
            <a:r>
              <a:rPr lang="en-US" sz="4500" dirty="0" smtClean="0">
                <a:latin typeface="Helvetica Neue Light" charset="0"/>
                <a:ea typeface="Helvetica Neue Light" charset="0"/>
                <a:cs typeface="Helvetica Neue Light" charset="0"/>
              </a:rPr>
              <a:t>Get his/her reaction on it</a:t>
            </a:r>
          </a:p>
          <a:p>
            <a:endParaRPr lang="en-US" sz="5000" dirty="0">
              <a:latin typeface="Helvetica Neue Light" charset="0"/>
              <a:ea typeface="Helvetica Neue Light" charset="0"/>
              <a:cs typeface="Helvetica Neue Light" charset="0"/>
            </a:endParaRPr>
          </a:p>
          <a:p>
            <a:endParaRPr lang="en-US" sz="5000" dirty="0" smtClean="0">
              <a:latin typeface="Helvetica Neue Light" charset="0"/>
              <a:ea typeface="Helvetica Neue Light" charset="0"/>
              <a:cs typeface="Helvetica Neue Light" charset="0"/>
            </a:endParaRPr>
          </a:p>
          <a:p>
            <a:endParaRPr lang="en-US" sz="5000" dirty="0">
              <a:latin typeface="Helvetica Neue Light" charset="0"/>
              <a:ea typeface="Helvetica Neue Light" charset="0"/>
              <a:cs typeface="Helvetica Neue Light" charset="0"/>
            </a:endParaRPr>
          </a:p>
        </p:txBody>
      </p:sp>
      <p:sp>
        <p:nvSpPr>
          <p:cNvPr id="17" name="Freeform 16"/>
          <p:cNvSpPr/>
          <p:nvPr/>
        </p:nvSpPr>
        <p:spPr>
          <a:xfrm>
            <a:off x="1273628" y="4816928"/>
            <a:ext cx="9111343" cy="1208633"/>
          </a:xfrm>
          <a:custGeom>
            <a:avLst/>
            <a:gdLst>
              <a:gd name="connsiteX0" fmla="*/ 0 w 9111343"/>
              <a:gd name="connsiteY0" fmla="*/ 0 h 1208633"/>
              <a:gd name="connsiteX1" fmla="*/ 3216729 w 9111343"/>
              <a:gd name="connsiteY1" fmla="*/ 1208314 h 1208633"/>
              <a:gd name="connsiteX2" fmla="*/ 9111343 w 9111343"/>
              <a:gd name="connsiteY2" fmla="*/ 130629 h 1208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111343" h="1208633">
                <a:moveTo>
                  <a:pt x="0" y="0"/>
                </a:moveTo>
                <a:cubicBezTo>
                  <a:pt x="849086" y="593271"/>
                  <a:pt x="1698172" y="1186543"/>
                  <a:pt x="3216729" y="1208314"/>
                </a:cubicBezTo>
                <a:cubicBezTo>
                  <a:pt x="4735286" y="1230085"/>
                  <a:pt x="9111343" y="130629"/>
                  <a:pt x="9111343" y="130629"/>
                </a:cubicBezTo>
              </a:path>
            </a:pathLst>
          </a:custGeom>
          <a:noFill/>
          <a:ln w="127000"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095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 to access: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6000" dirty="0" smtClean="0"/>
          </a:p>
          <a:p>
            <a:pPr marL="0" indent="0" algn="ctr">
              <a:buNone/>
            </a:pPr>
            <a:endParaRPr lang="en-US" sz="6000" dirty="0"/>
          </a:p>
          <a:p>
            <a:pPr marL="0" indent="0" algn="ctr">
              <a:buNone/>
            </a:pPr>
            <a:r>
              <a:rPr lang="en-US" sz="6000" dirty="0" smtClean="0">
                <a:hlinkClick r:id="rId2"/>
              </a:rPr>
              <a:t>http</a:t>
            </a:r>
            <a:r>
              <a:rPr lang="en-US" sz="6000" dirty="0">
                <a:hlinkClick r:id="rId2"/>
              </a:rPr>
              <a:t>://</a:t>
            </a:r>
            <a:r>
              <a:rPr lang="en-US" sz="6000" dirty="0" smtClean="0">
                <a:hlinkClick r:id="rId2"/>
              </a:rPr>
              <a:t>bit.ly/imprs2019</a:t>
            </a:r>
            <a:r>
              <a:rPr lang="en-US" sz="6000" dirty="0" smtClean="0"/>
              <a:t> 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071814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69671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banner2.kisspng.com/20180320/sie/kisspng-laptop-user-computer-icons-clip-art-icons-png-download-computer-user-5ab0fdc318ac98.357215071521548739101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122230" y="1894115"/>
            <a:ext cx="3069770" cy="3069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2237014" y="2204357"/>
            <a:ext cx="2090057" cy="2318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/>
              <a:t>Models</a:t>
            </a:r>
            <a:endParaRPr lang="en-US" sz="3000" dirty="0"/>
          </a:p>
        </p:txBody>
      </p:sp>
      <p:sp>
        <p:nvSpPr>
          <p:cNvPr id="5" name="Rectangle 4"/>
          <p:cNvSpPr/>
          <p:nvPr/>
        </p:nvSpPr>
        <p:spPr>
          <a:xfrm>
            <a:off x="7092043" y="2226129"/>
            <a:ext cx="2090057" cy="231865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/>
              <a:t>Templates</a:t>
            </a:r>
            <a:endParaRPr lang="en-US" sz="3000" dirty="0"/>
          </a:p>
        </p:txBody>
      </p:sp>
      <p:sp>
        <p:nvSpPr>
          <p:cNvPr id="6" name="Rectangle 5"/>
          <p:cNvSpPr/>
          <p:nvPr/>
        </p:nvSpPr>
        <p:spPr>
          <a:xfrm>
            <a:off x="4697185" y="2215243"/>
            <a:ext cx="2090057" cy="231865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/>
              <a:t>Pages</a:t>
            </a:r>
            <a:endParaRPr lang="en-US" sz="3000" dirty="0"/>
          </a:p>
        </p:txBody>
      </p:sp>
      <p:sp>
        <p:nvSpPr>
          <p:cNvPr id="15" name="Circular Arrow 14"/>
          <p:cNvSpPr/>
          <p:nvPr/>
        </p:nvSpPr>
        <p:spPr>
          <a:xfrm flipV="1">
            <a:off x="1175657" y="3739243"/>
            <a:ext cx="1763485" cy="1943100"/>
          </a:xfrm>
          <a:prstGeom prst="circularArrow">
            <a:avLst>
              <a:gd name="adj1" fmla="val 5895"/>
              <a:gd name="adj2" fmla="val 1142319"/>
              <a:gd name="adj3" fmla="val 20375814"/>
              <a:gd name="adj4" fmla="val 10872743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Circular Arrow 20"/>
          <p:cNvSpPr/>
          <p:nvPr/>
        </p:nvSpPr>
        <p:spPr>
          <a:xfrm flipV="1">
            <a:off x="3695700" y="3739243"/>
            <a:ext cx="1763485" cy="1943100"/>
          </a:xfrm>
          <a:prstGeom prst="circularArrow">
            <a:avLst>
              <a:gd name="adj1" fmla="val 5895"/>
              <a:gd name="adj2" fmla="val 1142319"/>
              <a:gd name="adj3" fmla="val 20375814"/>
              <a:gd name="adj4" fmla="val 10999124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Circular Arrow 21"/>
          <p:cNvSpPr/>
          <p:nvPr/>
        </p:nvSpPr>
        <p:spPr>
          <a:xfrm flipV="1">
            <a:off x="6215743" y="3739243"/>
            <a:ext cx="1763485" cy="1943100"/>
          </a:xfrm>
          <a:prstGeom prst="circularArrow">
            <a:avLst>
              <a:gd name="adj1" fmla="val 5895"/>
              <a:gd name="adj2" fmla="val 1142319"/>
              <a:gd name="adj3" fmla="val 20375814"/>
              <a:gd name="adj4" fmla="val 10999124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Circular Arrow 22"/>
          <p:cNvSpPr/>
          <p:nvPr/>
        </p:nvSpPr>
        <p:spPr>
          <a:xfrm flipV="1">
            <a:off x="8621486" y="3739243"/>
            <a:ext cx="1763485" cy="1943100"/>
          </a:xfrm>
          <a:prstGeom prst="circularArrow">
            <a:avLst>
              <a:gd name="adj1" fmla="val 5895"/>
              <a:gd name="adj2" fmla="val 1142319"/>
              <a:gd name="adj3" fmla="val 20375814"/>
              <a:gd name="adj4" fmla="val 10999124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Circular Arrow 23"/>
          <p:cNvSpPr/>
          <p:nvPr/>
        </p:nvSpPr>
        <p:spPr>
          <a:xfrm rot="10800000" flipV="1">
            <a:off x="1017814" y="985158"/>
            <a:ext cx="1763485" cy="1943100"/>
          </a:xfrm>
          <a:prstGeom prst="circularArrow">
            <a:avLst>
              <a:gd name="adj1" fmla="val 5895"/>
              <a:gd name="adj2" fmla="val 1142319"/>
              <a:gd name="adj3" fmla="val 20375814"/>
              <a:gd name="adj4" fmla="val 10872743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Circular Arrow 24"/>
          <p:cNvSpPr/>
          <p:nvPr/>
        </p:nvSpPr>
        <p:spPr>
          <a:xfrm rot="10800000" flipV="1">
            <a:off x="3537857" y="985158"/>
            <a:ext cx="1763485" cy="1943100"/>
          </a:xfrm>
          <a:prstGeom prst="circularArrow">
            <a:avLst>
              <a:gd name="adj1" fmla="val 5895"/>
              <a:gd name="adj2" fmla="val 1142319"/>
              <a:gd name="adj3" fmla="val 20375814"/>
              <a:gd name="adj4" fmla="val 10999124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Circular Arrow 25"/>
          <p:cNvSpPr/>
          <p:nvPr/>
        </p:nvSpPr>
        <p:spPr>
          <a:xfrm rot="10800000" flipV="1">
            <a:off x="6057900" y="985158"/>
            <a:ext cx="1763485" cy="1943100"/>
          </a:xfrm>
          <a:prstGeom prst="circularArrow">
            <a:avLst>
              <a:gd name="adj1" fmla="val 5895"/>
              <a:gd name="adj2" fmla="val 1142319"/>
              <a:gd name="adj3" fmla="val 20375814"/>
              <a:gd name="adj4" fmla="val 10999124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Circular Arrow 26"/>
          <p:cNvSpPr/>
          <p:nvPr/>
        </p:nvSpPr>
        <p:spPr>
          <a:xfrm rot="10800000" flipV="1">
            <a:off x="8463643" y="985158"/>
            <a:ext cx="1763485" cy="1943100"/>
          </a:xfrm>
          <a:prstGeom prst="circularArrow">
            <a:avLst>
              <a:gd name="adj1" fmla="val 5895"/>
              <a:gd name="adj2" fmla="val 1142319"/>
              <a:gd name="adj3" fmla="val 20375814"/>
              <a:gd name="adj4" fmla="val 10999124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1324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514" y="0"/>
            <a:ext cx="622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788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69671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banner2.kisspng.com/20180320/sie/kisspng-laptop-user-computer-icons-clip-art-icons-png-download-computer-user-5ab0fdc318ac98.357215071521548739101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122230" y="1894115"/>
            <a:ext cx="3069770" cy="3069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2237014" y="2204357"/>
            <a:ext cx="2090057" cy="2318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/>
              <a:t>Models</a:t>
            </a:r>
            <a:endParaRPr lang="en-US" sz="3000" dirty="0"/>
          </a:p>
        </p:txBody>
      </p:sp>
      <p:sp>
        <p:nvSpPr>
          <p:cNvPr id="5" name="Rectangle 4"/>
          <p:cNvSpPr/>
          <p:nvPr/>
        </p:nvSpPr>
        <p:spPr>
          <a:xfrm>
            <a:off x="7092043" y="2226129"/>
            <a:ext cx="2090057" cy="231865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/>
              <a:t>Templates</a:t>
            </a:r>
            <a:endParaRPr lang="en-US" sz="3000" dirty="0"/>
          </a:p>
        </p:txBody>
      </p:sp>
      <p:sp>
        <p:nvSpPr>
          <p:cNvPr id="6" name="Rectangle 5"/>
          <p:cNvSpPr/>
          <p:nvPr/>
        </p:nvSpPr>
        <p:spPr>
          <a:xfrm>
            <a:off x="4697185" y="2215243"/>
            <a:ext cx="2090057" cy="231865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/>
              <a:t>Pages</a:t>
            </a:r>
            <a:endParaRPr lang="en-US" sz="3000" dirty="0"/>
          </a:p>
        </p:txBody>
      </p:sp>
      <p:sp>
        <p:nvSpPr>
          <p:cNvPr id="15" name="Circular Arrow 14"/>
          <p:cNvSpPr/>
          <p:nvPr/>
        </p:nvSpPr>
        <p:spPr>
          <a:xfrm flipV="1">
            <a:off x="1175657" y="3739243"/>
            <a:ext cx="1763485" cy="1943100"/>
          </a:xfrm>
          <a:prstGeom prst="circularArrow">
            <a:avLst>
              <a:gd name="adj1" fmla="val 5895"/>
              <a:gd name="adj2" fmla="val 1142319"/>
              <a:gd name="adj3" fmla="val 20375814"/>
              <a:gd name="adj4" fmla="val 10872743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Circular Arrow 20"/>
          <p:cNvSpPr/>
          <p:nvPr/>
        </p:nvSpPr>
        <p:spPr>
          <a:xfrm flipV="1">
            <a:off x="3695700" y="3739243"/>
            <a:ext cx="1763485" cy="1943100"/>
          </a:xfrm>
          <a:prstGeom prst="circularArrow">
            <a:avLst>
              <a:gd name="adj1" fmla="val 5895"/>
              <a:gd name="adj2" fmla="val 1142319"/>
              <a:gd name="adj3" fmla="val 20375814"/>
              <a:gd name="adj4" fmla="val 10999124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Circular Arrow 21"/>
          <p:cNvSpPr/>
          <p:nvPr/>
        </p:nvSpPr>
        <p:spPr>
          <a:xfrm flipV="1">
            <a:off x="6215743" y="3739243"/>
            <a:ext cx="1763485" cy="1943100"/>
          </a:xfrm>
          <a:prstGeom prst="circularArrow">
            <a:avLst>
              <a:gd name="adj1" fmla="val 5895"/>
              <a:gd name="adj2" fmla="val 1142319"/>
              <a:gd name="adj3" fmla="val 20375814"/>
              <a:gd name="adj4" fmla="val 10999124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Circular Arrow 22"/>
          <p:cNvSpPr/>
          <p:nvPr/>
        </p:nvSpPr>
        <p:spPr>
          <a:xfrm flipV="1">
            <a:off x="8621486" y="3739243"/>
            <a:ext cx="1763485" cy="1943100"/>
          </a:xfrm>
          <a:prstGeom prst="circularArrow">
            <a:avLst>
              <a:gd name="adj1" fmla="val 5895"/>
              <a:gd name="adj2" fmla="val 1142319"/>
              <a:gd name="adj3" fmla="val 20375814"/>
              <a:gd name="adj4" fmla="val 10999124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Circular Arrow 23"/>
          <p:cNvSpPr/>
          <p:nvPr/>
        </p:nvSpPr>
        <p:spPr>
          <a:xfrm rot="10800000" flipV="1">
            <a:off x="1017814" y="985158"/>
            <a:ext cx="1763485" cy="1943100"/>
          </a:xfrm>
          <a:prstGeom prst="circularArrow">
            <a:avLst>
              <a:gd name="adj1" fmla="val 5895"/>
              <a:gd name="adj2" fmla="val 1142319"/>
              <a:gd name="adj3" fmla="val 20375814"/>
              <a:gd name="adj4" fmla="val 10872743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Circular Arrow 24"/>
          <p:cNvSpPr/>
          <p:nvPr/>
        </p:nvSpPr>
        <p:spPr>
          <a:xfrm rot="10800000" flipV="1">
            <a:off x="3537857" y="985158"/>
            <a:ext cx="1763485" cy="1943100"/>
          </a:xfrm>
          <a:prstGeom prst="circularArrow">
            <a:avLst>
              <a:gd name="adj1" fmla="val 5895"/>
              <a:gd name="adj2" fmla="val 1142319"/>
              <a:gd name="adj3" fmla="val 20375814"/>
              <a:gd name="adj4" fmla="val 10999124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Circular Arrow 25"/>
          <p:cNvSpPr/>
          <p:nvPr/>
        </p:nvSpPr>
        <p:spPr>
          <a:xfrm rot="10800000" flipV="1">
            <a:off x="6057900" y="985158"/>
            <a:ext cx="1763485" cy="1943100"/>
          </a:xfrm>
          <a:prstGeom prst="circularArrow">
            <a:avLst>
              <a:gd name="adj1" fmla="val 5895"/>
              <a:gd name="adj2" fmla="val 1142319"/>
              <a:gd name="adj3" fmla="val 20375814"/>
              <a:gd name="adj4" fmla="val 10999124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Circular Arrow 26"/>
          <p:cNvSpPr/>
          <p:nvPr/>
        </p:nvSpPr>
        <p:spPr>
          <a:xfrm rot="10800000" flipV="1">
            <a:off x="8463643" y="985158"/>
            <a:ext cx="1763485" cy="1943100"/>
          </a:xfrm>
          <a:prstGeom prst="circularArrow">
            <a:avLst>
              <a:gd name="adj1" fmla="val 5895"/>
              <a:gd name="adj2" fmla="val 1142319"/>
              <a:gd name="adj3" fmla="val 20375814"/>
              <a:gd name="adj4" fmla="val 10999124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490357" y="212271"/>
            <a:ext cx="7701643" cy="6433458"/>
          </a:xfrm>
          <a:solidFill>
            <a:schemeClr val="bg1"/>
          </a:solidFill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4000" dirty="0" smtClean="0">
                <a:latin typeface="Helvetica Neue Light" charset="0"/>
                <a:ea typeface="Helvetica Neue Light" charset="0"/>
                <a:cs typeface="Helvetica Neue Light" charset="0"/>
              </a:rPr>
              <a:t>Models are responsible for storing  and processing data in the database</a:t>
            </a:r>
          </a:p>
          <a:p>
            <a:pPr>
              <a:lnSpc>
                <a:spcPct val="150000"/>
              </a:lnSpc>
            </a:pPr>
            <a:r>
              <a:rPr lang="en-US" sz="4000" dirty="0" smtClean="0">
                <a:latin typeface="Helvetica Neue Light" charset="0"/>
                <a:ea typeface="Helvetica Neue Light" charset="0"/>
                <a:cs typeface="Helvetica Neue Light" charset="0"/>
              </a:rPr>
              <a:t>Anything that you need to be stored should be defined as a field in </a:t>
            </a:r>
            <a:r>
              <a:rPr lang="en-US" sz="4000" dirty="0" err="1" smtClean="0">
                <a:latin typeface="Courier" charset="0"/>
                <a:ea typeface="Courier" charset="0"/>
                <a:cs typeface="Courier" charset="0"/>
              </a:rPr>
              <a:t>models.py</a:t>
            </a:r>
            <a:r>
              <a:rPr lang="en-US" sz="4000" dirty="0" smtClean="0">
                <a:latin typeface="Helvetica Neue Light" charset="0"/>
                <a:ea typeface="Helvetica Neue Light" charset="0"/>
                <a:cs typeface="Helvetica Neue Light" charset="0"/>
              </a:rPr>
              <a:t> file</a:t>
            </a:r>
            <a:endParaRPr lang="en-US" sz="4000" dirty="0">
              <a:latin typeface="Helvetica Neue Light" charset="0"/>
              <a:ea typeface="Helvetica Neue Light" charset="0"/>
              <a:cs typeface="Helvetica Neue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6727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0" y="2269671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5094514" y="2204357"/>
            <a:ext cx="2090057" cy="2318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/>
              <a:t>Models</a:t>
            </a:r>
            <a:endParaRPr lang="en-US" sz="3000" dirty="0"/>
          </a:p>
        </p:txBody>
      </p:sp>
      <p:sp>
        <p:nvSpPr>
          <p:cNvPr id="5" name="Rectangle 4"/>
          <p:cNvSpPr/>
          <p:nvPr/>
        </p:nvSpPr>
        <p:spPr>
          <a:xfrm>
            <a:off x="9949543" y="2226129"/>
            <a:ext cx="2090057" cy="231865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/>
              <a:t>Templates</a:t>
            </a:r>
            <a:endParaRPr lang="en-US" sz="3000" dirty="0"/>
          </a:p>
        </p:txBody>
      </p:sp>
      <p:sp>
        <p:nvSpPr>
          <p:cNvPr id="6" name="Rectangle 5"/>
          <p:cNvSpPr/>
          <p:nvPr/>
        </p:nvSpPr>
        <p:spPr>
          <a:xfrm>
            <a:off x="7554685" y="2215243"/>
            <a:ext cx="2090057" cy="231865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/>
              <a:t>Pages</a:t>
            </a:r>
            <a:endParaRPr lang="en-US" sz="3000" dirty="0"/>
          </a:p>
        </p:txBody>
      </p:sp>
      <p:sp>
        <p:nvSpPr>
          <p:cNvPr id="15" name="Circular Arrow 14"/>
          <p:cNvSpPr/>
          <p:nvPr/>
        </p:nvSpPr>
        <p:spPr>
          <a:xfrm flipV="1">
            <a:off x="4033157" y="3739243"/>
            <a:ext cx="1763485" cy="1943100"/>
          </a:xfrm>
          <a:prstGeom prst="circularArrow">
            <a:avLst>
              <a:gd name="adj1" fmla="val 5895"/>
              <a:gd name="adj2" fmla="val 1142319"/>
              <a:gd name="adj3" fmla="val 20375814"/>
              <a:gd name="adj4" fmla="val 10872743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Circular Arrow 20"/>
          <p:cNvSpPr/>
          <p:nvPr/>
        </p:nvSpPr>
        <p:spPr>
          <a:xfrm flipV="1">
            <a:off x="6553200" y="3739243"/>
            <a:ext cx="1763485" cy="1943100"/>
          </a:xfrm>
          <a:prstGeom prst="circularArrow">
            <a:avLst>
              <a:gd name="adj1" fmla="val 5895"/>
              <a:gd name="adj2" fmla="val 1142319"/>
              <a:gd name="adj3" fmla="val 20375814"/>
              <a:gd name="adj4" fmla="val 10999124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Circular Arrow 21"/>
          <p:cNvSpPr/>
          <p:nvPr/>
        </p:nvSpPr>
        <p:spPr>
          <a:xfrm flipV="1">
            <a:off x="9073243" y="3739243"/>
            <a:ext cx="1763485" cy="1943100"/>
          </a:xfrm>
          <a:prstGeom prst="circularArrow">
            <a:avLst>
              <a:gd name="adj1" fmla="val 5895"/>
              <a:gd name="adj2" fmla="val 1142319"/>
              <a:gd name="adj3" fmla="val 20375814"/>
              <a:gd name="adj4" fmla="val 10999124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Circular Arrow 23"/>
          <p:cNvSpPr/>
          <p:nvPr/>
        </p:nvSpPr>
        <p:spPr>
          <a:xfrm rot="10800000" flipV="1">
            <a:off x="3875314" y="985158"/>
            <a:ext cx="1763485" cy="1943100"/>
          </a:xfrm>
          <a:prstGeom prst="circularArrow">
            <a:avLst>
              <a:gd name="adj1" fmla="val 5895"/>
              <a:gd name="adj2" fmla="val 1142319"/>
              <a:gd name="adj3" fmla="val 20375814"/>
              <a:gd name="adj4" fmla="val 10872743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Circular Arrow 24"/>
          <p:cNvSpPr/>
          <p:nvPr/>
        </p:nvSpPr>
        <p:spPr>
          <a:xfrm rot="10800000" flipV="1">
            <a:off x="6395357" y="985158"/>
            <a:ext cx="1763485" cy="1943100"/>
          </a:xfrm>
          <a:prstGeom prst="circularArrow">
            <a:avLst>
              <a:gd name="adj1" fmla="val 5895"/>
              <a:gd name="adj2" fmla="val 1142319"/>
              <a:gd name="adj3" fmla="val 20375814"/>
              <a:gd name="adj4" fmla="val 10999124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Circular Arrow 25"/>
          <p:cNvSpPr/>
          <p:nvPr/>
        </p:nvSpPr>
        <p:spPr>
          <a:xfrm rot="10800000" flipV="1">
            <a:off x="8915400" y="985158"/>
            <a:ext cx="1763485" cy="1943100"/>
          </a:xfrm>
          <a:prstGeom prst="circularArrow">
            <a:avLst>
              <a:gd name="adj1" fmla="val 5895"/>
              <a:gd name="adj2" fmla="val 1142319"/>
              <a:gd name="adj3" fmla="val 20375814"/>
              <a:gd name="adj4" fmla="val 10999124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Content Placeholder 6"/>
          <p:cNvSpPr>
            <a:spLocks noGrp="1"/>
          </p:cNvSpPr>
          <p:nvPr>
            <p:ph idx="1"/>
          </p:nvPr>
        </p:nvSpPr>
        <p:spPr>
          <a:xfrm>
            <a:off x="1" y="179614"/>
            <a:ext cx="7380514" cy="6433458"/>
          </a:xfrm>
          <a:solidFill>
            <a:schemeClr val="bg1"/>
          </a:solidFill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sz="4000" dirty="0" smtClean="0">
                <a:latin typeface="Helvetica Neue Light" charset="0"/>
                <a:ea typeface="Helvetica Neue Light" charset="0"/>
                <a:cs typeface="Helvetica Neue Light" charset="0"/>
              </a:rPr>
              <a:t>Pages are responsible for retrieving and passing back data from </a:t>
            </a:r>
            <a:r>
              <a:rPr lang="en-US" sz="4000" dirty="0" smtClean="0">
                <a:latin typeface="Courier" charset="0"/>
                <a:ea typeface="Courier" charset="0"/>
                <a:cs typeface="Courier" charset="0"/>
              </a:rPr>
              <a:t>models</a:t>
            </a:r>
            <a:r>
              <a:rPr lang="en-US" sz="4000" dirty="0" smtClean="0">
                <a:latin typeface="Helvetica Neue Light" charset="0"/>
                <a:ea typeface="Helvetica Neue Light" charset="0"/>
                <a:cs typeface="Helvetica Neue Light" charset="0"/>
              </a:rPr>
              <a:t> to templates and vice versa.</a:t>
            </a:r>
          </a:p>
          <a:p>
            <a:pPr>
              <a:lnSpc>
                <a:spcPct val="150000"/>
              </a:lnSpc>
            </a:pPr>
            <a:r>
              <a:rPr lang="en-US" sz="4000" dirty="0" smtClean="0">
                <a:latin typeface="Helvetica Neue Light" charset="0"/>
                <a:ea typeface="Helvetica Neue Light" charset="0"/>
                <a:cs typeface="Helvetica Neue Light" charset="0"/>
              </a:rPr>
              <a:t>If you need to show something to a participant or to get his/her input, you need to state in </a:t>
            </a:r>
            <a:r>
              <a:rPr lang="en-US" sz="4000" dirty="0" err="1" smtClean="0">
                <a:latin typeface="Courier" charset="0"/>
                <a:ea typeface="Courier" charset="0"/>
                <a:cs typeface="Courier" charset="0"/>
              </a:rPr>
              <a:t>pages.py</a:t>
            </a:r>
            <a:endParaRPr lang="en-US" sz="40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6811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69671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banner2.kisspng.com/20180320/sie/kisspng-laptop-user-computer-icons-clip-art-icons-png-download-computer-user-5ab0fdc318ac98.357215071521548739101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122230" y="1894115"/>
            <a:ext cx="3069770" cy="3069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2237014" y="2204357"/>
            <a:ext cx="2090057" cy="2318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/>
              <a:t>Models</a:t>
            </a:r>
            <a:endParaRPr lang="en-US" sz="3000" dirty="0"/>
          </a:p>
        </p:txBody>
      </p:sp>
      <p:sp>
        <p:nvSpPr>
          <p:cNvPr id="5" name="Rectangle 4"/>
          <p:cNvSpPr/>
          <p:nvPr/>
        </p:nvSpPr>
        <p:spPr>
          <a:xfrm>
            <a:off x="7092043" y="2226129"/>
            <a:ext cx="2090057" cy="231865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/>
              <a:t>Templates</a:t>
            </a:r>
            <a:endParaRPr lang="en-US" sz="3000" dirty="0"/>
          </a:p>
        </p:txBody>
      </p:sp>
      <p:sp>
        <p:nvSpPr>
          <p:cNvPr id="6" name="Rectangle 5"/>
          <p:cNvSpPr/>
          <p:nvPr/>
        </p:nvSpPr>
        <p:spPr>
          <a:xfrm>
            <a:off x="4697185" y="2215243"/>
            <a:ext cx="2090057" cy="231865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/>
              <a:t>Pages</a:t>
            </a:r>
            <a:endParaRPr lang="en-US" sz="3000" dirty="0"/>
          </a:p>
        </p:txBody>
      </p:sp>
      <p:sp>
        <p:nvSpPr>
          <p:cNvPr id="15" name="Circular Arrow 14"/>
          <p:cNvSpPr/>
          <p:nvPr/>
        </p:nvSpPr>
        <p:spPr>
          <a:xfrm flipV="1">
            <a:off x="1175657" y="3739243"/>
            <a:ext cx="1763485" cy="1943100"/>
          </a:xfrm>
          <a:prstGeom prst="circularArrow">
            <a:avLst>
              <a:gd name="adj1" fmla="val 5895"/>
              <a:gd name="adj2" fmla="val 1142319"/>
              <a:gd name="adj3" fmla="val 20375814"/>
              <a:gd name="adj4" fmla="val 10872743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Circular Arrow 20"/>
          <p:cNvSpPr/>
          <p:nvPr/>
        </p:nvSpPr>
        <p:spPr>
          <a:xfrm flipV="1">
            <a:off x="3695700" y="3739243"/>
            <a:ext cx="1763485" cy="1943100"/>
          </a:xfrm>
          <a:prstGeom prst="circularArrow">
            <a:avLst>
              <a:gd name="adj1" fmla="val 5895"/>
              <a:gd name="adj2" fmla="val 1142319"/>
              <a:gd name="adj3" fmla="val 20375814"/>
              <a:gd name="adj4" fmla="val 10999124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Circular Arrow 21"/>
          <p:cNvSpPr/>
          <p:nvPr/>
        </p:nvSpPr>
        <p:spPr>
          <a:xfrm flipV="1">
            <a:off x="6215743" y="3739243"/>
            <a:ext cx="1763485" cy="1943100"/>
          </a:xfrm>
          <a:prstGeom prst="circularArrow">
            <a:avLst>
              <a:gd name="adj1" fmla="val 5895"/>
              <a:gd name="adj2" fmla="val 1142319"/>
              <a:gd name="adj3" fmla="val 20375814"/>
              <a:gd name="adj4" fmla="val 10999124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Circular Arrow 22"/>
          <p:cNvSpPr/>
          <p:nvPr/>
        </p:nvSpPr>
        <p:spPr>
          <a:xfrm flipV="1">
            <a:off x="8621486" y="3739243"/>
            <a:ext cx="1763485" cy="1943100"/>
          </a:xfrm>
          <a:prstGeom prst="circularArrow">
            <a:avLst>
              <a:gd name="adj1" fmla="val 5895"/>
              <a:gd name="adj2" fmla="val 1142319"/>
              <a:gd name="adj3" fmla="val 20375814"/>
              <a:gd name="adj4" fmla="val 10999124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Circular Arrow 23"/>
          <p:cNvSpPr/>
          <p:nvPr/>
        </p:nvSpPr>
        <p:spPr>
          <a:xfrm rot="10800000" flipV="1">
            <a:off x="1017814" y="985158"/>
            <a:ext cx="1763485" cy="1943100"/>
          </a:xfrm>
          <a:prstGeom prst="circularArrow">
            <a:avLst>
              <a:gd name="adj1" fmla="val 5895"/>
              <a:gd name="adj2" fmla="val 1142319"/>
              <a:gd name="adj3" fmla="val 20375814"/>
              <a:gd name="adj4" fmla="val 10872743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Circular Arrow 24"/>
          <p:cNvSpPr/>
          <p:nvPr/>
        </p:nvSpPr>
        <p:spPr>
          <a:xfrm rot="10800000" flipV="1">
            <a:off x="3537857" y="985158"/>
            <a:ext cx="1763485" cy="1943100"/>
          </a:xfrm>
          <a:prstGeom prst="circularArrow">
            <a:avLst>
              <a:gd name="adj1" fmla="val 5895"/>
              <a:gd name="adj2" fmla="val 1142319"/>
              <a:gd name="adj3" fmla="val 20375814"/>
              <a:gd name="adj4" fmla="val 10999124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Circular Arrow 25"/>
          <p:cNvSpPr/>
          <p:nvPr/>
        </p:nvSpPr>
        <p:spPr>
          <a:xfrm rot="10800000" flipV="1">
            <a:off x="6057900" y="985158"/>
            <a:ext cx="1763485" cy="1943100"/>
          </a:xfrm>
          <a:prstGeom prst="circularArrow">
            <a:avLst>
              <a:gd name="adj1" fmla="val 5895"/>
              <a:gd name="adj2" fmla="val 1142319"/>
              <a:gd name="adj3" fmla="val 20375814"/>
              <a:gd name="adj4" fmla="val 10999124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Circular Arrow 26"/>
          <p:cNvSpPr/>
          <p:nvPr/>
        </p:nvSpPr>
        <p:spPr>
          <a:xfrm rot="10800000" flipV="1">
            <a:off x="8463643" y="985158"/>
            <a:ext cx="1763485" cy="1943100"/>
          </a:xfrm>
          <a:prstGeom prst="circularArrow">
            <a:avLst>
              <a:gd name="adj1" fmla="val 5895"/>
              <a:gd name="adj2" fmla="val 1142319"/>
              <a:gd name="adj3" fmla="val 20375814"/>
              <a:gd name="adj4" fmla="val 10999124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Content Placeholder 6"/>
          <p:cNvSpPr>
            <a:spLocks noGrp="1"/>
          </p:cNvSpPr>
          <p:nvPr>
            <p:ph idx="1"/>
          </p:nvPr>
        </p:nvSpPr>
        <p:spPr>
          <a:xfrm>
            <a:off x="1" y="179614"/>
            <a:ext cx="6955970" cy="6433458"/>
          </a:xfrm>
          <a:solidFill>
            <a:schemeClr val="bg1"/>
          </a:solidFill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sz="4000" dirty="0" smtClean="0">
                <a:latin typeface="Helvetica Neue Light" charset="0"/>
                <a:ea typeface="Helvetica Neue Light" charset="0"/>
                <a:cs typeface="Helvetica Neue Light" charset="0"/>
              </a:rPr>
              <a:t>Templates are just ordinary html files which get the info from </a:t>
            </a:r>
            <a:r>
              <a:rPr lang="en-US" sz="4000" dirty="0" smtClean="0">
                <a:latin typeface="Courier" charset="0"/>
                <a:ea typeface="Courier" charset="0"/>
                <a:cs typeface="Courier" charset="0"/>
              </a:rPr>
              <a:t>pages</a:t>
            </a:r>
            <a:r>
              <a:rPr lang="en-US" sz="4000" dirty="0" smtClean="0">
                <a:latin typeface="Helvetica Neue Light" charset="0"/>
                <a:ea typeface="Helvetica Neue Light" charset="0"/>
                <a:cs typeface="Helvetica Neue Light" charset="0"/>
              </a:rPr>
              <a:t> and show it to a participant.</a:t>
            </a:r>
          </a:p>
          <a:p>
            <a:pPr>
              <a:lnSpc>
                <a:spcPct val="150000"/>
              </a:lnSpc>
            </a:pPr>
            <a:r>
              <a:rPr lang="en-US" sz="4000" dirty="0" smtClean="0">
                <a:latin typeface="Helvetica Neue Light" charset="0"/>
                <a:ea typeface="Helvetica Neue Light" charset="0"/>
                <a:cs typeface="Helvetica Neue Light" charset="0"/>
              </a:rPr>
              <a:t>As soon as a participant clicks ‘Next’ the data he enters is passed back to </a:t>
            </a:r>
            <a:r>
              <a:rPr lang="en-US" sz="4000" dirty="0" smtClean="0">
                <a:latin typeface="Courier" charset="0"/>
                <a:ea typeface="Courier" charset="0"/>
                <a:cs typeface="Courier" charset="0"/>
              </a:rPr>
              <a:t>pages</a:t>
            </a:r>
            <a:endParaRPr lang="en-US" sz="40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1331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sweetclipart.com/multisite/sweetclipart/files/kids_faces_classroom_clipar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47057" y="636813"/>
            <a:ext cx="4546181" cy="5372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5763986" y="832757"/>
            <a:ext cx="6662057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 smtClean="0">
                <a:latin typeface="Helvetica Neue Light" charset="0"/>
                <a:ea typeface="Helvetica Neue Light" charset="0"/>
                <a:cs typeface="Helvetica Neue Light" charset="0"/>
              </a:rPr>
              <a:t>This is session.</a:t>
            </a:r>
          </a:p>
          <a:p>
            <a:endParaRPr lang="en-US" sz="5000" dirty="0" smtClean="0">
              <a:latin typeface="Helvetica Neue Light" charset="0"/>
              <a:ea typeface="Helvetica Neue Light" charset="0"/>
              <a:cs typeface="Helvetica Neue Light" charset="0"/>
            </a:endParaRPr>
          </a:p>
          <a:p>
            <a:r>
              <a:rPr lang="en-US" sz="5000" dirty="0" smtClean="0">
                <a:latin typeface="Helvetica Neue Light" charset="0"/>
                <a:ea typeface="Helvetica Neue Light" charset="0"/>
                <a:cs typeface="Helvetica Neue Light" charset="0"/>
              </a:rPr>
              <a:t>The entire set of all participants in your lab</a:t>
            </a:r>
          </a:p>
          <a:p>
            <a:r>
              <a:rPr lang="en-US" sz="5000" dirty="0" smtClean="0">
                <a:latin typeface="Helvetica Neue Light" charset="0"/>
                <a:ea typeface="Helvetica Neue Light" charset="0"/>
                <a:cs typeface="Helvetica Neue Light" charset="0"/>
              </a:rPr>
              <a:t>or online</a:t>
            </a:r>
          </a:p>
          <a:p>
            <a:endParaRPr lang="en-US" sz="5000" dirty="0">
              <a:latin typeface="Helvetica Neue Light" charset="0"/>
              <a:ea typeface="Helvetica Neue Light" charset="0"/>
              <a:cs typeface="Helvetica Neue Light" charset="0"/>
            </a:endParaRPr>
          </a:p>
          <a:p>
            <a:endParaRPr lang="en-US" sz="5000" dirty="0" smtClean="0">
              <a:latin typeface="Helvetica Neue Light" charset="0"/>
              <a:ea typeface="Helvetica Neue Light" charset="0"/>
              <a:cs typeface="Helvetica Neue Light" charset="0"/>
            </a:endParaRPr>
          </a:p>
          <a:p>
            <a:endParaRPr lang="en-US" sz="5000" dirty="0">
              <a:latin typeface="Helvetica Neue Light" charset="0"/>
              <a:ea typeface="Helvetica Neue Light" charset="0"/>
              <a:cs typeface="Helvetica Neue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7109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sweetclipart.com/multisite/sweetclipart/files/kids_faces_classroom_clipar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47057" y="636813"/>
            <a:ext cx="4546181" cy="5372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5763986" y="832757"/>
            <a:ext cx="6662057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 smtClean="0">
                <a:latin typeface="Helvetica Neue Light" charset="0"/>
                <a:ea typeface="Helvetica Neue Light" charset="0"/>
                <a:cs typeface="Helvetica Neue Light" charset="0"/>
              </a:rPr>
              <a:t>This is participant.</a:t>
            </a:r>
          </a:p>
          <a:p>
            <a:endParaRPr lang="en-US" sz="5000" dirty="0" smtClean="0">
              <a:latin typeface="Helvetica Neue Light" charset="0"/>
              <a:ea typeface="Helvetica Neue Light" charset="0"/>
              <a:cs typeface="Helvetica Neue Light" charset="0"/>
            </a:endParaRPr>
          </a:p>
          <a:p>
            <a:r>
              <a:rPr lang="en-US" sz="5000" dirty="0" smtClean="0">
                <a:latin typeface="Helvetica Neue Light" charset="0"/>
                <a:ea typeface="Helvetica Neue Light" charset="0"/>
                <a:cs typeface="Helvetica Neue Light" charset="0"/>
              </a:rPr>
              <a:t>The entire set of all participants in your lab</a:t>
            </a:r>
          </a:p>
          <a:p>
            <a:r>
              <a:rPr lang="en-US" sz="5000" dirty="0" smtClean="0">
                <a:latin typeface="Helvetica Neue Light" charset="0"/>
                <a:ea typeface="Helvetica Neue Light" charset="0"/>
                <a:cs typeface="Helvetica Neue Light" charset="0"/>
              </a:rPr>
              <a:t>or online</a:t>
            </a:r>
          </a:p>
          <a:p>
            <a:endParaRPr lang="en-US" sz="5000" dirty="0">
              <a:latin typeface="Helvetica Neue Light" charset="0"/>
              <a:ea typeface="Helvetica Neue Light" charset="0"/>
              <a:cs typeface="Helvetica Neue Light" charset="0"/>
            </a:endParaRPr>
          </a:p>
          <a:p>
            <a:endParaRPr lang="en-US" sz="5000" dirty="0" smtClean="0">
              <a:latin typeface="Helvetica Neue Light" charset="0"/>
              <a:ea typeface="Helvetica Neue Light" charset="0"/>
              <a:cs typeface="Helvetica Neue Light" charset="0"/>
            </a:endParaRPr>
          </a:p>
          <a:p>
            <a:endParaRPr lang="en-US" sz="5000" dirty="0">
              <a:latin typeface="Helvetica Neue Light" charset="0"/>
              <a:ea typeface="Helvetica Neue Light" charset="0"/>
              <a:cs typeface="Helvetica Neue Light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702129" y="571500"/>
            <a:ext cx="4822371" cy="5584371"/>
            <a:chOff x="702129" y="571500"/>
            <a:chExt cx="4822371" cy="5584371"/>
          </a:xfrm>
          <a:solidFill>
            <a:srgbClr val="000000">
              <a:alpha val="50196"/>
            </a:srgbClr>
          </a:solidFill>
        </p:grpSpPr>
        <p:sp>
          <p:nvSpPr>
            <p:cNvPr id="2" name="Rectangle 1"/>
            <p:cNvSpPr/>
            <p:nvPr/>
          </p:nvSpPr>
          <p:spPr>
            <a:xfrm>
              <a:off x="702129" y="571500"/>
              <a:ext cx="3918857" cy="5584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605643" y="587829"/>
              <a:ext cx="3918857" cy="447947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Oval 3"/>
          <p:cNvSpPr/>
          <p:nvPr/>
        </p:nvSpPr>
        <p:spPr>
          <a:xfrm>
            <a:off x="4327071" y="4898571"/>
            <a:ext cx="1485900" cy="137160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603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sweetclipart.com/multisite/sweetclipart/files/kids_faces_classroom_clipar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79714" y="2612571"/>
            <a:ext cx="4546181" cy="5372101"/>
          </a:xfrm>
          <a:prstGeom prst="rect">
            <a:avLst/>
          </a:prstGeom>
          <a:noFill/>
          <a:ln w="38100">
            <a:solidFill>
              <a:schemeClr val="tx1"/>
            </a:solidFill>
          </a:ln>
          <a:scene3d>
            <a:camera prst="isometricOffAxis2To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6727371" y="832757"/>
            <a:ext cx="569867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 err="1" smtClean="0">
                <a:latin typeface="Helvetica Neue Light" charset="0"/>
                <a:ea typeface="Helvetica Neue Light" charset="0"/>
                <a:cs typeface="Helvetica Neue Light" charset="0"/>
              </a:rPr>
              <a:t>Subsession</a:t>
            </a:r>
            <a:endParaRPr lang="en-US" sz="5000" b="1" dirty="0" smtClean="0">
              <a:latin typeface="Helvetica Neue Light" charset="0"/>
              <a:ea typeface="Helvetica Neue Light" charset="0"/>
              <a:cs typeface="Helvetica Neue Light" charset="0"/>
            </a:endParaRPr>
          </a:p>
          <a:p>
            <a:r>
              <a:rPr lang="en-US" sz="5000" b="1" dirty="0" smtClean="0">
                <a:latin typeface="Helvetica Neue Light" charset="0"/>
                <a:ea typeface="Helvetica Neue Light" charset="0"/>
                <a:cs typeface="Helvetica Neue Light" charset="0"/>
              </a:rPr>
              <a:t>is a set of all players</a:t>
            </a:r>
            <a:r>
              <a:rPr lang="en-US" sz="5000" dirty="0">
                <a:latin typeface="Helvetica Neue Light" charset="0"/>
                <a:ea typeface="Helvetica Neue Light" charset="0"/>
                <a:cs typeface="Helvetica Neue Light" charset="0"/>
              </a:rPr>
              <a:t> </a:t>
            </a:r>
            <a:r>
              <a:rPr lang="en-US" sz="5000" dirty="0" smtClean="0">
                <a:latin typeface="Helvetica Neue Light" charset="0"/>
                <a:ea typeface="Helvetica Neue Light" charset="0"/>
                <a:cs typeface="Helvetica Neue Light" charset="0"/>
              </a:rPr>
              <a:t>in one round</a:t>
            </a:r>
            <a:endParaRPr lang="en-US" sz="5000" b="1" dirty="0" smtClean="0">
              <a:latin typeface="Helvetica Neue Light" charset="0"/>
              <a:ea typeface="Helvetica Neue Light" charset="0"/>
              <a:cs typeface="Helvetica Neue Light" charset="0"/>
            </a:endParaRPr>
          </a:p>
        </p:txBody>
      </p:sp>
      <p:pic>
        <p:nvPicPr>
          <p:cNvPr id="6" name="Picture 2" descr="http://sweetclipart.com/multisite/sweetclipart/files/kids_faces_classroom_clipar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34143" y="1899556"/>
            <a:ext cx="4546181" cy="5372101"/>
          </a:xfrm>
          <a:prstGeom prst="rect">
            <a:avLst/>
          </a:prstGeom>
          <a:noFill/>
          <a:ln w="38100">
            <a:solidFill>
              <a:srgbClr val="FF0000"/>
            </a:solidFill>
          </a:ln>
          <a:scene3d>
            <a:camera prst="isometricOffAxis2To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sweetclipart.com/multisite/sweetclipart/files/kids_faces_classroom_clipar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57944" y="1006929"/>
            <a:ext cx="4546181" cy="5372101"/>
          </a:xfrm>
          <a:prstGeom prst="rect">
            <a:avLst/>
          </a:prstGeom>
          <a:noFill/>
          <a:ln w="38100">
            <a:solidFill>
              <a:schemeClr val="tx1"/>
            </a:solidFill>
          </a:ln>
          <a:scene3d>
            <a:camera prst="isometricOffAxis2To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://sweetclipart.com/multisite/sweetclipart/files/kids_faces_classroom_clipar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26673" y="212271"/>
            <a:ext cx="4546181" cy="5372101"/>
          </a:xfrm>
          <a:prstGeom prst="rect">
            <a:avLst/>
          </a:prstGeom>
          <a:noFill/>
          <a:ln w="38100">
            <a:solidFill>
              <a:schemeClr val="tx1"/>
            </a:solidFill>
          </a:ln>
          <a:scene3d>
            <a:camera prst="isometricOffAxis2To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8317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sweetclipart.com/multisite/sweetclipart/files/kids_faces_classroom_clipar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79714" y="2612571"/>
            <a:ext cx="4546181" cy="5372101"/>
          </a:xfrm>
          <a:prstGeom prst="rect">
            <a:avLst/>
          </a:prstGeom>
          <a:noFill/>
          <a:ln w="38100">
            <a:solidFill>
              <a:schemeClr val="tx1"/>
            </a:solidFill>
          </a:ln>
          <a:scene3d>
            <a:camera prst="isometricOffAxis2To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6972299" y="832757"/>
            <a:ext cx="5453743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 smtClean="0">
                <a:latin typeface="Helvetica Neue Light" charset="0"/>
                <a:ea typeface="Helvetica Neue Light" charset="0"/>
                <a:cs typeface="Helvetica Neue Light" charset="0"/>
              </a:rPr>
              <a:t>Player </a:t>
            </a:r>
            <a:r>
              <a:rPr lang="en-US" sz="5000" dirty="0" smtClean="0">
                <a:latin typeface="Helvetica Neue Light" charset="0"/>
                <a:ea typeface="Helvetica Neue Light" charset="0"/>
                <a:cs typeface="Helvetica Neue Light" charset="0"/>
              </a:rPr>
              <a:t>is an element of </a:t>
            </a:r>
          </a:p>
          <a:p>
            <a:r>
              <a:rPr lang="en-US" sz="5000" dirty="0" err="1" smtClean="0">
                <a:latin typeface="Helvetica Neue Light" charset="0"/>
                <a:ea typeface="Helvetica Neue Light" charset="0"/>
                <a:cs typeface="Helvetica Neue Light" charset="0"/>
              </a:rPr>
              <a:t>subsession</a:t>
            </a:r>
            <a:endParaRPr lang="en-US" sz="5000" dirty="0" smtClean="0">
              <a:latin typeface="Helvetica Neue Light" charset="0"/>
              <a:ea typeface="Helvetica Neue Light" charset="0"/>
              <a:cs typeface="Helvetica Neue Light" charset="0"/>
            </a:endParaRPr>
          </a:p>
        </p:txBody>
      </p:sp>
      <p:pic>
        <p:nvPicPr>
          <p:cNvPr id="6" name="Picture 2" descr="http://sweetclipart.com/multisite/sweetclipart/files/kids_faces_classroom_clipar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34143" y="1899556"/>
            <a:ext cx="4546181" cy="5372101"/>
          </a:xfrm>
          <a:prstGeom prst="rect">
            <a:avLst/>
          </a:prstGeom>
          <a:noFill/>
          <a:ln w="38100">
            <a:solidFill>
              <a:srgbClr val="FF0000"/>
            </a:solidFill>
          </a:ln>
          <a:scene3d>
            <a:camera prst="isometricOffAxis2To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sweetclipart.com/multisite/sweetclipart/files/kids_faces_classroom_clipar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57944" y="1006929"/>
            <a:ext cx="4546181" cy="5372101"/>
          </a:xfrm>
          <a:prstGeom prst="rect">
            <a:avLst/>
          </a:prstGeom>
          <a:noFill/>
          <a:ln w="38100">
            <a:solidFill>
              <a:schemeClr val="tx1"/>
            </a:solidFill>
          </a:ln>
          <a:scene3d>
            <a:camera prst="isometricOffAxis2To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://sweetclipart.com/multisite/sweetclipart/files/kids_faces_classroom_clipar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26673" y="212271"/>
            <a:ext cx="4546181" cy="5372101"/>
          </a:xfrm>
          <a:prstGeom prst="rect">
            <a:avLst/>
          </a:prstGeom>
          <a:noFill/>
          <a:ln w="38100">
            <a:solidFill>
              <a:schemeClr val="tx1"/>
            </a:solidFill>
          </a:ln>
          <a:scene3d>
            <a:camera prst="isometricOffAxis2To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val 1"/>
          <p:cNvSpPr/>
          <p:nvPr/>
        </p:nvSpPr>
        <p:spPr>
          <a:xfrm>
            <a:off x="5127171" y="2073729"/>
            <a:ext cx="1665515" cy="898071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609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sweetclipart.com/multisite/sweetclipart/files/kids_faces_classroom_clipar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79714" y="2612571"/>
            <a:ext cx="4546181" cy="5372101"/>
          </a:xfrm>
          <a:prstGeom prst="rect">
            <a:avLst/>
          </a:prstGeom>
          <a:noFill/>
          <a:ln w="38100">
            <a:solidFill>
              <a:schemeClr val="tx1"/>
            </a:solidFill>
          </a:ln>
          <a:scene3d>
            <a:camera prst="isometricOffAxis2To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6972299" y="832757"/>
            <a:ext cx="5453743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 smtClean="0">
                <a:latin typeface="Helvetica Neue Light" charset="0"/>
                <a:ea typeface="Helvetica Neue Light" charset="0"/>
                <a:cs typeface="Helvetica Neue Light" charset="0"/>
              </a:rPr>
              <a:t>One participant</a:t>
            </a:r>
          </a:p>
          <a:p>
            <a:r>
              <a:rPr lang="en-US" sz="5000" dirty="0" smtClean="0">
                <a:latin typeface="Helvetica Neue Light" charset="0"/>
                <a:ea typeface="Helvetica Neue Light" charset="0"/>
                <a:cs typeface="Helvetica Neue Light" charset="0"/>
              </a:rPr>
              <a:t>contains the info</a:t>
            </a:r>
          </a:p>
          <a:p>
            <a:r>
              <a:rPr lang="en-US" sz="5000" dirty="0" smtClean="0">
                <a:latin typeface="Helvetica Neue Light" charset="0"/>
                <a:ea typeface="Helvetica Neue Light" charset="0"/>
                <a:cs typeface="Helvetica Neue Light" charset="0"/>
              </a:rPr>
              <a:t>about all players</a:t>
            </a:r>
          </a:p>
          <a:p>
            <a:r>
              <a:rPr lang="en-US" sz="5000" dirty="0" smtClean="0">
                <a:latin typeface="Helvetica Neue Light" charset="0"/>
                <a:ea typeface="Helvetica Neue Light" charset="0"/>
                <a:cs typeface="Helvetica Neue Light" charset="0"/>
              </a:rPr>
              <a:t>who he/she </a:t>
            </a:r>
          </a:p>
          <a:p>
            <a:r>
              <a:rPr lang="en-US" sz="5000" dirty="0" smtClean="0">
                <a:latin typeface="Helvetica Neue Light" charset="0"/>
                <a:ea typeface="Helvetica Neue Light" charset="0"/>
                <a:cs typeface="Helvetica Neue Light" charset="0"/>
              </a:rPr>
              <a:t>‘owns’</a:t>
            </a:r>
          </a:p>
        </p:txBody>
      </p:sp>
      <p:pic>
        <p:nvPicPr>
          <p:cNvPr id="6" name="Picture 2" descr="http://sweetclipart.com/multisite/sweetclipart/files/kids_faces_classroom_clipar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34143" y="1899556"/>
            <a:ext cx="4546181" cy="5372101"/>
          </a:xfrm>
          <a:prstGeom prst="rect">
            <a:avLst/>
          </a:prstGeom>
          <a:noFill/>
          <a:ln w="38100">
            <a:solidFill>
              <a:srgbClr val="FF0000"/>
            </a:solidFill>
          </a:ln>
          <a:scene3d>
            <a:camera prst="isometricOffAxis2To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sweetclipart.com/multisite/sweetclipart/files/kids_faces_classroom_clipar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57944" y="1006929"/>
            <a:ext cx="4546181" cy="5372101"/>
          </a:xfrm>
          <a:prstGeom prst="rect">
            <a:avLst/>
          </a:prstGeom>
          <a:noFill/>
          <a:ln w="38100">
            <a:solidFill>
              <a:schemeClr val="tx1"/>
            </a:solidFill>
          </a:ln>
          <a:scene3d>
            <a:camera prst="isometricOffAxis2To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://sweetclipart.com/multisite/sweetclipart/files/kids_faces_classroom_clipar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26673" y="212271"/>
            <a:ext cx="4546181" cy="5372101"/>
          </a:xfrm>
          <a:prstGeom prst="rect">
            <a:avLst/>
          </a:prstGeom>
          <a:noFill/>
          <a:ln w="38100">
            <a:solidFill>
              <a:schemeClr val="tx1"/>
            </a:solidFill>
          </a:ln>
          <a:scene3d>
            <a:camera prst="isometricOffAxis2To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ounded Rectangle 2"/>
          <p:cNvSpPr/>
          <p:nvPr/>
        </p:nvSpPr>
        <p:spPr>
          <a:xfrm>
            <a:off x="5502729" y="2090057"/>
            <a:ext cx="1143000" cy="3510643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320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oTree admin interface</a:t>
            </a:r>
          </a:p>
          <a:p>
            <a:r>
              <a:rPr lang="en-US" dirty="0" smtClean="0"/>
              <a:t>Studies on </a:t>
            </a:r>
            <a:r>
              <a:rPr lang="en-US" dirty="0" err="1" smtClean="0"/>
              <a:t>mTurk</a:t>
            </a:r>
            <a:endParaRPr lang="en-US" dirty="0" smtClean="0"/>
          </a:p>
          <a:p>
            <a:r>
              <a:rPr lang="en-US" dirty="0" smtClean="0"/>
              <a:t>Creating the first app</a:t>
            </a:r>
          </a:p>
          <a:p>
            <a:r>
              <a:rPr lang="en-US" dirty="0" smtClean="0"/>
              <a:t>oTree project and app structure</a:t>
            </a:r>
          </a:p>
          <a:p>
            <a:r>
              <a:rPr lang="en-US" dirty="0" smtClean="0"/>
              <a:t>Python intro</a:t>
            </a:r>
          </a:p>
        </p:txBody>
      </p:sp>
    </p:spTree>
    <p:extLst>
      <p:ext uri="{BB962C8B-B14F-4D97-AF65-F5344CB8AC3E}">
        <p14:creationId xmlns:p14="http://schemas.microsoft.com/office/powerpoint/2010/main" val="1207549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sweetclipart.com/multisite/sweetclipart/files/kids_faces_classroom_clipar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79714" y="2612571"/>
            <a:ext cx="4546181" cy="5372101"/>
          </a:xfrm>
          <a:prstGeom prst="rect">
            <a:avLst/>
          </a:prstGeom>
          <a:noFill/>
          <a:ln w="38100">
            <a:solidFill>
              <a:schemeClr val="tx1"/>
            </a:solidFill>
          </a:ln>
          <a:scene3d>
            <a:camera prst="isometricOffAxis2To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6972299" y="832757"/>
            <a:ext cx="545374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 smtClean="0">
                <a:latin typeface="Helvetica Neue Light" charset="0"/>
                <a:ea typeface="Helvetica Neue Light" charset="0"/>
                <a:cs typeface="Helvetica Neue Light" charset="0"/>
              </a:rPr>
              <a:t>The group </a:t>
            </a:r>
          </a:p>
          <a:p>
            <a:r>
              <a:rPr lang="en-US" sz="5000" dirty="0" smtClean="0">
                <a:latin typeface="Helvetica Neue Light" charset="0"/>
                <a:ea typeface="Helvetica Neue Light" charset="0"/>
                <a:cs typeface="Helvetica Neue Light" charset="0"/>
              </a:rPr>
              <a:t>is a set of players</a:t>
            </a:r>
          </a:p>
          <a:p>
            <a:r>
              <a:rPr lang="en-US" sz="5000" dirty="0" smtClean="0">
                <a:latin typeface="Helvetica Neue Light" charset="0"/>
                <a:ea typeface="Helvetica Neue Light" charset="0"/>
                <a:cs typeface="Helvetica Neue Light" charset="0"/>
              </a:rPr>
              <a:t>in one particular</a:t>
            </a:r>
          </a:p>
          <a:p>
            <a:r>
              <a:rPr lang="en-US" sz="5000" dirty="0" err="1" smtClean="0">
                <a:latin typeface="Helvetica Neue Light" charset="0"/>
                <a:ea typeface="Helvetica Neue Light" charset="0"/>
                <a:cs typeface="Helvetica Neue Light" charset="0"/>
              </a:rPr>
              <a:t>subsession</a:t>
            </a:r>
            <a:endParaRPr lang="en-US" sz="5000" dirty="0" smtClean="0">
              <a:latin typeface="Helvetica Neue Light" charset="0"/>
              <a:ea typeface="Helvetica Neue Light" charset="0"/>
              <a:cs typeface="Helvetica Neue Light" charset="0"/>
            </a:endParaRPr>
          </a:p>
        </p:txBody>
      </p:sp>
      <p:pic>
        <p:nvPicPr>
          <p:cNvPr id="6" name="Picture 2" descr="http://sweetclipart.com/multisite/sweetclipart/files/kids_faces_classroom_clipar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34143" y="1899556"/>
            <a:ext cx="4546181" cy="5372101"/>
          </a:xfrm>
          <a:prstGeom prst="rect">
            <a:avLst/>
          </a:prstGeom>
          <a:noFill/>
          <a:ln w="38100">
            <a:solidFill>
              <a:srgbClr val="FF0000"/>
            </a:solidFill>
          </a:ln>
          <a:scene3d>
            <a:camera prst="isometricOffAxis2To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sweetclipart.com/multisite/sweetclipart/files/kids_faces_classroom_clipar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57944" y="1006929"/>
            <a:ext cx="4546181" cy="5372101"/>
          </a:xfrm>
          <a:prstGeom prst="rect">
            <a:avLst/>
          </a:prstGeom>
          <a:noFill/>
          <a:ln w="38100">
            <a:solidFill>
              <a:schemeClr val="tx1"/>
            </a:solidFill>
          </a:ln>
          <a:scene3d>
            <a:camera prst="isometricOffAxis2To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://sweetclipart.com/multisite/sweetclipart/files/kids_faces_classroom_clipar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26673" y="212271"/>
            <a:ext cx="4546181" cy="5372101"/>
          </a:xfrm>
          <a:prstGeom prst="rect">
            <a:avLst/>
          </a:prstGeom>
          <a:noFill/>
          <a:ln w="38100">
            <a:solidFill>
              <a:schemeClr val="tx1"/>
            </a:solidFill>
          </a:ln>
          <a:scene3d>
            <a:camera prst="isometricOffAxis2To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ounded Rectangle 2"/>
          <p:cNvSpPr/>
          <p:nvPr/>
        </p:nvSpPr>
        <p:spPr>
          <a:xfrm rot="474101">
            <a:off x="3962538" y="2012625"/>
            <a:ext cx="2556424" cy="620486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83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sweetclipart.com/multisite/sweetclipart/files/kids_faces_classroom_clipar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45029" y="2155371"/>
            <a:ext cx="4546181" cy="5372101"/>
          </a:xfrm>
          <a:prstGeom prst="rect">
            <a:avLst/>
          </a:prstGeom>
          <a:noFill/>
          <a:ln w="38100">
            <a:solidFill>
              <a:schemeClr val="tx1"/>
            </a:solidFill>
          </a:ln>
          <a:scene3d>
            <a:camera prst="isometricOffAxis2To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6531427" y="293915"/>
            <a:ext cx="5453743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 smtClean="0">
                <a:latin typeface="Helvetica Neue Light" charset="0"/>
                <a:ea typeface="Helvetica Neue Light" charset="0"/>
                <a:cs typeface="Helvetica Neue Light" charset="0"/>
              </a:rPr>
              <a:t>One</a:t>
            </a:r>
            <a:r>
              <a:rPr lang="en-US" sz="5000" dirty="0" smtClean="0">
                <a:latin typeface="Helvetica Neue Light" charset="0"/>
                <a:ea typeface="Helvetica Neue Light" charset="0"/>
                <a:cs typeface="Helvetica Neue Light" charset="0"/>
              </a:rPr>
              <a:t> session can contain </a:t>
            </a:r>
            <a:r>
              <a:rPr lang="en-US" sz="5000" b="1" dirty="0" smtClean="0">
                <a:latin typeface="Helvetica Neue Light" charset="0"/>
                <a:ea typeface="Helvetica Neue Light" charset="0"/>
                <a:cs typeface="Helvetica Neue Light" charset="0"/>
              </a:rPr>
              <a:t>several</a:t>
            </a:r>
            <a:r>
              <a:rPr lang="en-US" sz="5000" dirty="0" smtClean="0">
                <a:latin typeface="Helvetica Neue Light" charset="0"/>
                <a:ea typeface="Helvetica Neue Light" charset="0"/>
                <a:cs typeface="Helvetica Neue Light" charset="0"/>
              </a:rPr>
              <a:t> apps</a:t>
            </a:r>
          </a:p>
        </p:txBody>
      </p:sp>
      <p:pic>
        <p:nvPicPr>
          <p:cNvPr id="6" name="Picture 2" descr="http://sweetclipart.com/multisite/sweetclipart/files/kids_faces_classroom_clipar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34143" y="1899556"/>
            <a:ext cx="4546181" cy="5372101"/>
          </a:xfrm>
          <a:prstGeom prst="rect">
            <a:avLst/>
          </a:prstGeom>
          <a:noFill/>
          <a:ln w="38100">
            <a:solidFill>
              <a:srgbClr val="FF0000"/>
            </a:solidFill>
          </a:ln>
          <a:scene3d>
            <a:camera prst="isometricOffAxis2To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sweetclipart.com/multisite/sweetclipart/files/kids_faces_classroom_clipar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39587" y="1676400"/>
            <a:ext cx="4546181" cy="5372101"/>
          </a:xfrm>
          <a:prstGeom prst="rect">
            <a:avLst/>
          </a:prstGeom>
          <a:noFill/>
          <a:ln w="38100">
            <a:solidFill>
              <a:schemeClr val="tx1"/>
            </a:solidFill>
          </a:ln>
          <a:scene3d>
            <a:camera prst="isometricOffAxis2To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://sweetclipart.com/multisite/sweetclipart/files/kids_faces_classroom_clipar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10344" y="1289957"/>
            <a:ext cx="4546181" cy="5372101"/>
          </a:xfrm>
          <a:prstGeom prst="rect">
            <a:avLst/>
          </a:prstGeom>
          <a:noFill/>
          <a:ln w="38100">
            <a:solidFill>
              <a:schemeClr val="tx1"/>
            </a:solidFill>
          </a:ln>
          <a:scene3d>
            <a:camera prst="isometricOffAxis2To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://sweetclipart.com/multisite/sweetclipart/files/kids_faces_classroom_clipart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48444" y="560613"/>
            <a:ext cx="4546181" cy="5372101"/>
          </a:xfrm>
          <a:prstGeom prst="rect">
            <a:avLst/>
          </a:prstGeom>
          <a:noFill/>
          <a:ln w="76200">
            <a:solidFill>
              <a:srgbClr val="FF0000"/>
            </a:solidFill>
          </a:ln>
          <a:scene3d>
            <a:camera prst="isometricOffAxis2To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8511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6531427" y="293915"/>
            <a:ext cx="5453743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 smtClean="0">
                <a:latin typeface="Helvetica Neue Light" charset="0"/>
                <a:ea typeface="Helvetica Neue Light" charset="0"/>
                <a:cs typeface="Helvetica Neue Light" charset="0"/>
              </a:rPr>
              <a:t>One</a:t>
            </a:r>
            <a:r>
              <a:rPr lang="en-US" sz="5000" dirty="0" smtClean="0">
                <a:latin typeface="Helvetica Neue Light" charset="0"/>
                <a:ea typeface="Helvetica Neue Light" charset="0"/>
                <a:cs typeface="Helvetica Neue Light" charset="0"/>
              </a:rPr>
              <a:t> session can contain </a:t>
            </a:r>
            <a:r>
              <a:rPr lang="en-US" sz="5000" b="1" dirty="0" smtClean="0">
                <a:latin typeface="Helvetica Neue Light" charset="0"/>
                <a:ea typeface="Helvetica Neue Light" charset="0"/>
                <a:cs typeface="Helvetica Neue Light" charset="0"/>
              </a:rPr>
              <a:t>several</a:t>
            </a:r>
            <a:r>
              <a:rPr lang="en-US" sz="5000" dirty="0" smtClean="0">
                <a:latin typeface="Helvetica Neue Light" charset="0"/>
                <a:ea typeface="Helvetica Neue Light" charset="0"/>
                <a:cs typeface="Helvetica Neue Light" charset="0"/>
              </a:rPr>
              <a:t> apps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185" y="3373665"/>
            <a:ext cx="4394200" cy="29845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2543" y="4223657"/>
            <a:ext cx="5359400" cy="2133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976257" y="3461657"/>
            <a:ext cx="364715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i="1" dirty="0" smtClean="0">
                <a:latin typeface="Courier" charset="0"/>
                <a:ea typeface="Courier" charset="0"/>
                <a:cs typeface="Courier" charset="0"/>
              </a:rPr>
              <a:t>in</a:t>
            </a:r>
            <a:r>
              <a:rPr lang="en-US" sz="30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3000" dirty="0" err="1" smtClean="0">
                <a:latin typeface="Courier" charset="0"/>
                <a:ea typeface="Courier" charset="0"/>
                <a:cs typeface="Courier" charset="0"/>
              </a:rPr>
              <a:t>settings.py</a:t>
            </a:r>
            <a:r>
              <a:rPr lang="en-US" sz="3000" dirty="0" smtClean="0">
                <a:latin typeface="Courier" charset="0"/>
                <a:ea typeface="Courier" charset="0"/>
                <a:cs typeface="Courier" charset="0"/>
              </a:rPr>
              <a:t>:</a:t>
            </a:r>
            <a:endParaRPr lang="en-US" sz="30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7984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12192000" cy="6857999"/>
          </a:xfrm>
          <a:solidFill>
            <a:schemeClr val="tx1"/>
          </a:solidFill>
        </p:spPr>
        <p:txBody>
          <a:bodyPr/>
          <a:lstStyle/>
          <a:p>
            <a:pPr marL="15875"/>
            <a:r>
              <a:rPr lang="en-US" dirty="0" smtClean="0"/>
              <a:t>Very brief introduction</a:t>
            </a:r>
            <a:endParaRPr lang="en-US" dirty="0"/>
          </a:p>
        </p:txBody>
      </p:sp>
      <p:pic>
        <p:nvPicPr>
          <p:cNvPr id="5" name="Picture 2" descr="ythonâ¢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9587" y="2122716"/>
            <a:ext cx="2762250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2949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Structure of oTree app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Pages</a:t>
            </a:r>
          </a:p>
          <a:p>
            <a:pPr lvl="1"/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Page</a:t>
            </a:r>
            <a:r>
              <a:rPr lang="en-US" dirty="0" smtClean="0"/>
              <a:t> classes</a:t>
            </a:r>
          </a:p>
          <a:p>
            <a:pPr lvl="1"/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page_sequence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/>
              <a:t>Models</a:t>
            </a:r>
          </a:p>
          <a:p>
            <a:pPr lvl="1"/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Constants</a:t>
            </a:r>
          </a:p>
          <a:p>
            <a:pPr lvl="1"/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Player, Group,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Subsession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/>
              <a:t>App definition in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settings.py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Rectangular Callout 3"/>
          <p:cNvSpPr/>
          <p:nvPr/>
        </p:nvSpPr>
        <p:spPr>
          <a:xfrm>
            <a:off x="5972174" y="2243138"/>
            <a:ext cx="5786437" cy="714376"/>
          </a:xfrm>
          <a:prstGeom prst="wedgeRectCallout">
            <a:avLst>
              <a:gd name="adj1" fmla="val -82594"/>
              <a:gd name="adj2" fmla="val -671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smtClean="0">
                <a:latin typeface="Helvetica Neue Medium" charset="0"/>
                <a:ea typeface="Helvetica Neue Medium" charset="0"/>
                <a:cs typeface="Helvetica Neue Medium" charset="0"/>
              </a:rPr>
              <a:t>Displaying logic</a:t>
            </a:r>
            <a:endParaRPr lang="en-US" sz="2500">
              <a:latin typeface="Helvetica Neue Medium" charset="0"/>
              <a:ea typeface="Helvetica Neue Medium" charset="0"/>
              <a:cs typeface="Helvetica Neue Medium" charset="0"/>
            </a:endParaRPr>
          </a:p>
        </p:txBody>
      </p:sp>
      <p:sp>
        <p:nvSpPr>
          <p:cNvPr id="5" name="Rectangular Callout 4"/>
          <p:cNvSpPr/>
          <p:nvPr/>
        </p:nvSpPr>
        <p:spPr>
          <a:xfrm>
            <a:off x="6388009" y="3484110"/>
            <a:ext cx="5786437" cy="714376"/>
          </a:xfrm>
          <a:prstGeom prst="wedgeRectCallout">
            <a:avLst>
              <a:gd name="adj1" fmla="val -83158"/>
              <a:gd name="adj2" fmla="val -262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smtClean="0">
                <a:latin typeface="Helvetica Neue Medium" charset="0"/>
                <a:ea typeface="Helvetica Neue Medium" charset="0"/>
                <a:cs typeface="Helvetica Neue Medium" charset="0"/>
              </a:rPr>
              <a:t>Data processing</a:t>
            </a:r>
            <a:endParaRPr lang="en-US" sz="2500">
              <a:latin typeface="Helvetica Neue Medium" charset="0"/>
              <a:ea typeface="Helvetica Neue Medium" charset="0"/>
              <a:cs typeface="Helvetica Neue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2848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models.py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902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1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Constants</a:t>
            </a:r>
            <a:r>
              <a:rPr lang="en-US" dirty="0" smtClean="0"/>
              <a:t>:  fixed set of global parameters, remaining the same for the entire app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Subsession</a:t>
            </a:r>
            <a:r>
              <a:rPr lang="en-US" dirty="0" smtClean="0"/>
              <a:t> model:  data that can change from session to session and from round to round, for the entire set of participants in the specific session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Group</a:t>
            </a:r>
            <a:r>
              <a:rPr lang="en-US" dirty="0"/>
              <a:t> </a:t>
            </a:r>
            <a:r>
              <a:rPr lang="en-US" dirty="0" smtClean="0"/>
              <a:t>model: data that remains the same for the group of players in the specific round (example: total contribution in PGG, Sender's decision in DG/TG)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Player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/>
              <a:t>model</a:t>
            </a:r>
            <a:r>
              <a:rPr lang="en-US" dirty="0"/>
              <a:t>: data </a:t>
            </a:r>
            <a:r>
              <a:rPr lang="en-US" dirty="0" smtClean="0"/>
              <a:t>for individual decision makers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25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models.py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902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class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Constants(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BaseConstants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):</a:t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i="1" dirty="0">
                <a:latin typeface="Courier" charset="0"/>
                <a:ea typeface="Courier" charset="0"/>
                <a:cs typeface="Courier" charset="0"/>
              </a:rPr>
              <a:t># Base constants of oTree</a:t>
            </a:r>
            <a:br>
              <a:rPr lang="en-US" i="1" dirty="0">
                <a:latin typeface="Courier" charset="0"/>
                <a:ea typeface="Courier" charset="0"/>
                <a:cs typeface="Courier" charset="0"/>
              </a:rPr>
            </a:br>
            <a:r>
              <a:rPr lang="en-US" i="1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name_in_url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myotreeapp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'</a:t>
            </a:r>
            <a:br>
              <a:rPr lang="en-US" b="1" dirty="0">
                <a:latin typeface="Courier" charset="0"/>
                <a:ea typeface="Courier" charset="0"/>
                <a:cs typeface="Courier" charset="0"/>
              </a:rPr>
            </a:b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players_per_group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= 2</a:t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num_rounds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= 1</a:t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i="1" dirty="0">
                <a:latin typeface="Courier" charset="0"/>
                <a:ea typeface="Courier" charset="0"/>
                <a:cs typeface="Courier" charset="0"/>
              </a:rPr>
              <a:t># Any custom parameters:</a:t>
            </a:r>
            <a:br>
              <a:rPr lang="en-US" i="1" dirty="0">
                <a:latin typeface="Courier" charset="0"/>
                <a:ea typeface="Courier" charset="0"/>
                <a:cs typeface="Courier" charset="0"/>
              </a:rPr>
            </a:br>
            <a:r>
              <a:rPr lang="en-US" i="1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endowment = 100</a:t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class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Subsession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BaseSubsession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):</a:t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treatment =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models.StringField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(initial=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'baseline'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)</a:t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class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Group(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BaseGroup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):</a:t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total_investment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models.IntegerField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(initial=100)</a:t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class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Player(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BasePlayer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):</a:t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contribution =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models.IntegerField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(initial=10)</a:t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6968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models.py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2203450"/>
            <a:ext cx="11976100" cy="42037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676969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Courier" charset="0"/>
                <a:ea typeface="Courier" charset="0"/>
                <a:cs typeface="Courier" charset="0"/>
              </a:rPr>
              <a:t>player </a:t>
            </a:r>
            <a:r>
              <a:rPr lang="en-US" smtClean="0"/>
              <a:t>model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</a:pPr>
            <a:r>
              <a:rPr lang="en-US" b="1" u="sng" dirty="0">
                <a:solidFill>
                  <a:srgbClr val="FF0000"/>
                </a:solidFill>
              </a:rPr>
              <a:t>built-in attributes:</a:t>
            </a:r>
          </a:p>
          <a:p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id_in_group</a:t>
            </a:r>
            <a:endParaRPr lang="en-US" sz="24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id_in_subsession</a:t>
            </a:r>
            <a:endParaRPr lang="en-US" sz="24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payoff</a:t>
            </a:r>
          </a:p>
          <a:p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round_number</a:t>
            </a:r>
            <a:endParaRPr lang="en-US" sz="24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400" dirty="0" smtClean="0"/>
              <a:t>DB referrals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: participant, group, </a:t>
            </a:r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subsession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, session</a:t>
            </a:r>
          </a:p>
          <a:p>
            <a:endParaRPr lang="en-US" sz="24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u="sng" dirty="0">
                <a:solidFill>
                  <a:srgbClr val="FF0000"/>
                </a:solidFill>
              </a:rPr>
              <a:t>built-in </a:t>
            </a:r>
            <a:r>
              <a:rPr lang="en-US" b="1" u="sng" dirty="0" smtClean="0">
                <a:solidFill>
                  <a:srgbClr val="FF0000"/>
                </a:solidFill>
              </a:rPr>
              <a:t>methods:</a:t>
            </a:r>
          </a:p>
          <a:p>
            <a:r>
              <a:rPr lang="en-US" sz="2400" dirty="0" err="1" smtClean="0"/>
              <a:t>get_others_in_group</a:t>
            </a:r>
            <a:r>
              <a:rPr lang="en-US" sz="2400" dirty="0" smtClean="0"/>
              <a:t>()</a:t>
            </a:r>
          </a:p>
          <a:p>
            <a:r>
              <a:rPr lang="en-US" sz="2400" dirty="0" err="1" smtClean="0"/>
              <a:t>get_others_in_subsession</a:t>
            </a:r>
            <a:r>
              <a:rPr lang="en-US" sz="2400" dirty="0" smtClean="0"/>
              <a:t>()</a:t>
            </a:r>
          </a:p>
          <a:p>
            <a:r>
              <a:rPr lang="en-US" sz="2400" dirty="0" err="1" smtClean="0"/>
              <a:t>in_round</a:t>
            </a:r>
            <a:r>
              <a:rPr lang="en-US" sz="2400" dirty="0" smtClean="0"/>
              <a:t>, </a:t>
            </a:r>
            <a:r>
              <a:rPr lang="en-US" sz="2400" dirty="0" err="1" smtClean="0"/>
              <a:t>in_previous_rounds</a:t>
            </a:r>
            <a:r>
              <a:rPr lang="en-US" sz="2400" dirty="0" smtClean="0"/>
              <a:t>, </a:t>
            </a:r>
            <a:r>
              <a:rPr lang="en-US" sz="2400" dirty="0" err="1" smtClean="0"/>
              <a:t>in_all_rounds</a:t>
            </a:r>
            <a:endParaRPr lang="en-US" sz="2400" dirty="0"/>
          </a:p>
          <a:p>
            <a:endParaRPr lang="en-US" sz="24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114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Group </a:t>
            </a:r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</a:pPr>
            <a:r>
              <a:rPr lang="en-US" b="1" u="sng" dirty="0">
                <a:solidFill>
                  <a:srgbClr val="FF0000"/>
                </a:solidFill>
              </a:rPr>
              <a:t>built-in attributes:</a:t>
            </a:r>
          </a:p>
          <a:p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id_in_subsession</a:t>
            </a:r>
            <a:endParaRPr lang="en-US" sz="24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round_number</a:t>
            </a:r>
            <a:endParaRPr lang="en-US" sz="24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400" dirty="0" smtClean="0"/>
              <a:t>DB referrals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: </a:t>
            </a:r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subsession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, session</a:t>
            </a:r>
          </a:p>
          <a:p>
            <a:endParaRPr lang="en-US" sz="24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u="sng" dirty="0">
                <a:solidFill>
                  <a:srgbClr val="FF0000"/>
                </a:solidFill>
              </a:rPr>
              <a:t>built-in </a:t>
            </a:r>
            <a:r>
              <a:rPr lang="en-US" b="1" u="sng" dirty="0" smtClean="0">
                <a:solidFill>
                  <a:srgbClr val="FF0000"/>
                </a:solidFill>
              </a:rPr>
              <a:t>methods:</a:t>
            </a:r>
          </a:p>
          <a:p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get_players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set_players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get_player_by_id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(ID)</a:t>
            </a:r>
          </a:p>
          <a:p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get_player_by_role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(ROLE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in_round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2400" dirty="0" err="1">
                <a:latin typeface="Courier" charset="0"/>
                <a:ea typeface="Courier" charset="0"/>
                <a:cs typeface="Courier" charset="0"/>
              </a:rPr>
              <a:t>in_previous_rounds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2400" dirty="0" err="1">
                <a:latin typeface="Courier" charset="0"/>
                <a:ea typeface="Courier" charset="0"/>
                <a:cs typeface="Courier" charset="0"/>
              </a:rPr>
              <a:t>in_all_rounds</a:t>
            </a:r>
            <a:endParaRPr lang="en-US" sz="2400" dirty="0">
              <a:latin typeface="Courier" charset="0"/>
              <a:ea typeface="Courier" charset="0"/>
              <a:cs typeface="Courier" charset="0"/>
            </a:endParaRPr>
          </a:p>
          <a:p>
            <a:endParaRPr lang="en-US" sz="24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8542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Trust game</a:t>
            </a:r>
          </a:p>
          <a:p>
            <a:r>
              <a:rPr lang="en-US" dirty="0"/>
              <a:t>Constants</a:t>
            </a:r>
          </a:p>
          <a:p>
            <a:r>
              <a:rPr lang="en-US" dirty="0"/>
              <a:t>Roles</a:t>
            </a:r>
          </a:p>
          <a:p>
            <a:r>
              <a:rPr lang="en-US" dirty="0"/>
              <a:t>Page functions (</a:t>
            </a:r>
            <a:r>
              <a:rPr lang="en-US" dirty="0" err="1"/>
              <a:t>is_displayed</a:t>
            </a:r>
            <a:r>
              <a:rPr lang="en-US" dirty="0"/>
              <a:t>, </a:t>
            </a:r>
            <a:r>
              <a:rPr lang="mr-IN" dirty="0"/>
              <a:t>…</a:t>
            </a:r>
            <a:r>
              <a:rPr lang="en-US" dirty="0"/>
              <a:t>)</a:t>
            </a:r>
          </a:p>
          <a:p>
            <a:r>
              <a:rPr lang="en-US" dirty="0"/>
              <a:t>Relational databases</a:t>
            </a:r>
          </a:p>
          <a:p>
            <a:r>
              <a:rPr lang="en-US" dirty="0"/>
              <a:t>oTree data structure</a:t>
            </a:r>
          </a:p>
          <a:p>
            <a:r>
              <a:rPr lang="en-US" dirty="0"/>
              <a:t>Tests</a:t>
            </a:r>
          </a:p>
        </p:txBody>
      </p:sp>
    </p:spTree>
    <p:extLst>
      <p:ext uri="{BB962C8B-B14F-4D97-AF65-F5344CB8AC3E}">
        <p14:creationId xmlns:p14="http://schemas.microsoft.com/office/powerpoint/2010/main" val="186772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Subsession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00000"/>
              </a:lnSpc>
            </a:pPr>
            <a:r>
              <a:rPr lang="en-US" b="1" u="sng" dirty="0">
                <a:solidFill>
                  <a:srgbClr val="FF0000"/>
                </a:solidFill>
              </a:rPr>
              <a:t>built-in attributes:</a:t>
            </a:r>
          </a:p>
          <a:p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id_in_subsession</a:t>
            </a:r>
            <a:endParaRPr lang="en-US" sz="24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round_number</a:t>
            </a:r>
            <a:endParaRPr lang="en-US" sz="24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400" dirty="0" smtClean="0"/>
              <a:t>DB referrals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: 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session</a:t>
            </a:r>
          </a:p>
          <a:p>
            <a:endParaRPr lang="en-US" sz="24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u="sng" dirty="0">
                <a:solidFill>
                  <a:srgbClr val="FF0000"/>
                </a:solidFill>
              </a:rPr>
              <a:t>built-in </a:t>
            </a:r>
            <a:r>
              <a:rPr lang="en-US" b="1" u="sng" dirty="0" smtClean="0">
                <a:solidFill>
                  <a:srgbClr val="FF0000"/>
                </a:solidFill>
              </a:rPr>
              <a:t>methods:</a:t>
            </a:r>
          </a:p>
          <a:p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get_players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get_group_matrix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set_group_matrix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group_randomly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group_like_round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()</a:t>
            </a:r>
            <a:endParaRPr lang="en-US" sz="24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creating_session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r>
              <a:rPr lang="en-US" sz="2400" dirty="0" err="1">
                <a:latin typeface="Courier" charset="0"/>
                <a:ea typeface="Courier" charset="0"/>
                <a:cs typeface="Courier" charset="0"/>
              </a:rPr>
              <a:t>in_round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2400" dirty="0" err="1">
                <a:latin typeface="Courier" charset="0"/>
                <a:ea typeface="Courier" charset="0"/>
                <a:cs typeface="Courier" charset="0"/>
              </a:rPr>
              <a:t>in_previous_rounds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2400" dirty="0" err="1">
                <a:latin typeface="Courier" charset="0"/>
                <a:ea typeface="Courier" charset="0"/>
                <a:cs typeface="Courier" charset="0"/>
              </a:rPr>
              <a:t>in_all_rounds</a:t>
            </a:r>
            <a:endParaRPr lang="en-US" sz="2400">
              <a:latin typeface="Courier" charset="0"/>
              <a:ea typeface="Courier" charset="0"/>
              <a:cs typeface="Courier" charset="0"/>
            </a:endParaRPr>
          </a:p>
          <a:p>
            <a:endParaRPr lang="en-US" sz="2400" dirty="0" smtClean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7833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Anatomy of an oTree </a:t>
            </a:r>
            <a:r>
              <a:rPr lang="en-US" smtClean="0">
                <a:latin typeface="Courier" charset="0"/>
                <a:ea typeface="Courier" charset="0"/>
                <a:cs typeface="Courier" charset="0"/>
              </a:rPr>
              <a:t>Page</a:t>
            </a:r>
            <a:endParaRPr lang="en-US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dirty="0" smtClean="0"/>
              <a:t>Page creation:</a:t>
            </a:r>
          </a:p>
          <a:p>
            <a:pPr lvl="1"/>
            <a:r>
              <a:rPr lang="en-US" dirty="0" smtClean="0"/>
              <a:t>class definition</a:t>
            </a:r>
          </a:p>
          <a:p>
            <a:pPr lvl="1"/>
            <a:r>
              <a:rPr lang="en-US" dirty="0" smtClean="0"/>
              <a:t>template</a:t>
            </a:r>
          </a:p>
          <a:p>
            <a:r>
              <a:rPr lang="en-US" dirty="0" smtClean="0"/>
              <a:t>When/if/for whom it is shown:</a:t>
            </a:r>
          </a:p>
          <a:p>
            <a:pPr lvl="1"/>
            <a:r>
              <a:rPr lang="en-US" dirty="0" smtClean="0"/>
              <a:t>position in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page_sequence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pPr lvl="1"/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is_displayed</a:t>
            </a:r>
            <a:r>
              <a:rPr lang="en-US" dirty="0" smtClean="0"/>
              <a:t> method</a:t>
            </a:r>
            <a:endParaRPr lang="ru-RU" dirty="0" smtClean="0"/>
          </a:p>
          <a:p>
            <a:r>
              <a:rPr lang="en-US" dirty="0" smtClean="0"/>
              <a:t>What is shown:</a:t>
            </a:r>
          </a:p>
          <a:p>
            <a:pPr lvl="1"/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vars_for_template</a:t>
            </a:r>
            <a:r>
              <a:rPr lang="en-US" dirty="0" smtClean="0"/>
              <a:t> method</a:t>
            </a:r>
          </a:p>
          <a:p>
            <a:r>
              <a:rPr lang="en-US" dirty="0" smtClean="0"/>
              <a:t>What to do next:</a:t>
            </a:r>
          </a:p>
          <a:p>
            <a:pPr lvl="1"/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before_next_page</a:t>
            </a:r>
            <a:r>
              <a:rPr lang="en-US" dirty="0" smtClean="0"/>
              <a:t> method</a:t>
            </a:r>
          </a:p>
        </p:txBody>
      </p:sp>
    </p:spTree>
    <p:extLst>
      <p:ext uri="{BB962C8B-B14F-4D97-AF65-F5344CB8AC3E}">
        <p14:creationId xmlns:p14="http://schemas.microsoft.com/office/powerpoint/2010/main" val="385505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Anatomy of an oTree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Page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class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MyPage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(Page):</a:t>
            </a:r>
          </a:p>
          <a:p>
            <a:pPr marL="0" lv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form_model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= 'player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'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pPr marL="0" lv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form_fields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= ['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my_field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smtClean="0">
                <a:latin typeface="Courier" charset="0"/>
                <a:ea typeface="Courier" charset="0"/>
                <a:cs typeface="Courier" charset="0"/>
              </a:rPr>
              <a:t>]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pPr marL="0" lvl="0" indent="0">
              <a:buNone/>
            </a:pP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0" lvl="0" indent="0">
              <a:buNone/>
            </a:pP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page_sequence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= [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MyPage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867566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Field form(s) on a template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01625" indent="0" algn="ctr">
              <a:buNone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{% </a:t>
            </a:r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fieldform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player.my_field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label= ‘Enter something’ %} </a:t>
            </a:r>
            <a:endParaRPr lang="en-US" dirty="0" smtClean="0">
              <a:latin typeface="Helvetica Neue Thin" charset="0"/>
              <a:ea typeface="Helvetica Neue Thin" charset="0"/>
              <a:cs typeface="Helvetica Neue Thin" charset="0"/>
            </a:endParaRPr>
          </a:p>
          <a:p>
            <a:pPr marL="301625" indent="0" algn="ctr">
              <a:buNone/>
            </a:pPr>
            <a:r>
              <a:rPr lang="en-US" sz="3600" b="1" dirty="0" smtClean="0">
                <a:solidFill>
                  <a:srgbClr val="FF0000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OR:</a:t>
            </a:r>
            <a:r>
              <a:rPr lang="en-US" sz="3600" dirty="0" smtClean="0"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</a:p>
          <a:p>
            <a:pPr marL="2984500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{%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for field in form %} 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pPr marL="2984500" lvl="1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		{%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formfield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field %} 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pPr marL="2984500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{%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endfor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%}</a:t>
            </a:r>
          </a:p>
          <a:p>
            <a:pPr marL="301625" indent="0" algn="ctr">
              <a:buNone/>
            </a:pPr>
            <a:r>
              <a:rPr lang="en-US" sz="3600" b="1" dirty="0">
                <a:solidFill>
                  <a:srgbClr val="FF0000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OR: </a:t>
            </a:r>
          </a:p>
          <a:p>
            <a:pPr marL="15875" indent="0" algn="ctr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{%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formfields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%}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2984500" indent="0">
              <a:buNone/>
            </a:pP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pPr marL="301625" indent="0" algn="ctr">
              <a:buNone/>
            </a:pPr>
            <a:r>
              <a:rPr lang="en-US" sz="3600" b="1" dirty="0">
                <a:solidFill>
                  <a:srgbClr val="FF0000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OR: </a:t>
            </a:r>
          </a:p>
          <a:p>
            <a:pPr marL="15875" indent="0" algn="ctr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{{ form }}</a:t>
            </a:r>
          </a:p>
        </p:txBody>
      </p:sp>
    </p:spTree>
    <p:extLst>
      <p:ext uri="{BB962C8B-B14F-4D97-AF65-F5344CB8AC3E}">
        <p14:creationId xmlns:p14="http://schemas.microsoft.com/office/powerpoint/2010/main" val="100886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Methods of an oTree </a:t>
            </a:r>
            <a:r>
              <a:rPr lang="en-US" smtClean="0">
                <a:latin typeface="Courier" charset="0"/>
                <a:ea typeface="Courier" charset="0"/>
                <a:cs typeface="Courier" charset="0"/>
              </a:rPr>
              <a:t>Page</a:t>
            </a:r>
            <a:endParaRPr lang="en-US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lnSpc>
                <a:spcPct val="150000"/>
              </a:lnSpc>
            </a:pPr>
            <a:r>
              <a:rPr lang="en-US" dirty="0" smtClean="0"/>
              <a:t>BEFORE page is shown:</a:t>
            </a:r>
          </a:p>
          <a:p>
            <a:pPr lvl="1">
              <a:lnSpc>
                <a:spcPct val="150000"/>
              </a:lnSpc>
            </a:pPr>
            <a:r>
              <a:rPr lang="en-US" dirty="0" err="1" smtClean="0"/>
              <a:t>is_displayed</a:t>
            </a:r>
            <a:r>
              <a:rPr lang="en-US" dirty="0" smtClean="0"/>
              <a:t> </a:t>
            </a:r>
            <a:r>
              <a:rPr lang="en-US" i="1" dirty="0" smtClean="0"/>
              <a:t>(should return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True</a:t>
            </a:r>
            <a:r>
              <a:rPr lang="en-US" i="1" dirty="0" smtClean="0"/>
              <a:t> if page is to be shown)</a:t>
            </a:r>
            <a:endParaRPr lang="en-US" dirty="0" smtClean="0"/>
          </a:p>
          <a:p>
            <a:pPr lvl="1">
              <a:lnSpc>
                <a:spcPct val="150000"/>
              </a:lnSpc>
            </a:pPr>
            <a:r>
              <a:rPr lang="en-US" dirty="0" err="1" smtClean="0"/>
              <a:t>vars_for_template</a:t>
            </a:r>
            <a:r>
              <a:rPr lang="en-US" dirty="0" smtClean="0"/>
              <a:t> (should return variables in a form of </a:t>
            </a:r>
            <a:r>
              <a:rPr lang="en-US" b="1" dirty="0" smtClean="0"/>
              <a:t>dictionary)</a:t>
            </a:r>
            <a:endParaRPr lang="en-US" dirty="0" smtClean="0"/>
          </a:p>
          <a:p>
            <a:pPr lvl="0">
              <a:lnSpc>
                <a:spcPct val="150000"/>
              </a:lnSpc>
            </a:pPr>
            <a:r>
              <a:rPr lang="en-US" dirty="0" smtClean="0"/>
              <a:t>AFTER page is shown:</a:t>
            </a:r>
          </a:p>
          <a:p>
            <a:pPr lvl="1">
              <a:lnSpc>
                <a:spcPct val="150000"/>
              </a:lnSpc>
            </a:pPr>
            <a:r>
              <a:rPr lang="en-US" dirty="0" err="1" smtClean="0"/>
              <a:t>before_next_page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01883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Templates: using variables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 a template you can access variables defined in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vars_for_template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/>
              <a:t>of the specific page:</a:t>
            </a:r>
          </a:p>
          <a:p>
            <a:endParaRPr lang="en-US" dirty="0" smtClean="0"/>
          </a:p>
          <a:p>
            <a:pPr marL="0" indent="0" algn="ctr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{{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var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}}</a:t>
            </a:r>
          </a:p>
          <a:p>
            <a:pPr marL="0" indent="0">
              <a:buNone/>
            </a:pPr>
            <a:r>
              <a:rPr lang="en-US" dirty="0" smtClean="0">
                <a:latin typeface="Helvetica Neue Light" charset="0"/>
                <a:ea typeface="Helvetica Neue Light" charset="0"/>
                <a:cs typeface="Helvetica Neue Light" charset="0"/>
              </a:rPr>
              <a:t>You can also use lists and dictionaries</a:t>
            </a:r>
          </a:p>
          <a:p>
            <a:r>
              <a:rPr lang="en-US" dirty="0" smtClean="0"/>
              <a:t>You can also access any variable in Constants, Player, Group</a:t>
            </a:r>
            <a:r>
              <a:rPr lang="mr-IN" dirty="0" smtClean="0"/>
              <a:t>…</a:t>
            </a:r>
            <a:endParaRPr lang="en-US" dirty="0" smtClean="0"/>
          </a:p>
          <a:p>
            <a:endParaRPr lang="en-US" dirty="0" smtClean="0"/>
          </a:p>
          <a:p>
            <a:pPr marL="0" indent="0" algn="ctr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{{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player.payoff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}}</a:t>
            </a:r>
          </a:p>
          <a:p>
            <a:pPr marL="0" indent="0" algn="ctr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{{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participant.payoff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}}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0" indent="0" algn="ctr">
              <a:buNone/>
            </a:pP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3872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creating_session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/>
              <a:t>method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Subsession</a:t>
            </a:r>
            <a:r>
              <a:rPr lang="en-US" b="1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/>
              <a:t>model has a special method </a:t>
            </a:r>
            <a:r>
              <a:rPr lang="en-US" b="1" dirty="0" err="1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creating_session</a:t>
            </a:r>
            <a:endParaRPr lang="en-US" b="1" dirty="0">
              <a:solidFill>
                <a:srgbClr val="FF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/>
              <a:t>The code there will be executed just </a:t>
            </a:r>
            <a:r>
              <a:rPr lang="en-US" b="1" dirty="0" smtClean="0"/>
              <a:t>before </a:t>
            </a:r>
            <a:r>
              <a:rPr lang="en-US" dirty="0" smtClean="0"/>
              <a:t>the session starts.</a:t>
            </a:r>
          </a:p>
          <a:p>
            <a:pPr algn="ctr"/>
            <a:r>
              <a:rPr lang="en-US" cap="all" dirty="0" smtClean="0"/>
              <a:t>It will be executed as many times as many rounds the game has.</a:t>
            </a:r>
          </a:p>
          <a:p>
            <a:r>
              <a:rPr lang="en-US" dirty="0" smtClean="0"/>
              <a:t>It is used for randomizing initial values and assign treatments</a:t>
            </a:r>
          </a:p>
          <a:p>
            <a:r>
              <a:rPr lang="en-US" b="1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Subsession</a:t>
            </a:r>
            <a:r>
              <a:rPr lang="en-US" b="1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/>
              <a:t>model </a:t>
            </a:r>
            <a:r>
              <a:rPr lang="en-US" b="1" dirty="0" smtClean="0"/>
              <a:t>also </a:t>
            </a:r>
            <a:r>
              <a:rPr lang="en-US" dirty="0" smtClean="0"/>
              <a:t>has two other methods:</a:t>
            </a:r>
          </a:p>
          <a:p>
            <a:pPr lvl="1"/>
            <a:r>
              <a:rPr lang="en-US" b="1" dirty="0" err="1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get_players</a:t>
            </a:r>
            <a:r>
              <a:rPr lang="en-US" b="1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pPr lvl="1"/>
            <a:r>
              <a:rPr lang="en-US" b="1" dirty="0" err="1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get_groups</a:t>
            </a:r>
            <a:r>
              <a:rPr lang="en-US" b="1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  <a:endParaRPr lang="en-US" b="1" dirty="0">
              <a:solidFill>
                <a:srgbClr val="FF00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9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creating_session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/>
              <a:t>method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following code will randomize total investment per group and contribution per individual player: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sz="2400" b="1" dirty="0">
                <a:latin typeface="Courier" charset="0"/>
                <a:ea typeface="Courier" charset="0"/>
                <a:cs typeface="Courier" charset="0"/>
              </a:rPr>
              <a:t>import 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random</a:t>
            </a:r>
            <a:br>
              <a:rPr lang="en-US" sz="24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24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24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2400" b="1" dirty="0">
                <a:latin typeface="Courier" charset="0"/>
                <a:ea typeface="Courier" charset="0"/>
                <a:cs typeface="Courier" charset="0"/>
              </a:rPr>
              <a:t>class </a:t>
            </a:r>
            <a:r>
              <a:rPr lang="en-US" sz="2400" dirty="0" err="1">
                <a:latin typeface="Courier" charset="0"/>
                <a:ea typeface="Courier" charset="0"/>
                <a:cs typeface="Courier" charset="0"/>
              </a:rPr>
              <a:t>Subsession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400" dirty="0" err="1">
                <a:latin typeface="Courier" charset="0"/>
                <a:ea typeface="Courier" charset="0"/>
                <a:cs typeface="Courier" charset="0"/>
              </a:rPr>
              <a:t>BaseSubsession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):</a:t>
            </a:r>
            <a:br>
              <a:rPr lang="en-US" sz="24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2400" b="1" dirty="0" err="1"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sz="24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dirty="0" err="1">
                <a:latin typeface="Courier" charset="0"/>
                <a:ea typeface="Courier" charset="0"/>
                <a:cs typeface="Courier" charset="0"/>
              </a:rPr>
              <a:t>creating_session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(self):</a:t>
            </a:r>
            <a:br>
              <a:rPr lang="en-US" sz="24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sz="2400" b="1" dirty="0">
                <a:latin typeface="Courier" charset="0"/>
                <a:ea typeface="Courier" charset="0"/>
                <a:cs typeface="Courier" charset="0"/>
              </a:rPr>
              <a:t>for 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g </a:t>
            </a:r>
            <a:r>
              <a:rPr lang="en-US" sz="2400" b="1" dirty="0">
                <a:latin typeface="Courier" charset="0"/>
                <a:ea typeface="Courier" charset="0"/>
                <a:cs typeface="Courier" charset="0"/>
              </a:rPr>
              <a:t>in </a:t>
            </a:r>
            <a:r>
              <a:rPr lang="en-US" sz="2400" dirty="0" err="1">
                <a:latin typeface="Courier" charset="0"/>
                <a:ea typeface="Courier" charset="0"/>
                <a:cs typeface="Courier" charset="0"/>
              </a:rPr>
              <a:t>self.get_groups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():</a:t>
            </a:r>
            <a:br>
              <a:rPr lang="en-US" sz="24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            </a:t>
            </a:r>
            <a:r>
              <a:rPr lang="en-US" sz="2400" dirty="0" err="1">
                <a:latin typeface="Courier" charset="0"/>
                <a:ea typeface="Courier" charset="0"/>
                <a:cs typeface="Courier" charset="0"/>
              </a:rPr>
              <a:t>g.total_investment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2400" dirty="0" err="1">
                <a:latin typeface="Courier" charset="0"/>
                <a:ea typeface="Courier" charset="0"/>
                <a:cs typeface="Courier" charset="0"/>
              </a:rPr>
              <a:t>random.randint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(0, 100)</a:t>
            </a:r>
            <a:br>
              <a:rPr lang="en-US" sz="24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sz="2400" b="1" dirty="0">
                <a:latin typeface="Courier" charset="0"/>
                <a:ea typeface="Courier" charset="0"/>
                <a:cs typeface="Courier" charset="0"/>
              </a:rPr>
              <a:t>for 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p </a:t>
            </a:r>
            <a:r>
              <a:rPr lang="en-US" sz="2400" b="1" dirty="0">
                <a:latin typeface="Courier" charset="0"/>
                <a:ea typeface="Courier" charset="0"/>
                <a:cs typeface="Courier" charset="0"/>
              </a:rPr>
              <a:t>in </a:t>
            </a:r>
            <a:r>
              <a:rPr lang="en-US" sz="2400" dirty="0" err="1">
                <a:latin typeface="Courier" charset="0"/>
                <a:ea typeface="Courier" charset="0"/>
                <a:cs typeface="Courier" charset="0"/>
              </a:rPr>
              <a:t>self.get_players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():</a:t>
            </a:r>
            <a:br>
              <a:rPr lang="en-US" sz="24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            </a:t>
            </a:r>
            <a:r>
              <a:rPr lang="en-US" sz="2400" dirty="0" err="1">
                <a:latin typeface="Courier" charset="0"/>
                <a:ea typeface="Courier" charset="0"/>
                <a:cs typeface="Courier" charset="0"/>
              </a:rPr>
              <a:t>p.contribution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2400" dirty="0" err="1">
                <a:latin typeface="Courier" charset="0"/>
                <a:ea typeface="Courier" charset="0"/>
                <a:cs typeface="Courier" charset="0"/>
              </a:rPr>
              <a:t>random.randint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(0, 10)</a:t>
            </a:r>
            <a:br>
              <a:rPr lang="en-US" sz="24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2400" dirty="0">
                <a:latin typeface="Courier" charset="0"/>
                <a:ea typeface="Courier" charset="0"/>
                <a:cs typeface="Courier" charset="0"/>
              </a:rPr>
            </a:br>
            <a:endParaRPr lang="en-US" sz="24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6157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creating_session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/>
              <a:t>method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following code will randomize total investment per group and contribution per individual player:</a:t>
            </a:r>
          </a:p>
          <a:p>
            <a:r>
              <a:rPr lang="en-US" dirty="0" smtClean="0"/>
              <a:t>Result:</a:t>
            </a:r>
          </a:p>
          <a:p>
            <a:pPr marL="0" indent="0">
              <a:buNone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24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2400" dirty="0">
                <a:latin typeface="Courier" charset="0"/>
                <a:ea typeface="Courier" charset="0"/>
                <a:cs typeface="Courier" charset="0"/>
              </a:rPr>
            </a:br>
            <a:endParaRPr lang="en-US" sz="2400" dirty="0">
              <a:latin typeface="Courier" charset="0"/>
              <a:ea typeface="Courier" charset="0"/>
              <a:cs typeface="Courier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50" y="3249516"/>
            <a:ext cx="11125200" cy="3608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149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Public good game</a:t>
            </a:r>
          </a:p>
          <a:p>
            <a:r>
              <a:rPr lang="en-US" dirty="0" smtClean="0"/>
              <a:t>Treatments</a:t>
            </a:r>
          </a:p>
          <a:p>
            <a:r>
              <a:rPr lang="en-US" dirty="0" smtClean="0"/>
              <a:t>Templates</a:t>
            </a:r>
          </a:p>
          <a:p>
            <a:r>
              <a:rPr lang="en-US" dirty="0" smtClean="0"/>
              <a:t>Money</a:t>
            </a:r>
          </a:p>
          <a:p>
            <a:r>
              <a:rPr lang="en-US" dirty="0" smtClean="0"/>
              <a:t>Deployment on </a:t>
            </a:r>
            <a:r>
              <a:rPr lang="en-US" dirty="0" err="1" smtClean="0"/>
              <a:t>Heroku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06740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Public good game with </a:t>
            </a:r>
            <a:r>
              <a:rPr lang="en-US" dirty="0" smtClean="0"/>
              <a:t>punishment</a:t>
            </a:r>
          </a:p>
          <a:p>
            <a:r>
              <a:rPr lang="en-US" dirty="0" smtClean="0"/>
              <a:t>Bootstrap </a:t>
            </a:r>
          </a:p>
          <a:p>
            <a:r>
              <a:rPr lang="en-US" dirty="0" err="1" smtClean="0"/>
              <a:t>getattr</a:t>
            </a:r>
            <a:r>
              <a:rPr lang="en-US" dirty="0"/>
              <a:t>, </a:t>
            </a:r>
            <a:r>
              <a:rPr lang="en-US" dirty="0" err="1" smtClean="0"/>
              <a:t>setattr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err="1" smtClean="0"/>
              <a:t>mTurk</a:t>
            </a:r>
            <a:endParaRPr lang="en-US" dirty="0" smtClean="0"/>
          </a:p>
          <a:p>
            <a:r>
              <a:rPr lang="en-US" dirty="0"/>
              <a:t>Deployment on </a:t>
            </a:r>
            <a:r>
              <a:rPr lang="en-US" dirty="0" err="1"/>
              <a:t>Heroku</a:t>
            </a:r>
            <a:endParaRPr lang="en-US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05144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Matching</a:t>
            </a:r>
          </a:p>
          <a:p>
            <a:r>
              <a:rPr lang="en-US" dirty="0" smtClean="0"/>
              <a:t>Dynamic group composition (</a:t>
            </a:r>
            <a:r>
              <a:rPr lang="en-US" dirty="0" err="1" smtClean="0"/>
              <a:t>group_by_arrival_time</a:t>
            </a:r>
            <a:r>
              <a:rPr lang="en-US" dirty="0" smtClean="0"/>
              <a:t>)</a:t>
            </a:r>
          </a:p>
          <a:p>
            <a:r>
              <a:rPr lang="en-US" dirty="0"/>
              <a:t>Dynamic fields (min, max, choices</a:t>
            </a:r>
            <a:r>
              <a:rPr lang="en-US" dirty="0" smtClean="0"/>
              <a:t>)</a:t>
            </a:r>
          </a:p>
          <a:p>
            <a:r>
              <a:rPr lang="en-US" dirty="0" smtClean="0"/>
              <a:t>Matching</a:t>
            </a:r>
          </a:p>
          <a:p>
            <a:r>
              <a:rPr lang="en-US" dirty="0" smtClean="0"/>
              <a:t>Chaining </a:t>
            </a:r>
            <a:r>
              <a:rPr lang="en-US" dirty="0"/>
              <a:t>apps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26823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30 minutes</a:t>
            </a:r>
          </a:p>
          <a:p>
            <a:r>
              <a:rPr lang="en-US" dirty="0" smtClean="0"/>
              <a:t>Build a simple app based on provided instructions</a:t>
            </a:r>
          </a:p>
        </p:txBody>
      </p:sp>
    </p:spTree>
    <p:extLst>
      <p:ext uri="{BB962C8B-B14F-4D97-AF65-F5344CB8AC3E}">
        <p14:creationId xmlns:p14="http://schemas.microsoft.com/office/powerpoint/2010/main" val="483249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oTree: alternatives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Lioness </a:t>
            </a:r>
            <a:r>
              <a:rPr lang="en-US" sz="2400" dirty="0" smtClean="0"/>
              <a:t> </a:t>
            </a:r>
            <a:r>
              <a:rPr lang="en-US" sz="2400" dirty="0" smtClean="0">
                <a:hlinkClick r:id="rId2"/>
              </a:rPr>
              <a:t>http</a:t>
            </a:r>
            <a:r>
              <a:rPr lang="en-US" sz="2400" dirty="0">
                <a:hlinkClick r:id="rId2"/>
              </a:rPr>
              <a:t>://lioness-lab.org/</a:t>
            </a:r>
            <a:r>
              <a:rPr lang="en-US" sz="2400" dirty="0"/>
              <a:t> </a:t>
            </a:r>
            <a:r>
              <a:rPr lang="en-US" sz="2400" dirty="0" smtClean="0"/>
              <a:t>- G34, gm15, (</a:t>
            </a:r>
            <a:r>
              <a:rPr lang="en-US" sz="2400" dirty="0" err="1" smtClean="0"/>
              <a:t>Gaechter</a:t>
            </a:r>
            <a:r>
              <a:rPr lang="en-US" sz="2400" dirty="0" smtClean="0"/>
              <a:t> et al. 'Conducting interactive experiments online' 2018 </a:t>
            </a:r>
            <a:r>
              <a:rPr lang="en-US" sz="2400" i="1" dirty="0" smtClean="0"/>
              <a:t>Experimental Economics</a:t>
            </a:r>
            <a:r>
              <a:rPr lang="en-US" sz="2400" dirty="0" smtClean="0">
                <a:hlinkClick r:id="rId3"/>
              </a:rPr>
              <a:t>)</a:t>
            </a:r>
            <a:endParaRPr lang="en-US" sz="2400" dirty="0" smtClean="0"/>
          </a:p>
          <a:p>
            <a:r>
              <a:rPr lang="en-US" sz="2400" dirty="0" err="1"/>
              <a:t>NodeGame</a:t>
            </a:r>
            <a:r>
              <a:rPr lang="en-US" sz="2400" dirty="0"/>
              <a:t> </a:t>
            </a:r>
            <a:r>
              <a:rPr lang="en-US" sz="2400" dirty="0">
                <a:hlinkClick r:id="rId4"/>
              </a:rPr>
              <a:t>nodegame.org </a:t>
            </a:r>
            <a:r>
              <a:rPr lang="en-US" sz="2400" dirty="0" smtClean="0"/>
              <a:t> (G8, gm27, </a:t>
            </a:r>
            <a:r>
              <a:rPr lang="en-US" sz="2400" dirty="0" smtClean="0">
                <a:hlinkClick r:id="rId4"/>
              </a:rPr>
              <a:t> </a:t>
            </a:r>
            <a:r>
              <a:rPr lang="en-US" sz="2400" dirty="0" smtClean="0"/>
              <a:t>47 </a:t>
            </a:r>
            <a:r>
              <a:rPr lang="en-US" sz="2400" dirty="0"/>
              <a:t>Stars, 6 Forks on GitHub</a:t>
            </a:r>
            <a:r>
              <a:rPr lang="en-US" sz="2400" dirty="0" smtClean="0"/>
              <a:t>)</a:t>
            </a:r>
            <a:endParaRPr lang="en-US" sz="2400" dirty="0" smtClean="0">
              <a:hlinkClick r:id="rId5"/>
            </a:endParaRPr>
          </a:p>
          <a:p>
            <a:r>
              <a:rPr lang="en-US" sz="2400" dirty="0" smtClean="0"/>
              <a:t>Gorilla </a:t>
            </a:r>
            <a:r>
              <a:rPr lang="en-US" sz="2400" dirty="0" smtClean="0">
                <a:hlinkClick r:id="rId6"/>
              </a:rPr>
              <a:t>gorilla.sc</a:t>
            </a:r>
            <a:r>
              <a:rPr lang="en-US" sz="2400" dirty="0" smtClean="0"/>
              <a:t>, proprietary, see paper in </a:t>
            </a:r>
            <a:r>
              <a:rPr lang="en-US" sz="2400" i="1" dirty="0" err="1" smtClean="0"/>
              <a:t>PsyArXiv</a:t>
            </a:r>
            <a:r>
              <a:rPr lang="en-US" sz="2400" i="1" dirty="0" smtClean="0"/>
              <a:t> </a:t>
            </a:r>
            <a:r>
              <a:rPr lang="en-US" sz="2400" dirty="0" smtClean="0"/>
              <a:t>2018</a:t>
            </a:r>
          </a:p>
          <a:p>
            <a:r>
              <a:rPr lang="en-US" sz="2400" dirty="0"/>
              <a:t>Sophie </a:t>
            </a:r>
            <a:r>
              <a:rPr lang="en-US" sz="2400" dirty="0">
                <a:hlinkClick r:id="rId5"/>
              </a:rPr>
              <a:t>https://www.sophielabs.com/</a:t>
            </a:r>
            <a:r>
              <a:rPr lang="ru-RU" sz="2400" dirty="0"/>
              <a:t>  </a:t>
            </a:r>
            <a:r>
              <a:rPr lang="ru-RU" sz="2400" dirty="0" smtClean="0"/>
              <a:t>(</a:t>
            </a:r>
            <a:r>
              <a:rPr lang="en-US" sz="2400" dirty="0" smtClean="0"/>
              <a:t>gm48, Last </a:t>
            </a:r>
            <a:r>
              <a:rPr lang="en-US" sz="2400" dirty="0"/>
              <a:t>release 2016</a:t>
            </a:r>
            <a:r>
              <a:rPr lang="en-US" sz="2400" dirty="0" smtClean="0"/>
              <a:t>)</a:t>
            </a:r>
            <a:endParaRPr lang="en-US" sz="2400" dirty="0"/>
          </a:p>
          <a:p>
            <a:r>
              <a:rPr lang="en-US" sz="2400" dirty="0" err="1" smtClean="0"/>
              <a:t>BreadBoard</a:t>
            </a:r>
            <a:r>
              <a:rPr lang="en-US" sz="2400" dirty="0" smtClean="0"/>
              <a:t> </a:t>
            </a:r>
            <a:r>
              <a:rPr lang="en-US" sz="2400" dirty="0" smtClean="0">
                <a:hlinkClick r:id="rId7"/>
              </a:rPr>
              <a:t>http</a:t>
            </a:r>
            <a:r>
              <a:rPr lang="en-US" sz="2400" dirty="0">
                <a:hlinkClick r:id="rId7"/>
              </a:rPr>
              <a:t>://</a:t>
            </a:r>
            <a:r>
              <a:rPr lang="en-US" sz="2400" dirty="0" smtClean="0">
                <a:hlinkClick r:id="rId7"/>
              </a:rPr>
              <a:t>breadboard.yale.edu</a:t>
            </a:r>
            <a:r>
              <a:rPr lang="en-US" sz="2400" dirty="0"/>
              <a:t> - </a:t>
            </a:r>
            <a:r>
              <a:rPr lang="en-US" sz="2400" dirty="0" smtClean="0"/>
              <a:t>Proto stage network </a:t>
            </a:r>
            <a:r>
              <a:rPr lang="en-US" sz="2400" dirty="0"/>
              <a:t>project with </a:t>
            </a:r>
            <a:r>
              <a:rPr lang="en-US" sz="2400" dirty="0" smtClean="0"/>
              <a:t>Christakis (22 </a:t>
            </a:r>
            <a:r>
              <a:rPr lang="en-US" sz="2400" dirty="0"/>
              <a:t>Stars, </a:t>
            </a:r>
            <a:r>
              <a:rPr lang="en-US" sz="2400" dirty="0" smtClean="0"/>
              <a:t>7 </a:t>
            </a:r>
            <a:r>
              <a:rPr lang="en-US" sz="2400" dirty="0"/>
              <a:t>Forks on GitHub)</a:t>
            </a:r>
          </a:p>
          <a:p>
            <a:r>
              <a:rPr lang="mr-IN" sz="2400" dirty="0" smtClean="0"/>
              <a:t>…</a:t>
            </a:r>
            <a:endParaRPr lang="en-US" sz="2400" dirty="0" smtClean="0"/>
          </a:p>
          <a:p>
            <a:r>
              <a:rPr lang="en-US" sz="2400" dirty="0" smtClean="0"/>
              <a:t>oTree (</a:t>
            </a:r>
            <a:r>
              <a:rPr lang="en-US" sz="2400" dirty="0" smtClean="0">
                <a:hlinkClick r:id="rId8"/>
              </a:rPr>
              <a:t>www.otree.org</a:t>
            </a:r>
            <a:r>
              <a:rPr lang="en-US" sz="2400" dirty="0" smtClean="0"/>
              <a:t>), (G102, gm890,  219 Stars, 103 Forks on GitHub)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75293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11434</TotalTime>
  <Words>1051</Words>
  <Application>Microsoft Macintosh PowerPoint</Application>
  <PresentationFormat>Widescreen</PresentationFormat>
  <Paragraphs>269</Paragraphs>
  <Slides>48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9" baseType="lpstr">
      <vt:lpstr>Calibri</vt:lpstr>
      <vt:lpstr>Courier</vt:lpstr>
      <vt:lpstr>Futura Medium</vt:lpstr>
      <vt:lpstr>Helvetica Neue</vt:lpstr>
      <vt:lpstr>Helvetica Neue Light</vt:lpstr>
      <vt:lpstr>Helvetica Neue Medium</vt:lpstr>
      <vt:lpstr>Helvetica Neue Thin</vt:lpstr>
      <vt:lpstr>Lucida Console</vt:lpstr>
      <vt:lpstr>Menlo</vt:lpstr>
      <vt:lpstr>Arial</vt:lpstr>
      <vt:lpstr>Office Theme</vt:lpstr>
      <vt:lpstr>oTree</vt:lpstr>
      <vt:lpstr>Link to access:</vt:lpstr>
      <vt:lpstr>Day 1</vt:lpstr>
      <vt:lpstr>Day 2</vt:lpstr>
      <vt:lpstr>Day 3</vt:lpstr>
      <vt:lpstr>Day 5</vt:lpstr>
      <vt:lpstr>Day 4</vt:lpstr>
      <vt:lpstr>Exam</vt:lpstr>
      <vt:lpstr>oTree: alternatives</vt:lpstr>
      <vt:lpstr>oTree</vt:lpstr>
      <vt:lpstr>oTree</vt:lpstr>
      <vt:lpstr>Our apps:</vt:lpstr>
      <vt:lpstr>oTree Admin interface</vt:lpstr>
      <vt:lpstr>mTurk - BigFive</vt:lpstr>
      <vt:lpstr>The first oTree app. Step 1/2</vt:lpstr>
      <vt:lpstr>The first oTree app. Step 2/2</vt:lpstr>
      <vt:lpstr>Three steps to add a new Page</vt:lpstr>
      <vt:lpstr>Three steps to get input from user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Very brief introduction</vt:lpstr>
      <vt:lpstr>Structure of oTree app</vt:lpstr>
      <vt:lpstr>models.py</vt:lpstr>
      <vt:lpstr>models.py</vt:lpstr>
      <vt:lpstr>models.py</vt:lpstr>
      <vt:lpstr>player model</vt:lpstr>
      <vt:lpstr>Group model</vt:lpstr>
      <vt:lpstr>Subsession model</vt:lpstr>
      <vt:lpstr>Anatomy of an oTree Page</vt:lpstr>
      <vt:lpstr>Anatomy of an oTree Page</vt:lpstr>
      <vt:lpstr>Field form(s) on a template</vt:lpstr>
      <vt:lpstr>Methods of an oTree Page</vt:lpstr>
      <vt:lpstr>Templates: using variables</vt:lpstr>
      <vt:lpstr>creating_session method</vt:lpstr>
      <vt:lpstr>creating_session method</vt:lpstr>
      <vt:lpstr>creating_session method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Philipp Chapkovski</dc:creator>
  <cp:lastModifiedBy>Philipp Chapkovski</cp:lastModifiedBy>
  <cp:revision>153</cp:revision>
  <cp:lastPrinted>2018-05-22T07:03:01Z</cp:lastPrinted>
  <dcterms:created xsi:type="dcterms:W3CDTF">2018-05-14T20:05:36Z</dcterms:created>
  <dcterms:modified xsi:type="dcterms:W3CDTF">2019-07-30T08:02:20Z</dcterms:modified>
</cp:coreProperties>
</file>