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54" r:id="rId2"/>
    <p:sldId id="385" r:id="rId3"/>
    <p:sldId id="383" r:id="rId4"/>
    <p:sldId id="384" r:id="rId5"/>
    <p:sldId id="386" r:id="rId6"/>
    <p:sldId id="387" r:id="rId7"/>
    <p:sldId id="391" r:id="rId8"/>
    <p:sldId id="388" r:id="rId9"/>
    <p:sldId id="389" r:id="rId10"/>
    <p:sldId id="3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C7F"/>
    <a:srgbClr val="007AFF"/>
    <a:srgbClr val="FFFFFF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6"/>
    <p:restoredTop sz="92491"/>
  </p:normalViewPr>
  <p:slideViewPr>
    <p:cSldViewPr snapToGrid="0" snapToObjects="1">
      <p:cViewPr>
        <p:scale>
          <a:sx n="72" d="100"/>
          <a:sy n="72" d="100"/>
        </p:scale>
        <p:origin x="18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/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oTree. Day 3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July  28-August 3, 2019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8013" y="642938"/>
            <a:ext cx="41056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Philipp Chapkovski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Higher School of Economics</a:t>
            </a:r>
            <a:endParaRPr lang="en-US" sz="25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4704" y="2768803"/>
            <a:ext cx="112238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In this study, you will be in a randomly formed group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of {{ </a:t>
            </a:r>
            <a:r>
              <a:rPr lang="en-US" dirty="0" err="1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Constants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dirty="0" err="1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players_per_group</a:t>
            </a:r>
            <a:r>
              <a:rPr lang="en-US" dirty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}} participants. Each participant in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the group is given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{% </a:t>
            </a:r>
            <a:r>
              <a:rPr lang="en-US" dirty="0">
                <a:solidFill>
                  <a:srgbClr val="E8BF6A"/>
                </a:solidFill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dirty="0" err="1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session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dirty="0" err="1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config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dirty="0" err="1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hetero_endowment</a:t>
            </a:r>
            <a:r>
              <a:rPr lang="en-US" dirty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%}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a random amount from {{ </a:t>
            </a:r>
            <a:r>
              <a:rPr lang="en-US" dirty="0" err="1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Constants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dirty="0" err="1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lb</a:t>
            </a:r>
            <a:r>
              <a:rPr lang="en-US" dirty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}} to {{ </a:t>
            </a:r>
            <a:r>
              <a:rPr lang="en-US" dirty="0" err="1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Constants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dirty="0" err="1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ub</a:t>
            </a:r>
            <a:r>
              <a:rPr lang="en-US" dirty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}}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{% </a:t>
            </a:r>
            <a:r>
              <a:rPr lang="en-US" dirty="0">
                <a:solidFill>
                  <a:srgbClr val="E8BF6A"/>
                </a:solidFill>
                <a:latin typeface="Menlo" charset="0"/>
                <a:ea typeface="Menlo" charset="0"/>
                <a:cs typeface="Menlo" charset="0"/>
              </a:rPr>
              <a:t>else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%}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{{ </a:t>
            </a:r>
            <a:r>
              <a:rPr lang="en-US" dirty="0" err="1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Constants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dirty="0" err="1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endowment</a:t>
            </a:r>
            <a:r>
              <a:rPr lang="en-US" dirty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}}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{% </a:t>
            </a:r>
            <a:r>
              <a:rPr lang="en-US" dirty="0" err="1">
                <a:solidFill>
                  <a:srgbClr val="E8BF6A"/>
                </a:solidFill>
                <a:latin typeface="Menlo" charset="0"/>
                <a:ea typeface="Menlo" charset="0"/>
                <a:cs typeface="Menlo" charset="0"/>
              </a:rPr>
              <a:t>endif</a:t>
            </a:r>
            <a:r>
              <a:rPr lang="en-US" dirty="0">
                <a:solidFill>
                  <a:srgbClr val="E8BF6A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%}.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The group</a:t>
            </a:r>
          </a:p>
        </p:txBody>
      </p:sp>
    </p:spTree>
    <p:extLst>
      <p:ext uri="{BB962C8B-B14F-4D97-AF65-F5344CB8AC3E}">
        <p14:creationId xmlns:p14="http://schemas.microsoft.com/office/powerpoint/2010/main" val="3898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Good Game (VCM, Ledyard 1995)</a:t>
            </a:r>
            <a:br>
              <a:rPr lang="en-US" dirty="0" smtClean="0"/>
            </a:br>
            <a:r>
              <a:rPr lang="en-US" dirty="0" smtClean="0"/>
              <a:t>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size (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players_per_group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Number of periods (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num_rounds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Initial endowment (homogenous/</a:t>
            </a:r>
            <a:r>
              <a:rPr lang="en-US" dirty="0" err="1" smtClean="0"/>
              <a:t>heterogenous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Punishment stage: NO</a:t>
            </a:r>
          </a:p>
          <a:p>
            <a:r>
              <a:rPr lang="en-US" dirty="0" smtClean="0"/>
              <a:t>Group composition (stranger matching/partner matching)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8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good game</a:t>
            </a:r>
          </a:p>
          <a:p>
            <a:r>
              <a:rPr lang="en-US" dirty="0" smtClean="0"/>
              <a:t>Treatments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Money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7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Good Game (VCM, Ledyard 1995)</a:t>
            </a:r>
            <a:br>
              <a:rPr lang="en-US" dirty="0" smtClean="0"/>
            </a:br>
            <a:r>
              <a:rPr lang="en-US" dirty="0" smtClean="0"/>
              <a:t>-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Roles: no</a:t>
            </a:r>
          </a:p>
          <a:p>
            <a:r>
              <a:rPr lang="en-US" dirty="0" smtClean="0"/>
              <a:t>Stages: 1 (Contribution)</a:t>
            </a:r>
          </a:p>
          <a:p>
            <a:r>
              <a:rPr lang="en-US" dirty="0" smtClean="0"/>
              <a:t>Each member gets an endowment.</a:t>
            </a:r>
          </a:p>
          <a:p>
            <a:r>
              <a:rPr lang="en-US" dirty="0" smtClean="0"/>
              <a:t>After all group members make their contributions, payoffs are calculated</a:t>
            </a:r>
          </a:p>
          <a:p>
            <a:r>
              <a:rPr lang="en-US" dirty="0" smtClean="0"/>
              <a:t>Results are shown</a:t>
            </a:r>
          </a:p>
          <a:p>
            <a:r>
              <a:rPr lang="en-US" dirty="0" smtClean="0"/>
              <a:t>New round starts.</a:t>
            </a:r>
          </a:p>
        </p:txBody>
      </p:sp>
    </p:spTree>
    <p:extLst>
      <p:ext uri="{BB962C8B-B14F-4D97-AF65-F5344CB8AC3E}">
        <p14:creationId xmlns:p14="http://schemas.microsoft.com/office/powerpoint/2010/main" val="7284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fixed endowment for every player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5107" y="2112165"/>
            <a:ext cx="101121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Constants(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BaseConstants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endowment = c(</a:t>
            </a:r>
            <a:r>
              <a:rPr lang="en-US" dirty="0">
                <a:solidFill>
                  <a:srgbClr val="6897BB"/>
                </a:solidFill>
                <a:latin typeface="Menlo" charset="0"/>
                <a:ea typeface="Menlo" charset="0"/>
                <a:cs typeface="Menlo" charset="0"/>
              </a:rPr>
              <a:t>20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dirty="0">
                <a:solidFill>
                  <a:srgbClr val="808080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solidFill>
                  <a:srgbClr val="808080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808080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solidFill>
                  <a:srgbClr val="808080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808080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solidFill>
                  <a:srgbClr val="808080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Subsession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BaseSubsession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err="1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FFC66D"/>
                </a:solidFill>
                <a:latin typeface="Menlo" charset="0"/>
                <a:ea typeface="Menlo" charset="0"/>
                <a:cs typeface="Menlo" charset="0"/>
              </a:rPr>
              <a:t>creating_session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.get_players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p.endowment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Constants.endowment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Player(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BasePlayer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endowment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models.CurrencyField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()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44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Payoffs calculation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506" y="1953922"/>
            <a:ext cx="12622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Group(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BaseGroup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sz="1400" dirty="0"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total_contribution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models.CurrencyField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()</a:t>
            </a:r>
            <a:br>
              <a:rPr lang="en-US" sz="1400" dirty="0"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individual_share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models.CurrencyField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()</a:t>
            </a:r>
            <a:br>
              <a:rPr lang="en-US" sz="1400" dirty="0"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sz="14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solidFill>
                  <a:srgbClr val="FFC66D"/>
                </a:solidFill>
                <a:latin typeface="Menlo" charset="0"/>
                <a:ea typeface="Menlo" charset="0"/>
                <a:cs typeface="Menlo" charset="0"/>
              </a:rPr>
              <a:t>set_payoffs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sz="1400" dirty="0"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contribs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= [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p.contribution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p </a:t>
            </a:r>
            <a:r>
              <a:rPr lang="en-US" sz="14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1400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.get_players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()]</a:t>
            </a:r>
            <a:br>
              <a:rPr lang="en-US" sz="1400" dirty="0"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400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.total_contribution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400" dirty="0">
                <a:solidFill>
                  <a:srgbClr val="8888C6"/>
                </a:solidFill>
                <a:latin typeface="Menlo" charset="0"/>
                <a:ea typeface="Menlo" charset="0"/>
                <a:cs typeface="Menlo" charset="0"/>
              </a:rPr>
              <a:t>sum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contribs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1400" dirty="0"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400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.individual_share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400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.total_contribution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*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Constants.coef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/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Constants.players_per_group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p </a:t>
            </a:r>
            <a:r>
              <a:rPr lang="en-US" sz="1400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1400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.get_players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():</a:t>
            </a:r>
            <a:br>
              <a:rPr lang="en-US" sz="1400" dirty="0"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p.payoff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p.endowment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p.contribution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+ </a:t>
            </a:r>
            <a:r>
              <a:rPr lang="en-US" sz="1400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.individual_share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5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6024" y="2392286"/>
            <a:ext cx="10165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{% </a:t>
            </a:r>
            <a:r>
              <a:rPr lang="en-US" dirty="0" smtClean="0">
                <a:solidFill>
                  <a:srgbClr val="E8BF6A"/>
                </a:solidFill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dirty="0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== </a:t>
            </a:r>
            <a:r>
              <a:rPr lang="en-US" dirty="0" smtClean="0">
                <a:solidFill>
                  <a:srgbClr val="6897BB"/>
                </a:solidFill>
                <a:latin typeface="Menlo" charset="0"/>
                <a:ea typeface="Menlo" charset="0"/>
                <a:cs typeface="Menlo" charset="0"/>
              </a:rPr>
              <a:t>1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%}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{% </a:t>
            </a:r>
            <a:r>
              <a:rPr lang="en-US" dirty="0" smtClean="0">
                <a:solidFill>
                  <a:srgbClr val="E8BF6A"/>
                </a:solidFill>
                <a:latin typeface="Menlo" charset="0"/>
                <a:ea typeface="Menlo" charset="0"/>
                <a:cs typeface="Menlo" charset="0"/>
              </a:rPr>
              <a:t>else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%}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{% </a:t>
            </a:r>
            <a:r>
              <a:rPr lang="en-US" dirty="0" err="1" smtClean="0">
                <a:solidFill>
                  <a:srgbClr val="E8BF6A"/>
                </a:solidFill>
                <a:latin typeface="Menlo" charset="0"/>
                <a:ea typeface="Menlo" charset="0"/>
                <a:cs typeface="Menlo" charset="0"/>
              </a:rPr>
              <a:t>endif</a:t>
            </a:r>
            <a:r>
              <a:rPr lang="en-US" dirty="0" smtClean="0">
                <a:solidFill>
                  <a:srgbClr val="E8BF6A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%}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{% </a:t>
            </a:r>
            <a:r>
              <a:rPr lang="en-US" dirty="0" smtClean="0">
                <a:solidFill>
                  <a:srgbClr val="E8BF6A"/>
                </a:solidFill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en-US" dirty="0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p </a:t>
            </a:r>
            <a:r>
              <a:rPr lang="en-US" dirty="0" smtClean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dirty="0" err="1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player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dirty="0" err="1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in_all_rounds</a:t>
            </a:r>
            <a:r>
              <a:rPr lang="en-US" dirty="0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%}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{{ </a:t>
            </a:r>
            <a:r>
              <a:rPr lang="en-US" dirty="0" err="1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dirty="0" err="1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contribution</a:t>
            </a:r>
            <a:r>
              <a:rPr lang="en-US" dirty="0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}}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{% </a:t>
            </a:r>
            <a:r>
              <a:rPr lang="en-US" dirty="0" err="1" smtClean="0">
                <a:solidFill>
                  <a:srgbClr val="E8BF6A"/>
                </a:solidFill>
                <a:latin typeface="Menlo" charset="0"/>
                <a:ea typeface="Menlo" charset="0"/>
                <a:cs typeface="Menlo" charset="0"/>
              </a:rPr>
              <a:t>endfor</a:t>
            </a:r>
            <a:r>
              <a:rPr lang="en-US" dirty="0" smtClean="0">
                <a:solidFill>
                  <a:srgbClr val="E8BF6A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%}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{% </a:t>
            </a:r>
            <a:r>
              <a:rPr lang="en-US" dirty="0" smtClean="0">
                <a:solidFill>
                  <a:srgbClr val="E8BF6A"/>
                </a:solidFill>
                <a:latin typeface="Menlo" charset="0"/>
                <a:ea typeface="Menlo" charset="0"/>
                <a:cs typeface="Menlo" charset="0"/>
              </a:rPr>
              <a:t>include </a:t>
            </a:r>
            <a:r>
              <a:rPr lang="en-US" dirty="0" smtClean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 smtClean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pgg</a:t>
            </a:r>
            <a:r>
              <a:rPr lang="en-US" dirty="0" smtClean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/includes/</a:t>
            </a:r>
            <a:r>
              <a:rPr lang="en-US" dirty="0" err="1" smtClean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instructions.html</a:t>
            </a:r>
            <a:r>
              <a:rPr lang="en-US" dirty="0" smtClean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%}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{% </a:t>
            </a:r>
            <a:r>
              <a:rPr lang="en-US" dirty="0" err="1" smtClean="0">
                <a:solidFill>
                  <a:srgbClr val="E8BF6A"/>
                </a:solidFill>
                <a:latin typeface="Menlo" charset="0"/>
                <a:ea typeface="Menlo" charset="0"/>
                <a:cs typeface="Menlo" charset="0"/>
              </a:rPr>
              <a:t>formfield</a:t>
            </a:r>
            <a:r>
              <a:rPr lang="en-US" dirty="0" smtClean="0">
                <a:solidFill>
                  <a:srgbClr val="E8BF6A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player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dirty="0" err="1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contribution</a:t>
            </a:r>
            <a:r>
              <a:rPr lang="en-US" dirty="0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 label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dirty="0" err="1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contribution_label</a:t>
            </a:r>
            <a:r>
              <a:rPr lang="en-US" dirty="0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%}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{{ </a:t>
            </a:r>
            <a:r>
              <a:rPr lang="en-US" dirty="0" err="1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player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dirty="0" err="1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get_role_desc</a:t>
            </a:r>
            <a:r>
              <a:rPr lang="en-US" dirty="0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}}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{{ </a:t>
            </a:r>
            <a:r>
              <a:rPr lang="en-US" dirty="0" err="1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forloop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dirty="0" err="1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counter</a:t>
            </a:r>
            <a:r>
              <a:rPr lang="en-US" dirty="0" smtClean="0">
                <a:solidFill>
                  <a:srgbClr val="BABABA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}}O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enlo" charset="0"/>
                <a:ea typeface="Menlo" charset="0"/>
                <a:cs typeface="Menlo" charset="0"/>
              </a:rPr>
              <a:t>{% </a:t>
            </a:r>
            <a:r>
              <a:rPr lang="en-US" dirty="0" err="1" smtClean="0">
                <a:solidFill>
                  <a:srgbClr val="E8BF6A"/>
                </a:solidFill>
                <a:latin typeface="Menlo" charset="0"/>
                <a:ea typeface="Menlo" charset="0"/>
                <a:cs typeface="Menlo" charset="0"/>
              </a:rPr>
              <a:t>next_button</a:t>
            </a:r>
            <a:r>
              <a:rPr lang="en-US" dirty="0" smtClean="0">
                <a:solidFill>
                  <a:srgbClr val="E8BF6A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%}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..Other built-in or custom tags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0871" y="2125158"/>
            <a:ext cx="105066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{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'name'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pgg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display_name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"Public goods - fixed endowment"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num_demo_participants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>
                <a:solidFill>
                  <a:srgbClr val="6897BB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app_sequence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[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pgg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]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hetero_endowment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False,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{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'name'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pgghetero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display_name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"Public goods - random endowment"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num_demo_participants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>
                <a:solidFill>
                  <a:srgbClr val="6897BB"/>
                </a:solidFill>
                <a:latin typeface="Menlo" charset="0"/>
                <a:ea typeface="Menlo" charset="0"/>
                <a:cs typeface="Menlo" charset="0"/>
              </a:rPr>
              <a:t>3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app_sequence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[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pgg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]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hetero_endowment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True,</a:t>
            </a:r>
            <a:b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8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3035" y="1690689"/>
            <a:ext cx="141463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Subsession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BaseSubsession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err="1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def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FFC66D"/>
                </a:solidFill>
                <a:latin typeface="Menlo" charset="0"/>
                <a:ea typeface="Menlo" charset="0"/>
                <a:cs typeface="Menlo" charset="0"/>
              </a:rPr>
              <a:t>creating_session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hetero_endowment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.session.config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hetero_endowment</a:t>
            </a:r>
            <a:r>
              <a:rPr lang="en-US" dirty="0">
                <a:solidFill>
                  <a:srgbClr val="6A8759"/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]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.get_players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():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hetero_endowment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dirty="0" err="1">
                <a:solidFill>
                  <a:srgbClr val="94558D"/>
                </a:solidFill>
                <a:latin typeface="Menlo" charset="0"/>
                <a:ea typeface="Menlo" charset="0"/>
                <a:cs typeface="Menlo" charset="0"/>
              </a:rPr>
              <a:t>self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.round_number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== </a:t>
            </a:r>
            <a:r>
              <a:rPr lang="en-US" dirty="0">
                <a:solidFill>
                  <a:srgbClr val="6897BB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         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p.endowment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random.randint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Constants.lb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Constants.ub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else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         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p.endowment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p.in_round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).endowment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dirty="0">
                <a:solidFill>
                  <a:srgbClr val="CC7832"/>
                </a:solidFill>
                <a:latin typeface="Menlo" charset="0"/>
                <a:ea typeface="Menlo" charset="0"/>
                <a:cs typeface="Menlo" charset="0"/>
              </a:rPr>
              <a:t>else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p.endowment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Constants.endowment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9371</TotalTime>
  <Words>138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Futura Medium</vt:lpstr>
      <vt:lpstr>Helvetica Neue</vt:lpstr>
      <vt:lpstr>Helvetica Neue Light</vt:lpstr>
      <vt:lpstr>Helvetica Neue Medium</vt:lpstr>
      <vt:lpstr>Lucida Console</vt:lpstr>
      <vt:lpstr>Menlo</vt:lpstr>
      <vt:lpstr>Arial</vt:lpstr>
      <vt:lpstr>Office Theme</vt:lpstr>
      <vt:lpstr>oTree. Day 3</vt:lpstr>
      <vt:lpstr>Public Good Game (VCM, Ledyard 1995) - Parameters</vt:lpstr>
      <vt:lpstr>Day 3</vt:lpstr>
      <vt:lpstr>Public Good Game (VCM, Ledyard 1995) - Flow</vt:lpstr>
      <vt:lpstr>Generate fixed endowment for every player</vt:lpstr>
      <vt:lpstr>Payoffs calculation</vt:lpstr>
      <vt:lpstr>Templates</vt:lpstr>
      <vt:lpstr>Treatments</vt:lpstr>
      <vt:lpstr>Treatments</vt:lpstr>
      <vt:lpstr>Treatments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152</cp:revision>
  <cp:lastPrinted>2018-05-22T07:03:01Z</cp:lastPrinted>
  <dcterms:created xsi:type="dcterms:W3CDTF">2018-05-14T20:05:36Z</dcterms:created>
  <dcterms:modified xsi:type="dcterms:W3CDTF">2019-07-28T11:32:22Z</dcterms:modified>
</cp:coreProperties>
</file>