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1" r:id="rId6"/>
    <p:sldId id="265" r:id="rId7"/>
    <p:sldId id="266" r:id="rId8"/>
    <p:sldId id="267" r:id="rId9"/>
    <p:sldId id="257" r:id="rId10"/>
    <p:sldId id="258" r:id="rId11"/>
    <p:sldId id="264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03" autoAdjust="0"/>
    <p:restoredTop sz="94660"/>
  </p:normalViewPr>
  <p:slideViewPr>
    <p:cSldViewPr snapToGrid="0">
      <p:cViewPr>
        <p:scale>
          <a:sx n="20" d="100"/>
          <a:sy n="20" d="100"/>
        </p:scale>
        <p:origin x="137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C3E-A2F5-477F-9078-456CB8A545A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BA29-0DF8-475A-8608-F047D52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C3E-A2F5-477F-9078-456CB8A545A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BA29-0DF8-475A-8608-F047D52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C3E-A2F5-477F-9078-456CB8A545A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BA29-0DF8-475A-8608-F047D52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C3E-A2F5-477F-9078-456CB8A545A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BA29-0DF8-475A-8608-F047D52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C3E-A2F5-477F-9078-456CB8A545A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BA29-0DF8-475A-8608-F047D52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C3E-A2F5-477F-9078-456CB8A545A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BA29-0DF8-475A-8608-F047D52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C3E-A2F5-477F-9078-456CB8A545A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BA29-0DF8-475A-8608-F047D52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C3E-A2F5-477F-9078-456CB8A545A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BA29-0DF8-475A-8608-F047D52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C3E-A2F5-477F-9078-456CB8A545A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BA29-0DF8-475A-8608-F047D52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C3E-A2F5-477F-9078-456CB8A545A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BA29-0DF8-475A-8608-F047D52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C3E-A2F5-477F-9078-456CB8A545A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BA29-0DF8-475A-8608-F047D52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AC3E-A2F5-477F-9078-456CB8A545A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BA29-0DF8-475A-8608-F047D52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0391" y="-5655331"/>
            <a:ext cx="7876453" cy="12487931"/>
            <a:chOff x="3740391" y="-5655331"/>
            <a:chExt cx="7876453" cy="12487931"/>
          </a:xfrm>
        </p:grpSpPr>
        <p:grpSp>
          <p:nvGrpSpPr>
            <p:cNvPr id="14" name="Group 13"/>
            <p:cNvGrpSpPr/>
            <p:nvPr/>
          </p:nvGrpSpPr>
          <p:grpSpPr>
            <a:xfrm>
              <a:off x="3740391" y="-5655331"/>
              <a:ext cx="7876453" cy="12487931"/>
              <a:chOff x="3740391" y="-5655331"/>
              <a:chExt cx="7876453" cy="1248793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0820" y="-5655331"/>
                <a:ext cx="7816980" cy="124671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" name="Rectangle 4"/>
              <p:cNvSpPr/>
              <p:nvPr/>
            </p:nvSpPr>
            <p:spPr>
              <a:xfrm>
                <a:off x="5111991" y="5450318"/>
                <a:ext cx="1161810" cy="135790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186953" y="1161180"/>
                <a:ext cx="715248" cy="896219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902201" y="1130700"/>
                <a:ext cx="1371600" cy="58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Pond 2</a:t>
                </a:r>
                <a:endParaRPr lang="en-US" sz="3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740391" y="5429553"/>
                <a:ext cx="1371600" cy="58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Pond 1</a:t>
                </a:r>
                <a:endParaRPr lang="en-US" sz="3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513724" y="6309380"/>
                <a:ext cx="2103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Google Maps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18490191">
                <a:off x="3877848" y="-1059382"/>
                <a:ext cx="3991011" cy="908759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Stream 2</a:t>
                </a:r>
                <a:endParaRPr lang="en-US" dirty="0"/>
              </a:p>
            </p:txBody>
          </p:sp>
          <p:sp>
            <p:nvSpPr>
              <p:cNvPr id="13" name="Left Arrow 12"/>
              <p:cNvSpPr/>
              <p:nvPr/>
            </p:nvSpPr>
            <p:spPr>
              <a:xfrm rot="4545438">
                <a:off x="3408886" y="3267354"/>
                <a:ext cx="3292381" cy="926125"/>
              </a:xfrm>
              <a:prstGeom prst="lef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Stream 1</a:t>
                </a:r>
                <a:endParaRPr lang="en-US" sz="3200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7162800" y="-256540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90460" y="-2565400"/>
              <a:ext cx="1234440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O</a:t>
              </a:r>
              <a:r>
                <a:rPr lang="en-US" sz="3200" dirty="0" smtClean="0"/>
                <a:t>utlet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51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354286" y="1517883"/>
            <a:ext cx="6531992" cy="2969995"/>
            <a:chOff x="4354286" y="1517883"/>
            <a:chExt cx="6531992" cy="2969995"/>
          </a:xfrm>
        </p:grpSpPr>
        <p:sp>
          <p:nvSpPr>
            <p:cNvPr id="23" name="Rectangle 22"/>
            <p:cNvSpPr/>
            <p:nvPr/>
          </p:nvSpPr>
          <p:spPr>
            <a:xfrm>
              <a:off x="7028292" y="1663611"/>
              <a:ext cx="2986564" cy="423382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455904" y="1650857"/>
                  <a:ext cx="430374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904" y="1650857"/>
                  <a:ext cx="430374" cy="4616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Flowchart: Delay 5"/>
            <p:cNvSpPr/>
            <p:nvPr/>
          </p:nvSpPr>
          <p:spPr>
            <a:xfrm rot="16200000">
              <a:off x="6190774" y="958592"/>
              <a:ext cx="1127160" cy="2577007"/>
            </a:xfrm>
            <a:prstGeom prst="flowChartDelay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354286" y="1676744"/>
              <a:ext cx="5660571" cy="2811134"/>
              <a:chOff x="53671" y="4983108"/>
              <a:chExt cx="2654475" cy="1317931"/>
            </a:xfrm>
          </p:grpSpPr>
          <p:sp>
            <p:nvSpPr>
              <p:cNvPr id="17" name="Rectangle 16"/>
              <p:cNvSpPr/>
              <p:nvPr/>
            </p:nvSpPr>
            <p:spPr>
              <a:xfrm rot="16200000">
                <a:off x="814275" y="4407167"/>
                <a:ext cx="1133267" cy="26544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6200000">
                <a:off x="21681" y="5015098"/>
                <a:ext cx="1317931" cy="125395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349681" y="2949939"/>
              <a:ext cx="1116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Pond 2 </a:t>
              </a:r>
              <a:endParaRPr 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83034" y="2949939"/>
              <a:ext cx="1302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1</a:t>
              </a:r>
              <a:endParaRPr lang="en-US" dirty="0" smtClean="0"/>
            </a:p>
          </p:txBody>
        </p:sp>
        <p:cxnSp>
          <p:nvCxnSpPr>
            <p:cNvPr id="10" name="Curved Connector 9"/>
            <p:cNvCxnSpPr/>
            <p:nvPr/>
          </p:nvCxnSpPr>
          <p:spPr>
            <a:xfrm>
              <a:off x="5955760" y="1676744"/>
              <a:ext cx="3198662" cy="2811132"/>
            </a:xfrm>
            <a:prstGeom prst="curvedConnector3">
              <a:avLst/>
            </a:prstGeom>
            <a:ln w="254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10122549" y="1663350"/>
              <a:ext cx="324847" cy="423382"/>
              <a:chOff x="1774942" y="4976951"/>
              <a:chExt cx="152334" cy="19849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774942" y="4977815"/>
                <a:ext cx="152334" cy="192336"/>
                <a:chOff x="4097924" y="5013696"/>
                <a:chExt cx="274320" cy="899716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097924" y="5013696"/>
                  <a:ext cx="274320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097924" y="5913412"/>
                  <a:ext cx="274320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 flipH="1">
                <a:off x="1848633" y="4976951"/>
                <a:ext cx="2476" cy="198492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>
              <a:off x="7028291" y="1517883"/>
              <a:ext cx="7315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529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1514258" y="-290495"/>
            <a:ext cx="5116842" cy="7831243"/>
            <a:chOff x="1514258" y="-290495"/>
            <a:chExt cx="5116842" cy="7831243"/>
          </a:xfrm>
        </p:grpSpPr>
        <p:grpSp>
          <p:nvGrpSpPr>
            <p:cNvPr id="55" name="Group 54"/>
            <p:cNvGrpSpPr/>
            <p:nvPr/>
          </p:nvGrpSpPr>
          <p:grpSpPr>
            <a:xfrm>
              <a:off x="1514258" y="-290495"/>
              <a:ext cx="5116842" cy="7831243"/>
              <a:chOff x="1514258" y="-290495"/>
              <a:chExt cx="5116842" cy="783124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514258" y="-290495"/>
                <a:ext cx="5116842" cy="6935135"/>
                <a:chOff x="1514258" y="-290495"/>
                <a:chExt cx="5116842" cy="6935135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018118" y="2205111"/>
                  <a:ext cx="2589807" cy="2164167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1267" y="-9576"/>
                  <a:ext cx="2595600" cy="2170000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2264151" y="-290495"/>
                  <a:ext cx="16781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Valve closed (u</a:t>
                  </a:r>
                  <a:r>
                    <a:rPr lang="en-US" sz="1400" baseline="-25000" dirty="0" smtClean="0"/>
                    <a:t>1</a:t>
                  </a:r>
                  <a:r>
                    <a:rPr lang="en-US" sz="1400" dirty="0" smtClean="0"/>
                    <a:t> = 0)</a:t>
                  </a:r>
                  <a:endParaRPr lang="en-US" sz="1400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 rot="16200000">
                  <a:off x="1268422" y="947029"/>
                  <a:ext cx="7994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d</a:t>
                  </a:r>
                  <a:r>
                    <a:rPr lang="en-US" sz="1400" baseline="-25000" dirty="0" smtClean="0"/>
                    <a:t>1</a:t>
                  </a:r>
                  <a:r>
                    <a:rPr lang="en-US" sz="1400" dirty="0" smtClean="0"/>
                    <a:t> = 0cfs</a:t>
                  </a:r>
                  <a:endParaRPr lang="en-US" sz="1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566116" y="-289488"/>
                  <a:ext cx="15851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Valve open (u</a:t>
                  </a:r>
                  <a:r>
                    <a:rPr lang="en-US" sz="1400" baseline="-25000" dirty="0" smtClean="0"/>
                    <a:t>1</a:t>
                  </a:r>
                  <a:r>
                    <a:rPr lang="en-US" sz="1400" dirty="0" smtClean="0"/>
                    <a:t> = 1)</a:t>
                  </a:r>
                  <a:endParaRPr lang="en-US" sz="14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788834" y="-21215"/>
                  <a:ext cx="4572000" cy="66658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4074834" y="-21215"/>
                  <a:ext cx="0" cy="66658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788834" y="2188585"/>
                  <a:ext cx="4572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65003" y="1601"/>
                  <a:ext cx="2612982" cy="2164167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36027" y="2185411"/>
                  <a:ext cx="2595600" cy="2170000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2553909" y="2979657"/>
                  <a:ext cx="7443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Safe set </a:t>
                  </a:r>
                </a:p>
                <a:p>
                  <a:r>
                    <a:rPr lang="en-US" sz="1200" dirty="0" smtClean="0"/>
                    <a:t>at time 0</a:t>
                  </a:r>
                  <a:endParaRPr lang="en-US" sz="1200" dirty="0"/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18118" y="4427052"/>
                  <a:ext cx="2612982" cy="216416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/>
              </p:nvSpPr>
              <p:spPr>
                <a:xfrm rot="16200000">
                  <a:off x="1253195" y="5404035"/>
                  <a:ext cx="8299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d</a:t>
                  </a:r>
                  <a:r>
                    <a:rPr lang="en-US" sz="1400" baseline="-25000" dirty="0" smtClean="0"/>
                    <a:t>1</a:t>
                  </a:r>
                  <a:r>
                    <a:rPr lang="en-US" sz="1400" dirty="0" smtClean="0"/>
                    <a:t> = 4cfs</a:t>
                  </a:r>
                  <a:endParaRPr lang="en-US" sz="1400" dirty="0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4550" y="4410138"/>
                  <a:ext cx="2618775" cy="2170000"/>
                </a:xfrm>
                <a:prstGeom prst="rect">
                  <a:avLst/>
                </a:prstGeom>
              </p:spPr>
            </p:pic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788834" y="4392138"/>
                  <a:ext cx="4572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 rot="16200000">
                  <a:off x="1265165" y="3137358"/>
                  <a:ext cx="8299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d</a:t>
                  </a:r>
                  <a:r>
                    <a:rPr lang="en-US" sz="1400" baseline="-25000" dirty="0" smtClean="0"/>
                    <a:t>1</a:t>
                  </a:r>
                  <a:r>
                    <a:rPr lang="en-US" sz="1400" dirty="0" smtClean="0"/>
                    <a:t> = 2cfs</a:t>
                  </a:r>
                  <a:endParaRPr lang="en-US" sz="14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419959" y="836515"/>
                  <a:ext cx="12582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Safe set at </a:t>
                  </a:r>
                </a:p>
                <a:p>
                  <a:pPr algn="ctr"/>
                  <a:r>
                    <a:rPr lang="en-US" sz="1200" dirty="0" smtClean="0"/>
                    <a:t>time t </a:t>
                  </a:r>
                  <a:r>
                    <a:rPr lang="el-GR" sz="1200" dirty="0" smtClean="0">
                      <a:ea typeface="Cambria Math" panose="02040503050406030204" pitchFamily="18" charset="0"/>
                    </a:rPr>
                    <a:t>ϵ</a:t>
                  </a:r>
                  <a:r>
                    <a:rPr lang="en-US" sz="1200" dirty="0" smtClean="0"/>
                    <a:t> [0, 4h]</a:t>
                  </a:r>
                  <a:endParaRPr lang="en-US" sz="1200" dirty="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4645808" y="857277"/>
                <a:ext cx="1258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Safe set at </a:t>
                </a:r>
              </a:p>
              <a:p>
                <a:pPr algn="ctr"/>
                <a:r>
                  <a:rPr lang="en-US" sz="1200" dirty="0" smtClean="0"/>
                  <a:t>time t </a:t>
                </a:r>
                <a:r>
                  <a:rPr lang="el-GR" sz="1200" dirty="0" smtClean="0">
                    <a:ea typeface="Cambria Math" panose="02040503050406030204" pitchFamily="18" charset="0"/>
                  </a:rPr>
                  <a:t>ϵ</a:t>
                </a:r>
                <a:r>
                  <a:rPr lang="en-US" sz="1200" dirty="0" smtClean="0"/>
                  <a:t> [0, 4h]</a:t>
                </a:r>
                <a:endParaRPr lang="en-US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29597" y="3018348"/>
                <a:ext cx="1258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Safe set at </a:t>
                </a:r>
              </a:p>
              <a:p>
                <a:pPr algn="ctr"/>
                <a:r>
                  <a:rPr lang="en-US" sz="1200" dirty="0" smtClean="0"/>
                  <a:t>time t </a:t>
                </a:r>
                <a:r>
                  <a:rPr lang="el-GR" sz="1200" dirty="0" smtClean="0">
                    <a:ea typeface="Cambria Math" panose="02040503050406030204" pitchFamily="18" charset="0"/>
                  </a:rPr>
                  <a:t>ϵ</a:t>
                </a:r>
                <a:r>
                  <a:rPr lang="en-US" sz="1200" dirty="0" smtClean="0"/>
                  <a:t> [0, 4h]</a:t>
                </a:r>
                <a:endParaRPr lang="en-US" sz="12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866189" y="4807545"/>
                <a:ext cx="285033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2754011" y="4735666"/>
                <a:ext cx="137160" cy="13716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1050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2841139" y="5036789"/>
                <a:ext cx="36576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803464" y="5270200"/>
                <a:ext cx="45720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2764897" y="4968209"/>
                <a:ext cx="137160" cy="1371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2758434" y="5192271"/>
                <a:ext cx="137160" cy="137160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862081" y="6768011"/>
                <a:ext cx="137160" cy="13716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105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99085" y="6687290"/>
                <a:ext cx="23703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Boundary of safe set at time 0</a:t>
                </a:r>
                <a:endParaRPr lang="en-US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861925" y="704288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88975" y="6954467"/>
                <a:ext cx="2740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Boundary of safe set at time 20min</a:t>
                </a:r>
                <a:endParaRPr lang="en-US" sz="1400" dirty="0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1865660" y="7308588"/>
                <a:ext cx="137160" cy="137160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999085" y="7232971"/>
                <a:ext cx="2740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Boundary of safe set at time 40min</a:t>
                </a:r>
                <a:endParaRPr lang="en-US" sz="1400" dirty="0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4941731" y="5224827"/>
              <a:ext cx="7443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Safe set </a:t>
              </a:r>
            </a:p>
            <a:p>
              <a:r>
                <a:rPr lang="en-US" sz="1200" dirty="0" smtClean="0"/>
                <a:t>at time 0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58921" y="5471934"/>
              <a:ext cx="7443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Safe set </a:t>
              </a:r>
            </a:p>
            <a:p>
              <a:r>
                <a:rPr lang="en-US" sz="1200" dirty="0" smtClean="0"/>
                <a:t>at time 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990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08" y="646339"/>
            <a:ext cx="2752725" cy="3105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9694" y="3635829"/>
            <a:ext cx="1609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stream stage [</a:t>
            </a:r>
            <a:r>
              <a:rPr lang="en-US" sz="1400" dirty="0" err="1" smtClean="0"/>
              <a:t>ft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162893" y="1883230"/>
            <a:ext cx="161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1</a:t>
            </a:r>
            <a:r>
              <a:rPr lang="en-US" sz="1400" dirty="0" smtClean="0"/>
              <a:t>, pond 1 stage [</a:t>
            </a:r>
            <a:r>
              <a:rPr lang="en-US" sz="1400" dirty="0" err="1" smtClean="0"/>
              <a:t>ft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78996" y="707390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31613" y="492450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Bottom face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982" y="6488668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= Safe set at time 0 for Scenario II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457" y="3401"/>
            <a:ext cx="4505325" cy="43910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40327" y="2842371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85262" y="3401"/>
            <a:ext cx="4638675" cy="4533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20233535">
            <a:off x="951040" y="461672"/>
            <a:ext cx="54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456" y="4209161"/>
            <a:ext cx="3356431" cy="35143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06138" y="61193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9780989">
            <a:off x="7383792" y="7248618"/>
            <a:ext cx="1609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stream stage [</a:t>
            </a:r>
            <a:r>
              <a:rPr lang="en-US" sz="1400" dirty="0" err="1" smtClean="0"/>
              <a:t>ft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2069430">
            <a:off x="5554301" y="7252381"/>
            <a:ext cx="161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1</a:t>
            </a:r>
            <a:r>
              <a:rPr lang="en-US" sz="1400" dirty="0" smtClean="0"/>
              <a:t>, pond 1 stage [</a:t>
            </a:r>
            <a:r>
              <a:rPr lang="en-US" sz="1400" dirty="0" err="1" smtClean="0"/>
              <a:t>ft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185057" y="1611086"/>
            <a:ext cx="32657" cy="1709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-356977" y="1382486"/>
            <a:ext cx="542034" cy="3483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75493" y="800227"/>
            <a:ext cx="1769893" cy="9353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962689" y="4572000"/>
            <a:ext cx="4724400" cy="457200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10800000" flipV="1">
            <a:off x="-2013622" y="5013960"/>
            <a:ext cx="596303" cy="499024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1417318" y="4690794"/>
            <a:ext cx="100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Plane at x2 = 1ft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 rot="10800000" flipV="1">
            <a:off x="-1211853" y="6054490"/>
            <a:ext cx="596303" cy="499024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635431" y="5719227"/>
            <a:ext cx="105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Plane at x2 = 2.5ft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-3779520" y="5966351"/>
            <a:ext cx="0" cy="19202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7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43" y="647903"/>
            <a:ext cx="4619625" cy="4486275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223962" y="785811"/>
            <a:ext cx="5104192" cy="4486276"/>
            <a:chOff x="1223962" y="785811"/>
            <a:chExt cx="5104192" cy="44862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3962" y="785812"/>
              <a:ext cx="4600575" cy="44862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23962" y="785811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0920" y="3298537"/>
              <a:ext cx="1007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Plane at x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= 1/3ft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621598" y="3590925"/>
              <a:ext cx="7315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301558" y="2495550"/>
              <a:ext cx="822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69112" y="2166076"/>
              <a:ext cx="1007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Plane at x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= 2ft</a:t>
              </a:r>
              <a:endParaRPr lang="en-US" sz="16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3730058" y="1390650"/>
              <a:ext cx="822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22968" y="1084052"/>
              <a:ext cx="1007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Plane at x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= 3.4ft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028825" y="3646093"/>
              <a:ext cx="1495424" cy="754457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487748">
              <a:off x="2654353" y="3785297"/>
              <a:ext cx="4203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3ft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832659" y="2314575"/>
              <a:ext cx="1308879" cy="71437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52267">
              <a:off x="3265643" y="2433530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2.6ft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899102" y="1501579"/>
              <a:ext cx="587996" cy="325829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752267">
              <a:off x="2993418" y="1433201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1.2ft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2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507510" y="1046214"/>
            <a:ext cx="5409344" cy="4543425"/>
            <a:chOff x="1507510" y="1046214"/>
            <a:chExt cx="5409344" cy="45434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7510" y="1046214"/>
              <a:ext cx="4667250" cy="4543425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087373" y="1142163"/>
              <a:ext cx="1561401" cy="791412"/>
              <a:chOff x="6468623" y="1694613"/>
              <a:chExt cx="1561401" cy="791412"/>
            </a:xfrm>
          </p:grpSpPr>
          <p:cxnSp>
            <p:nvCxnSpPr>
              <p:cNvPr id="5" name="Curved Connector 4"/>
              <p:cNvCxnSpPr/>
              <p:nvPr/>
            </p:nvCxnSpPr>
            <p:spPr>
              <a:xfrm rot="10800000" flipV="1">
                <a:off x="6468623" y="1987001"/>
                <a:ext cx="596303" cy="499024"/>
              </a:xfrm>
              <a:prstGeom prst="curvedConnector3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7022790" y="1694613"/>
                <a:ext cx="10072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Plane at x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= 1/3ft</a:t>
                </a:r>
                <a:endParaRPr lang="en-US" sz="16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683676" y="2115275"/>
              <a:ext cx="1561401" cy="791412"/>
              <a:chOff x="6468623" y="1694613"/>
              <a:chExt cx="1561401" cy="791412"/>
            </a:xfrm>
          </p:grpSpPr>
          <p:cxnSp>
            <p:nvCxnSpPr>
              <p:cNvPr id="18" name="Curved Connector 17"/>
              <p:cNvCxnSpPr/>
              <p:nvPr/>
            </p:nvCxnSpPr>
            <p:spPr>
              <a:xfrm rot="10800000" flipV="1">
                <a:off x="6468623" y="1987001"/>
                <a:ext cx="596303" cy="499024"/>
              </a:xfrm>
              <a:prstGeom prst="curvedConnector3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7022790" y="1694613"/>
                <a:ext cx="10072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Plane at x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= 1.5ft</a:t>
                </a:r>
                <a:endParaRPr lang="en-US" sz="16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355453" y="2879346"/>
              <a:ext cx="1561401" cy="791412"/>
              <a:chOff x="6468623" y="1694613"/>
              <a:chExt cx="1561401" cy="791412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10800000" flipV="1">
                <a:off x="6468623" y="1987001"/>
                <a:ext cx="596303" cy="499024"/>
              </a:xfrm>
              <a:prstGeom prst="curvedConnector3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022790" y="1694613"/>
                <a:ext cx="10072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Plane at x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= 2.8ft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2476500" y="2238282"/>
              <a:ext cx="0" cy="201168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6200000">
              <a:off x="2289813" y="2487897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3.5ft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3088965" y="2725010"/>
              <a:ext cx="0" cy="182880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6200000">
              <a:off x="2912045" y="3378463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3.2ft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4469488" y="3758032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C000"/>
                  </a:solidFill>
                </a:rPr>
                <a:t>1.8ft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640770" y="3437339"/>
              <a:ext cx="0" cy="100584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640860" y="104621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11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59295" y="-2515098"/>
            <a:ext cx="9607185" cy="13792183"/>
            <a:chOff x="1559295" y="-2515098"/>
            <a:chExt cx="9607185" cy="13792183"/>
          </a:xfrm>
        </p:grpSpPr>
        <p:sp>
          <p:nvSpPr>
            <p:cNvPr id="3" name="Rectangle 2"/>
            <p:cNvSpPr/>
            <p:nvPr/>
          </p:nvSpPr>
          <p:spPr>
            <a:xfrm>
              <a:off x="1559295" y="-2515098"/>
              <a:ext cx="9607185" cy="295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559295" y="-2243138"/>
              <a:ext cx="9607185" cy="13520223"/>
              <a:chOff x="1559295" y="-2243138"/>
              <a:chExt cx="9607185" cy="13520223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559295" y="-2243138"/>
                <a:ext cx="9607185" cy="13520223"/>
                <a:chOff x="1559295" y="-2243138"/>
                <a:chExt cx="9607185" cy="13520223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601068" y="6768700"/>
                  <a:ext cx="4663577" cy="4486275"/>
                  <a:chOff x="1680959" y="1237475"/>
                  <a:chExt cx="4663577" cy="4486275"/>
                </a:xfrm>
              </p:grpSpPr>
              <p:pic>
                <p:nvPicPr>
                  <p:cNvPr id="52" name="Picture 5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72536" y="1237475"/>
                    <a:ext cx="4572000" cy="4486275"/>
                  </a:xfrm>
                  <a:prstGeom prst="rect">
                    <a:avLst/>
                  </a:prstGeom>
                </p:spPr>
              </p:pic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680959" y="1326775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</a:t>
                    </a:r>
                    <a:r>
                      <a:rPr lang="en-US" dirty="0" smtClean="0"/>
                      <a:t>)</a:t>
                    </a:r>
                    <a:endParaRPr lang="en-US" dirty="0"/>
                  </a:p>
                </p:txBody>
              </p: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3107693" y="1895475"/>
                    <a:ext cx="3077877" cy="3509939"/>
                    <a:chOff x="3107693" y="1895475"/>
                    <a:chExt cx="3077877" cy="3509939"/>
                  </a:xfrm>
                </p:grpSpPr>
                <p:sp>
                  <p:nvSpPr>
                    <p:cNvPr id="16" name="TextBox 15"/>
                    <p:cNvSpPr txBox="1"/>
                    <p:nvPr/>
                  </p:nvSpPr>
                  <p:spPr>
                    <a:xfrm rot="1532580">
                      <a:off x="4392910" y="5128415"/>
                      <a:ext cx="3802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4.8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 flipH="1" flipV="1">
                      <a:off x="5494007" y="3580214"/>
                      <a:ext cx="0" cy="877486"/>
                    </a:xfrm>
                    <a:prstGeom prst="straightConnector1">
                      <a:avLst/>
                    </a:prstGeom>
                    <a:ln w="254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TextBox 19"/>
                    <p:cNvSpPr txBox="1"/>
                    <p:nvPr/>
                  </p:nvSpPr>
                  <p:spPr>
                    <a:xfrm rot="16200000">
                      <a:off x="5093113" y="3698836"/>
                      <a:ext cx="5757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1.5ft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H="1" flipV="1">
                      <a:off x="4139035" y="5000625"/>
                      <a:ext cx="336133" cy="182342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TextBox 29"/>
                    <p:cNvSpPr txBox="1"/>
                    <p:nvPr/>
                  </p:nvSpPr>
                  <p:spPr>
                    <a:xfrm rot="1532580">
                      <a:off x="5134854" y="4778155"/>
                      <a:ext cx="3802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2.6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H="1" flipV="1">
                      <a:off x="4894652" y="4647119"/>
                      <a:ext cx="336133" cy="182342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flipH="1" flipV="1">
                      <a:off x="5576665" y="4322014"/>
                      <a:ext cx="336133" cy="182342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TextBox 33"/>
                    <p:cNvSpPr txBox="1"/>
                    <p:nvPr/>
                  </p:nvSpPr>
                  <p:spPr>
                    <a:xfrm rot="1532580">
                      <a:off x="5805338" y="4464977"/>
                      <a:ext cx="3802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.6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583026" y="1895475"/>
                      <a:ext cx="0" cy="1972638"/>
                    </a:xfrm>
                    <a:prstGeom prst="straightConnector1">
                      <a:avLst/>
                    </a:prstGeom>
                    <a:ln w="254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 rot="16200000">
                      <a:off x="4395802" y="2644491"/>
                      <a:ext cx="5757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3.5ft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 flipV="1">
                      <a:off x="3913193" y="2183375"/>
                      <a:ext cx="0" cy="1972638"/>
                    </a:xfrm>
                    <a:prstGeom prst="straightConnector1">
                      <a:avLst/>
                    </a:prstGeom>
                    <a:ln w="254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TextBox 38"/>
                    <p:cNvSpPr txBox="1"/>
                    <p:nvPr/>
                  </p:nvSpPr>
                  <p:spPr>
                    <a:xfrm rot="16200000">
                      <a:off x="3746531" y="2644492"/>
                      <a:ext cx="5757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3.5ft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cxnSp>
                  <p:nvCxnSpPr>
                    <p:cNvPr id="40" name="Straight Arrow Connector 39"/>
                    <p:cNvCxnSpPr/>
                    <p:nvPr/>
                  </p:nvCxnSpPr>
                  <p:spPr>
                    <a:xfrm flipV="1">
                      <a:off x="3157156" y="2671964"/>
                      <a:ext cx="15422" cy="1914312"/>
                    </a:xfrm>
                    <a:prstGeom prst="straightConnector1">
                      <a:avLst/>
                    </a:prstGeom>
                    <a:ln w="254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TextBox 43"/>
                    <p:cNvSpPr txBox="1"/>
                    <p:nvPr/>
                  </p:nvSpPr>
                  <p:spPr>
                    <a:xfrm rot="16200000">
                      <a:off x="2989070" y="3235136"/>
                      <a:ext cx="5757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3.3ft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 flipV="1">
                      <a:off x="4821454" y="4017283"/>
                      <a:ext cx="0" cy="692432"/>
                    </a:xfrm>
                    <a:prstGeom prst="straightConnector1">
                      <a:avLst/>
                    </a:prstGeom>
                    <a:ln w="254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TextBox 46"/>
                    <p:cNvSpPr txBox="1"/>
                    <p:nvPr/>
                  </p:nvSpPr>
                  <p:spPr>
                    <a:xfrm rot="16200000">
                      <a:off x="4435834" y="4129099"/>
                      <a:ext cx="5757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1.3ft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 rot="16200000">
                      <a:off x="4041408" y="4515159"/>
                      <a:ext cx="5757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0</a:t>
                      </a:r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.9ft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V="1">
                      <a:off x="4203708" y="4586276"/>
                      <a:ext cx="0" cy="414349"/>
                    </a:xfrm>
                    <a:prstGeom prst="straightConnector1">
                      <a:avLst/>
                    </a:prstGeom>
                    <a:ln w="254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50307" y="6794100"/>
                  <a:ext cx="4591050" cy="4467225"/>
                </a:xfrm>
                <a:prstGeom prst="rect">
                  <a:avLst/>
                </a:prstGeom>
              </p:spPr>
            </p:pic>
            <p:grpSp>
              <p:nvGrpSpPr>
                <p:cNvPr id="56" name="Group 55"/>
                <p:cNvGrpSpPr/>
                <p:nvPr/>
              </p:nvGrpSpPr>
              <p:grpSpPr>
                <a:xfrm>
                  <a:off x="1559295" y="2266427"/>
                  <a:ext cx="4973482" cy="4543425"/>
                  <a:chOff x="1507510" y="1046214"/>
                  <a:chExt cx="4973482" cy="4543425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507510" y="1046214"/>
                    <a:ext cx="4667250" cy="4543425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4087373" y="1156249"/>
                    <a:ext cx="1545151" cy="777326"/>
                    <a:chOff x="6468623" y="1708699"/>
                    <a:chExt cx="1545151" cy="777326"/>
                  </a:xfrm>
                </p:grpSpPr>
                <p:cxnSp>
                  <p:nvCxnSpPr>
                    <p:cNvPr id="72" name="Curved Connector 71"/>
                    <p:cNvCxnSpPr/>
                    <p:nvPr/>
                  </p:nvCxnSpPr>
                  <p:spPr>
                    <a:xfrm rot="10800000" flipV="1">
                      <a:off x="6468623" y="1987001"/>
                      <a:ext cx="596303" cy="499024"/>
                    </a:xfrm>
                    <a:prstGeom prst="curvedConnector3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7006540" y="1708699"/>
                      <a:ext cx="100723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 smtClean="0"/>
                        <a:t>Plane at x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 = 1/3ft</a:t>
                      </a:r>
                      <a:endParaRPr lang="en-US" sz="1600" dirty="0"/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4683676" y="1994518"/>
                    <a:ext cx="1565881" cy="912169"/>
                    <a:chOff x="6468623" y="1573856"/>
                    <a:chExt cx="1565881" cy="912169"/>
                  </a:xfrm>
                </p:grpSpPr>
                <p:cxnSp>
                  <p:nvCxnSpPr>
                    <p:cNvPr id="70" name="Curved Connector 69"/>
                    <p:cNvCxnSpPr/>
                    <p:nvPr/>
                  </p:nvCxnSpPr>
                  <p:spPr>
                    <a:xfrm rot="10800000" flipV="1">
                      <a:off x="6468623" y="1987001"/>
                      <a:ext cx="596303" cy="499024"/>
                    </a:xfrm>
                    <a:prstGeom prst="curvedConnector3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7027270" y="1573856"/>
                      <a:ext cx="100723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 smtClean="0"/>
                        <a:t>Plane at x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 = 1.5ft</a:t>
                      </a:r>
                      <a:endParaRPr lang="en-US" sz="1600" dirty="0"/>
                    </a:p>
                  </p:txBody>
                </p: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5355454" y="2867593"/>
                    <a:ext cx="1125538" cy="803164"/>
                    <a:chOff x="6468624" y="1682860"/>
                    <a:chExt cx="1125538" cy="803164"/>
                  </a:xfrm>
                </p:grpSpPr>
                <p:cxnSp>
                  <p:nvCxnSpPr>
                    <p:cNvPr id="68" name="Curved Connector 67"/>
                    <p:cNvCxnSpPr/>
                    <p:nvPr/>
                  </p:nvCxnSpPr>
                  <p:spPr>
                    <a:xfrm rot="10800000" flipV="1">
                      <a:off x="6468624" y="2252605"/>
                      <a:ext cx="293320" cy="233419"/>
                    </a:xfrm>
                    <a:prstGeom prst="curvedConnector3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6586928" y="1682860"/>
                      <a:ext cx="100723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 smtClean="0"/>
                        <a:t>Plane at x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 = 2.8ft</a:t>
                      </a:r>
                      <a:endParaRPr lang="en-US" sz="1600" dirty="0"/>
                    </a:p>
                  </p:txBody>
                </p:sp>
              </p:grpSp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 flipV="1">
                    <a:off x="2476500" y="2238282"/>
                    <a:ext cx="0" cy="2011680"/>
                  </a:xfrm>
                  <a:prstGeom prst="straightConnector1">
                    <a:avLst/>
                  </a:prstGeom>
                  <a:ln w="254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1"/>
                  <p:cNvSpPr txBox="1"/>
                  <p:nvPr/>
                </p:nvSpPr>
                <p:spPr>
                  <a:xfrm rot="16200000">
                    <a:off x="2289813" y="2487897"/>
                    <a:ext cx="57579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C000"/>
                        </a:solidFill>
                      </a:rPr>
                      <a:t>3.5ft</a:t>
                    </a:r>
                    <a:endParaRPr lang="en-US" sz="1400" dirty="0">
                      <a:solidFill>
                        <a:srgbClr val="FFC000"/>
                      </a:solidFill>
                    </a:endParaRPr>
                  </a:p>
                </p:txBody>
              </p:sp>
              <p:cxnSp>
                <p:nvCxnSpPr>
                  <p:cNvPr id="63" name="Straight Arrow Connector 62"/>
                  <p:cNvCxnSpPr/>
                  <p:nvPr/>
                </p:nvCxnSpPr>
                <p:spPr>
                  <a:xfrm flipV="1">
                    <a:off x="3088965" y="2725010"/>
                    <a:ext cx="0" cy="1828800"/>
                  </a:xfrm>
                  <a:prstGeom prst="straightConnector1">
                    <a:avLst/>
                  </a:prstGeom>
                  <a:ln w="254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 rot="16200000">
                    <a:off x="2912045" y="3378463"/>
                    <a:ext cx="57579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C000"/>
                        </a:solidFill>
                      </a:rPr>
                      <a:t>3.2ft</a:t>
                    </a:r>
                    <a:endParaRPr lang="en-US" sz="1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 rot="16200000">
                    <a:off x="4469488" y="3758032"/>
                    <a:ext cx="57579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C000"/>
                        </a:solidFill>
                      </a:rPr>
                      <a:t>1.8ft</a:t>
                    </a:r>
                    <a:endParaRPr lang="en-US" sz="1400" dirty="0">
                      <a:solidFill>
                        <a:srgbClr val="FFC000"/>
                      </a:solidFill>
                    </a:endParaRPr>
                  </a:p>
                </p:txBody>
              </p:sp>
              <p:cxnSp>
                <p:nvCxnSpPr>
                  <p:cNvPr id="66" name="Straight Arrow Connector 65"/>
                  <p:cNvCxnSpPr/>
                  <p:nvPr/>
                </p:nvCxnSpPr>
                <p:spPr>
                  <a:xfrm flipV="1">
                    <a:off x="4640770" y="3437339"/>
                    <a:ext cx="0" cy="1005840"/>
                  </a:xfrm>
                  <a:prstGeom prst="straightConnector1">
                    <a:avLst/>
                  </a:prstGeom>
                  <a:ln w="254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562412" y="1175477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b)</a:t>
                    </a:r>
                    <a:endParaRPr lang="en-US" dirty="0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559295" y="-2209036"/>
                  <a:ext cx="4996529" cy="4486275"/>
                  <a:chOff x="1223962" y="785812"/>
                  <a:chExt cx="4996529" cy="4486275"/>
                </a:xfrm>
              </p:grpSpPr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23962" y="785812"/>
                    <a:ext cx="4600575" cy="4486275"/>
                  </a:xfrm>
                  <a:prstGeom prst="rect">
                    <a:avLst/>
                  </a:prstGeom>
                </p:spPr>
              </p:pic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241084" y="889846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  <a:r>
                      <a:rPr lang="en-US" dirty="0" smtClean="0"/>
                      <a:t>)</a:t>
                    </a:r>
                    <a:endParaRPr lang="en-US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213257" y="3294441"/>
                    <a:ext cx="100723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Plane at x</a:t>
                    </a:r>
                    <a:r>
                      <a:rPr lang="en-US" sz="1600" baseline="-25000" dirty="0" smtClean="0"/>
                      <a:t>3</a:t>
                    </a:r>
                    <a:r>
                      <a:rPr lang="en-US" sz="1600" dirty="0" smtClean="0"/>
                      <a:t> = 1/3ft</a:t>
                    </a:r>
                    <a:endParaRPr lang="en-US" sz="1600" dirty="0"/>
                  </a:p>
                </p:txBody>
              </p:sp>
              <p:cxnSp>
                <p:nvCxnSpPr>
                  <p:cNvPr id="78" name="Straight Arrow Connector 77"/>
                  <p:cNvCxnSpPr/>
                  <p:nvPr/>
                </p:nvCxnSpPr>
                <p:spPr>
                  <a:xfrm flipH="1">
                    <a:off x="4621598" y="3590925"/>
                    <a:ext cx="73152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/>
                  <p:cNvCxnSpPr/>
                  <p:nvPr/>
                </p:nvCxnSpPr>
                <p:spPr>
                  <a:xfrm flipH="1">
                    <a:off x="4301558" y="2495550"/>
                    <a:ext cx="82296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069112" y="2166076"/>
                    <a:ext cx="100723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Plane at x</a:t>
                    </a:r>
                    <a:r>
                      <a:rPr lang="en-US" sz="1600" baseline="-25000" dirty="0" smtClean="0"/>
                      <a:t>3</a:t>
                    </a:r>
                    <a:r>
                      <a:rPr lang="en-US" sz="1600" dirty="0" smtClean="0"/>
                      <a:t> = 2ft</a:t>
                    </a:r>
                    <a:endParaRPr lang="en-US" sz="1600" dirty="0"/>
                  </a:p>
                </p:txBody>
              </p:sp>
              <p:cxnSp>
                <p:nvCxnSpPr>
                  <p:cNvPr id="81" name="Straight Arrow Connector 80"/>
                  <p:cNvCxnSpPr/>
                  <p:nvPr/>
                </p:nvCxnSpPr>
                <p:spPr>
                  <a:xfrm flipH="1">
                    <a:off x="3730058" y="1390650"/>
                    <a:ext cx="82296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4522968" y="1084052"/>
                    <a:ext cx="100723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Plane at x</a:t>
                    </a:r>
                    <a:r>
                      <a:rPr lang="en-US" sz="1600" baseline="-25000" dirty="0" smtClean="0"/>
                      <a:t>3</a:t>
                    </a:r>
                    <a:r>
                      <a:rPr lang="en-US" sz="1600" dirty="0" smtClean="0"/>
                      <a:t> = 3.4ft</a:t>
                    </a:r>
                    <a:endParaRPr lang="en-US" sz="1600" dirty="0"/>
                  </a:p>
                </p:txBody>
              </p:sp>
              <p:cxnSp>
                <p:nvCxnSpPr>
                  <p:cNvPr id="83" name="Straight Arrow Connector 82"/>
                  <p:cNvCxnSpPr/>
                  <p:nvPr/>
                </p:nvCxnSpPr>
                <p:spPr>
                  <a:xfrm>
                    <a:off x="2028825" y="3646093"/>
                    <a:ext cx="1495424" cy="754457"/>
                  </a:xfrm>
                  <a:prstGeom prst="straightConnector1">
                    <a:avLst/>
                  </a:prstGeom>
                  <a:ln w="254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TextBox 83"/>
                  <p:cNvSpPr txBox="1"/>
                  <p:nvPr/>
                </p:nvSpPr>
                <p:spPr>
                  <a:xfrm rot="1487748">
                    <a:off x="2654353" y="3785297"/>
                    <a:ext cx="42030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C000"/>
                        </a:solidFill>
                      </a:rPr>
                      <a:t>3ft</a:t>
                    </a:r>
                    <a:endParaRPr lang="en-US" sz="1400" dirty="0">
                      <a:solidFill>
                        <a:srgbClr val="FFC000"/>
                      </a:solidFill>
                    </a:endParaRPr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2832659" y="2314575"/>
                    <a:ext cx="1308879" cy="714374"/>
                  </a:xfrm>
                  <a:prstGeom prst="straightConnector1">
                    <a:avLst/>
                  </a:prstGeom>
                  <a:ln w="254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TextBox 85"/>
                  <p:cNvSpPr txBox="1"/>
                  <p:nvPr/>
                </p:nvSpPr>
                <p:spPr>
                  <a:xfrm rot="1752267">
                    <a:off x="3265643" y="2433530"/>
                    <a:ext cx="57579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C000"/>
                        </a:solidFill>
                      </a:rPr>
                      <a:t>2.6ft</a:t>
                    </a:r>
                    <a:endParaRPr lang="en-US" sz="1400" dirty="0">
                      <a:solidFill>
                        <a:srgbClr val="FFC000"/>
                      </a:solidFill>
                    </a:endParaRPr>
                  </a:p>
                </p:txBody>
              </p:sp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2899102" y="1501579"/>
                    <a:ext cx="587996" cy="325829"/>
                  </a:xfrm>
                  <a:prstGeom prst="straightConnector1">
                    <a:avLst/>
                  </a:prstGeom>
                  <a:ln w="254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87"/>
                  <p:cNvSpPr txBox="1"/>
                  <p:nvPr/>
                </p:nvSpPr>
                <p:spPr>
                  <a:xfrm rot="1752267">
                    <a:off x="2993418" y="1433201"/>
                    <a:ext cx="57579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C000"/>
                        </a:solidFill>
                      </a:rPr>
                      <a:t>1.2ft</a:t>
                    </a:r>
                    <a:endParaRPr lang="en-US" sz="1400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56005" y="-2243138"/>
                  <a:ext cx="4619625" cy="4486275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3454" y="2285477"/>
                  <a:ext cx="4533900" cy="4524375"/>
                </a:xfrm>
                <a:prstGeom prst="rect">
                  <a:avLst/>
                </a:prstGeom>
              </p:spPr>
            </p:pic>
            <p:sp>
              <p:nvSpPr>
                <p:cNvPr id="91" name="Rectangle 90"/>
                <p:cNvSpPr/>
                <p:nvPr/>
              </p:nvSpPr>
              <p:spPr>
                <a:xfrm>
                  <a:off x="1559295" y="-2209037"/>
                  <a:ext cx="9607185" cy="44945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559295" y="2285196"/>
                  <a:ext cx="9607185" cy="44945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559295" y="6782571"/>
                  <a:ext cx="9607185" cy="44945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Freeform 1"/>
              <p:cNvSpPr/>
              <p:nvPr/>
            </p:nvSpPr>
            <p:spPr>
              <a:xfrm>
                <a:off x="4465468" y="7430610"/>
                <a:ext cx="1047565" cy="1695635"/>
              </a:xfrm>
              <a:custGeom>
                <a:avLst/>
                <a:gdLst>
                  <a:gd name="connsiteX0" fmla="*/ 0 w 1047565"/>
                  <a:gd name="connsiteY0" fmla="*/ 0 h 1695635"/>
                  <a:gd name="connsiteX1" fmla="*/ 603682 w 1047565"/>
                  <a:gd name="connsiteY1" fmla="*/ 852256 h 1695635"/>
                  <a:gd name="connsiteX2" fmla="*/ 1047565 w 1047565"/>
                  <a:gd name="connsiteY2" fmla="*/ 1695635 h 16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565" h="1695635">
                    <a:moveTo>
                      <a:pt x="0" y="0"/>
                    </a:moveTo>
                    <a:cubicBezTo>
                      <a:pt x="214544" y="284825"/>
                      <a:pt x="429088" y="569650"/>
                      <a:pt x="603682" y="852256"/>
                    </a:cubicBezTo>
                    <a:cubicBezTo>
                      <a:pt x="778276" y="1134862"/>
                      <a:pt x="912920" y="1415248"/>
                      <a:pt x="1047565" y="169563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3766463" y="7772603"/>
                <a:ext cx="1046658" cy="1747616"/>
              </a:xfrm>
              <a:custGeom>
                <a:avLst/>
                <a:gdLst>
                  <a:gd name="connsiteX0" fmla="*/ 0 w 1047565"/>
                  <a:gd name="connsiteY0" fmla="*/ 0 h 1695635"/>
                  <a:gd name="connsiteX1" fmla="*/ 603682 w 1047565"/>
                  <a:gd name="connsiteY1" fmla="*/ 852256 h 1695635"/>
                  <a:gd name="connsiteX2" fmla="*/ 1047565 w 1047565"/>
                  <a:gd name="connsiteY2" fmla="*/ 1695635 h 16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565" h="1695635">
                    <a:moveTo>
                      <a:pt x="0" y="0"/>
                    </a:moveTo>
                    <a:cubicBezTo>
                      <a:pt x="214544" y="284825"/>
                      <a:pt x="429088" y="569650"/>
                      <a:pt x="603682" y="852256"/>
                    </a:cubicBezTo>
                    <a:cubicBezTo>
                      <a:pt x="778276" y="1134862"/>
                      <a:pt x="912920" y="1415248"/>
                      <a:pt x="1047565" y="169563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3014648" y="8233668"/>
                <a:ext cx="1059494" cy="1912122"/>
              </a:xfrm>
              <a:custGeom>
                <a:avLst/>
                <a:gdLst>
                  <a:gd name="connsiteX0" fmla="*/ 0 w 1047565"/>
                  <a:gd name="connsiteY0" fmla="*/ 0 h 1695635"/>
                  <a:gd name="connsiteX1" fmla="*/ 603682 w 1047565"/>
                  <a:gd name="connsiteY1" fmla="*/ 852256 h 1695635"/>
                  <a:gd name="connsiteX2" fmla="*/ 1047565 w 1047565"/>
                  <a:gd name="connsiteY2" fmla="*/ 1695635 h 16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565" h="1695635">
                    <a:moveTo>
                      <a:pt x="0" y="0"/>
                    </a:moveTo>
                    <a:cubicBezTo>
                      <a:pt x="214544" y="284825"/>
                      <a:pt x="429088" y="569650"/>
                      <a:pt x="603682" y="852256"/>
                    </a:cubicBezTo>
                    <a:cubicBezTo>
                      <a:pt x="778276" y="1134862"/>
                      <a:pt x="912920" y="1415248"/>
                      <a:pt x="1047565" y="169563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9281659" y="7430610"/>
                <a:ext cx="1047565" cy="1695635"/>
              </a:xfrm>
              <a:custGeom>
                <a:avLst/>
                <a:gdLst>
                  <a:gd name="connsiteX0" fmla="*/ 0 w 1047565"/>
                  <a:gd name="connsiteY0" fmla="*/ 0 h 1695635"/>
                  <a:gd name="connsiteX1" fmla="*/ 603682 w 1047565"/>
                  <a:gd name="connsiteY1" fmla="*/ 852256 h 1695635"/>
                  <a:gd name="connsiteX2" fmla="*/ 1047565 w 1047565"/>
                  <a:gd name="connsiteY2" fmla="*/ 1695635 h 16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565" h="1695635">
                    <a:moveTo>
                      <a:pt x="0" y="0"/>
                    </a:moveTo>
                    <a:cubicBezTo>
                      <a:pt x="214544" y="284825"/>
                      <a:pt x="429088" y="569650"/>
                      <a:pt x="603682" y="852256"/>
                    </a:cubicBezTo>
                    <a:cubicBezTo>
                      <a:pt x="778276" y="1134862"/>
                      <a:pt x="912920" y="1415248"/>
                      <a:pt x="1047565" y="169563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8610362" y="7772603"/>
                <a:ext cx="1036590" cy="1747616"/>
              </a:xfrm>
              <a:custGeom>
                <a:avLst/>
                <a:gdLst>
                  <a:gd name="connsiteX0" fmla="*/ 0 w 1047565"/>
                  <a:gd name="connsiteY0" fmla="*/ 0 h 1695635"/>
                  <a:gd name="connsiteX1" fmla="*/ 603682 w 1047565"/>
                  <a:gd name="connsiteY1" fmla="*/ 852256 h 1695635"/>
                  <a:gd name="connsiteX2" fmla="*/ 1047565 w 1047565"/>
                  <a:gd name="connsiteY2" fmla="*/ 1695635 h 16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565" h="1695635">
                    <a:moveTo>
                      <a:pt x="0" y="0"/>
                    </a:moveTo>
                    <a:cubicBezTo>
                      <a:pt x="214544" y="284825"/>
                      <a:pt x="429088" y="569650"/>
                      <a:pt x="603682" y="852256"/>
                    </a:cubicBezTo>
                    <a:cubicBezTo>
                      <a:pt x="778276" y="1134862"/>
                      <a:pt x="912920" y="1415248"/>
                      <a:pt x="1047565" y="169563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7863743" y="8233668"/>
                <a:ext cx="1059494" cy="1912122"/>
              </a:xfrm>
              <a:custGeom>
                <a:avLst/>
                <a:gdLst>
                  <a:gd name="connsiteX0" fmla="*/ 0 w 1047565"/>
                  <a:gd name="connsiteY0" fmla="*/ 0 h 1695635"/>
                  <a:gd name="connsiteX1" fmla="*/ 603682 w 1047565"/>
                  <a:gd name="connsiteY1" fmla="*/ 852256 h 1695635"/>
                  <a:gd name="connsiteX2" fmla="*/ 1047565 w 1047565"/>
                  <a:gd name="connsiteY2" fmla="*/ 1695635 h 16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565" h="1695635">
                    <a:moveTo>
                      <a:pt x="0" y="0"/>
                    </a:moveTo>
                    <a:cubicBezTo>
                      <a:pt x="214544" y="284825"/>
                      <a:pt x="429088" y="569650"/>
                      <a:pt x="603682" y="852256"/>
                    </a:cubicBezTo>
                    <a:cubicBezTo>
                      <a:pt x="778276" y="1134862"/>
                      <a:pt x="912920" y="1415248"/>
                      <a:pt x="1047565" y="169563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 flipH="1">
                <a:off x="5071452" y="7636127"/>
                <a:ext cx="440674" cy="634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5029975" y="7321232"/>
                <a:ext cx="1081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wedge-like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643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742950"/>
            <a:ext cx="9753600" cy="4774066"/>
            <a:chOff x="914400" y="742950"/>
            <a:chExt cx="9753600" cy="4774066"/>
          </a:xfrm>
        </p:grpSpPr>
        <p:sp>
          <p:nvSpPr>
            <p:cNvPr id="2" name="Rectangle 1"/>
            <p:cNvSpPr/>
            <p:nvPr/>
          </p:nvSpPr>
          <p:spPr>
            <a:xfrm>
              <a:off x="914400" y="742950"/>
              <a:ext cx="9753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83808" y="1145041"/>
              <a:ext cx="9458325" cy="4371975"/>
              <a:chOff x="1083808" y="1145041"/>
              <a:chExt cx="9458325" cy="437197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083808" y="1145041"/>
                <a:ext cx="9458325" cy="4371975"/>
                <a:chOff x="1083808" y="1145041"/>
                <a:chExt cx="9458325" cy="437197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83808" y="1145041"/>
                  <a:ext cx="4733925" cy="4371975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17733" y="1145041"/>
                  <a:ext cx="4724400" cy="436245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 rot="1203773">
                  <a:off x="1562758" y="5106030"/>
                  <a:ext cx="17093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/>
                    <a:t>x</a:t>
                  </a:r>
                  <a:r>
                    <a:rPr lang="en-US" sz="1500" baseline="-25000" dirty="0" smtClean="0"/>
                    <a:t>1</a:t>
                  </a:r>
                  <a:r>
                    <a:rPr lang="en-US" sz="1500" dirty="0" smtClean="0"/>
                    <a:t>, pond 1 stage [</a:t>
                  </a:r>
                  <a:r>
                    <a:rPr lang="en-US" sz="1500" dirty="0" err="1" smtClean="0"/>
                    <a:t>ft</a:t>
                  </a:r>
                  <a:r>
                    <a:rPr lang="en-US" sz="1500" dirty="0" smtClean="0"/>
                    <a:t>]</a:t>
                  </a:r>
                  <a:endParaRPr lang="en-US" sz="15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9806977">
                  <a:off x="4142926" y="4985453"/>
                  <a:ext cx="1707840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x</a:t>
                  </a:r>
                  <a:r>
                    <a:rPr lang="en-US" sz="1500" baseline="-25000" dirty="0"/>
                    <a:t>2</a:t>
                  </a:r>
                  <a:r>
                    <a:rPr lang="en-US" sz="1500" dirty="0" smtClean="0"/>
                    <a:t>, stream stage [</a:t>
                  </a:r>
                  <a:r>
                    <a:rPr lang="en-US" sz="1500" dirty="0" err="1" smtClean="0"/>
                    <a:t>ft</a:t>
                  </a:r>
                  <a:r>
                    <a:rPr lang="en-US" sz="1500" dirty="0" smtClean="0"/>
                    <a:t>]</a:t>
                  </a:r>
                  <a:endParaRPr lang="en-US" sz="1500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 rot="1203773">
                  <a:off x="6296682" y="5106030"/>
                  <a:ext cx="17093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/>
                    <a:t>x</a:t>
                  </a:r>
                  <a:r>
                    <a:rPr lang="en-US" sz="1500" baseline="-25000" dirty="0" smtClean="0"/>
                    <a:t>1</a:t>
                  </a:r>
                  <a:r>
                    <a:rPr lang="en-US" sz="1500" dirty="0" smtClean="0"/>
                    <a:t>, pond 1 stage [</a:t>
                  </a:r>
                  <a:r>
                    <a:rPr lang="en-US" sz="1500" dirty="0" err="1" smtClean="0"/>
                    <a:t>ft</a:t>
                  </a:r>
                  <a:r>
                    <a:rPr lang="en-US" sz="1500" dirty="0" smtClean="0"/>
                    <a:t>]</a:t>
                  </a:r>
                  <a:endParaRPr lang="en-US" sz="15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9850125">
                  <a:off x="8797484" y="4985452"/>
                  <a:ext cx="1707840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x</a:t>
                  </a:r>
                  <a:r>
                    <a:rPr lang="en-US" sz="1500" baseline="-25000" dirty="0"/>
                    <a:t>2</a:t>
                  </a:r>
                  <a:r>
                    <a:rPr lang="en-US" sz="1500" dirty="0" smtClean="0"/>
                    <a:t>, stream stage [</a:t>
                  </a:r>
                  <a:r>
                    <a:rPr lang="en-US" sz="1500" dirty="0" err="1" smtClean="0"/>
                    <a:t>ft</a:t>
                  </a:r>
                  <a:r>
                    <a:rPr lang="en-US" sz="1500" dirty="0" smtClean="0"/>
                    <a:t>]</a:t>
                  </a:r>
                  <a:endParaRPr lang="en-US" sz="1500" dirty="0"/>
                </a:p>
              </p:txBody>
            </p:sp>
          </p:grpSp>
          <p:cxnSp>
            <p:nvCxnSpPr>
              <p:cNvPr id="12" name="Straight Arrow Connector 11"/>
              <p:cNvCxnSpPr/>
              <p:nvPr/>
            </p:nvCxnSpPr>
            <p:spPr>
              <a:xfrm>
                <a:off x="3087385" y="2971800"/>
                <a:ext cx="2177143" cy="132701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 rot="1897473">
                <a:off x="3490391" y="3342177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C000"/>
                    </a:solidFill>
                  </a:rPr>
                  <a:t>4.5ft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360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19212" y="976312"/>
            <a:ext cx="9553575" cy="4905375"/>
            <a:chOff x="1319212" y="976312"/>
            <a:chExt cx="9553575" cy="49053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212" y="976312"/>
              <a:ext cx="9553575" cy="49053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48542" y="100897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69229" y="100897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(ii)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10156" y="1008970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(iii)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26784" y="1008970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(iv)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95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383459" y="-3333597"/>
            <a:ext cx="15136412" cy="20380983"/>
            <a:chOff x="-383459" y="-3333597"/>
            <a:chExt cx="15136412" cy="203809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39" r="12281"/>
            <a:stretch/>
          </p:blipFill>
          <p:spPr>
            <a:xfrm>
              <a:off x="9886315" y="7081692"/>
              <a:ext cx="4838701" cy="5000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5" r="12565"/>
            <a:stretch/>
          </p:blipFill>
          <p:spPr>
            <a:xfrm>
              <a:off x="9905366" y="2066063"/>
              <a:ext cx="4800601" cy="5000000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5194933" y="7070449"/>
              <a:ext cx="4660901" cy="5000000"/>
              <a:chOff x="3873499" y="929000"/>
              <a:chExt cx="4660901" cy="500000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2" r="13424"/>
              <a:stretch/>
            </p:blipFill>
            <p:spPr>
              <a:xfrm>
                <a:off x="3873499" y="929000"/>
                <a:ext cx="4660901" cy="5000000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 rot="19631364">
                <a:off x="5807507" y="3422959"/>
                <a:ext cx="683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C000"/>
                    </a:solidFill>
                  </a:rPr>
                  <a:t>5.1ft</a:t>
                </a:r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353768" y="3141133"/>
                <a:ext cx="1267042" cy="81575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127634" y="-2859857"/>
              <a:ext cx="4933950" cy="4886325"/>
              <a:chOff x="0" y="-2805697"/>
              <a:chExt cx="4933950" cy="48863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-2805697"/>
                <a:ext cx="4933950" cy="4886325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 flipV="1">
                <a:off x="1584960" y="-563880"/>
                <a:ext cx="1127760" cy="731520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rot="19631364">
                <a:off x="1807240" y="-239933"/>
                <a:ext cx="683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C000"/>
                    </a:solidFill>
                  </a:rPr>
                  <a:t>4.5ft</a:t>
                </a:r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5269" y="2038855"/>
              <a:ext cx="4678681" cy="5000000"/>
              <a:chOff x="255269" y="2134105"/>
              <a:chExt cx="4678681" cy="5000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396" r="13424"/>
              <a:stretch/>
            </p:blipFill>
            <p:spPr>
              <a:xfrm>
                <a:off x="255269" y="2134105"/>
                <a:ext cx="4678681" cy="5000000"/>
              </a:xfrm>
              <a:prstGeom prst="rect">
                <a:avLst/>
              </a:prstGeom>
            </p:spPr>
          </p:pic>
          <p:cxnSp>
            <p:nvCxnSpPr>
              <p:cNvPr id="11" name="Straight Arrow Connector 10"/>
              <p:cNvCxnSpPr/>
              <p:nvPr/>
            </p:nvCxnSpPr>
            <p:spPr>
              <a:xfrm flipV="1">
                <a:off x="1726869" y="4382918"/>
                <a:ext cx="1254456" cy="823190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9631364">
                <a:off x="2134900" y="4655417"/>
                <a:ext cx="683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C000"/>
                    </a:solidFill>
                  </a:rPr>
                  <a:t>4.9ft</a:t>
                </a:r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55269" y="7032505"/>
              <a:ext cx="4724401" cy="5000000"/>
              <a:chOff x="6964679" y="410840"/>
              <a:chExt cx="4724401" cy="500000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67" r="12967"/>
              <a:stretch/>
            </p:blipFill>
            <p:spPr>
              <a:xfrm>
                <a:off x="6964679" y="410840"/>
                <a:ext cx="4724401" cy="5000000"/>
              </a:xfrm>
              <a:prstGeom prst="rect">
                <a:avLst/>
              </a:prstGeom>
            </p:spPr>
          </p:pic>
          <p:cxnSp>
            <p:nvCxnSpPr>
              <p:cNvPr id="15" name="Straight Arrow Connector 14"/>
              <p:cNvCxnSpPr/>
              <p:nvPr/>
            </p:nvCxnSpPr>
            <p:spPr>
              <a:xfrm flipV="1">
                <a:off x="8447709" y="2616200"/>
                <a:ext cx="1331291" cy="852548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 rot="19631364">
                <a:off x="8931940" y="2902817"/>
                <a:ext cx="683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C000"/>
                    </a:solidFill>
                  </a:rPr>
                  <a:t>5.3ft</a:t>
                </a:r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40028" y="12019805"/>
              <a:ext cx="4678681" cy="5000000"/>
              <a:chOff x="7360919" y="2706108"/>
              <a:chExt cx="4678681" cy="500000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396" r="13424"/>
              <a:stretch/>
            </p:blipFill>
            <p:spPr>
              <a:xfrm>
                <a:off x="7360919" y="2706108"/>
                <a:ext cx="4678681" cy="5000000"/>
              </a:xfrm>
              <a:prstGeom prst="rect">
                <a:avLst/>
              </a:prstGeom>
            </p:spPr>
          </p:pic>
          <p:cxnSp>
            <p:nvCxnSpPr>
              <p:cNvPr id="23" name="Straight Arrow Connector 22"/>
              <p:cNvCxnSpPr/>
              <p:nvPr/>
            </p:nvCxnSpPr>
            <p:spPr>
              <a:xfrm flipV="1">
                <a:off x="8870618" y="4995333"/>
                <a:ext cx="1136982" cy="734331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19631364">
                <a:off x="9194294" y="5261037"/>
                <a:ext cx="683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C000"/>
                    </a:solidFill>
                  </a:rPr>
                  <a:t>4.7ft</a:t>
                </a:r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061584" y="-2916695"/>
              <a:ext cx="4724400" cy="5000000"/>
              <a:chOff x="6492240" y="-1050550"/>
              <a:chExt cx="4724400" cy="5000000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48" r="12987"/>
              <a:stretch/>
            </p:blipFill>
            <p:spPr>
              <a:xfrm>
                <a:off x="6492240" y="-1050550"/>
                <a:ext cx="4724400" cy="5000000"/>
              </a:xfrm>
              <a:prstGeom prst="rect">
                <a:avLst/>
              </a:prstGeom>
            </p:spPr>
          </p:pic>
          <p:cxnSp>
            <p:nvCxnSpPr>
              <p:cNvPr id="29" name="Straight Arrow Connector 28"/>
              <p:cNvCxnSpPr/>
              <p:nvPr/>
            </p:nvCxnSpPr>
            <p:spPr>
              <a:xfrm flipV="1">
                <a:off x="7975269" y="1463040"/>
                <a:ext cx="894411" cy="560824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 rot="19631364">
                <a:off x="8147814" y="1646705"/>
                <a:ext cx="683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C000"/>
                    </a:solidFill>
                  </a:rPr>
                  <a:t>3.4ft</a:t>
                </a:r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761146" y="-3323876"/>
              <a:ext cx="1796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 = d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 = 0cfs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1163576" y="-467988"/>
              <a:ext cx="2021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(R, A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, passive)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1357540" y="4271398"/>
              <a:ext cx="2409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(R, 1.5A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, passive)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-1173579" y="9403272"/>
              <a:ext cx="2177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(2R, A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, passive)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-1010876" y="14559662"/>
              <a:ext cx="1851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(R, A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, active)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56546" y="-3323876"/>
              <a:ext cx="1796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1</a:t>
              </a:r>
              <a:r>
                <a:rPr lang="en-US" sz="2400" dirty="0"/>
                <a:t> = d</a:t>
              </a:r>
              <a:r>
                <a:rPr lang="en-US" sz="2400" baseline="-25000" dirty="0"/>
                <a:t>2</a:t>
              </a:r>
              <a:r>
                <a:rPr lang="en-US" sz="2400" dirty="0" smtClean="0"/>
                <a:t> = 2cfs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93706" y="-3333597"/>
              <a:ext cx="3446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(t) = r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(t)	 d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(t</a:t>
              </a:r>
              <a:r>
                <a:rPr lang="en-US" sz="2400" dirty="0"/>
                <a:t>) = </a:t>
              </a:r>
              <a:r>
                <a:rPr lang="en-US" sz="2400" dirty="0" smtClean="0"/>
                <a:t>r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(t</a:t>
              </a:r>
              <a:r>
                <a:rPr lang="en-US" sz="2400" dirty="0"/>
                <a:t>)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107937" y="2057905"/>
              <a:ext cx="4743451" cy="5000000"/>
              <a:chOff x="5675144" y="3207144"/>
              <a:chExt cx="4743451" cy="5000000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710" r="13138"/>
              <a:stretch/>
            </p:blipFill>
            <p:spPr>
              <a:xfrm>
                <a:off x="5675144" y="3207144"/>
                <a:ext cx="4743451" cy="5000000"/>
              </a:xfrm>
              <a:prstGeom prst="rect">
                <a:avLst/>
              </a:prstGeom>
            </p:spPr>
          </p:pic>
          <p:cxnSp>
            <p:nvCxnSpPr>
              <p:cNvPr id="45" name="Straight Arrow Connector 44"/>
              <p:cNvCxnSpPr/>
              <p:nvPr/>
            </p:nvCxnSpPr>
            <p:spPr>
              <a:xfrm flipV="1">
                <a:off x="7188017" y="5600700"/>
                <a:ext cx="1033963" cy="636788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 rot="19631364">
                <a:off x="7650122" y="5684192"/>
                <a:ext cx="683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C000"/>
                    </a:solidFill>
                  </a:rPr>
                  <a:t>4.0ft</a:t>
                </a:r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170802" y="12028742"/>
              <a:ext cx="4709161" cy="5000000"/>
              <a:chOff x="3855719" y="929000"/>
              <a:chExt cx="4709161" cy="5000000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396" r="12966"/>
              <a:stretch/>
            </p:blipFill>
            <p:spPr>
              <a:xfrm>
                <a:off x="3855719" y="929000"/>
                <a:ext cx="4709161" cy="5000000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 rot="19631364">
                <a:off x="5849215" y="3413328"/>
                <a:ext cx="683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C000"/>
                    </a:solidFill>
                  </a:rPr>
                  <a:t>4.5ft</a:t>
                </a:r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398941" y="3297317"/>
                <a:ext cx="1032339" cy="685082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 42"/>
            <p:cNvSpPr/>
            <p:nvPr/>
          </p:nvSpPr>
          <p:spPr>
            <a:xfrm>
              <a:off x="130357" y="12062327"/>
              <a:ext cx="14601643" cy="4985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040629" y="-2901755"/>
              <a:ext cx="0" cy="19949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30357" y="7069798"/>
              <a:ext cx="14601643" cy="4985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38" r="12567"/>
            <a:stretch/>
          </p:blipFill>
          <p:spPr>
            <a:xfrm>
              <a:off x="9933302" y="-2897052"/>
              <a:ext cx="4819651" cy="50000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0357" y="-2901755"/>
              <a:ext cx="14601643" cy="4985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0357" y="2077269"/>
              <a:ext cx="14601643" cy="4985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6" r="12225"/>
            <a:stretch/>
          </p:blipFill>
          <p:spPr>
            <a:xfrm>
              <a:off x="10003525" y="12174192"/>
              <a:ext cx="4620155" cy="4800904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>
              <a:off x="9902189" y="-2901755"/>
              <a:ext cx="0" cy="19949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83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39169" y="-1298918"/>
            <a:ext cx="9977141" cy="10881260"/>
            <a:chOff x="339169" y="-1298918"/>
            <a:chExt cx="9977141" cy="10881260"/>
          </a:xfrm>
        </p:grpSpPr>
        <p:grpSp>
          <p:nvGrpSpPr>
            <p:cNvPr id="43" name="Group 42"/>
            <p:cNvGrpSpPr/>
            <p:nvPr/>
          </p:nvGrpSpPr>
          <p:grpSpPr>
            <a:xfrm>
              <a:off x="339169" y="-1298918"/>
              <a:ext cx="9977141" cy="10557218"/>
              <a:chOff x="339169" y="-1298918"/>
              <a:chExt cx="9977141" cy="10557218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57985" y="9104880"/>
                <a:ext cx="9429750" cy="1534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339169" y="-1298918"/>
                <a:ext cx="9977141" cy="10403798"/>
                <a:chOff x="339169" y="-1298918"/>
                <a:chExt cx="9977141" cy="10403798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272" r="12629"/>
                <a:stretch/>
              </p:blipFill>
              <p:spPr>
                <a:xfrm>
                  <a:off x="5572860" y="-873594"/>
                  <a:ext cx="4743450" cy="5001768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273" r="12913"/>
                <a:stretch/>
              </p:blipFill>
              <p:spPr>
                <a:xfrm>
                  <a:off x="857985" y="-912685"/>
                  <a:ext cx="4724400" cy="5001768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336" r="12849"/>
                <a:stretch/>
              </p:blipFill>
              <p:spPr>
                <a:xfrm>
                  <a:off x="5582385" y="4103112"/>
                  <a:ext cx="4724400" cy="5001768"/>
                </a:xfrm>
                <a:prstGeom prst="rect">
                  <a:avLst/>
                </a:prstGeom>
              </p:spPr>
            </p:pic>
            <p:sp>
              <p:nvSpPr>
                <p:cNvPr id="4" name="TextBox 3"/>
                <p:cNvSpPr txBox="1"/>
                <p:nvPr/>
              </p:nvSpPr>
              <p:spPr>
                <a:xfrm rot="16200000">
                  <a:off x="-257567" y="6381517"/>
                  <a:ext cx="16754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(7A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</a:t>
                  </a:r>
                  <a:r>
                    <a:rPr lang="en-US" sz="2400" dirty="0"/>
                    <a:t>2</a:t>
                  </a:r>
                  <a:r>
                    <a:rPr lang="en-US" sz="2400" dirty="0" smtClean="0"/>
                    <a:t>.5A</a:t>
                  </a:r>
                  <a:r>
                    <a:rPr lang="en-US" sz="2400" baseline="-25000" dirty="0" smtClean="0"/>
                    <a:t>2</a:t>
                  </a:r>
                  <a:r>
                    <a:rPr lang="en-US" sz="2400" dirty="0" smtClean="0"/>
                    <a:t>)</a:t>
                  </a:r>
                  <a:endParaRPr lang="en-US" sz="2400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2653887" y="-1298918"/>
                  <a:ext cx="11325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Passive</a:t>
                  </a:r>
                  <a:endParaRPr lang="en-US" sz="2400" dirty="0"/>
                </a:p>
              </p:txBody>
            </p:sp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319" r="12966"/>
                <a:stretch/>
              </p:blipFill>
              <p:spPr>
                <a:xfrm>
                  <a:off x="849095" y="4104880"/>
                  <a:ext cx="4714240" cy="5000000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7528650" y="-1298918"/>
                  <a:ext cx="11325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Active</a:t>
                  </a:r>
                  <a:endParaRPr lang="en-US" sz="24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-125862" y="1388104"/>
                  <a:ext cx="13917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(5A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2A</a:t>
                  </a:r>
                  <a:r>
                    <a:rPr lang="en-US" sz="2400" baseline="-25000" dirty="0" smtClean="0"/>
                    <a:t>2</a:t>
                  </a:r>
                  <a:r>
                    <a:rPr lang="en-US" sz="2400" dirty="0" smtClean="0"/>
                    <a:t>)</a:t>
                  </a:r>
                  <a:endParaRPr lang="en-US" sz="2400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849095" y="-873594"/>
                  <a:ext cx="9438640" cy="49850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/>
                <p:cNvCxnSpPr>
                  <a:stCxn id="16" idx="0"/>
                </p:cNvCxnSpPr>
                <p:nvPr/>
              </p:nvCxnSpPr>
              <p:spPr>
                <a:xfrm flipH="1">
                  <a:off x="5563335" y="-873594"/>
                  <a:ext cx="5080" cy="99784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2587847" y="6798846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1.2ft</a:t>
                  </a:r>
                  <a:endParaRPr lang="en-US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881124" y="2252023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0.3ft</a:t>
                  </a:r>
                  <a:endParaRPr lang="en-US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040033" y="2082800"/>
                  <a:ext cx="105834" cy="160867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7095137" y="2045006"/>
                  <a:ext cx="105834" cy="160867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6952156" y="2205873"/>
                  <a:ext cx="160938" cy="108928"/>
                </a:xfrm>
                <a:prstGeom prst="straightConnector1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7173031" y="2045006"/>
                  <a:ext cx="164592" cy="109728"/>
                </a:xfrm>
                <a:prstGeom prst="straightConnector1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2370667" y="6951133"/>
                  <a:ext cx="283220" cy="186267"/>
                </a:xfrm>
                <a:prstGeom prst="straightConnector1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7084907" y="6858000"/>
                  <a:ext cx="496771" cy="315583"/>
                </a:xfrm>
                <a:prstGeom prst="straightConnector1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7513139" y="6689294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1.8ft</a:t>
                  </a:r>
                  <a:endParaRPr lang="en-US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849095" y="4119821"/>
                  <a:ext cx="9438640" cy="49850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4" name="TextBox 43"/>
            <p:cNvSpPr txBox="1"/>
            <p:nvPr/>
          </p:nvSpPr>
          <p:spPr>
            <a:xfrm>
              <a:off x="2371402" y="9120677"/>
              <a:ext cx="654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(t) = r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(t),   d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(t</a:t>
              </a:r>
              <a:r>
                <a:rPr lang="en-US" sz="2400" dirty="0"/>
                <a:t>) = </a:t>
              </a:r>
              <a:r>
                <a:rPr lang="en-US" sz="2400" dirty="0" smtClean="0"/>
                <a:t>r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(t),   Radius of each outlet = 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693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4478000" y="303932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65210" y="-1514901"/>
            <a:ext cx="2950417" cy="1977507"/>
            <a:chOff x="345233" y="1651518"/>
            <a:chExt cx="2015409" cy="1249944"/>
          </a:xfrm>
        </p:grpSpPr>
        <p:grpSp>
          <p:nvGrpSpPr>
            <p:cNvPr id="69" name="Group 68"/>
            <p:cNvGrpSpPr/>
            <p:nvPr/>
          </p:nvGrpSpPr>
          <p:grpSpPr>
            <a:xfrm>
              <a:off x="345233" y="1651518"/>
              <a:ext cx="1996751" cy="1129003"/>
              <a:chOff x="345233" y="1651518"/>
              <a:chExt cx="1996751" cy="1129003"/>
            </a:xfrm>
            <a:solidFill>
              <a:schemeClr val="bg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345233" y="1651518"/>
                <a:ext cx="1996751" cy="1129003"/>
              </a:xfrm>
              <a:custGeom>
                <a:avLst/>
                <a:gdLst>
                  <a:gd name="connsiteX0" fmla="*/ 0 w 1996751"/>
                  <a:gd name="connsiteY0" fmla="*/ 0 h 727860"/>
                  <a:gd name="connsiteX1" fmla="*/ 363894 w 1996751"/>
                  <a:gd name="connsiteY1" fmla="*/ 513183 h 727860"/>
                  <a:gd name="connsiteX2" fmla="*/ 1045028 w 1996751"/>
                  <a:gd name="connsiteY2" fmla="*/ 727787 h 727860"/>
                  <a:gd name="connsiteX3" fmla="*/ 1679510 w 1996751"/>
                  <a:gd name="connsiteY3" fmla="*/ 494522 h 727860"/>
                  <a:gd name="connsiteX4" fmla="*/ 1996751 w 1996751"/>
                  <a:gd name="connsiteY4" fmla="*/ 18661 h 727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6751" h="727860">
                    <a:moveTo>
                      <a:pt x="0" y="0"/>
                    </a:moveTo>
                    <a:cubicBezTo>
                      <a:pt x="94861" y="195942"/>
                      <a:pt x="189723" y="391885"/>
                      <a:pt x="363894" y="513183"/>
                    </a:cubicBezTo>
                    <a:cubicBezTo>
                      <a:pt x="538065" y="634481"/>
                      <a:pt x="825759" y="730897"/>
                      <a:pt x="1045028" y="727787"/>
                    </a:cubicBezTo>
                    <a:cubicBezTo>
                      <a:pt x="1264297" y="724677"/>
                      <a:pt x="1520889" y="612710"/>
                      <a:pt x="1679510" y="494522"/>
                    </a:cubicBezTo>
                    <a:cubicBezTo>
                      <a:pt x="1838131" y="376334"/>
                      <a:pt x="1917441" y="197497"/>
                      <a:pt x="1996751" y="18661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467139" y="2007704"/>
                <a:ext cx="1770370" cy="120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1724891" y="2473037"/>
              <a:ext cx="381000" cy="1246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775855" y="2780521"/>
              <a:ext cx="1143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33729" y="2597727"/>
              <a:ext cx="0" cy="18279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20591" y="2579842"/>
              <a:ext cx="199510" cy="233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42293" y="2092908"/>
              <a:ext cx="247689" cy="233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75" name="Straight Arrow Connector 74"/>
            <p:cNvCxnSpPr>
              <a:endCxn id="78" idx="2"/>
            </p:cNvCxnSpPr>
            <p:nvPr/>
          </p:nvCxnSpPr>
          <p:spPr>
            <a:xfrm>
              <a:off x="1352324" y="2007704"/>
              <a:ext cx="0" cy="7727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rc 75"/>
            <p:cNvSpPr/>
            <p:nvPr/>
          </p:nvSpPr>
          <p:spPr>
            <a:xfrm>
              <a:off x="1956647" y="2535382"/>
              <a:ext cx="365014" cy="366080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10800000">
              <a:off x="2268658" y="2687429"/>
              <a:ext cx="91984" cy="6198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730424" y="313679"/>
            <a:ext cx="3125663" cy="606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739556" y="543117"/>
            <a:ext cx="3116531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4293255" y="543117"/>
            <a:ext cx="1" cy="3766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30655" y="51516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42363" y="-2227766"/>
            <a:ext cx="306494" cy="702852"/>
            <a:chOff x="761154" y="422885"/>
            <a:chExt cx="306494" cy="702852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914401" y="816169"/>
              <a:ext cx="0" cy="3095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868681" y="7704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1154" y="42288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baseline="-250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>
            <a:off x="2246279" y="-541626"/>
            <a:ext cx="0" cy="309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00559" y="-58734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3758" y="-93946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5885139" y="1233969"/>
            <a:ext cx="2950417" cy="1977507"/>
            <a:chOff x="345233" y="1651518"/>
            <a:chExt cx="2015409" cy="1249944"/>
          </a:xfrm>
        </p:grpSpPr>
        <p:grpSp>
          <p:nvGrpSpPr>
            <p:cNvPr id="55" name="Group 54"/>
            <p:cNvGrpSpPr/>
            <p:nvPr/>
          </p:nvGrpSpPr>
          <p:grpSpPr>
            <a:xfrm>
              <a:off x="345233" y="1651518"/>
              <a:ext cx="1996751" cy="1129003"/>
              <a:chOff x="345233" y="1651518"/>
              <a:chExt cx="1996751" cy="1129003"/>
            </a:xfrm>
            <a:solidFill>
              <a:schemeClr val="bg1"/>
            </a:solidFill>
          </p:grpSpPr>
          <p:sp>
            <p:nvSpPr>
              <p:cNvPr id="64" name="Freeform 63"/>
              <p:cNvSpPr/>
              <p:nvPr/>
            </p:nvSpPr>
            <p:spPr>
              <a:xfrm>
                <a:off x="345233" y="1651518"/>
                <a:ext cx="1996751" cy="1129003"/>
              </a:xfrm>
              <a:custGeom>
                <a:avLst/>
                <a:gdLst>
                  <a:gd name="connsiteX0" fmla="*/ 0 w 1996751"/>
                  <a:gd name="connsiteY0" fmla="*/ 0 h 727860"/>
                  <a:gd name="connsiteX1" fmla="*/ 363894 w 1996751"/>
                  <a:gd name="connsiteY1" fmla="*/ 513183 h 727860"/>
                  <a:gd name="connsiteX2" fmla="*/ 1045028 w 1996751"/>
                  <a:gd name="connsiteY2" fmla="*/ 727787 h 727860"/>
                  <a:gd name="connsiteX3" fmla="*/ 1679510 w 1996751"/>
                  <a:gd name="connsiteY3" fmla="*/ 494522 h 727860"/>
                  <a:gd name="connsiteX4" fmla="*/ 1996751 w 1996751"/>
                  <a:gd name="connsiteY4" fmla="*/ 18661 h 727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6751" h="727860">
                    <a:moveTo>
                      <a:pt x="0" y="0"/>
                    </a:moveTo>
                    <a:cubicBezTo>
                      <a:pt x="94861" y="195942"/>
                      <a:pt x="189723" y="391885"/>
                      <a:pt x="363894" y="513183"/>
                    </a:cubicBezTo>
                    <a:cubicBezTo>
                      <a:pt x="538065" y="634481"/>
                      <a:pt x="825759" y="730897"/>
                      <a:pt x="1045028" y="727787"/>
                    </a:cubicBezTo>
                    <a:cubicBezTo>
                      <a:pt x="1264297" y="724677"/>
                      <a:pt x="1520889" y="612710"/>
                      <a:pt x="1679510" y="494522"/>
                    </a:cubicBezTo>
                    <a:cubicBezTo>
                      <a:pt x="1838131" y="376334"/>
                      <a:pt x="1917441" y="197497"/>
                      <a:pt x="1996751" y="18661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467139" y="2007704"/>
                <a:ext cx="1770370" cy="120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1724891" y="2473037"/>
              <a:ext cx="381000" cy="1246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75855" y="2780521"/>
              <a:ext cx="1143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733729" y="2597727"/>
              <a:ext cx="0" cy="18279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27475" y="2565422"/>
              <a:ext cx="199510" cy="233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42293" y="2092908"/>
              <a:ext cx="247689" cy="233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3</a:t>
              </a:r>
            </a:p>
          </p:txBody>
        </p:sp>
        <p:cxnSp>
          <p:nvCxnSpPr>
            <p:cNvPr id="61" name="Straight Arrow Connector 60"/>
            <p:cNvCxnSpPr>
              <a:endCxn id="64" idx="2"/>
            </p:cNvCxnSpPr>
            <p:nvPr/>
          </p:nvCxnSpPr>
          <p:spPr>
            <a:xfrm>
              <a:off x="1352324" y="2007704"/>
              <a:ext cx="0" cy="7727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>
              <a:off x="1956647" y="2535382"/>
              <a:ext cx="365014" cy="366080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10800000">
              <a:off x="2268658" y="2687429"/>
              <a:ext cx="91984" cy="6198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54813" y="526038"/>
            <a:ext cx="306494" cy="707930"/>
            <a:chOff x="6481083" y="3166677"/>
            <a:chExt cx="306494" cy="70793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6634330" y="3565039"/>
              <a:ext cx="0" cy="3095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6588610" y="35193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81083" y="316667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baseline="-250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>
            <a:off x="8603075" y="4113223"/>
            <a:ext cx="0" cy="309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557355" y="406750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10554" y="371538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/>
              <a:t>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597225" y="748834"/>
            <a:ext cx="591420" cy="579167"/>
            <a:chOff x="5836904" y="2086221"/>
            <a:chExt cx="591420" cy="579167"/>
          </a:xfrm>
        </p:grpSpPr>
        <p:sp>
          <p:nvSpPr>
            <p:cNvPr id="50" name="Isosceles Triangle 49"/>
            <p:cNvSpPr/>
            <p:nvPr/>
          </p:nvSpPr>
          <p:spPr>
            <a:xfrm rot="10800000">
              <a:off x="6293666" y="2326771"/>
              <a:ext cx="134658" cy="98067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5836904" y="2086221"/>
              <a:ext cx="534355" cy="579167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8550390" y="2987946"/>
            <a:ext cx="3116531" cy="135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39556" y="270075"/>
            <a:ext cx="3116531" cy="135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66041" y="-38684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5951806" y="4735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9256371" y="427452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80306" y="2670811"/>
            <a:ext cx="1990725" cy="5743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196232" y="5357932"/>
            <a:ext cx="8477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Pond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99340" y="5062753"/>
            <a:ext cx="8481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Pond 2</a:t>
            </a:r>
            <a:endParaRPr lang="en-US" dirty="0"/>
          </a:p>
        </p:txBody>
      </p:sp>
      <p:sp>
        <p:nvSpPr>
          <p:cNvPr id="80" name="Frame 79"/>
          <p:cNvSpPr/>
          <p:nvPr/>
        </p:nvSpPr>
        <p:spPr>
          <a:xfrm>
            <a:off x="3196231" y="5696778"/>
            <a:ext cx="985845" cy="694434"/>
          </a:xfrm>
          <a:prstGeom prst="frame">
            <a:avLst>
              <a:gd name="adj1" fmla="val 59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rame 80"/>
          <p:cNvSpPr/>
          <p:nvPr/>
        </p:nvSpPr>
        <p:spPr>
          <a:xfrm>
            <a:off x="7996688" y="4548439"/>
            <a:ext cx="856811" cy="529554"/>
          </a:xfrm>
          <a:prstGeom prst="frame">
            <a:avLst>
              <a:gd name="adj1" fmla="val 59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09453" y="1415275"/>
            <a:ext cx="1943100" cy="619125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905437" y="4368207"/>
            <a:ext cx="8477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Pond 1</a:t>
            </a:r>
            <a:endParaRPr lang="en-US" dirty="0"/>
          </a:p>
        </p:txBody>
      </p:sp>
      <p:sp>
        <p:nvSpPr>
          <p:cNvPr id="86" name="Frame 85"/>
          <p:cNvSpPr/>
          <p:nvPr/>
        </p:nvSpPr>
        <p:spPr>
          <a:xfrm>
            <a:off x="5905436" y="4707053"/>
            <a:ext cx="985845" cy="694434"/>
          </a:xfrm>
          <a:prstGeom prst="frame">
            <a:avLst>
              <a:gd name="adj1" fmla="val 59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741110" y="4082325"/>
            <a:ext cx="8481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Pond 2</a:t>
            </a:r>
            <a:endParaRPr lang="en-US" dirty="0"/>
          </a:p>
        </p:txBody>
      </p:sp>
      <p:sp>
        <p:nvSpPr>
          <p:cNvPr id="89" name="Frame 88"/>
          <p:cNvSpPr/>
          <p:nvPr/>
        </p:nvSpPr>
        <p:spPr>
          <a:xfrm>
            <a:off x="10735492" y="3559946"/>
            <a:ext cx="730242" cy="529554"/>
          </a:xfrm>
          <a:prstGeom prst="frame">
            <a:avLst>
              <a:gd name="adj1" fmla="val 59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20675000">
            <a:off x="6837671" y="4180839"/>
            <a:ext cx="3999819" cy="43901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Stream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858753" y="5195231"/>
            <a:ext cx="1188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Google Maps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1407459" y="383690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1407734" y="3735217"/>
            <a:ext cx="606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Outlet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816404" y="494684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819594" y="4843814"/>
            <a:ext cx="606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Outlet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5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85750" y="-95831"/>
            <a:ext cx="12618720" cy="6889061"/>
            <a:chOff x="285750" y="-95831"/>
            <a:chExt cx="12618720" cy="6889061"/>
          </a:xfrm>
        </p:grpSpPr>
        <p:grpSp>
          <p:nvGrpSpPr>
            <p:cNvPr id="31" name="Group 30"/>
            <p:cNvGrpSpPr/>
            <p:nvPr/>
          </p:nvGrpSpPr>
          <p:grpSpPr>
            <a:xfrm>
              <a:off x="285750" y="-95831"/>
              <a:ext cx="12618720" cy="6889061"/>
              <a:chOff x="285750" y="-95831"/>
              <a:chExt cx="12618720" cy="688906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85750" y="-95831"/>
                <a:ext cx="12618720" cy="6889061"/>
                <a:chOff x="285750" y="-95831"/>
                <a:chExt cx="12618720" cy="6889061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285750" y="-95831"/>
                  <a:ext cx="12514016" cy="6739158"/>
                  <a:chOff x="285750" y="-95831"/>
                  <a:chExt cx="12514016" cy="6739158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50000"/>
                  <a:stretch/>
                </p:blipFill>
                <p:spPr>
                  <a:xfrm>
                    <a:off x="285750" y="3257550"/>
                    <a:ext cx="10058400" cy="3352800"/>
                  </a:xfrm>
                  <a:prstGeom prst="rect">
                    <a:avLst/>
                  </a:prstGeom>
                </p:spPr>
              </p:pic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49996"/>
                  <a:stretch/>
                </p:blipFill>
                <p:spPr>
                  <a:xfrm>
                    <a:off x="285750" y="-95831"/>
                    <a:ext cx="10059272" cy="335338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50383" t="25012" r="37118" b="17039"/>
                  <a:stretch/>
                </p:blipFill>
                <p:spPr>
                  <a:xfrm>
                    <a:off x="10648950" y="781050"/>
                    <a:ext cx="1257300" cy="1943100"/>
                  </a:xfrm>
                  <a:prstGeom prst="rect">
                    <a:avLst/>
                  </a:prstGeom>
                  <a:ln w="63500">
                    <a:solidFill>
                      <a:srgbClr val="00B0F0"/>
                    </a:solidFill>
                    <a:prstDash val="sysDot"/>
                  </a:ln>
                </p:spPr>
              </p:pic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2030003" y="443985"/>
                    <a:ext cx="76976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/>
                      <a:t>r</a:t>
                    </a:r>
                    <a:r>
                      <a:rPr lang="en-US" sz="2800" baseline="-25000" dirty="0" smtClean="0"/>
                      <a:t>1</a:t>
                    </a:r>
                    <a:r>
                      <a:rPr lang="en-US" sz="2800" dirty="0" smtClean="0"/>
                      <a:t>(t)</a:t>
                    </a:r>
                    <a:endParaRPr lang="en-US" sz="2800" dirty="0"/>
                  </a:p>
                </p:txBody>
              </p:sp>
              <p:cxnSp>
                <p:nvCxnSpPr>
                  <p:cNvPr id="10" name="Straight Arrow Connector 9"/>
                  <p:cNvCxnSpPr/>
                  <p:nvPr/>
                </p:nvCxnSpPr>
                <p:spPr>
                  <a:xfrm flipH="1">
                    <a:off x="11020335" y="931790"/>
                    <a:ext cx="1171665" cy="972234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456243" y="2697718"/>
                    <a:ext cx="4491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/>
                      <a:t>0h</a:t>
                    </a:r>
                    <a:endParaRPr lang="en-US" sz="2000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1755407" y="2723859"/>
                    <a:ext cx="4491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/>
                      <a:t>4h</a:t>
                    </a:r>
                    <a:endParaRPr lang="en-US" sz="2000" dirty="0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937481" y="6243217"/>
                    <a:ext cx="8723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/>
                      <a:t>time, t</a:t>
                    </a:r>
                    <a:endParaRPr lang="en-US" sz="2000" dirty="0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5311186" y="742950"/>
                    <a:ext cx="1318169" cy="1981202"/>
                  </a:xfrm>
                  <a:prstGeom prst="rect">
                    <a:avLst/>
                  </a:prstGeom>
                  <a:noFill/>
                  <a:ln w="63500">
                    <a:solidFill>
                      <a:srgbClr val="00B0F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5309584" y="4058335"/>
                    <a:ext cx="1318169" cy="2019198"/>
                  </a:xfrm>
                  <a:prstGeom prst="rect">
                    <a:avLst/>
                  </a:prstGeom>
                  <a:noFill/>
                  <a:ln w="63500">
                    <a:solidFill>
                      <a:srgbClr val="00B0F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848" t="10900" r="38463" b="58986"/>
                  <a:stretch/>
                </p:blipFill>
                <p:spPr>
                  <a:xfrm>
                    <a:off x="10648950" y="4058335"/>
                    <a:ext cx="1276350" cy="2019300"/>
                  </a:xfrm>
                  <a:prstGeom prst="rect">
                    <a:avLst/>
                  </a:prstGeom>
                  <a:ln w="63500">
                    <a:solidFill>
                      <a:srgbClr val="00B0F0"/>
                    </a:solidFill>
                    <a:prstDash val="sysDot"/>
                  </a:ln>
                </p:spPr>
              </p:pic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475293" y="6090270"/>
                    <a:ext cx="4491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/>
                      <a:t>0h</a:t>
                    </a:r>
                    <a:endParaRPr lang="en-US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1774457" y="6116411"/>
                    <a:ext cx="4491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/>
                      <a:t>4h</a:t>
                    </a:r>
                    <a:endParaRPr lang="en-US" sz="2000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2030003" y="3984770"/>
                    <a:ext cx="76976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/>
                      <a:t>r</a:t>
                    </a:r>
                    <a:r>
                      <a:rPr lang="en-US" sz="2800" baseline="-25000" dirty="0"/>
                      <a:t>2</a:t>
                    </a:r>
                    <a:r>
                      <a:rPr lang="en-US" sz="2800" dirty="0" smtClean="0"/>
                      <a:t>(t)</a:t>
                    </a:r>
                    <a:endParaRPr lang="en-US" sz="2800" dirty="0"/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 flipH="1">
                    <a:off x="11188624" y="4512788"/>
                    <a:ext cx="1171665" cy="972234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0850947" y="2889732"/>
                    <a:ext cx="8723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/>
                      <a:t>time, t</a:t>
                    </a:r>
                    <a:endParaRPr lang="en-US" sz="2000" dirty="0"/>
                  </a:p>
                </p:txBody>
              </p:sp>
            </p:grpSp>
            <p:sp>
              <p:nvSpPr>
                <p:cNvPr id="27" name="Rectangle 26"/>
                <p:cNvSpPr/>
                <p:nvPr/>
              </p:nvSpPr>
              <p:spPr>
                <a:xfrm>
                  <a:off x="285750" y="6610350"/>
                  <a:ext cx="12618720" cy="182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" y="-95831"/>
                  <a:ext cx="12514016" cy="67391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Connector 29"/>
              <p:cNvCxnSpPr>
                <a:stCxn id="26" idx="1"/>
                <a:endCxn id="26" idx="3"/>
              </p:cNvCxnSpPr>
              <p:nvPr/>
            </p:nvCxnSpPr>
            <p:spPr>
              <a:xfrm>
                <a:off x="285750" y="3273748"/>
                <a:ext cx="1251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3598050" y="-62043"/>
              <a:ext cx="40430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Runoff into Pond 1, 2-Year Rainfall Event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58303" y="3288433"/>
              <a:ext cx="40430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Runoff into Pond 2, 2-Year Rainfall Event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39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85378" y="3413216"/>
            <a:ext cx="6286514" cy="2089792"/>
            <a:chOff x="5785378" y="3413216"/>
            <a:chExt cx="6286514" cy="2089792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378" y="3527709"/>
              <a:ext cx="6286514" cy="1975299"/>
              <a:chOff x="5785378" y="3527709"/>
              <a:chExt cx="6286514" cy="197529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7909453" y="1403634"/>
                <a:ext cx="1943100" cy="619125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905437" y="4368207"/>
                <a:ext cx="847773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Pond 1</a:t>
                </a:r>
                <a:endParaRPr lang="en-US" dirty="0"/>
              </a:p>
            </p:txBody>
          </p:sp>
          <p:sp>
            <p:nvSpPr>
              <p:cNvPr id="12" name="Frame 11"/>
              <p:cNvSpPr/>
              <p:nvPr/>
            </p:nvSpPr>
            <p:spPr>
              <a:xfrm>
                <a:off x="5905436" y="4707053"/>
                <a:ext cx="985845" cy="694434"/>
              </a:xfrm>
              <a:prstGeom prst="frame">
                <a:avLst>
                  <a:gd name="adj1" fmla="val 59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731585" y="4082325"/>
                <a:ext cx="848116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Pond 2</a:t>
                </a:r>
                <a:endParaRPr lang="en-US" dirty="0"/>
              </a:p>
            </p:txBody>
          </p:sp>
          <p:sp>
            <p:nvSpPr>
              <p:cNvPr id="14" name="Frame 13"/>
              <p:cNvSpPr/>
              <p:nvPr/>
            </p:nvSpPr>
            <p:spPr>
              <a:xfrm>
                <a:off x="10735492" y="3559946"/>
                <a:ext cx="730242" cy="529554"/>
              </a:xfrm>
              <a:prstGeom prst="frame">
                <a:avLst>
                  <a:gd name="adj1" fmla="val 59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20675000">
                <a:off x="6837671" y="4180839"/>
                <a:ext cx="3999819" cy="43901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Stream</a:t>
                </a:r>
                <a:endParaRPr lang="en-US" sz="2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858753" y="5195231"/>
                <a:ext cx="11888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Google Maps 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1407459" y="3836904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397151" y="3725692"/>
                <a:ext cx="6747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Outlet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816404" y="4946844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19594" y="4826880"/>
                <a:ext cx="6575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Outlet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5785378" y="3413216"/>
              <a:ext cx="6191250" cy="105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36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345332" y="-4861951"/>
            <a:ext cx="12497081" cy="14295254"/>
            <a:chOff x="-2345332" y="-4861951"/>
            <a:chExt cx="12497081" cy="14295254"/>
          </a:xfrm>
        </p:grpSpPr>
        <p:sp>
          <p:nvSpPr>
            <p:cNvPr id="3" name="Rectangle 2"/>
            <p:cNvSpPr/>
            <p:nvPr/>
          </p:nvSpPr>
          <p:spPr>
            <a:xfrm>
              <a:off x="-2345332" y="3039204"/>
              <a:ext cx="12487931" cy="63940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 rot="5400000">
              <a:off x="-5899" y="-7189769"/>
              <a:ext cx="7829830" cy="12485466"/>
              <a:chOff x="3790820" y="-5664481"/>
              <a:chExt cx="7829830" cy="1248546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790820" y="-5664481"/>
                <a:ext cx="7829830" cy="12485466"/>
                <a:chOff x="3790820" y="-5664481"/>
                <a:chExt cx="7829830" cy="12485466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90820" y="-5655331"/>
                  <a:ext cx="7816980" cy="1246716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5111991" y="5450320"/>
                  <a:ext cx="945199" cy="13579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186953" y="1161180"/>
                  <a:ext cx="715248" cy="896219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4508789" y="1294817"/>
                  <a:ext cx="137160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 smtClean="0"/>
                    <a:t>Pond 2</a:t>
                  </a:r>
                  <a:endParaRPr lang="en-US" sz="3200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 rot="16200000">
                  <a:off x="4100921" y="5824171"/>
                  <a:ext cx="1408852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 smtClean="0"/>
                    <a:t>Pond 1</a:t>
                  </a:r>
                  <a:endParaRPr lang="en-US" sz="3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10307480" y="-4874531"/>
                  <a:ext cx="21031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bg1"/>
                      </a:solidFill>
                    </a:rPr>
                    <a:t>Google Maps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 rot="18490191">
                  <a:off x="3990962" y="-1105506"/>
                  <a:ext cx="3991011" cy="908759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/>
                    <a:t>Stream 2</a:t>
                  </a:r>
                  <a:endParaRPr lang="en-US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7162800" y="-256540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6200000">
                <a:off x="7166912" y="-2720628"/>
                <a:ext cx="1234440" cy="58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O</a:t>
                </a:r>
                <a:r>
                  <a:rPr lang="en-US" sz="3200" dirty="0" smtClean="0"/>
                  <a:t>utlet</a:t>
                </a:r>
                <a:endParaRPr lang="en-US" sz="32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-2273004" y="3060562"/>
              <a:ext cx="12137397" cy="6372741"/>
              <a:chOff x="173783" y="371049"/>
              <a:chExt cx="12137397" cy="637274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3783" y="1213367"/>
                <a:ext cx="2958884" cy="1977507"/>
                <a:chOff x="345233" y="1651518"/>
                <a:chExt cx="2021193" cy="1249944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345233" y="1651518"/>
                  <a:ext cx="1996751" cy="1129003"/>
                  <a:chOff x="345233" y="1651518"/>
                  <a:chExt cx="1996751" cy="1129003"/>
                </a:xfrm>
                <a:solidFill>
                  <a:schemeClr val="bg1"/>
                </a:solidFill>
              </p:grpSpPr>
              <p:sp>
                <p:nvSpPr>
                  <p:cNvPr id="74" name="Freeform 73"/>
                  <p:cNvSpPr/>
                  <p:nvPr/>
                </p:nvSpPr>
                <p:spPr>
                  <a:xfrm>
                    <a:off x="345233" y="1651518"/>
                    <a:ext cx="1996751" cy="1129003"/>
                  </a:xfrm>
                  <a:custGeom>
                    <a:avLst/>
                    <a:gdLst>
                      <a:gd name="connsiteX0" fmla="*/ 0 w 1996751"/>
                      <a:gd name="connsiteY0" fmla="*/ 0 h 727860"/>
                      <a:gd name="connsiteX1" fmla="*/ 363894 w 1996751"/>
                      <a:gd name="connsiteY1" fmla="*/ 513183 h 727860"/>
                      <a:gd name="connsiteX2" fmla="*/ 1045028 w 1996751"/>
                      <a:gd name="connsiteY2" fmla="*/ 727787 h 727860"/>
                      <a:gd name="connsiteX3" fmla="*/ 1679510 w 1996751"/>
                      <a:gd name="connsiteY3" fmla="*/ 494522 h 727860"/>
                      <a:gd name="connsiteX4" fmla="*/ 1996751 w 1996751"/>
                      <a:gd name="connsiteY4" fmla="*/ 18661 h 727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6751" h="727860">
                        <a:moveTo>
                          <a:pt x="0" y="0"/>
                        </a:moveTo>
                        <a:cubicBezTo>
                          <a:pt x="94861" y="195942"/>
                          <a:pt x="189723" y="391885"/>
                          <a:pt x="363894" y="513183"/>
                        </a:cubicBezTo>
                        <a:cubicBezTo>
                          <a:pt x="538065" y="634481"/>
                          <a:pt x="825759" y="730897"/>
                          <a:pt x="1045028" y="727787"/>
                        </a:cubicBezTo>
                        <a:cubicBezTo>
                          <a:pt x="1264297" y="724677"/>
                          <a:pt x="1520889" y="612710"/>
                          <a:pt x="1679510" y="494522"/>
                        </a:cubicBezTo>
                        <a:cubicBezTo>
                          <a:pt x="1838131" y="376334"/>
                          <a:pt x="1917441" y="197497"/>
                          <a:pt x="1996751" y="1866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67139" y="2007704"/>
                    <a:ext cx="1770370" cy="1205"/>
                  </a:xfrm>
                  <a:prstGeom prst="line">
                    <a:avLst/>
                  </a:prstGeom>
                  <a:grpFill/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1724891" y="2473037"/>
                  <a:ext cx="381000" cy="1246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775855" y="2780521"/>
                  <a:ext cx="114300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1733729" y="2597727"/>
                  <a:ext cx="0" cy="1827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1720591" y="2579842"/>
                  <a:ext cx="199510" cy="2334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endParaRPr lang="en-US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29514" y="2081894"/>
                  <a:ext cx="342954" cy="369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/>
                    <a:t>x</a:t>
                  </a:r>
                  <a:r>
                    <a:rPr lang="en-US" sz="3200" baseline="-25000" dirty="0" smtClean="0"/>
                    <a:t>1</a:t>
                  </a:r>
                  <a:endParaRPr lang="en-US" sz="3200" baseline="-25000" dirty="0"/>
                </a:p>
              </p:txBody>
            </p:sp>
            <p:cxnSp>
              <p:nvCxnSpPr>
                <p:cNvPr id="71" name="Straight Arrow Connector 70"/>
                <p:cNvCxnSpPr>
                  <a:endCxn id="74" idx="2"/>
                </p:cNvCxnSpPr>
                <p:nvPr/>
              </p:nvCxnSpPr>
              <p:spPr>
                <a:xfrm>
                  <a:off x="1352324" y="2007704"/>
                  <a:ext cx="0" cy="7727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Arc 71"/>
                <p:cNvSpPr/>
                <p:nvPr/>
              </p:nvSpPr>
              <p:spPr>
                <a:xfrm>
                  <a:off x="1956647" y="2535382"/>
                  <a:ext cx="365014" cy="366080"/>
                </a:xfrm>
                <a:prstGeom prst="arc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Isosceles Triangle 72"/>
                <p:cNvSpPr/>
                <p:nvPr/>
              </p:nvSpPr>
              <p:spPr>
                <a:xfrm rot="10800000">
                  <a:off x="2274442" y="2687429"/>
                  <a:ext cx="91984" cy="61986"/>
                </a:xfrm>
                <a:prstGeom prst="triangl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2738997" y="3041947"/>
                <a:ext cx="3125663" cy="606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2748129" y="3271385"/>
                <a:ext cx="3116531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19" idx="2"/>
              </p:cNvCxnSpPr>
              <p:nvPr/>
            </p:nvCxnSpPr>
            <p:spPr>
              <a:xfrm>
                <a:off x="4301828" y="3271385"/>
                <a:ext cx="1" cy="3766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878867" y="3140900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x</a:t>
                </a:r>
                <a:r>
                  <a:rPr lang="en-US" sz="2800" baseline="-25000" dirty="0"/>
                  <a:t>2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617273" y="371049"/>
                <a:ext cx="373820" cy="832305"/>
                <a:chOff x="727491" y="293432"/>
                <a:chExt cx="373820" cy="832305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914401" y="816169"/>
                  <a:ext cx="0" cy="30956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868681" y="77044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727491" y="293432"/>
                  <a:ext cx="3738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d</a:t>
                  </a:r>
                  <a:endParaRPr lang="en-US" sz="2800" baseline="-25000" dirty="0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 flipH="1">
                <a:off x="2254852" y="2186642"/>
                <a:ext cx="0" cy="3095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2209132" y="214092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99978" y="1664779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u</a:t>
                </a:r>
                <a:r>
                  <a:rPr lang="en-US" sz="2800" baseline="-25000" dirty="0" smtClean="0"/>
                  <a:t>1</a:t>
                </a:r>
                <a:endParaRPr lang="en-US" sz="2800" baseline="-25000" dirty="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893712" y="3962237"/>
                <a:ext cx="2950417" cy="1977507"/>
                <a:chOff x="345233" y="1651518"/>
                <a:chExt cx="2015409" cy="1249944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345233" y="1651518"/>
                  <a:ext cx="1996751" cy="1129003"/>
                  <a:chOff x="345233" y="1651518"/>
                  <a:chExt cx="1996751" cy="1129003"/>
                </a:xfrm>
                <a:solidFill>
                  <a:schemeClr val="bg1"/>
                </a:solidFill>
              </p:grpSpPr>
              <p:sp>
                <p:nvSpPr>
                  <p:cNvPr id="60" name="Freeform 59"/>
                  <p:cNvSpPr/>
                  <p:nvPr/>
                </p:nvSpPr>
                <p:spPr>
                  <a:xfrm>
                    <a:off x="345233" y="1651518"/>
                    <a:ext cx="1996751" cy="1129003"/>
                  </a:xfrm>
                  <a:custGeom>
                    <a:avLst/>
                    <a:gdLst>
                      <a:gd name="connsiteX0" fmla="*/ 0 w 1996751"/>
                      <a:gd name="connsiteY0" fmla="*/ 0 h 727860"/>
                      <a:gd name="connsiteX1" fmla="*/ 363894 w 1996751"/>
                      <a:gd name="connsiteY1" fmla="*/ 513183 h 727860"/>
                      <a:gd name="connsiteX2" fmla="*/ 1045028 w 1996751"/>
                      <a:gd name="connsiteY2" fmla="*/ 727787 h 727860"/>
                      <a:gd name="connsiteX3" fmla="*/ 1679510 w 1996751"/>
                      <a:gd name="connsiteY3" fmla="*/ 494522 h 727860"/>
                      <a:gd name="connsiteX4" fmla="*/ 1996751 w 1996751"/>
                      <a:gd name="connsiteY4" fmla="*/ 18661 h 727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6751" h="727860">
                        <a:moveTo>
                          <a:pt x="0" y="0"/>
                        </a:moveTo>
                        <a:cubicBezTo>
                          <a:pt x="94861" y="195942"/>
                          <a:pt x="189723" y="391885"/>
                          <a:pt x="363894" y="513183"/>
                        </a:cubicBezTo>
                        <a:cubicBezTo>
                          <a:pt x="538065" y="634481"/>
                          <a:pt x="825759" y="730897"/>
                          <a:pt x="1045028" y="727787"/>
                        </a:cubicBezTo>
                        <a:cubicBezTo>
                          <a:pt x="1264297" y="724677"/>
                          <a:pt x="1520889" y="612710"/>
                          <a:pt x="1679510" y="494522"/>
                        </a:cubicBezTo>
                        <a:cubicBezTo>
                          <a:pt x="1838131" y="376334"/>
                          <a:pt x="1917441" y="197497"/>
                          <a:pt x="1996751" y="1866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467139" y="2007704"/>
                    <a:ext cx="1770370" cy="1205"/>
                  </a:xfrm>
                  <a:prstGeom prst="line">
                    <a:avLst/>
                  </a:prstGeom>
                  <a:grpFill/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Rectangle 51"/>
                <p:cNvSpPr/>
                <p:nvPr/>
              </p:nvSpPr>
              <p:spPr>
                <a:xfrm>
                  <a:off x="1724891" y="2473037"/>
                  <a:ext cx="381000" cy="1246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75855" y="2780521"/>
                  <a:ext cx="114300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733729" y="2597727"/>
                  <a:ext cx="0" cy="1827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727475" y="2565422"/>
                  <a:ext cx="199510" cy="2334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endParaRPr 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060100" y="2091757"/>
                  <a:ext cx="315579" cy="3307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x</a:t>
                  </a:r>
                  <a:r>
                    <a:rPr lang="en-US" sz="2800" baseline="-25000" dirty="0"/>
                    <a:t>3</a:t>
                  </a:r>
                </a:p>
              </p:txBody>
            </p:sp>
            <p:cxnSp>
              <p:nvCxnSpPr>
                <p:cNvPr id="57" name="Straight Arrow Connector 56"/>
                <p:cNvCxnSpPr>
                  <a:endCxn id="60" idx="2"/>
                </p:cNvCxnSpPr>
                <p:nvPr/>
              </p:nvCxnSpPr>
              <p:spPr>
                <a:xfrm>
                  <a:off x="1352324" y="2007704"/>
                  <a:ext cx="0" cy="7727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Arc 57"/>
                <p:cNvSpPr/>
                <p:nvPr/>
              </p:nvSpPr>
              <p:spPr>
                <a:xfrm>
                  <a:off x="1956647" y="2535382"/>
                  <a:ext cx="365014" cy="366080"/>
                </a:xfrm>
                <a:prstGeom prst="arc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 rot="10800000">
                  <a:off x="2268658" y="2687429"/>
                  <a:ext cx="91984" cy="61986"/>
                </a:xfrm>
                <a:prstGeom prst="triangl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529723" y="3140900"/>
                <a:ext cx="373820" cy="821336"/>
                <a:chOff x="6447420" y="3053271"/>
                <a:chExt cx="373820" cy="821336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6634330" y="3565039"/>
                  <a:ext cx="0" cy="30956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6588610" y="351931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447420" y="3053271"/>
                  <a:ext cx="3738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d</a:t>
                  </a:r>
                  <a:endParaRPr lang="en-US" sz="2800" baseline="-25000" dirty="0"/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 flipH="1">
                <a:off x="7974781" y="4935512"/>
                <a:ext cx="0" cy="3095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7929061" y="488979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757060" y="4436844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u</a:t>
                </a:r>
                <a:r>
                  <a:rPr lang="en-US" sz="2800" baseline="-25000" dirty="0"/>
                  <a:t>2</a:t>
                </a: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5605798" y="3477102"/>
                <a:ext cx="599887" cy="579167"/>
                <a:chOff x="5836904" y="2086221"/>
                <a:chExt cx="599887" cy="579167"/>
              </a:xfrm>
            </p:grpSpPr>
            <p:sp>
              <p:nvSpPr>
                <p:cNvPr id="46" name="Isosceles Triangle 45"/>
                <p:cNvSpPr/>
                <p:nvPr/>
              </p:nvSpPr>
              <p:spPr>
                <a:xfrm rot="10800000">
                  <a:off x="6302133" y="2326771"/>
                  <a:ext cx="134658" cy="98067"/>
                </a:xfrm>
                <a:prstGeom prst="triangl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>
                <a:xfrm>
                  <a:off x="5836904" y="2086221"/>
                  <a:ext cx="534355" cy="579167"/>
                </a:xfrm>
                <a:prstGeom prst="arc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8549831" y="5729468"/>
                <a:ext cx="3125663" cy="606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V="1">
                <a:off x="8558963" y="5958906"/>
                <a:ext cx="3116531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endCxn id="33" idx="2"/>
              </p:cNvCxnSpPr>
              <p:nvPr/>
            </p:nvCxnSpPr>
            <p:spPr>
              <a:xfrm>
                <a:off x="10112662" y="5958906"/>
                <a:ext cx="1" cy="3766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9671114" y="5851250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x</a:t>
                </a:r>
                <a:r>
                  <a:rPr lang="en-US" sz="2800" baseline="-25000" dirty="0" smtClean="0"/>
                  <a:t>4</a:t>
                </a:r>
                <a:endParaRPr lang="en-US" sz="2800" baseline="-250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558963" y="5716214"/>
                <a:ext cx="3108960" cy="139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11416632" y="6164623"/>
                <a:ext cx="608354" cy="579167"/>
                <a:chOff x="5836904" y="2086221"/>
                <a:chExt cx="608354" cy="579167"/>
              </a:xfrm>
            </p:grpSpPr>
            <p:sp>
              <p:nvSpPr>
                <p:cNvPr id="44" name="Isosceles Triangle 43"/>
                <p:cNvSpPr/>
                <p:nvPr/>
              </p:nvSpPr>
              <p:spPr>
                <a:xfrm rot="10800000">
                  <a:off x="6310600" y="2326771"/>
                  <a:ext cx="134658" cy="98067"/>
                </a:xfrm>
                <a:prstGeom prst="triangl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>
                <a:xfrm>
                  <a:off x="5836904" y="2086221"/>
                  <a:ext cx="534355" cy="579167"/>
                </a:xfrm>
                <a:prstGeom prst="arc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2748128" y="2939780"/>
                <a:ext cx="3108960" cy="193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952056" y="2219180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q</a:t>
                </a:r>
                <a:r>
                  <a:rPr lang="en-US" sz="2800" baseline="-25000" dirty="0" smtClean="0"/>
                  <a:t>1</a:t>
                </a:r>
                <a:endParaRPr lang="en-US" sz="2800" baseline="-25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67202" y="3110257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q</a:t>
                </a:r>
                <a:r>
                  <a:rPr lang="en-US" sz="2800" baseline="-25000" dirty="0" smtClean="0"/>
                  <a:t>2</a:t>
                </a:r>
                <a:endParaRPr lang="en-US" sz="2800" baseline="-25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27114" y="4987278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q</a:t>
                </a:r>
                <a:r>
                  <a:rPr lang="en-US" sz="2800" baseline="-25000" dirty="0" smtClean="0"/>
                  <a:t>3</a:t>
                </a:r>
                <a:endParaRPr lang="en-US" sz="2800" baseline="-25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815531" y="5851250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q</a:t>
                </a:r>
                <a:r>
                  <a:rPr lang="en-US" sz="2800" baseline="-25000" dirty="0" smtClean="0"/>
                  <a:t>4</a:t>
                </a:r>
                <a:endParaRPr lang="en-US" sz="2800" baseline="-25000" dirty="0"/>
              </a:p>
            </p:txBody>
          </p:sp>
        </p:grpSp>
        <p:sp>
          <p:nvSpPr>
            <p:cNvPr id="76" name="Right Arrow 75"/>
            <p:cNvSpPr/>
            <p:nvPr/>
          </p:nvSpPr>
          <p:spPr>
            <a:xfrm rot="20738073">
              <a:off x="-850193" y="-3994339"/>
              <a:ext cx="3249559" cy="1011455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Stream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80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271755" y="610153"/>
            <a:ext cx="12026790" cy="6247847"/>
            <a:chOff x="173783" y="495943"/>
            <a:chExt cx="12026790" cy="6247847"/>
          </a:xfrm>
        </p:grpSpPr>
        <p:grpSp>
          <p:nvGrpSpPr>
            <p:cNvPr id="23" name="Group 22"/>
            <p:cNvGrpSpPr/>
            <p:nvPr/>
          </p:nvGrpSpPr>
          <p:grpSpPr>
            <a:xfrm>
              <a:off x="173783" y="1213367"/>
              <a:ext cx="2950417" cy="1977507"/>
              <a:chOff x="345233" y="1651518"/>
              <a:chExt cx="2015409" cy="124994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45233" y="1651518"/>
                <a:ext cx="1996751" cy="1129003"/>
                <a:chOff x="345233" y="1651518"/>
                <a:chExt cx="1996751" cy="1129003"/>
              </a:xfrm>
              <a:solidFill>
                <a:schemeClr val="bg1"/>
              </a:solidFill>
            </p:grpSpPr>
            <p:sp>
              <p:nvSpPr>
                <p:cNvPr id="6" name="Freeform 5"/>
                <p:cNvSpPr/>
                <p:nvPr/>
              </p:nvSpPr>
              <p:spPr>
                <a:xfrm>
                  <a:off x="345233" y="1651518"/>
                  <a:ext cx="1996751" cy="1129003"/>
                </a:xfrm>
                <a:custGeom>
                  <a:avLst/>
                  <a:gdLst>
                    <a:gd name="connsiteX0" fmla="*/ 0 w 1996751"/>
                    <a:gd name="connsiteY0" fmla="*/ 0 h 727860"/>
                    <a:gd name="connsiteX1" fmla="*/ 363894 w 1996751"/>
                    <a:gd name="connsiteY1" fmla="*/ 513183 h 727860"/>
                    <a:gd name="connsiteX2" fmla="*/ 1045028 w 1996751"/>
                    <a:gd name="connsiteY2" fmla="*/ 727787 h 727860"/>
                    <a:gd name="connsiteX3" fmla="*/ 1679510 w 1996751"/>
                    <a:gd name="connsiteY3" fmla="*/ 494522 h 727860"/>
                    <a:gd name="connsiteX4" fmla="*/ 1996751 w 1996751"/>
                    <a:gd name="connsiteY4" fmla="*/ 18661 h 727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6751" h="727860">
                      <a:moveTo>
                        <a:pt x="0" y="0"/>
                      </a:moveTo>
                      <a:cubicBezTo>
                        <a:pt x="94861" y="195942"/>
                        <a:pt x="189723" y="391885"/>
                        <a:pt x="363894" y="513183"/>
                      </a:cubicBezTo>
                      <a:cubicBezTo>
                        <a:pt x="538065" y="634481"/>
                        <a:pt x="825759" y="730897"/>
                        <a:pt x="1045028" y="727787"/>
                      </a:cubicBezTo>
                      <a:cubicBezTo>
                        <a:pt x="1264297" y="724677"/>
                        <a:pt x="1520889" y="612710"/>
                        <a:pt x="1679510" y="494522"/>
                      </a:cubicBezTo>
                      <a:cubicBezTo>
                        <a:pt x="1838131" y="376334"/>
                        <a:pt x="1917441" y="197497"/>
                        <a:pt x="1996751" y="1866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67139" y="2007704"/>
                  <a:ext cx="1770370" cy="1205"/>
                </a:xfrm>
                <a:prstGeom prst="lin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>
              <a:xfrm>
                <a:off x="1724891" y="2473037"/>
                <a:ext cx="381000" cy="1246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775855" y="2780521"/>
                <a:ext cx="114300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733729" y="2597727"/>
                <a:ext cx="0" cy="182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720591" y="2579842"/>
                <a:ext cx="199510" cy="233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2293" y="2092908"/>
                <a:ext cx="247689" cy="233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cxnSp>
            <p:nvCxnSpPr>
              <p:cNvPr id="19" name="Straight Arrow Connector 18"/>
              <p:cNvCxnSpPr>
                <a:endCxn id="6" idx="2"/>
              </p:cNvCxnSpPr>
              <p:nvPr/>
            </p:nvCxnSpPr>
            <p:spPr>
              <a:xfrm>
                <a:off x="1352324" y="2007704"/>
                <a:ext cx="0" cy="7727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/>
              <p:nvPr/>
            </p:nvSpPr>
            <p:spPr>
              <a:xfrm>
                <a:off x="1956647" y="2535382"/>
                <a:ext cx="365014" cy="366080"/>
              </a:xfrm>
              <a:prstGeom prst="arc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0800000">
                <a:off x="2268658" y="2687429"/>
                <a:ext cx="91984" cy="61986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2738997" y="3041947"/>
              <a:ext cx="3125663" cy="606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2748129" y="3271385"/>
              <a:ext cx="3116531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4" idx="2"/>
            </p:cNvCxnSpPr>
            <p:nvPr/>
          </p:nvCxnSpPr>
          <p:spPr>
            <a:xfrm>
              <a:off x="4301828" y="3271385"/>
              <a:ext cx="1" cy="3766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939228" y="324343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11662" y="495943"/>
              <a:ext cx="385042" cy="707411"/>
              <a:chOff x="721880" y="418326"/>
              <a:chExt cx="385042" cy="707411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914401" y="816169"/>
                <a:ext cx="0" cy="3095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868681" y="77044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1880" y="418326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H="1">
              <a:off x="2254852" y="2186642"/>
              <a:ext cx="0" cy="3095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209132" y="214092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62331" y="178879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893712" y="3962237"/>
              <a:ext cx="2950417" cy="1977507"/>
              <a:chOff x="345233" y="1651518"/>
              <a:chExt cx="2015409" cy="124994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45233" y="1651518"/>
                <a:ext cx="1996751" cy="1129003"/>
                <a:chOff x="345233" y="1651518"/>
                <a:chExt cx="1996751" cy="1129003"/>
              </a:xfrm>
              <a:solidFill>
                <a:schemeClr val="bg1"/>
              </a:solidFill>
            </p:grpSpPr>
            <p:sp>
              <p:nvSpPr>
                <p:cNvPr id="51" name="Freeform 50"/>
                <p:cNvSpPr/>
                <p:nvPr/>
              </p:nvSpPr>
              <p:spPr>
                <a:xfrm>
                  <a:off x="345233" y="1651518"/>
                  <a:ext cx="1996751" cy="1129003"/>
                </a:xfrm>
                <a:custGeom>
                  <a:avLst/>
                  <a:gdLst>
                    <a:gd name="connsiteX0" fmla="*/ 0 w 1996751"/>
                    <a:gd name="connsiteY0" fmla="*/ 0 h 727860"/>
                    <a:gd name="connsiteX1" fmla="*/ 363894 w 1996751"/>
                    <a:gd name="connsiteY1" fmla="*/ 513183 h 727860"/>
                    <a:gd name="connsiteX2" fmla="*/ 1045028 w 1996751"/>
                    <a:gd name="connsiteY2" fmla="*/ 727787 h 727860"/>
                    <a:gd name="connsiteX3" fmla="*/ 1679510 w 1996751"/>
                    <a:gd name="connsiteY3" fmla="*/ 494522 h 727860"/>
                    <a:gd name="connsiteX4" fmla="*/ 1996751 w 1996751"/>
                    <a:gd name="connsiteY4" fmla="*/ 18661 h 727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6751" h="727860">
                      <a:moveTo>
                        <a:pt x="0" y="0"/>
                      </a:moveTo>
                      <a:cubicBezTo>
                        <a:pt x="94861" y="195942"/>
                        <a:pt x="189723" y="391885"/>
                        <a:pt x="363894" y="513183"/>
                      </a:cubicBezTo>
                      <a:cubicBezTo>
                        <a:pt x="538065" y="634481"/>
                        <a:pt x="825759" y="730897"/>
                        <a:pt x="1045028" y="727787"/>
                      </a:cubicBezTo>
                      <a:cubicBezTo>
                        <a:pt x="1264297" y="724677"/>
                        <a:pt x="1520889" y="612710"/>
                        <a:pt x="1679510" y="494522"/>
                      </a:cubicBezTo>
                      <a:cubicBezTo>
                        <a:pt x="1838131" y="376334"/>
                        <a:pt x="1917441" y="197497"/>
                        <a:pt x="1996751" y="1866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67139" y="2007704"/>
                  <a:ext cx="1770370" cy="1205"/>
                </a:xfrm>
                <a:prstGeom prst="lin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/>
              <p:cNvSpPr/>
              <p:nvPr/>
            </p:nvSpPr>
            <p:spPr>
              <a:xfrm>
                <a:off x="1724891" y="2473037"/>
                <a:ext cx="381000" cy="1246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775855" y="2780521"/>
                <a:ext cx="114300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1733729" y="2597727"/>
                <a:ext cx="0" cy="182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727475" y="2565422"/>
                <a:ext cx="199510" cy="233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142293" y="2092908"/>
                <a:ext cx="247689" cy="233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3</a:t>
                </a:r>
              </a:p>
            </p:txBody>
          </p:sp>
          <p:cxnSp>
            <p:nvCxnSpPr>
              <p:cNvPr id="48" name="Straight Arrow Connector 47"/>
              <p:cNvCxnSpPr>
                <a:endCxn id="51" idx="2"/>
              </p:cNvCxnSpPr>
              <p:nvPr/>
            </p:nvCxnSpPr>
            <p:spPr>
              <a:xfrm>
                <a:off x="1352324" y="2007704"/>
                <a:ext cx="0" cy="7727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Arc 48"/>
              <p:cNvSpPr/>
              <p:nvPr/>
            </p:nvSpPr>
            <p:spPr>
              <a:xfrm>
                <a:off x="1956647" y="2535382"/>
                <a:ext cx="365014" cy="366080"/>
              </a:xfrm>
              <a:prstGeom prst="arc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 rot="10800000">
                <a:off x="2268658" y="2687429"/>
                <a:ext cx="91984" cy="61986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524112" y="3254825"/>
              <a:ext cx="385042" cy="707411"/>
              <a:chOff x="6441809" y="3167196"/>
              <a:chExt cx="385042" cy="70741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H="1">
                <a:off x="6634330" y="3565039"/>
                <a:ext cx="0" cy="3095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6588610" y="351931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441809" y="3167196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H="1">
              <a:off x="7974781" y="4935512"/>
              <a:ext cx="0" cy="3095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7929061" y="48897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782260" y="453766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baseline="-25000" dirty="0"/>
                <a:t>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605798" y="3477102"/>
              <a:ext cx="591420" cy="579167"/>
              <a:chOff x="5836904" y="2086221"/>
              <a:chExt cx="591420" cy="579167"/>
            </a:xfrm>
          </p:grpSpPr>
          <p:sp>
            <p:nvSpPr>
              <p:cNvPr id="59" name="Isosceles Triangle 58"/>
              <p:cNvSpPr/>
              <p:nvPr/>
            </p:nvSpPr>
            <p:spPr>
              <a:xfrm rot="10800000">
                <a:off x="6293666" y="2326771"/>
                <a:ext cx="134658" cy="98067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5836904" y="2086221"/>
                <a:ext cx="534355" cy="579167"/>
              </a:xfrm>
              <a:prstGeom prst="arc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8549831" y="5729468"/>
              <a:ext cx="3125663" cy="606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8558963" y="5958906"/>
              <a:ext cx="3116531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2" idx="2"/>
            </p:cNvCxnSpPr>
            <p:nvPr/>
          </p:nvCxnSpPr>
          <p:spPr>
            <a:xfrm>
              <a:off x="10112662" y="5958906"/>
              <a:ext cx="1" cy="3766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9750062" y="593095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558963" y="5716214"/>
              <a:ext cx="3116531" cy="13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11416632" y="6164623"/>
              <a:ext cx="591420" cy="579167"/>
              <a:chOff x="5836904" y="2086221"/>
              <a:chExt cx="591420" cy="579167"/>
            </a:xfrm>
          </p:grpSpPr>
          <p:sp>
            <p:nvSpPr>
              <p:cNvPr id="78" name="Isosceles Triangle 77"/>
              <p:cNvSpPr/>
              <p:nvPr/>
            </p:nvSpPr>
            <p:spPr>
              <a:xfrm rot="10800000">
                <a:off x="6293666" y="2326771"/>
                <a:ext cx="134658" cy="98067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836904" y="2086221"/>
                <a:ext cx="534355" cy="579167"/>
              </a:xfrm>
              <a:prstGeom prst="arc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748129" y="2998343"/>
              <a:ext cx="3116531" cy="13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74614" y="234142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60379" y="3201802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628077" y="509680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815531" y="585125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6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55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1770" y="613745"/>
            <a:ext cx="9034355" cy="5325999"/>
            <a:chOff x="21770" y="613745"/>
            <a:chExt cx="9034355" cy="5325999"/>
          </a:xfrm>
        </p:grpSpPr>
        <p:grpSp>
          <p:nvGrpSpPr>
            <p:cNvPr id="7" name="Group 6"/>
            <p:cNvGrpSpPr/>
            <p:nvPr/>
          </p:nvGrpSpPr>
          <p:grpSpPr>
            <a:xfrm>
              <a:off x="173783" y="613745"/>
              <a:ext cx="8882342" cy="5325999"/>
              <a:chOff x="173783" y="613745"/>
              <a:chExt cx="8882342" cy="532599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3783" y="1213367"/>
                <a:ext cx="2923104" cy="1977507"/>
                <a:chOff x="345233" y="1651518"/>
                <a:chExt cx="1996751" cy="1249944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5233" y="1651518"/>
                  <a:ext cx="1996751" cy="1129003"/>
                  <a:chOff x="345233" y="1651518"/>
                  <a:chExt cx="1996751" cy="1129003"/>
                </a:xfrm>
                <a:solidFill>
                  <a:schemeClr val="bg1"/>
                </a:solidFill>
              </p:grpSpPr>
              <p:sp>
                <p:nvSpPr>
                  <p:cNvPr id="6" name="Freeform 5"/>
                  <p:cNvSpPr/>
                  <p:nvPr/>
                </p:nvSpPr>
                <p:spPr>
                  <a:xfrm>
                    <a:off x="345233" y="1651518"/>
                    <a:ext cx="1996751" cy="1129003"/>
                  </a:xfrm>
                  <a:custGeom>
                    <a:avLst/>
                    <a:gdLst>
                      <a:gd name="connsiteX0" fmla="*/ 0 w 1996751"/>
                      <a:gd name="connsiteY0" fmla="*/ 0 h 727860"/>
                      <a:gd name="connsiteX1" fmla="*/ 363894 w 1996751"/>
                      <a:gd name="connsiteY1" fmla="*/ 513183 h 727860"/>
                      <a:gd name="connsiteX2" fmla="*/ 1045028 w 1996751"/>
                      <a:gd name="connsiteY2" fmla="*/ 727787 h 727860"/>
                      <a:gd name="connsiteX3" fmla="*/ 1679510 w 1996751"/>
                      <a:gd name="connsiteY3" fmla="*/ 494522 h 727860"/>
                      <a:gd name="connsiteX4" fmla="*/ 1996751 w 1996751"/>
                      <a:gd name="connsiteY4" fmla="*/ 18661 h 727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6751" h="727860">
                        <a:moveTo>
                          <a:pt x="0" y="0"/>
                        </a:moveTo>
                        <a:cubicBezTo>
                          <a:pt x="94861" y="195942"/>
                          <a:pt x="189723" y="391885"/>
                          <a:pt x="363894" y="513183"/>
                        </a:cubicBezTo>
                        <a:cubicBezTo>
                          <a:pt x="538065" y="634481"/>
                          <a:pt x="825759" y="730897"/>
                          <a:pt x="1045028" y="727787"/>
                        </a:cubicBezTo>
                        <a:cubicBezTo>
                          <a:pt x="1264297" y="724677"/>
                          <a:pt x="1520889" y="612710"/>
                          <a:pt x="1679510" y="494522"/>
                        </a:cubicBezTo>
                        <a:cubicBezTo>
                          <a:pt x="1838131" y="376334"/>
                          <a:pt x="1917441" y="197497"/>
                          <a:pt x="1996751" y="18661"/>
                        </a:cubicBezTo>
                      </a:path>
                    </a:pathLst>
                  </a:cu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467139" y="2007704"/>
                    <a:ext cx="1770370" cy="1205"/>
                  </a:xfrm>
                  <a:prstGeom prst="line">
                    <a:avLst/>
                  </a:prstGeom>
                  <a:grpFill/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Rectangle 10"/>
                <p:cNvSpPr/>
                <p:nvPr/>
              </p:nvSpPr>
              <p:spPr>
                <a:xfrm>
                  <a:off x="1724891" y="2473037"/>
                  <a:ext cx="381000" cy="1246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75855" y="2780521"/>
                  <a:ext cx="1186778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733729" y="2597727"/>
                  <a:ext cx="0" cy="182794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35666" y="2562296"/>
                  <a:ext cx="208270" cy="252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Z</a:t>
                  </a:r>
                  <a:endParaRPr lang="en-US" sz="2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58041" y="2101348"/>
                  <a:ext cx="315579" cy="3307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x</a:t>
                  </a:r>
                  <a:r>
                    <a:rPr lang="en-US" sz="2800" baseline="-25000" dirty="0" smtClean="0"/>
                    <a:t>1</a:t>
                  </a:r>
                  <a:endParaRPr lang="en-US" baseline="-25000" dirty="0"/>
                </a:p>
              </p:txBody>
            </p:sp>
            <p:cxnSp>
              <p:nvCxnSpPr>
                <p:cNvPr id="19" name="Straight Arrow Connector 18"/>
                <p:cNvCxnSpPr>
                  <a:endCxn id="6" idx="2"/>
                </p:cNvCxnSpPr>
                <p:nvPr/>
              </p:nvCxnSpPr>
              <p:spPr>
                <a:xfrm>
                  <a:off x="1352324" y="2007704"/>
                  <a:ext cx="0" cy="772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Arc 20"/>
                <p:cNvSpPr/>
                <p:nvPr/>
              </p:nvSpPr>
              <p:spPr>
                <a:xfrm>
                  <a:off x="1924116" y="2535382"/>
                  <a:ext cx="365014" cy="366080"/>
                </a:xfrm>
                <a:prstGeom prst="arc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10800000">
                  <a:off x="2236127" y="2687429"/>
                  <a:ext cx="91984" cy="61986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ectangle 23"/>
              <p:cNvSpPr/>
              <p:nvPr/>
            </p:nvSpPr>
            <p:spPr>
              <a:xfrm>
                <a:off x="2738997" y="3054397"/>
                <a:ext cx="3125663" cy="59367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2748129" y="3226565"/>
                <a:ext cx="3116531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24" idx="2"/>
              </p:cNvCxnSpPr>
              <p:nvPr/>
            </p:nvCxnSpPr>
            <p:spPr>
              <a:xfrm>
                <a:off x="4301828" y="3248975"/>
                <a:ext cx="1" cy="39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845009" y="3131474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x</a:t>
                </a:r>
                <a:r>
                  <a:rPr lang="en-US" sz="2800" baseline="-25000" dirty="0"/>
                  <a:t>2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617273" y="613745"/>
                <a:ext cx="373820" cy="794981"/>
                <a:chOff x="727491" y="330756"/>
                <a:chExt cx="373820" cy="794981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H="1">
                  <a:off x="914401" y="816169"/>
                  <a:ext cx="0" cy="30956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868681" y="77044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27491" y="330756"/>
                  <a:ext cx="3738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d</a:t>
                  </a:r>
                  <a:endParaRPr lang="en-US" baseline="-25000" dirty="0"/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254852" y="2186642"/>
                <a:ext cx="0" cy="3095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2209132" y="214092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076303" y="1674212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u</a:t>
                </a:r>
                <a:r>
                  <a:rPr lang="en-US" sz="2800" baseline="-25000" dirty="0" smtClean="0"/>
                  <a:t>1</a:t>
                </a:r>
                <a:endParaRPr lang="en-US" baseline="-25000" dirty="0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893712" y="3962237"/>
                <a:ext cx="2923105" cy="1977507"/>
                <a:chOff x="345233" y="1651518"/>
                <a:chExt cx="1996751" cy="1249944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45233" y="1651518"/>
                  <a:ext cx="1996751" cy="1129003"/>
                  <a:chOff x="345233" y="1651518"/>
                  <a:chExt cx="1996751" cy="1129003"/>
                </a:xfrm>
                <a:solidFill>
                  <a:schemeClr val="bg1"/>
                </a:solidFill>
              </p:grpSpPr>
              <p:sp>
                <p:nvSpPr>
                  <p:cNvPr id="51" name="Freeform 50"/>
                  <p:cNvSpPr/>
                  <p:nvPr/>
                </p:nvSpPr>
                <p:spPr>
                  <a:xfrm>
                    <a:off x="345233" y="1651518"/>
                    <a:ext cx="1996751" cy="1129003"/>
                  </a:xfrm>
                  <a:custGeom>
                    <a:avLst/>
                    <a:gdLst>
                      <a:gd name="connsiteX0" fmla="*/ 0 w 1996751"/>
                      <a:gd name="connsiteY0" fmla="*/ 0 h 727860"/>
                      <a:gd name="connsiteX1" fmla="*/ 363894 w 1996751"/>
                      <a:gd name="connsiteY1" fmla="*/ 513183 h 727860"/>
                      <a:gd name="connsiteX2" fmla="*/ 1045028 w 1996751"/>
                      <a:gd name="connsiteY2" fmla="*/ 727787 h 727860"/>
                      <a:gd name="connsiteX3" fmla="*/ 1679510 w 1996751"/>
                      <a:gd name="connsiteY3" fmla="*/ 494522 h 727860"/>
                      <a:gd name="connsiteX4" fmla="*/ 1996751 w 1996751"/>
                      <a:gd name="connsiteY4" fmla="*/ 18661 h 727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6751" h="727860">
                        <a:moveTo>
                          <a:pt x="0" y="0"/>
                        </a:moveTo>
                        <a:cubicBezTo>
                          <a:pt x="94861" y="195942"/>
                          <a:pt x="189723" y="391885"/>
                          <a:pt x="363894" y="513183"/>
                        </a:cubicBezTo>
                        <a:cubicBezTo>
                          <a:pt x="538065" y="634481"/>
                          <a:pt x="825759" y="730897"/>
                          <a:pt x="1045028" y="727787"/>
                        </a:cubicBezTo>
                        <a:cubicBezTo>
                          <a:pt x="1264297" y="724677"/>
                          <a:pt x="1520889" y="612710"/>
                          <a:pt x="1679510" y="494522"/>
                        </a:cubicBezTo>
                        <a:cubicBezTo>
                          <a:pt x="1838131" y="376334"/>
                          <a:pt x="1917441" y="197497"/>
                          <a:pt x="1996751" y="18661"/>
                        </a:cubicBezTo>
                      </a:path>
                    </a:pathLst>
                  </a:cu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467139" y="2007704"/>
                    <a:ext cx="1770370" cy="1205"/>
                  </a:xfrm>
                  <a:prstGeom prst="line">
                    <a:avLst/>
                  </a:prstGeom>
                  <a:grpFill/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1724891" y="2473037"/>
                  <a:ext cx="381000" cy="1246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75855" y="2780521"/>
                  <a:ext cx="1143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733729" y="2597727"/>
                  <a:ext cx="0" cy="182794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1735565" y="2578644"/>
                  <a:ext cx="208270" cy="252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Z</a:t>
                  </a:r>
                  <a:endParaRPr lang="en-US" sz="20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052697" y="2090176"/>
                  <a:ext cx="315579" cy="3307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x</a:t>
                  </a:r>
                  <a:r>
                    <a:rPr lang="en-US" sz="2800" baseline="-25000" dirty="0"/>
                    <a:t>3</a:t>
                  </a:r>
                </a:p>
              </p:txBody>
            </p:sp>
            <p:cxnSp>
              <p:nvCxnSpPr>
                <p:cNvPr id="48" name="Straight Arrow Connector 47"/>
                <p:cNvCxnSpPr>
                  <a:endCxn id="51" idx="2"/>
                </p:cNvCxnSpPr>
                <p:nvPr/>
              </p:nvCxnSpPr>
              <p:spPr>
                <a:xfrm>
                  <a:off x="1352324" y="2007704"/>
                  <a:ext cx="0" cy="772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Arc 48"/>
                <p:cNvSpPr/>
                <p:nvPr/>
              </p:nvSpPr>
              <p:spPr>
                <a:xfrm>
                  <a:off x="1920858" y="2535382"/>
                  <a:ext cx="365014" cy="366080"/>
                </a:xfrm>
                <a:prstGeom prst="arc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2240309" y="2687429"/>
                  <a:ext cx="91984" cy="61986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7739463" y="3190863"/>
                <a:ext cx="373820" cy="805918"/>
                <a:chOff x="7657160" y="2992489"/>
                <a:chExt cx="373820" cy="80591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7866230" y="3488839"/>
                  <a:ext cx="0" cy="30956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>
                  <a:off x="7820510" y="345581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657160" y="2992489"/>
                  <a:ext cx="3738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d</a:t>
                  </a:r>
                  <a:endParaRPr lang="en-US" sz="2800" baseline="-25000" dirty="0"/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flipH="1">
                <a:off x="7974781" y="4935512"/>
                <a:ext cx="0" cy="3095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929061" y="488979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806655" y="4454244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u</a:t>
                </a:r>
                <a:r>
                  <a:rPr lang="en-US" sz="2800" baseline="-25000" dirty="0"/>
                  <a:t>2</a:t>
                </a: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5605798" y="3303970"/>
                <a:ext cx="591420" cy="579167"/>
                <a:chOff x="5836904" y="2036919"/>
                <a:chExt cx="591420" cy="579167"/>
              </a:xfrm>
            </p:grpSpPr>
            <p:sp>
              <p:nvSpPr>
                <p:cNvPr id="59" name="Isosceles Triangle 58"/>
                <p:cNvSpPr/>
                <p:nvPr/>
              </p:nvSpPr>
              <p:spPr>
                <a:xfrm rot="10800000">
                  <a:off x="6293666" y="2277469"/>
                  <a:ext cx="134658" cy="98067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>
                <a:xfrm>
                  <a:off x="5836904" y="2036919"/>
                  <a:ext cx="534355" cy="579167"/>
                </a:xfrm>
                <a:prstGeom prst="arc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2643300" y="2998344"/>
                <a:ext cx="3250411" cy="918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836461" y="2205751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q</a:t>
                </a:r>
                <a:r>
                  <a:rPr lang="en-US" sz="2800" baseline="-25000" dirty="0" smtClean="0"/>
                  <a:t>1</a:t>
                </a:r>
                <a:endParaRPr lang="en-US" sz="2800" baseline="-25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960356" y="2939502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q</a:t>
                </a:r>
                <a:r>
                  <a:rPr lang="en-US" sz="2800" baseline="-25000" dirty="0" smtClean="0"/>
                  <a:t>2</a:t>
                </a:r>
                <a:endParaRPr lang="en-US" sz="2800" baseline="-25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560476" y="4977464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q</a:t>
                </a:r>
                <a:r>
                  <a:rPr lang="en-US" sz="2800" baseline="-25000" dirty="0" smtClean="0"/>
                  <a:t>3</a:t>
                </a:r>
                <a:endParaRPr lang="en-US" sz="2800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332091" y="3332927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5666137" y="3431076"/>
                <a:ext cx="185738" cy="2038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5609488" y="3404508"/>
                <a:ext cx="1408" cy="23038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571279" y="3416109"/>
                <a:ext cx="274320" cy="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21770" y="668175"/>
              <a:ext cx="8979925" cy="5215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2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571500" y="612579"/>
            <a:ext cx="8049835" cy="5095126"/>
            <a:chOff x="571500" y="612579"/>
            <a:chExt cx="8049835" cy="5095126"/>
          </a:xfrm>
        </p:grpSpPr>
        <p:grpSp>
          <p:nvGrpSpPr>
            <p:cNvPr id="26" name="Group 25"/>
            <p:cNvGrpSpPr/>
            <p:nvPr/>
          </p:nvGrpSpPr>
          <p:grpSpPr>
            <a:xfrm>
              <a:off x="571500" y="612579"/>
              <a:ext cx="7989325" cy="5095126"/>
              <a:chOff x="571500" y="612579"/>
              <a:chExt cx="7989325" cy="509512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796130" y="1776211"/>
                <a:ext cx="1689027" cy="66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2193506" y="2513073"/>
                <a:ext cx="557757" cy="19726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206444" y="2710342"/>
                <a:ext cx="0" cy="289194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09280" y="2654287"/>
                <a:ext cx="3048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Z</a:t>
                </a:r>
                <a:endParaRPr lang="en-US" sz="2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17284" y="1925032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x</a:t>
                </a:r>
                <a:r>
                  <a:rPr lang="en-US" sz="2800" baseline="-25000" dirty="0" smtClean="0"/>
                  <a:t>1</a:t>
                </a:r>
                <a:endParaRPr lang="en-US" baseline="-250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648094" y="1776880"/>
                <a:ext cx="0" cy="12224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/>
              <p:nvPr/>
            </p:nvSpPr>
            <p:spPr>
              <a:xfrm>
                <a:off x="2476690" y="2611707"/>
                <a:ext cx="534355" cy="579167"/>
              </a:xfrm>
              <a:prstGeom prst="arc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0800000">
                <a:off x="2950387" y="2852257"/>
                <a:ext cx="134658" cy="98067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2748129" y="3226565"/>
                <a:ext cx="3116531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24" idx="2"/>
              </p:cNvCxnSpPr>
              <p:nvPr/>
            </p:nvCxnSpPr>
            <p:spPr>
              <a:xfrm>
                <a:off x="4301828" y="3248975"/>
                <a:ext cx="1" cy="39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845009" y="3131474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x</a:t>
                </a:r>
                <a:r>
                  <a:rPr lang="en-US" sz="2800" baseline="-25000" dirty="0"/>
                  <a:t>2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843464" y="612579"/>
                <a:ext cx="495649" cy="794981"/>
                <a:chOff x="727491" y="330756"/>
                <a:chExt cx="495649" cy="794981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H="1">
                  <a:off x="914401" y="816169"/>
                  <a:ext cx="0" cy="30956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868681" y="77044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27491" y="330756"/>
                  <a:ext cx="4956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d</a:t>
                  </a:r>
                  <a:r>
                    <a:rPr lang="en-US" sz="2800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2491172" y="1680565"/>
                <a:ext cx="495649" cy="821998"/>
                <a:chOff x="2076303" y="1674212"/>
                <a:chExt cx="495649" cy="821998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2254852" y="2186642"/>
                  <a:ext cx="0" cy="30956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/>
                <p:cNvSpPr/>
                <p:nvPr/>
              </p:nvSpPr>
              <p:spPr>
                <a:xfrm>
                  <a:off x="2209132" y="214092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076303" y="1674212"/>
                  <a:ext cx="4956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u</a:t>
                  </a:r>
                  <a:r>
                    <a:rPr lang="en-US" sz="2800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5518941" y="3321657"/>
                <a:ext cx="784543" cy="579167"/>
                <a:chOff x="5836904" y="2036919"/>
                <a:chExt cx="579345" cy="579167"/>
              </a:xfrm>
            </p:grpSpPr>
            <p:sp>
              <p:nvSpPr>
                <p:cNvPr id="59" name="Isosceles Triangle 58"/>
                <p:cNvSpPr/>
                <p:nvPr/>
              </p:nvSpPr>
              <p:spPr>
                <a:xfrm rot="10800000">
                  <a:off x="6314963" y="2274951"/>
                  <a:ext cx="101286" cy="100584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>
                <a:xfrm>
                  <a:off x="5836904" y="2036919"/>
                  <a:ext cx="534355" cy="579167"/>
                </a:xfrm>
                <a:prstGeom prst="arc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643300" y="2998344"/>
                <a:ext cx="3250411" cy="649731"/>
                <a:chOff x="2643300" y="2998344"/>
                <a:chExt cx="3250411" cy="64973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738997" y="3054397"/>
                  <a:ext cx="3125663" cy="59367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643300" y="2998344"/>
                  <a:ext cx="3250411" cy="918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2836461" y="2205751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q</a:t>
                </a:r>
                <a:r>
                  <a:rPr lang="en-US" sz="2800" baseline="-25000" dirty="0" smtClean="0"/>
                  <a:t>1</a:t>
                </a:r>
                <a:endParaRPr lang="en-US" sz="2800" baseline="-25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028010" y="2954521"/>
                <a:ext cx="495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q</a:t>
                </a:r>
                <a:r>
                  <a:rPr lang="en-US" sz="2800" baseline="-25000" dirty="0" smtClean="0"/>
                  <a:t>2</a:t>
                </a:r>
                <a:endParaRPr lang="en-US" sz="2800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332091" y="3332927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5666137" y="3431076"/>
                <a:ext cx="185738" cy="2038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5609488" y="3404508"/>
                <a:ext cx="1408" cy="23038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571279" y="3416109"/>
                <a:ext cx="274320" cy="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571500" y="668175"/>
                <a:ext cx="7989325" cy="50395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4183" y="1457993"/>
                <a:ext cx="1680974" cy="15551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58462" y="1435007"/>
                <a:ext cx="1865539" cy="52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5960705" y="2954940"/>
                <a:ext cx="2600120" cy="2580946"/>
                <a:chOff x="6456005" y="3358800"/>
                <a:chExt cx="2600120" cy="2580946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929390" y="4525752"/>
                  <a:ext cx="1873240" cy="1413994"/>
                  <a:chOff x="1052697" y="2007704"/>
                  <a:chExt cx="1279596" cy="893758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1724891" y="2473037"/>
                    <a:ext cx="381000" cy="12469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1733729" y="2597727"/>
                    <a:ext cx="0" cy="182794"/>
                  </a:xfrm>
                  <a:prstGeom prst="straightConnector1">
                    <a:avLst/>
                  </a:prstGeom>
                  <a:ln w="25400">
                    <a:solidFill>
                      <a:schemeClr val="bg1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719144" y="2562673"/>
                    <a:ext cx="208270" cy="252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/>
                      <a:t>Z</a:t>
                    </a:r>
                    <a:endParaRPr lang="en-US" sz="2000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052697" y="2090176"/>
                    <a:ext cx="315579" cy="3307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/>
                      <a:t>x</a:t>
                    </a:r>
                    <a:r>
                      <a:rPr lang="en-US" sz="2800" baseline="-25000" dirty="0"/>
                      <a:t>3</a:t>
                    </a:r>
                  </a:p>
                </p:txBody>
              </p: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1352324" y="2007704"/>
                    <a:ext cx="0" cy="77270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Arc 48"/>
                  <p:cNvSpPr/>
                  <p:nvPr/>
                </p:nvSpPr>
                <p:spPr>
                  <a:xfrm>
                    <a:off x="1920858" y="2535382"/>
                    <a:ext cx="365014" cy="366080"/>
                  </a:xfrm>
                  <a:prstGeom prst="arc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Isosceles Triangle 49"/>
                  <p:cNvSpPr/>
                  <p:nvPr/>
                </p:nvSpPr>
                <p:spPr>
                  <a:xfrm rot="10800000">
                    <a:off x="2240309" y="2687429"/>
                    <a:ext cx="91984" cy="61986"/>
                  </a:xfrm>
                  <a:prstGeom prst="triangl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7726526" y="3358800"/>
                  <a:ext cx="495649" cy="805918"/>
                  <a:chOff x="7657160" y="2992489"/>
                  <a:chExt cx="495649" cy="805918"/>
                </a:xfrm>
              </p:grpSpPr>
              <p:cxnSp>
                <p:nvCxnSpPr>
                  <p:cNvPr id="53" name="Straight Arrow Connector 52"/>
                  <p:cNvCxnSpPr/>
                  <p:nvPr/>
                </p:nvCxnSpPr>
                <p:spPr>
                  <a:xfrm flipH="1">
                    <a:off x="7866230" y="3488839"/>
                    <a:ext cx="0" cy="30956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Oval 53"/>
                  <p:cNvSpPr/>
                  <p:nvPr/>
                </p:nvSpPr>
                <p:spPr>
                  <a:xfrm>
                    <a:off x="7820510" y="3455819"/>
                    <a:ext cx="91440" cy="914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7657160" y="2992489"/>
                    <a:ext cx="49564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/>
                      <a:t>d</a:t>
                    </a:r>
                    <a:r>
                      <a:rPr lang="en-US" sz="2800" baseline="-25000" dirty="0" smtClean="0"/>
                      <a:t>2</a:t>
                    </a:r>
                    <a:endParaRPr lang="en-US" sz="2800" baseline="-25000" dirty="0"/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8183794" y="4440176"/>
                  <a:ext cx="495649" cy="804904"/>
                  <a:chOff x="8183794" y="4440176"/>
                  <a:chExt cx="495649" cy="804904"/>
                </a:xfrm>
              </p:grpSpPr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8183794" y="4440176"/>
                    <a:ext cx="49564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/>
                      <a:t>u</a:t>
                    </a:r>
                    <a:r>
                      <a:rPr lang="en-US" sz="2800" baseline="-25000" dirty="0"/>
                      <a:t>2</a:t>
                    </a:r>
                  </a:p>
                </p:txBody>
              </p:sp>
              <p:cxnSp>
                <p:nvCxnSpPr>
                  <p:cNvPr id="56" name="Straight Arrow Connector 55"/>
                  <p:cNvCxnSpPr/>
                  <p:nvPr/>
                </p:nvCxnSpPr>
                <p:spPr>
                  <a:xfrm flipH="1">
                    <a:off x="8398454" y="4935512"/>
                    <a:ext cx="0" cy="30956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Oval 56"/>
                  <p:cNvSpPr/>
                  <p:nvPr/>
                </p:nvSpPr>
                <p:spPr>
                  <a:xfrm>
                    <a:off x="8352734" y="4881325"/>
                    <a:ext cx="91440" cy="914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8560476" y="4977464"/>
                  <a:ext cx="4956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q</a:t>
                  </a:r>
                  <a:r>
                    <a:rPr lang="en-US" sz="2800" baseline="-25000" dirty="0" smtClean="0"/>
                    <a:t>3</a:t>
                  </a:r>
                  <a:endParaRPr lang="en-US" sz="2800" baseline="-25000" dirty="0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494220" y="4511539"/>
                  <a:ext cx="1689027" cy="669"/>
                </a:xfrm>
                <a:prstGeom prst="line">
                  <a:avLst/>
                </a:prstGeom>
                <a:solidFill>
                  <a:schemeClr val="bg1"/>
                </a:solidFill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Group 4"/>
                <p:cNvGrpSpPr/>
                <p:nvPr/>
              </p:nvGrpSpPr>
              <p:grpSpPr>
                <a:xfrm>
                  <a:off x="6456005" y="4177413"/>
                  <a:ext cx="1865539" cy="1578151"/>
                  <a:chOff x="9231851" y="1052984"/>
                  <a:chExt cx="1865539" cy="1578151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9277572" y="1075970"/>
                    <a:ext cx="1680974" cy="155516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9231851" y="1052984"/>
                    <a:ext cx="1865539" cy="5201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5" name="Group 34"/>
            <p:cNvGrpSpPr/>
            <p:nvPr/>
          </p:nvGrpSpPr>
          <p:grpSpPr>
            <a:xfrm>
              <a:off x="5065274" y="897937"/>
              <a:ext cx="2858176" cy="822500"/>
              <a:chOff x="5207000" y="988541"/>
              <a:chExt cx="2858176" cy="822500"/>
            </a:xfrm>
          </p:grpSpPr>
          <p:sp>
            <p:nvSpPr>
              <p:cNvPr id="28" name="Isosceles Triangle 27"/>
              <p:cNvSpPr/>
              <p:nvPr/>
            </p:nvSpPr>
            <p:spPr>
              <a:xfrm rot="10800000">
                <a:off x="5413039" y="1166587"/>
                <a:ext cx="2452285" cy="644454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207000" y="1052272"/>
                <a:ext cx="2858176" cy="1992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>
                <a:endCxn id="28" idx="0"/>
              </p:cNvCxnSpPr>
              <p:nvPr/>
            </p:nvCxnSpPr>
            <p:spPr>
              <a:xfrm>
                <a:off x="6634961" y="1290596"/>
                <a:ext cx="0" cy="520445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634961" y="1290596"/>
                <a:ext cx="100584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389382" y="1342678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932428" y="988541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</a:t>
                </a:r>
                <a:endParaRPr lang="en-US" sz="1600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5267275" y="1707872"/>
              <a:ext cx="3354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Geometry of stream cross-section</a:t>
              </a:r>
            </a:p>
            <a:p>
              <a:r>
                <a:rPr lang="en-US" dirty="0" smtClean="0"/>
                <a:t>Side slope = 1/m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94029" y="2979366"/>
              <a:ext cx="904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Pond 1</a:t>
              </a:r>
              <a:endParaRPr 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54143" y="3606112"/>
              <a:ext cx="933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Stream</a:t>
              </a:r>
              <a:endParaRPr lang="en-US" sz="2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89210" y="5307595"/>
              <a:ext cx="904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Pond 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32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86138" y="972072"/>
            <a:ext cx="6090363" cy="3396727"/>
            <a:chOff x="886138" y="972072"/>
            <a:chExt cx="6090363" cy="3396727"/>
          </a:xfrm>
        </p:grpSpPr>
        <p:grpSp>
          <p:nvGrpSpPr>
            <p:cNvPr id="5" name="Group 4"/>
            <p:cNvGrpSpPr/>
            <p:nvPr/>
          </p:nvGrpSpPr>
          <p:grpSpPr>
            <a:xfrm>
              <a:off x="886138" y="972072"/>
              <a:ext cx="4171657" cy="3396727"/>
              <a:chOff x="7200900" y="2733339"/>
              <a:chExt cx="1657801" cy="130643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00900" y="2934878"/>
                <a:ext cx="1562100" cy="11049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8763000" y="3793592"/>
                <a:ext cx="0" cy="24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7200900" y="4039778"/>
                <a:ext cx="15621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8757787" y="2733339"/>
                <a:ext cx="0" cy="949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757787" y="3639361"/>
                <a:ext cx="100914" cy="473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763000" y="3790055"/>
                <a:ext cx="95701" cy="481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7200900" y="2733339"/>
                <a:ext cx="0" cy="12962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937385" y="3288145"/>
              <a:ext cx="479816" cy="616730"/>
              <a:chOff x="8805172" y="3334353"/>
              <a:chExt cx="534852" cy="31784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8805173" y="3334353"/>
                <a:ext cx="470907" cy="1589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8805173" y="3493277"/>
                <a:ext cx="5348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8805172" y="3496915"/>
                <a:ext cx="470907" cy="1552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Isosceles Triangle 6"/>
            <p:cNvSpPr/>
            <p:nvPr/>
          </p:nvSpPr>
          <p:spPr>
            <a:xfrm rot="16200000">
              <a:off x="4597010" y="3084684"/>
              <a:ext cx="632536" cy="1007845"/>
            </a:xfrm>
            <a:prstGeom prst="triangle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726510" y="1496070"/>
              <a:ext cx="949154" cy="2100440"/>
              <a:chOff x="9456420" y="2682738"/>
              <a:chExt cx="377190" cy="807865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9639300" y="2682738"/>
                <a:ext cx="0" cy="8078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467850" y="3487328"/>
                <a:ext cx="36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456420" y="2682738"/>
                <a:ext cx="36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910950" y="2315457"/>
                  <a:ext cx="10655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50" y="2315457"/>
                  <a:ext cx="106555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789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526</Words>
  <Application>Microsoft Office PowerPoint</Application>
  <PresentationFormat>Widescreen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UCBerkeley EECS Dept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Chapman</dc:creator>
  <cp:lastModifiedBy>Margaret Chapman</cp:lastModifiedBy>
  <cp:revision>116</cp:revision>
  <dcterms:created xsi:type="dcterms:W3CDTF">2017-09-01T16:56:52Z</dcterms:created>
  <dcterms:modified xsi:type="dcterms:W3CDTF">2018-06-30T20:05:46Z</dcterms:modified>
</cp:coreProperties>
</file>