
<file path=[Content_Types].xml><?xml version="1.0" encoding="utf-8"?>
<Types xmlns="http://schemas.openxmlformats.org/package/2006/content-types">
  <Default Extension="png" ContentType="image/png"/>
  <Default Extension="pdf" ContentType="application/pd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 id="2147484120" r:id="rId2"/>
    <p:sldMasterId id="2147484129" r:id="rId3"/>
  </p:sldMasterIdLst>
  <p:notesMasterIdLst>
    <p:notesMasterId r:id="rId50"/>
  </p:notesMasterIdLst>
  <p:handoutMasterIdLst>
    <p:handoutMasterId r:id="rId51"/>
  </p:handoutMasterIdLst>
  <p:sldIdLst>
    <p:sldId id="257" r:id="rId4"/>
    <p:sldId id="348" r:id="rId5"/>
    <p:sldId id="356" r:id="rId6"/>
    <p:sldId id="357" r:id="rId7"/>
    <p:sldId id="358" r:id="rId8"/>
    <p:sldId id="359" r:id="rId9"/>
    <p:sldId id="360" r:id="rId10"/>
    <p:sldId id="361" r:id="rId11"/>
    <p:sldId id="362" r:id="rId12"/>
    <p:sldId id="363" r:id="rId13"/>
    <p:sldId id="311" r:id="rId14"/>
    <p:sldId id="364" r:id="rId15"/>
    <p:sldId id="365" r:id="rId16"/>
    <p:sldId id="366" r:id="rId17"/>
    <p:sldId id="367" r:id="rId18"/>
    <p:sldId id="368" r:id="rId19"/>
    <p:sldId id="369" r:id="rId20"/>
    <p:sldId id="370" r:id="rId21"/>
    <p:sldId id="331" r:id="rId22"/>
    <p:sldId id="332" r:id="rId23"/>
    <p:sldId id="353" r:id="rId24"/>
    <p:sldId id="333" r:id="rId25"/>
    <p:sldId id="372" r:id="rId26"/>
    <p:sldId id="335" r:id="rId27"/>
    <p:sldId id="336" r:id="rId28"/>
    <p:sldId id="302" r:id="rId29"/>
    <p:sldId id="304" r:id="rId30"/>
    <p:sldId id="354" r:id="rId31"/>
    <p:sldId id="303" r:id="rId32"/>
    <p:sldId id="373" r:id="rId33"/>
    <p:sldId id="379" r:id="rId34"/>
    <p:sldId id="375" r:id="rId35"/>
    <p:sldId id="377" r:id="rId36"/>
    <p:sldId id="376" r:id="rId37"/>
    <p:sldId id="378" r:id="rId38"/>
    <p:sldId id="355" r:id="rId39"/>
    <p:sldId id="280" r:id="rId40"/>
    <p:sldId id="342" r:id="rId41"/>
    <p:sldId id="347" r:id="rId42"/>
    <p:sldId id="343" r:id="rId43"/>
    <p:sldId id="344" r:id="rId44"/>
    <p:sldId id="346" r:id="rId45"/>
    <p:sldId id="305" r:id="rId46"/>
    <p:sldId id="349" r:id="rId47"/>
    <p:sldId id="350" r:id="rId48"/>
    <p:sldId id="374" r:id="rId49"/>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5267F616-77F8-46F2-9000-9A7221421683}">
          <p14:sldIdLst>
            <p14:sldId id="257"/>
          </p14:sldIdLst>
        </p14:section>
        <p14:section name="Untitled Section" id="{6B0D6E0F-72DD-47E9-B1D8-1E0E11096EB0}">
          <p14:sldIdLst>
            <p14:sldId id="348"/>
            <p14:sldId id="356"/>
            <p14:sldId id="357"/>
            <p14:sldId id="358"/>
            <p14:sldId id="359"/>
            <p14:sldId id="360"/>
            <p14:sldId id="361"/>
            <p14:sldId id="362"/>
            <p14:sldId id="363"/>
            <p14:sldId id="311"/>
            <p14:sldId id="364"/>
            <p14:sldId id="365"/>
            <p14:sldId id="366"/>
            <p14:sldId id="367"/>
            <p14:sldId id="368"/>
            <p14:sldId id="369"/>
            <p14:sldId id="370"/>
            <p14:sldId id="331"/>
            <p14:sldId id="332"/>
            <p14:sldId id="353"/>
            <p14:sldId id="333"/>
            <p14:sldId id="372"/>
            <p14:sldId id="335"/>
            <p14:sldId id="336"/>
            <p14:sldId id="302"/>
            <p14:sldId id="304"/>
            <p14:sldId id="354"/>
            <p14:sldId id="303"/>
            <p14:sldId id="373"/>
            <p14:sldId id="379"/>
            <p14:sldId id="375"/>
            <p14:sldId id="377"/>
            <p14:sldId id="376"/>
            <p14:sldId id="378"/>
            <p14:sldId id="355"/>
            <p14:sldId id="280"/>
            <p14:sldId id="342"/>
            <p14:sldId id="347"/>
            <p14:sldId id="343"/>
            <p14:sldId id="344"/>
            <p14:sldId id="346"/>
            <p14:sldId id="305"/>
            <p14:sldId id="349"/>
            <p14:sldId id="350"/>
            <p14:sldId id="3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001"/>
    <a:srgbClr val="879B47"/>
    <a:srgbClr val="F5994D"/>
    <a:srgbClr val="DD6E0D"/>
    <a:srgbClr val="DD5F00"/>
    <a:srgbClr val="CCFF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48668" autoAdjust="0"/>
  </p:normalViewPr>
  <p:slideViewPr>
    <p:cSldViewPr snapToGrid="0" snapToObjects="1">
      <p:cViewPr varScale="1">
        <p:scale>
          <a:sx n="51" d="100"/>
          <a:sy n="51" d="100"/>
        </p:scale>
        <p:origin x="-1716" y="-90"/>
      </p:cViewPr>
      <p:guideLst>
        <p:guide orient="horz" pos="1754"/>
        <p:guide pos="28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Sheet1!#REF!</c:f>
              <c:strCache>
                <c:ptCount val="1"/>
                <c:pt idx="0">
                  <c:v>#REF!</c:v>
                </c:pt>
              </c:strCache>
            </c:strRef>
          </c:tx>
          <c:spPr>
            <a:effectLst/>
          </c:spPr>
          <c:dLbls>
            <c:dLbl>
              <c:idx val="0"/>
              <c:layout>
                <c:manualLayout>
                  <c:x val="-0.16306878827646501"/>
                  <c:y val="0.133695329068209"/>
                </c:manualLayout>
              </c:layout>
              <c:showLegendKey val="0"/>
              <c:showVal val="0"/>
              <c:showCatName val="1"/>
              <c:showSerName val="0"/>
              <c:showPercent val="0"/>
              <c:showBubbleSize val="0"/>
            </c:dLbl>
            <c:dLbl>
              <c:idx val="1"/>
              <c:layout>
                <c:manualLayout>
                  <c:x val="-6.7246975525670702E-2"/>
                  <c:y val="-0.24088437275596999"/>
                </c:manualLayout>
              </c:layout>
              <c:showLegendKey val="0"/>
              <c:showVal val="0"/>
              <c:showCatName val="1"/>
              <c:showSerName val="0"/>
              <c:showPercent val="0"/>
              <c:showBubbleSize val="0"/>
            </c:dLbl>
            <c:dLbl>
              <c:idx val="2"/>
              <c:layout>
                <c:manualLayout>
                  <c:x val="0.142694663167104"/>
                  <c:y val="-2.2897496531998799E-2"/>
                </c:manualLayout>
              </c:layout>
              <c:showLegendKey val="0"/>
              <c:showVal val="0"/>
              <c:showCatName val="1"/>
              <c:showSerName val="0"/>
              <c:showPercent val="0"/>
              <c:showBubbleSize val="0"/>
            </c:dLbl>
            <c:dLbl>
              <c:idx val="3"/>
              <c:layout>
                <c:manualLayout>
                  <c:x val="9.3468107212692594E-2"/>
                  <c:y val="0.117961985865098"/>
                </c:manualLayout>
              </c:layout>
              <c:showLegendKey val="0"/>
              <c:showVal val="0"/>
              <c:showCatName val="1"/>
              <c:showSerName val="0"/>
              <c:showPercent val="0"/>
              <c:showBubbleSize val="0"/>
            </c:dLbl>
            <c:dLbl>
              <c:idx val="4"/>
              <c:layout>
                <c:manualLayout>
                  <c:x val="4.2163146752754399E-2"/>
                  <c:y val="0.109957356797732"/>
                </c:manualLayout>
              </c:layout>
              <c:showLegendKey val="0"/>
              <c:showVal val="0"/>
              <c:showCatName val="1"/>
              <c:showSerName val="0"/>
              <c:showPercent val="0"/>
              <c:showBubbleSize val="0"/>
            </c:dLbl>
            <c:dLbl>
              <c:idx val="5"/>
              <c:layout>
                <c:manualLayout>
                  <c:x val="7.0730862604429798E-3"/>
                  <c:y val="-1.17469387150777E-2"/>
                </c:manualLayout>
              </c:layout>
              <c:showLegendKey val="0"/>
              <c:showVal val="0"/>
              <c:showCatName val="1"/>
              <c:showSerName val="0"/>
              <c:showPercent val="0"/>
              <c:showBubbleSize val="0"/>
            </c:dLbl>
            <c:spPr>
              <a:ln>
                <a:noFill/>
              </a:ln>
            </c:spPr>
            <c:txPr>
              <a:bodyPr anchor="b" anchorCtr="1"/>
              <a:lstStyle/>
              <a:p>
                <a:pPr>
                  <a:defRPr>
                    <a:solidFill>
                      <a:srgbClr val="FFFFFF"/>
                    </a:solidFill>
                  </a:defRPr>
                </a:pPr>
                <a:endParaRPr lang="en-US"/>
              </a:p>
            </c:txPr>
            <c:showLegendKey val="0"/>
            <c:showVal val="0"/>
            <c:showCatName val="1"/>
            <c:showSerName val="0"/>
            <c:showPercent val="0"/>
            <c:showBubbleSize val="0"/>
            <c:showLeaderLines val="1"/>
            <c:leaderLines>
              <c:spPr>
                <a:ln w="19050" cap="flat" cmpd="sng" algn="ctr">
                  <a:solidFill>
                    <a:srgbClr val="FFFFFF"/>
                  </a:solidFill>
                  <a:prstDash val="solid"/>
                  <a:round/>
                  <a:headEnd type="triangle" w="sm" len="med"/>
                  <a:tailEnd type="none" w="med" len="med"/>
                </a:ln>
              </c:spPr>
            </c:leaderLines>
          </c:dLbls>
          <c:cat>
            <c:strRef>
              <c:f>Sheet1!$A$2:$A$7</c:f>
              <c:strCache>
                <c:ptCount val="6"/>
                <c:pt idx="0">
                  <c:v>Not religious</c:v>
                </c:pt>
                <c:pt idx="1">
                  <c:v>Protestant</c:v>
                </c:pt>
                <c:pt idx="2">
                  <c:v>Catholic</c:v>
                </c:pt>
                <c:pt idx="3">
                  <c:v>Jewish</c:v>
                </c:pt>
                <c:pt idx="4">
                  <c:v>Hindu</c:v>
                </c:pt>
                <c:pt idx="5">
                  <c:v>Buddhist</c:v>
                </c:pt>
              </c:strCache>
            </c:strRef>
          </c:cat>
          <c:val>
            <c:numRef>
              <c:f>Sheet1!$B$2:$B$7</c:f>
              <c:numCache>
                <c:formatCode>General</c:formatCode>
                <c:ptCount val="6"/>
                <c:pt idx="0">
                  <c:v>30</c:v>
                </c:pt>
                <c:pt idx="1">
                  <c:v>39</c:v>
                </c:pt>
                <c:pt idx="2">
                  <c:v>17</c:v>
                </c:pt>
                <c:pt idx="3">
                  <c:v>12</c:v>
                </c:pt>
                <c:pt idx="4">
                  <c:v>7</c:v>
                </c:pt>
                <c:pt idx="5">
                  <c:v>1</c:v>
                </c:pt>
              </c:numCache>
            </c:numRef>
          </c:val>
        </c:ser>
        <c:dLbls>
          <c:showLegendKey val="0"/>
          <c:showVal val="0"/>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B784A45D-910C-462D-BE51-BDCB33EC083F}" type="datetimeFigureOut">
              <a:rPr lang="en-US" smtClean="0"/>
              <a:pPr/>
              <a:t>3/12/2013</a:t>
            </a:fld>
            <a:endParaRPr lang="en-US"/>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E5426E9C-0E68-4B27-8D17-931E05C142FC}" type="slidenum">
              <a:rPr lang="en-US" smtClean="0"/>
              <a:pPr/>
              <a:t>‹#›</a:t>
            </a:fld>
            <a:endParaRPr lang="en-US"/>
          </a:p>
        </p:txBody>
      </p:sp>
    </p:spTree>
    <p:extLst>
      <p:ext uri="{BB962C8B-B14F-4D97-AF65-F5344CB8AC3E}">
        <p14:creationId xmlns:p14="http://schemas.microsoft.com/office/powerpoint/2010/main" val="1067968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9" cy="460375"/>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idx="1"/>
          </p:nvPr>
        </p:nvSpPr>
        <p:spPr>
          <a:xfrm>
            <a:off x="3927475" y="1"/>
            <a:ext cx="3005139" cy="460375"/>
          </a:xfrm>
          <a:prstGeom prst="rect">
            <a:avLst/>
          </a:prstGeom>
        </p:spPr>
        <p:txBody>
          <a:bodyPr vert="horz" lIns="91431" tIns="45716" rIns="91431" bIns="45716" rtlCol="0"/>
          <a:lstStyle>
            <a:lvl1pPr algn="r">
              <a:defRPr sz="1200"/>
            </a:lvl1pPr>
          </a:lstStyle>
          <a:p>
            <a:fld id="{655E1C6C-803C-8C41-A9B6-4A9CBB731C10}" type="datetimeFigureOut">
              <a:rPr lang="en-US" smtClean="0"/>
              <a:pPr/>
              <a:t>3/12/2013</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1431" tIns="45716" rIns="91431" bIns="45716" rtlCol="0" anchor="ctr"/>
          <a:lstStyle/>
          <a:p>
            <a:endParaRPr lang="en-US" dirty="0"/>
          </a:p>
        </p:txBody>
      </p:sp>
      <p:sp>
        <p:nvSpPr>
          <p:cNvPr id="5" name="Notes Placeholder 4"/>
          <p:cNvSpPr>
            <a:spLocks noGrp="1"/>
          </p:cNvSpPr>
          <p:nvPr>
            <p:ph type="body" sz="quarter" idx="3"/>
          </p:nvPr>
        </p:nvSpPr>
        <p:spPr>
          <a:xfrm>
            <a:off x="693739" y="4379914"/>
            <a:ext cx="5546725" cy="4148137"/>
          </a:xfrm>
          <a:prstGeom prst="rect">
            <a:avLst/>
          </a:prstGeom>
        </p:spPr>
        <p:txBody>
          <a:bodyPr vert="horz" lIns="91431" tIns="45716" rIns="91431"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8238"/>
            <a:ext cx="3005139" cy="460375"/>
          </a:xfrm>
          <a:prstGeom prst="rect">
            <a:avLst/>
          </a:prstGeom>
        </p:spPr>
        <p:txBody>
          <a:bodyPr vert="horz" lIns="91431" tIns="45716" rIns="91431" bIns="457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475" y="8758238"/>
            <a:ext cx="3005139" cy="460375"/>
          </a:xfrm>
          <a:prstGeom prst="rect">
            <a:avLst/>
          </a:prstGeom>
        </p:spPr>
        <p:txBody>
          <a:bodyPr vert="horz" lIns="91431" tIns="45716" rIns="91431" bIns="45716" rtlCol="0" anchor="b"/>
          <a:lstStyle>
            <a:lvl1pPr algn="r">
              <a:defRPr sz="1200"/>
            </a:lvl1pPr>
          </a:lstStyle>
          <a:p>
            <a:fld id="{45E66C8E-5900-4B48-9162-9C3F300A2A8D}" type="slidenum">
              <a:rPr lang="en-US" smtClean="0"/>
              <a:pPr/>
              <a:t>‹#›</a:t>
            </a:fld>
            <a:endParaRPr lang="en-US" dirty="0"/>
          </a:p>
        </p:txBody>
      </p:sp>
    </p:spTree>
    <p:extLst>
      <p:ext uri="{BB962C8B-B14F-4D97-AF65-F5344CB8AC3E}">
        <p14:creationId xmlns:p14="http://schemas.microsoft.com/office/powerpoint/2010/main" val="30577033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US" dirty="0" smtClean="0">
                <a:latin typeface="Calibri" pitchFamily="-111" charset="0"/>
              </a:rPr>
              <a:t>Hi everyone. Thank you for showing</a:t>
            </a:r>
            <a:r>
              <a:rPr lang="en-US" baseline="0" dirty="0" smtClean="0">
                <a:latin typeface="Calibri" pitchFamily="-111" charset="0"/>
              </a:rPr>
              <a:t> up today for this conversation. I imagine that if you are on this call it’s because you are interested in abortion stigma. </a:t>
            </a:r>
          </a:p>
          <a:p>
            <a:pPr marL="171450" indent="-171450">
              <a:buFont typeface="Arial" pitchFamily="34" charset="0"/>
              <a:buChar char="•"/>
            </a:pPr>
            <a:r>
              <a:rPr lang="en-US" baseline="0" dirty="0" smtClean="0">
                <a:latin typeface="Calibri" pitchFamily="-111" charset="0"/>
              </a:rPr>
              <a:t>You may be a woman who has had an abortion.</a:t>
            </a:r>
          </a:p>
          <a:p>
            <a:pPr marL="171450" indent="-171450">
              <a:buFont typeface="Arial" pitchFamily="34" charset="0"/>
              <a:buChar char="•"/>
            </a:pPr>
            <a:r>
              <a:rPr lang="en-US" baseline="0" dirty="0" smtClean="0">
                <a:latin typeface="Calibri" pitchFamily="-111" charset="0"/>
              </a:rPr>
              <a:t>Or an abortion provider.</a:t>
            </a:r>
          </a:p>
          <a:p>
            <a:pPr marL="171450" indent="-171450">
              <a:buFont typeface="Arial" pitchFamily="34" charset="0"/>
              <a:buChar char="•"/>
            </a:pPr>
            <a:r>
              <a:rPr lang="en-US" baseline="0" dirty="0" smtClean="0">
                <a:latin typeface="Calibri" pitchFamily="-111" charset="0"/>
              </a:rPr>
              <a:t>You may be an advocate who seeks to increase access to abortion…or reduce stigma related to abortion</a:t>
            </a:r>
          </a:p>
          <a:p>
            <a:pPr marL="171450" indent="-171450">
              <a:buFont typeface="Arial" pitchFamily="34" charset="0"/>
              <a:buChar char="•"/>
            </a:pPr>
            <a:r>
              <a:rPr lang="en-US" baseline="0" dirty="0" smtClean="0">
                <a:latin typeface="Calibri" pitchFamily="-111" charset="0"/>
              </a:rPr>
              <a:t>You may be like me: a researcher examining the effects of abortion stigma on women, on providers on access </a:t>
            </a:r>
          </a:p>
          <a:p>
            <a:pPr marL="171450" indent="-171450">
              <a:buFont typeface="Arial" pitchFamily="34" charset="0"/>
              <a:buChar char="•"/>
            </a:pPr>
            <a:r>
              <a:rPr lang="en-US" baseline="0" dirty="0" smtClean="0">
                <a:latin typeface="Calibri" pitchFamily="-111" charset="0"/>
              </a:rPr>
              <a:t>However, if you are on this call I would venture to guess that the stigma of abortion has touched you in some way.</a:t>
            </a:r>
          </a:p>
          <a:p>
            <a:pPr marL="171450" indent="-171450">
              <a:buFont typeface="Arial" pitchFamily="34" charset="0"/>
              <a:buChar char="•"/>
            </a:pPr>
            <a:endParaRPr lang="en-US" baseline="0" dirty="0" smtClean="0">
              <a:latin typeface="Calibri" pitchFamily="-111" charset="0"/>
            </a:endParaRPr>
          </a:p>
          <a:p>
            <a:pPr lvl="0"/>
            <a:r>
              <a:rPr lang="en-US" sz="1200" kern="1200" baseline="0" dirty="0" smtClean="0">
                <a:solidFill>
                  <a:schemeClr val="tx1"/>
                </a:solidFill>
                <a:effectLst/>
                <a:latin typeface="+mn-lt"/>
                <a:ea typeface="+mn-ea"/>
                <a:cs typeface="+mn-cs"/>
              </a:rPr>
              <a:t>My interest in abortion stigma is both academic and personal. When I was a young person, I did have a pregnancy scare that led me to a crisis pregnancy center. Not knowing if I was pregnant, I told the </a:t>
            </a:r>
            <a:r>
              <a:rPr lang="en-US" sz="1200" kern="1200" baseline="0" dirty="0" err="1" smtClean="0">
                <a:solidFill>
                  <a:schemeClr val="tx1"/>
                </a:solidFill>
                <a:effectLst/>
                <a:latin typeface="+mn-lt"/>
                <a:ea typeface="+mn-ea"/>
                <a:cs typeface="+mn-cs"/>
              </a:rPr>
              <a:t>cpc</a:t>
            </a:r>
            <a:r>
              <a:rPr lang="en-US" sz="1200" kern="1200" baseline="0" dirty="0" smtClean="0">
                <a:solidFill>
                  <a:schemeClr val="tx1"/>
                </a:solidFill>
                <a:effectLst/>
                <a:latin typeface="+mn-lt"/>
                <a:ea typeface="+mn-ea"/>
                <a:cs typeface="+mn-cs"/>
              </a:rPr>
              <a:t> staff that I was seeking an abortion. I received misinformation, was not listened to, and was lectured.  The experience stayed in the background until I was in a health class my junior year of college. After I wrote about my experience, my professor took me aside and told me that what had happened “was not okay.”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Later I worked with women seeking abortions through the National Abortion Federation hotline. I spoke with women who were entangled in multiple stigmas related to their age, race, income-level and family size. I also worked in two abortion clinics in the US South and have long-time relationships with abortion providers who are strained by stigma personally, financially and politically.</a:t>
            </a:r>
          </a:p>
          <a:p>
            <a:pPr lvl="0"/>
            <a:endParaRPr lang="en-US" sz="1200" kern="1200" baseline="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now run a research program on abortion stigma (and other reproductive stigmas) at ANSIRH</a:t>
            </a:r>
            <a:r>
              <a:rPr lang="en-US" sz="1200" kern="1200" baseline="0" dirty="0" smtClean="0">
                <a:solidFill>
                  <a:schemeClr val="tx1"/>
                </a:solidFill>
                <a:effectLst/>
                <a:latin typeface="+mn-lt"/>
                <a:ea typeface="+mn-ea"/>
                <a:cs typeface="+mn-cs"/>
              </a:rPr>
              <a:t> (a research program at the University of California San Francisco). </a:t>
            </a:r>
            <a:r>
              <a:rPr lang="en-US" baseline="0" dirty="0" smtClean="0">
                <a:latin typeface="Calibri" pitchFamily="-111" charset="0"/>
              </a:rPr>
              <a:t>I have conducted qualitative interviews with Midwestern women having abortions and women who call post-abortion talk lines. It’s also included quantitative research in which I surveyed 641 women about their abortion experiences…and the stigma they experienced.  And I developed a psychometric scale (or a brief survey instrument) to assess the stigma women experience.</a:t>
            </a:r>
          </a:p>
          <a:p>
            <a:pPr lvl="0"/>
            <a:endParaRPr lang="en-US" sz="1200" kern="1200" dirty="0" smtClean="0">
              <a:solidFill>
                <a:schemeClr val="tx1"/>
              </a:solidFill>
              <a:effectLst/>
              <a:latin typeface="+mn-lt"/>
              <a:ea typeface="+mn-ea"/>
              <a:cs typeface="+mn-cs"/>
            </a:endParaRPr>
          </a:p>
          <a:p>
            <a:r>
              <a:rPr lang="en-US" baseline="0" dirty="0" smtClean="0">
                <a:latin typeface="Calibri" pitchFamily="-111" charset="0"/>
              </a:rPr>
              <a:t>This research has brought me in touch with advocates, providers, and foundations who are interested in challenging stigma and changing stigmatizing attitudes. So that is what we are going to talk about today.</a:t>
            </a:r>
          </a:p>
          <a:p>
            <a:endParaRPr lang="en-US" baseline="0" dirty="0" smtClean="0">
              <a:latin typeface="Calibri"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7" eaLnBrk="0" fontAlgn="base" hangingPunct="0">
              <a:spcBef>
                <a:spcPct val="30000"/>
              </a:spcBef>
              <a:spcAft>
                <a:spcPct val="0"/>
              </a:spcAft>
              <a:defRPr/>
            </a:pPr>
            <a:r>
              <a:rPr lang="en-US" dirty="0" smtClean="0">
                <a:latin typeface="Calibri" pitchFamily="34" charset="0"/>
                <a:ea typeface="ＭＳ Ｐゴシック" pitchFamily="-111" charset="-128"/>
                <a:cs typeface="ＭＳ Ｐゴシック" pitchFamily="-111" charset="-128"/>
              </a:rPr>
              <a:t>So</a:t>
            </a:r>
            <a:r>
              <a:rPr lang="en-US" baseline="0" dirty="0" smtClean="0">
                <a:latin typeface="Calibri" pitchFamily="34" charset="0"/>
                <a:ea typeface="ＭＳ Ｐゴシック" pitchFamily="-111" charset="-128"/>
                <a:cs typeface="ＭＳ Ｐゴシック" pitchFamily="-111" charset="-128"/>
              </a:rPr>
              <a:t> now that we’ve considered some of the theory behind stigma and behind contact. I want to talk about Design. </a:t>
            </a:r>
          </a:p>
          <a:p>
            <a:pPr defTabSz="914317" eaLnBrk="0" fontAlgn="base" hangingPunct="0">
              <a:spcBef>
                <a:spcPct val="30000"/>
              </a:spcBef>
              <a:spcAft>
                <a:spcPct val="0"/>
              </a:spcAft>
              <a:defRPr/>
            </a:pPr>
            <a:endParaRPr lang="en-US" baseline="0" dirty="0" smtClean="0">
              <a:latin typeface="Calibri" pitchFamily="34" charset="0"/>
              <a:ea typeface="ＭＳ Ｐゴシック" pitchFamily="-111" charset="-128"/>
              <a:cs typeface="ＭＳ Ｐゴシック" pitchFamily="-111" charset="-128"/>
            </a:endParaRPr>
          </a:p>
          <a:p>
            <a:pPr defTabSz="914317" eaLnBrk="0" fontAlgn="base" hangingPunct="0">
              <a:spcBef>
                <a:spcPct val="30000"/>
              </a:spcBef>
              <a:spcAft>
                <a:spcPct val="0"/>
              </a:spcAft>
              <a:defRPr/>
            </a:pPr>
            <a:r>
              <a:rPr lang="en-US" baseline="0" dirty="0" smtClean="0">
                <a:latin typeface="Calibri" pitchFamily="34" charset="0"/>
                <a:ea typeface="ＭＳ Ｐゴシック" pitchFamily="-111" charset="-128"/>
                <a:cs typeface="ＭＳ Ｐゴシック" pitchFamily="-111" charset="-128"/>
              </a:rPr>
              <a:t>Specifically…if contact theory is such an obvious way to reduce abortion stigma:</a:t>
            </a:r>
          </a:p>
          <a:p>
            <a:pPr marL="0" marR="0" lvl="0" indent="0" algn="l" defTabSz="914317" rtl="0" eaLnBrk="0" fontAlgn="base" latinLnBrk="0" hangingPunct="0">
              <a:lnSpc>
                <a:spcPct val="100000"/>
              </a:lnSpc>
              <a:spcBef>
                <a:spcPct val="30000"/>
              </a:spcBef>
              <a:spcAft>
                <a:spcPct val="0"/>
              </a:spcAft>
              <a:buClrTx/>
              <a:buSzTx/>
              <a:buFontTx/>
              <a:buNone/>
              <a:tabLst/>
              <a:defRPr/>
            </a:pPr>
            <a:r>
              <a:rPr lang="en-US" dirty="0" smtClean="0"/>
              <a:t>Why is it so rarely implemented? Why is it almost never studied? </a:t>
            </a:r>
          </a:p>
          <a:p>
            <a:pPr defTabSz="914317" eaLnBrk="0" fontAlgn="base" hangingPunct="0">
              <a:spcBef>
                <a:spcPct val="30000"/>
              </a:spcBef>
              <a:spcAft>
                <a:spcPct val="0"/>
              </a:spcAft>
              <a:defRPr/>
            </a:pPr>
            <a:endParaRPr lang="en-US" baseline="0" dirty="0" smtClean="0">
              <a:latin typeface="Calibri" pitchFamily="34" charset="0"/>
              <a:ea typeface="ＭＳ Ｐゴシック" pitchFamily="-111" charset="-128"/>
              <a:cs typeface="ＭＳ Ｐゴシック" pitchFamily="-111" charset="-128"/>
            </a:endParaRPr>
          </a:p>
          <a:p>
            <a:pPr defTabSz="914317" eaLnBrk="0" fontAlgn="base" hangingPunct="0">
              <a:spcBef>
                <a:spcPct val="30000"/>
              </a:spcBef>
              <a:spcAft>
                <a:spcPct val="0"/>
              </a:spcAft>
              <a:defRPr/>
            </a:pPr>
            <a:r>
              <a:rPr lang="en-US" baseline="0" dirty="0" smtClean="0">
                <a:latin typeface="Calibri" pitchFamily="34" charset="0"/>
                <a:ea typeface="ＭＳ Ｐゴシック" pitchFamily="-111" charset="-128"/>
                <a:cs typeface="ＭＳ Ｐゴシック" pitchFamily="-111" charset="-128"/>
              </a:rPr>
              <a:t>It’s an issue of visibility.  In our daily lives, abortion experience…and even abortion prejudice are not often expressed by what we wear, the color of our skin, our gender presentation or any other aspect of our visible selves. There are certainly visual cues that might suggest prejudice…such as wearing a cross…but even that can be misleading since lots of Christians are not prejudiced about abortion.</a:t>
            </a:r>
          </a:p>
          <a:p>
            <a:pPr defTabSz="914317" eaLnBrk="0" fontAlgn="base" hangingPunct="0">
              <a:spcBef>
                <a:spcPct val="30000"/>
              </a:spcBef>
              <a:spcAft>
                <a:spcPct val="0"/>
              </a:spcAft>
              <a:defRPr/>
            </a:pPr>
            <a:endParaRPr lang="en-US" baseline="0" dirty="0" smtClean="0">
              <a:latin typeface="Calibri" pitchFamily="34" charset="0"/>
              <a:ea typeface="ＭＳ Ｐゴシック" pitchFamily="-111" charset="-128"/>
              <a:cs typeface="ＭＳ Ｐゴシック" pitchFamily="-111" charset="-128"/>
            </a:endParaRPr>
          </a:p>
          <a:p>
            <a:pPr defTabSz="914317" eaLnBrk="0" fontAlgn="base" hangingPunct="0">
              <a:spcBef>
                <a:spcPct val="30000"/>
              </a:spcBef>
              <a:spcAft>
                <a:spcPct val="0"/>
              </a:spcAft>
              <a:defRPr/>
            </a:pPr>
            <a:r>
              <a:rPr lang="en-US" baseline="0" dirty="0" smtClean="0">
                <a:latin typeface="Calibri" pitchFamily="34" charset="0"/>
                <a:ea typeface="ＭＳ Ｐゴシック" pitchFamily="-111" charset="-128"/>
                <a:cs typeface="ＭＳ Ｐゴシック" pitchFamily="-111" charset="-128"/>
              </a:rPr>
              <a:t>In order for contact to happen around abortion, there will be a requirement for some to talk and others to show they are willing to listen.</a:t>
            </a:r>
          </a:p>
          <a:p>
            <a:pPr defTabSz="914317" eaLnBrk="0" fontAlgn="base" hangingPunct="0">
              <a:spcBef>
                <a:spcPct val="30000"/>
              </a:spcBef>
              <a:spcAft>
                <a:spcPct val="0"/>
              </a:spcAft>
              <a:defRPr/>
            </a:pPr>
            <a:endParaRPr lang="en-US" baseline="0" dirty="0" smtClean="0">
              <a:latin typeface="Calibri" pitchFamily="34" charset="0"/>
              <a:ea typeface="ＭＳ Ｐゴシック" pitchFamily="-111" charset="-128"/>
              <a:cs typeface="ＭＳ Ｐゴシック" pitchFamily="-111" charset="-128"/>
            </a:endParaRPr>
          </a:p>
          <a:p>
            <a:pPr marL="171450" indent="-171450" defTabSz="914317" eaLnBrk="0" fontAlgn="base" hangingPunct="0">
              <a:spcBef>
                <a:spcPct val="30000"/>
              </a:spcBef>
              <a:spcAft>
                <a:spcPct val="0"/>
              </a:spcAft>
              <a:buFont typeface="Arial" pitchFamily="34" charset="0"/>
              <a:buChar char="•"/>
              <a:defRPr/>
            </a:pPr>
            <a:r>
              <a:rPr lang="en-US" baseline="0" dirty="0" smtClean="0">
                <a:latin typeface="Calibri" pitchFamily="34" charset="0"/>
                <a:ea typeface="ＭＳ Ｐゴシック" pitchFamily="-111" charset="-128"/>
                <a:cs typeface="ＭＳ Ｐゴシック" pitchFamily="-111" charset="-128"/>
              </a:rPr>
              <a:t>What needs to happen to bring women who have had abortions into conversation with women who have not?</a:t>
            </a:r>
          </a:p>
          <a:p>
            <a:pPr marL="171450" indent="-171450" defTabSz="914317" eaLnBrk="0" fontAlgn="base" hangingPunct="0">
              <a:spcBef>
                <a:spcPct val="30000"/>
              </a:spcBef>
              <a:spcAft>
                <a:spcPct val="0"/>
              </a:spcAft>
              <a:buFont typeface="Arial" pitchFamily="34" charset="0"/>
              <a:buChar char="•"/>
              <a:defRPr/>
            </a:pPr>
            <a:r>
              <a:rPr lang="en-US" baseline="0" dirty="0" smtClean="0">
                <a:latin typeface="Calibri" pitchFamily="34" charset="0"/>
                <a:ea typeface="ＭＳ Ｐゴシック" pitchFamily="-111" charset="-128"/>
                <a:cs typeface="ＭＳ Ｐゴシック" pitchFamily="-111" charset="-128"/>
              </a:rPr>
              <a:t>Are there issues on both sides which prevent these exchanges from happening? </a:t>
            </a:r>
          </a:p>
          <a:p>
            <a:pPr marL="171450" indent="-171450" defTabSz="914317" eaLnBrk="0" fontAlgn="base" hangingPunct="0">
              <a:spcBef>
                <a:spcPct val="30000"/>
              </a:spcBef>
              <a:spcAft>
                <a:spcPct val="0"/>
              </a:spcAft>
              <a:buFont typeface="Arial" pitchFamily="34" charset="0"/>
              <a:buChar char="•"/>
              <a:defRPr/>
            </a:pPr>
            <a:r>
              <a:rPr lang="en-US" baseline="0" dirty="0" smtClean="0">
                <a:latin typeface="Calibri" pitchFamily="34" charset="0"/>
                <a:ea typeface="ＭＳ Ｐゴシック" pitchFamily="-111" charset="-128"/>
                <a:cs typeface="ＭＳ Ｐゴシック" pitchFamily="-111" charset="-128"/>
              </a:rPr>
              <a:t>How do we create an intervention which supports both speaking and listening?</a:t>
            </a:r>
            <a:endParaRPr lang="en-US" dirty="0" smtClean="0">
              <a:latin typeface="Calibri" pitchFamily="34" charset="0"/>
              <a:ea typeface="ＭＳ Ｐゴシック" pitchFamily="-111" charset="-128"/>
              <a:cs typeface="ＭＳ Ｐゴシック" pitchFamily="-111" charset="-128"/>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pitchFamily="34" charset="0"/>
                <a:ea typeface="ＭＳ Ｐゴシック" pitchFamily="-111" charset="-128"/>
                <a:cs typeface="ＭＳ Ｐゴシック" pitchFamily="-111" charset="-128"/>
              </a:rPr>
              <a:t>First, we have to understand</a:t>
            </a:r>
            <a:r>
              <a:rPr lang="en-US" baseline="0" dirty="0" smtClean="0">
                <a:latin typeface="Calibri" pitchFamily="34" charset="0"/>
                <a:ea typeface="ＭＳ Ｐゴシック" pitchFamily="-111" charset="-128"/>
                <a:cs typeface="ＭＳ Ｐゴシック" pitchFamily="-111" charset="-128"/>
              </a:rPr>
              <a:t> the experience of being stigmatized by abortion.</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At ANSIRH we’ve conducted both qualitative and quantitative research with women who have previously had abortions. We have seen that stigma manifests in four main ways for women who have abortions.</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It manifests as worries about judgment from others. </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It manifests as isolation. </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It manifests as self-judgment. </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Manifests as perceptions of community condemnation…or an assessment of how negatively your community feels about abortion.</a:t>
            </a:r>
          </a:p>
          <a:p>
            <a:endParaRPr lang="en-US" dirty="0"/>
          </a:p>
        </p:txBody>
      </p:sp>
      <p:sp>
        <p:nvSpPr>
          <p:cNvPr id="4" name="Slide Number Placeholder 3"/>
          <p:cNvSpPr>
            <a:spLocks noGrp="1"/>
          </p:cNvSpPr>
          <p:nvPr>
            <p:ph type="sldNum" sz="quarter" idx="10"/>
          </p:nvPr>
        </p:nvSpPr>
        <p:spPr/>
        <p:txBody>
          <a:bodyPr/>
          <a:lstStyle/>
          <a:p>
            <a:pPr>
              <a:defRPr/>
            </a:pPr>
            <a:fld id="{24D5E2FB-DB08-44C2-A5EA-A116B9EE3AA8}" type="slidenum">
              <a:rPr lang="en-US" smtClean="0"/>
              <a:pPr>
                <a:defRPr/>
              </a:pPr>
              <a:t>11</a:t>
            </a:fld>
            <a:endParaRPr lang="en-US" dirty="0"/>
          </a:p>
        </p:txBody>
      </p:sp>
    </p:spTree>
    <p:extLst>
      <p:ext uri="{BB962C8B-B14F-4D97-AF65-F5344CB8AC3E}">
        <p14:creationId xmlns:p14="http://schemas.microsoft.com/office/powerpoint/2010/main" val="3272850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Calibri" pitchFamily="34" charset="0"/>
                <a:ea typeface="ＭＳ Ｐゴシック" pitchFamily="-111" charset="-128"/>
                <a:cs typeface="ＭＳ Ｐゴシック" pitchFamily="-111" charset="-128"/>
              </a:rPr>
              <a:t>When stigma manifests, women respond in the following ways.</a:t>
            </a:r>
          </a:p>
          <a:p>
            <a:endParaRPr lang="en-US" dirty="0" smtClean="0">
              <a:latin typeface="Calibri" pitchFamily="34" charset="0"/>
              <a:ea typeface="ＭＳ Ｐゴシック" pitchFamily="-111" charset="-128"/>
              <a:cs typeface="ＭＳ Ｐゴシック" pitchFamily="-111" charset="-128"/>
            </a:endParaRPr>
          </a:p>
          <a:p>
            <a:pPr marL="228579" indent="-228579">
              <a:buAutoNum type="arabicPeriod"/>
            </a:pPr>
            <a:r>
              <a:rPr lang="en-US" dirty="0" smtClean="0">
                <a:latin typeface="Calibri" pitchFamily="34" charset="0"/>
                <a:ea typeface="ＭＳ Ｐゴシック" pitchFamily="-111" charset="-128"/>
                <a:cs typeface="ＭＳ Ｐゴシック" pitchFamily="-111" charset="-128"/>
              </a:rPr>
              <a:t>If women experience a negative</a:t>
            </a:r>
            <a:r>
              <a:rPr lang="en-US" baseline="0" dirty="0" smtClean="0">
                <a:latin typeface="Calibri" pitchFamily="34" charset="0"/>
                <a:ea typeface="ＭＳ Ｐゴシック" pitchFamily="-111" charset="-128"/>
                <a:cs typeface="ＭＳ Ｐゴシック" pitchFamily="-111" charset="-128"/>
              </a:rPr>
              <a:t> judgment, perceive a negative judgment, or </a:t>
            </a:r>
            <a:r>
              <a:rPr lang="en-US" dirty="0" smtClean="0">
                <a:latin typeface="Calibri" pitchFamily="34" charset="0"/>
                <a:ea typeface="ＭＳ Ｐゴシック" pitchFamily="-111" charset="-128"/>
                <a:cs typeface="ＭＳ Ｐゴシック" pitchFamily="-111" charset="-128"/>
              </a:rPr>
              <a:t>feel judgmental of themselves. They begin to think of excuses or justifications for their abortion. This can be both an internal process…and an external one.</a:t>
            </a:r>
          </a:p>
          <a:p>
            <a:pPr marL="228579" indent="-228579">
              <a:buAutoNum type="arabicPeriod"/>
            </a:pPr>
            <a:r>
              <a:rPr lang="en-US" dirty="0" smtClean="0">
                <a:latin typeface="Calibri" pitchFamily="34" charset="0"/>
                <a:ea typeface="ＭＳ Ｐゴシック" pitchFamily="-111" charset="-128"/>
                <a:cs typeface="ＭＳ Ｐゴシック" pitchFamily="-111" charset="-128"/>
              </a:rPr>
              <a:t>Also, in response to judgment, some women may transfer the blame for the abortion to someone else. Again, not really thinking abortion is okay…but not feeling entirely responsible for it either.</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	Research shows that </a:t>
            </a:r>
            <a:r>
              <a:rPr lang="en-US" i="1" dirty="0" smtClean="0">
                <a:latin typeface="Calibri" pitchFamily="34" charset="0"/>
                <a:ea typeface="ＭＳ Ｐゴシック" pitchFamily="-111" charset="-128"/>
                <a:cs typeface="ＭＳ Ｐゴシック" pitchFamily="-111" charset="-128"/>
              </a:rPr>
              <a:t>telling an unsupportive person about your abortion is bad for coping.  </a:t>
            </a:r>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	Research also shows that </a:t>
            </a:r>
            <a:r>
              <a:rPr lang="en-US" i="1" dirty="0" smtClean="0">
                <a:latin typeface="Calibri" pitchFamily="34" charset="0"/>
                <a:ea typeface="ＭＳ Ｐゴシック" pitchFamily="-111" charset="-128"/>
                <a:cs typeface="ＭＳ Ｐゴシック" pitchFamily="-111" charset="-128"/>
              </a:rPr>
              <a:t>if your first experience with disclosure is negative, you are less likely to tell additional people about your abortion.</a:t>
            </a:r>
            <a:endParaRPr lang="en-US" dirty="0" smtClean="0">
              <a:latin typeface="Calibri" pitchFamily="34" charset="0"/>
              <a:ea typeface="ＭＳ Ｐゴシック" pitchFamily="-111" charset="-128"/>
              <a:cs typeface="ＭＳ Ｐゴシック" pitchFamily="-111" charset="-128"/>
            </a:endParaRPr>
          </a:p>
          <a:p>
            <a:pPr marL="228579" indent="-228579" defTabSz="461543">
              <a:buFontTx/>
              <a:buAutoNum type="arabicPeriod"/>
              <a:defRPr/>
            </a:pPr>
            <a:endParaRPr lang="en-US" dirty="0" smtClean="0">
              <a:latin typeface="Calibri" pitchFamily="34" charset="0"/>
              <a:ea typeface="ＭＳ Ｐゴシック" pitchFamily="-111" charset="-128"/>
              <a:cs typeface="ＭＳ Ｐゴシック" pitchFamily="-111" charset="-128"/>
            </a:endParaRPr>
          </a:p>
          <a:p>
            <a:pPr marL="228579" indent="-228579">
              <a:buAutoNum type="arabicPeriod"/>
            </a:pPr>
            <a:r>
              <a:rPr lang="en-US" dirty="0" smtClean="0">
                <a:latin typeface="Calibri" pitchFamily="34" charset="0"/>
                <a:ea typeface="ＭＳ Ｐゴシック" pitchFamily="-111" charset="-128"/>
                <a:cs typeface="ＭＳ Ｐゴシック" pitchFamily="-111" charset="-128"/>
              </a:rPr>
              <a:t>Another response is to keep the abortion secret to avoid negative judgments from others. This might include passing as someone who has not had an abortion…even when the topic comes up in conversation. Or covering for the abortion by telling a deceptive story.</a:t>
            </a:r>
          </a:p>
          <a:p>
            <a:pPr marL="228579" indent="-228579">
              <a:buAutoNum type="arabicPeriod"/>
            </a:pPr>
            <a:r>
              <a:rPr lang="en-US" dirty="0" smtClean="0">
                <a:latin typeface="Calibri" pitchFamily="34" charset="0"/>
                <a:ea typeface="ＭＳ Ｐゴシック" pitchFamily="-111" charset="-128"/>
                <a:cs typeface="ＭＳ Ｐゴシック" pitchFamily="-111" charset="-128"/>
              </a:rPr>
              <a:t>Some women respond to stigma by seeking support from other people…these women will selectively disclose to people that they think will support them.  Or support other women who disclose to them that they are having or have had an abortion.</a:t>
            </a:r>
          </a:p>
          <a:p>
            <a:pPr marL="228579" indent="-228579">
              <a:buAutoNum type="arabicPeriod"/>
            </a:pPr>
            <a:r>
              <a:rPr lang="en-US" dirty="0" smtClean="0">
                <a:latin typeface="Calibri" pitchFamily="34" charset="0"/>
                <a:ea typeface="ＭＳ Ｐゴシック" pitchFamily="-111" charset="-128"/>
                <a:cs typeface="ＭＳ Ｐゴシック" pitchFamily="-111" charset="-128"/>
              </a:rPr>
              <a:t>A final common response is to condemn the condemners. We see this all the time in our movement.  Abortion isn’t wrong. Or “my abortion isn’t wrong”…it’s that the people who think abortion is wrong have the wrong values and motives. They, are the bad people.</a:t>
            </a:r>
          </a:p>
          <a:p>
            <a:endParaRPr lang="en-US" dirty="0" smtClean="0">
              <a:latin typeface="Calibri" pitchFamily="34" charset="0"/>
              <a:ea typeface="ＭＳ Ｐゴシック" pitchFamily="-111" charset="-128"/>
              <a:cs typeface="ＭＳ Ｐゴシック" pitchFamily="-111" charset="-128"/>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Now we’re going to move on to prejudice</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15</a:t>
            </a:fld>
            <a:endParaRPr lang="en-US" dirty="0"/>
          </a:p>
        </p:txBody>
      </p:sp>
    </p:spTree>
    <p:extLst>
      <p:ext uri="{BB962C8B-B14F-4D97-AF65-F5344CB8AC3E}">
        <p14:creationId xmlns:p14="http://schemas.microsoft.com/office/powerpoint/2010/main" val="277223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Calibri" pitchFamily="34" charset="0"/>
                <a:ea typeface="ＭＳ Ｐゴシック" pitchFamily="-111" charset="-128"/>
                <a:cs typeface="ＭＳ Ｐゴシック" pitchFamily="-111" charset="-128"/>
              </a:rPr>
              <a:t>Though</a:t>
            </a:r>
            <a:r>
              <a:rPr lang="en-US" baseline="0" dirty="0" smtClean="0">
                <a:latin typeface="Calibri" pitchFamily="34" charset="0"/>
                <a:ea typeface="ＭＳ Ｐゴシック" pitchFamily="-111" charset="-128"/>
                <a:cs typeface="ＭＳ Ｐゴシック" pitchFamily="-111" charset="-128"/>
              </a:rPr>
              <a:t> this has not been studied well.  Polling research suggests that very few people are totally prejudiced about abortion. Likewise, there are very few people who are not at all prejudiced. Most fall somewhere in the middle.</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But these levels that are expressed on this scale will interactions about the experience of abortion.</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pPr marL="171450" indent="-171450">
              <a:buFont typeface="Arial" pitchFamily="34" charset="0"/>
              <a:buChar char="•"/>
            </a:pPr>
            <a:r>
              <a:rPr lang="en-US" dirty="0" smtClean="0">
                <a:latin typeface="Calibri" pitchFamily="34" charset="0"/>
                <a:ea typeface="ＭＳ Ｐゴシック" pitchFamily="-111" charset="-128"/>
                <a:cs typeface="ＭＳ Ｐゴシック" pitchFamily="-111" charset="-128"/>
              </a:rPr>
              <a:t>The most prejudiced people are the least likely to receive a direct disclosure of an abortion experience</a:t>
            </a:r>
            <a:r>
              <a:rPr lang="en-US" baseline="0" dirty="0" smtClean="0">
                <a:latin typeface="Calibri" pitchFamily="34" charset="0"/>
                <a:ea typeface="ＭＳ Ｐゴシック" pitchFamily="-111" charset="-128"/>
                <a:cs typeface="ＭＳ Ｐゴシック" pitchFamily="-111" charset="-128"/>
              </a:rPr>
              <a:t> from someone else.</a:t>
            </a:r>
          </a:p>
          <a:p>
            <a:endParaRPr lang="en-US" baseline="0" dirty="0" smtClean="0">
              <a:latin typeface="Calibri" pitchFamily="34" charset="0"/>
              <a:ea typeface="ＭＳ Ｐゴシック" pitchFamily="-111" charset="-128"/>
              <a:cs typeface="ＭＳ Ｐゴシック" pitchFamily="-111" charset="-128"/>
            </a:endParaRPr>
          </a:p>
          <a:p>
            <a:pPr marL="171450" indent="-171450">
              <a:buFont typeface="Arial" pitchFamily="34" charset="0"/>
              <a:buChar char="•"/>
            </a:pPr>
            <a:r>
              <a:rPr lang="en-US" baseline="0" dirty="0" smtClean="0">
                <a:latin typeface="Calibri" pitchFamily="34" charset="0"/>
                <a:ea typeface="ＭＳ Ｐゴシック" pitchFamily="-111" charset="-128"/>
                <a:cs typeface="ＭＳ Ｐゴシック" pitchFamily="-111" charset="-128"/>
              </a:rPr>
              <a:t>Those individuals who have concealed prejudice are likely the most damaging to the stigmatized, because they are more likely to receive a disclosure and then say or do something that is hurtful. In our studies, women who have abortions have experienced disclosing their abortions to people they thought might be supportive only to lose a friendship, a romantic relationship or a family relationship.</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pPr marL="171450" indent="-171450">
              <a:buFont typeface="Arial" pitchFamily="34" charset="0"/>
              <a:buChar char="•"/>
            </a:pPr>
            <a:r>
              <a:rPr lang="en-US" dirty="0" smtClean="0">
                <a:latin typeface="Calibri" pitchFamily="34" charset="0"/>
                <a:ea typeface="ＭＳ Ｐゴシック" pitchFamily="-111" charset="-128"/>
                <a:cs typeface="ＭＳ Ｐゴシック" pitchFamily="-111" charset="-128"/>
              </a:rPr>
              <a:t>For those who have feelings of aversion or ambivalence about women who have abortions, contact</a:t>
            </a:r>
            <a:r>
              <a:rPr lang="en-US" baseline="0" dirty="0" smtClean="0">
                <a:latin typeface="Calibri" pitchFamily="34" charset="0"/>
                <a:ea typeface="ＭＳ Ｐゴシック" pitchFamily="-111" charset="-128"/>
                <a:cs typeface="ＭＳ Ｐゴシック" pitchFamily="-111" charset="-128"/>
              </a:rPr>
              <a:t> with women who have abortions may create anxiety</a:t>
            </a:r>
            <a:r>
              <a:rPr lang="en-US" dirty="0" smtClean="0">
                <a:latin typeface="Calibri" pitchFamily="34" charset="0"/>
                <a:ea typeface="ＭＳ Ｐゴシック" pitchFamily="-111" charset="-128"/>
                <a:cs typeface="ＭＳ Ｐゴシック" pitchFamily="-111" charset="-128"/>
              </a:rPr>
              <a:t>.  This aversion</a:t>
            </a:r>
            <a:r>
              <a:rPr lang="en-US" baseline="0" dirty="0" smtClean="0">
                <a:latin typeface="Calibri" pitchFamily="34" charset="0"/>
                <a:ea typeface="ＭＳ Ｐゴシック" pitchFamily="-111" charset="-128"/>
                <a:cs typeface="ＭＳ Ｐゴシック" pitchFamily="-111" charset="-128"/>
              </a:rPr>
              <a:t> </a:t>
            </a:r>
            <a:r>
              <a:rPr lang="en-US" dirty="0" smtClean="0">
                <a:latin typeface="Calibri" pitchFamily="34" charset="0"/>
                <a:ea typeface="ＭＳ Ｐゴシック" pitchFamily="-111" charset="-128"/>
                <a:cs typeface="ＭＳ Ｐゴシック" pitchFamily="-111" charset="-128"/>
              </a:rPr>
              <a:t>may be</a:t>
            </a:r>
            <a:r>
              <a:rPr lang="en-US" baseline="0" dirty="0" smtClean="0">
                <a:latin typeface="Calibri" pitchFamily="34" charset="0"/>
                <a:ea typeface="ＭＳ Ｐゴシック" pitchFamily="-111" charset="-128"/>
                <a:cs typeface="ＭＳ Ｐゴシック" pitchFamily="-111" charset="-128"/>
              </a:rPr>
              <a:t> expressed nonverbally on their face or in their posture or in what they say.</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pPr marL="171450" indent="-171450">
              <a:buFont typeface="Arial" pitchFamily="34" charset="0"/>
              <a:buChar char="•"/>
            </a:pPr>
            <a:r>
              <a:rPr lang="en-US" dirty="0" smtClean="0">
                <a:latin typeface="Calibri" pitchFamily="34" charset="0"/>
                <a:ea typeface="ＭＳ Ｐゴシック" pitchFamily="-111" charset="-128"/>
                <a:cs typeface="ＭＳ Ｐゴシック" pitchFamily="-111" charset="-128"/>
              </a:rPr>
              <a:t>For those who have context-specific compassion, listening may be impaired because they are listening for excuses or justifications that ease discomfort around abortion.</a:t>
            </a:r>
          </a:p>
          <a:p>
            <a:endParaRPr lang="en-US" dirty="0" smtClean="0">
              <a:latin typeface="Calibri" pitchFamily="34" charset="0"/>
              <a:ea typeface="ＭＳ Ｐゴシック" pitchFamily="-111" charset="-128"/>
            </a:endParaRPr>
          </a:p>
          <a:p>
            <a:pPr marL="171450" indent="-171450">
              <a:buFont typeface="Arial" pitchFamily="34" charset="0"/>
              <a:buChar char="•"/>
            </a:pPr>
            <a:r>
              <a:rPr lang="en-US" dirty="0" smtClean="0">
                <a:latin typeface="Calibri" pitchFamily="34" charset="0"/>
                <a:ea typeface="ＭＳ Ｐゴシック" pitchFamily="-111" charset="-128"/>
              </a:rPr>
              <a:t>And as I mentioned, though the “not</a:t>
            </a:r>
            <a:r>
              <a:rPr lang="en-US" baseline="0" dirty="0" smtClean="0">
                <a:latin typeface="Calibri" pitchFamily="34" charset="0"/>
                <a:ea typeface="ＭＳ Ｐゴシック" pitchFamily="-111" charset="-128"/>
              </a:rPr>
              <a:t> all prejudiced” may be the best listeners….but they are few and far between. And we don’t have very many cultural symbols which would make these people visible to women who have abortions or one another.</a:t>
            </a:r>
            <a:endParaRPr lang="en-US" dirty="0" smtClean="0">
              <a:latin typeface="Calibri" pitchFamily="34" charset="0"/>
              <a:ea typeface="ＭＳ Ｐゴシック" pitchFamily="-111" charset="-128"/>
            </a:endParaRPr>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Since</a:t>
            </a:r>
            <a:r>
              <a:rPr lang="en-US" baseline="0" dirty="0" smtClean="0"/>
              <a:t> we know that talking and listening are necessary to creating contact. We had to consider, what are the conditions which reduce the need for the women who have had abortions to actively manage their stigma….and which demonstrate a willingness to listen nonjudgmentally to women who have abortions.</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hypothesis</a:t>
            </a:r>
            <a:r>
              <a:rPr lang="en-US" baseline="0" dirty="0" smtClean="0"/>
              <a:t> is that the same conditions which facilitate reductions in prejudice…will also facilitate disclosure and signal a willingness to listen.</a:t>
            </a:r>
            <a:endParaRPr lang="en-US" dirty="0" smtClean="0"/>
          </a:p>
          <a:p>
            <a:endParaRPr lang="en-US" dirty="0" smtClean="0"/>
          </a:p>
          <a:p>
            <a:r>
              <a:rPr lang="en-US" dirty="0" smtClean="0"/>
              <a:t>So I tried to think of intergroup situations between women, where some would have had abortions and some would have not….and where the group itself would meet the optimal conditions for contact.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group that seemed to be the best fit for all of the goals of this study was women’s book clubs. Book clubs are places where women are in equal status relationships, they have a common goal of reading books for fun and discussion, members cooperate on choosing books and places to meet, and groups generally establish certain ground rules for discussion…emphasizing open-mindedness and curiosity.</a:t>
            </a:r>
          </a:p>
          <a:p>
            <a:endParaRPr lang="en-US" baseline="0" dirty="0" smtClean="0"/>
          </a:p>
          <a:p>
            <a:r>
              <a:rPr lang="en-US" baseline="0" dirty="0" smtClean="0"/>
              <a:t>My study entails recruiting pre-existing book clubs to participate in a study which “explores how women talk about pregnancy in the context of a book club.” As a discussion piece, I chose the book “Choice” which includes 23 true stories of pregnancy. The book editors had set out to write a book about abortion stories. However, in their quest for stories they decided to broaden the set of experiences in the book to include: birth, abortion, adoption, infertility, pregnancy loss and others.</a:t>
            </a:r>
          </a:p>
          <a:p>
            <a:endParaRPr lang="en-US" baseline="0" dirty="0" smtClean="0"/>
          </a:p>
          <a:p>
            <a:r>
              <a:rPr lang="en-US" baseline="0" dirty="0" smtClean="0"/>
              <a:t>Reflecting on the Optimal Condition of “equal status.” I was glad to find a book which supported the notion that each woman has a story. Whether she’s been pregnant or not. Become a mother or not.</a:t>
            </a:r>
          </a:p>
          <a:p>
            <a:endParaRPr lang="en-US" baseline="0" dirty="0" smtClean="0"/>
          </a:p>
        </p:txBody>
      </p:sp>
      <p:sp>
        <p:nvSpPr>
          <p:cNvPr id="4" name="Slide Number Placeholder 3"/>
          <p:cNvSpPr>
            <a:spLocks noGrp="1"/>
          </p:cNvSpPr>
          <p:nvPr>
            <p:ph type="sldNum" sz="quarter" idx="10"/>
          </p:nvPr>
        </p:nvSpPr>
        <p:spPr/>
        <p:txBody>
          <a:bodyPr/>
          <a:lstStyle/>
          <a:p>
            <a:pPr>
              <a:defRPr/>
            </a:pPr>
            <a:fld id="{24D5E2FB-DB08-44C2-A5EA-A116B9EE3AA8}" type="slidenum">
              <a:rPr lang="en-US" smtClean="0"/>
              <a:pPr>
                <a:defRPr/>
              </a:pPr>
              <a:t>19</a:t>
            </a:fld>
            <a:endParaRPr lang="en-US" dirty="0"/>
          </a:p>
        </p:txBody>
      </p:sp>
    </p:spTree>
    <p:extLst>
      <p:ext uri="{BB962C8B-B14F-4D97-AF65-F5344CB8AC3E}">
        <p14:creationId xmlns:p14="http://schemas.microsoft.com/office/powerpoint/2010/main" val="1530870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smtClean="0"/>
              <a:t>The study combines qualitative and quantitative methods.  We use group observation and interviews to explore disclosure. We observe whether women disclose their abortion or other pregnancy experiences in the book clubs.  We also conduct interviews after the book clubs to better understand reasons for disclosure or non disclosure. Our confidential surveys record pregnancy history and pregnancy attitudes (our measure of prejudice). We measure attitudes at three time periods. Before they read the book, after the book club discussion and three months later. We are also evaluating the book club experience to see whether it was a good experience for the participants.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was a national tour. There</a:t>
            </a:r>
            <a:r>
              <a:rPr lang="en-US" baseline="0" dirty="0" smtClean="0"/>
              <a:t> was a researcher attending each of these meetings, recording the conversation, passing out surveys. We also purchased dinner for the participants on the evening of the study. Each participant received a book, and $10 in gift certificates for each survey they filled out. Those who conducted interviews later received $30 in gift certificates for a 1 hour interview.</a:t>
            </a:r>
            <a:endParaRPr lang="en-US" dirty="0" smtClean="0"/>
          </a:p>
          <a:p>
            <a:endParaRPr lang="en-US" baseline="0" dirty="0" smtClean="0"/>
          </a:p>
          <a:p>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654912DD-C0A9-4FB1-B0DE-FDC25CB089E5}" type="slidenum">
              <a:rPr lang="en-US" smtClean="0"/>
              <a:pPr/>
              <a:t>20</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a:t>
            </a:r>
            <a:r>
              <a:rPr lang="en-US" baseline="0" dirty="0" smtClean="0"/>
              <a:t> enrolled 14 book clubs. </a:t>
            </a:r>
            <a:endParaRPr lang="en-US" dirty="0" smtClean="0"/>
          </a:p>
          <a:p>
            <a:r>
              <a:rPr lang="en-US" dirty="0" smtClean="0"/>
              <a:t>Alabama</a:t>
            </a:r>
          </a:p>
          <a:p>
            <a:r>
              <a:rPr lang="en-US" dirty="0" smtClean="0"/>
              <a:t>Arkansas</a:t>
            </a:r>
          </a:p>
          <a:p>
            <a:r>
              <a:rPr lang="en-US" dirty="0" smtClean="0"/>
              <a:t>California (5)</a:t>
            </a:r>
          </a:p>
          <a:p>
            <a:pPr defTabSz="914317" eaLnBrk="0" fontAlgn="base" hangingPunct="0">
              <a:spcBef>
                <a:spcPct val="30000"/>
              </a:spcBef>
              <a:spcAft>
                <a:spcPct val="0"/>
              </a:spcAft>
              <a:defRPr/>
            </a:pPr>
            <a:r>
              <a:rPr lang="en-US" baseline="0" dirty="0" smtClean="0"/>
              <a:t>Maryland</a:t>
            </a:r>
          </a:p>
          <a:p>
            <a:r>
              <a:rPr lang="en-US" dirty="0" smtClean="0"/>
              <a:t>Missouri</a:t>
            </a:r>
          </a:p>
          <a:p>
            <a:pPr defTabSz="914317" eaLnBrk="0" fontAlgn="base" hangingPunct="0">
              <a:spcBef>
                <a:spcPct val="30000"/>
              </a:spcBef>
              <a:spcAft>
                <a:spcPct val="0"/>
              </a:spcAft>
              <a:defRPr/>
            </a:pPr>
            <a:r>
              <a:rPr lang="en-US" baseline="0" dirty="0" smtClean="0"/>
              <a:t>New Jersey</a:t>
            </a:r>
          </a:p>
          <a:p>
            <a:r>
              <a:rPr lang="en-US" dirty="0" smtClean="0"/>
              <a:t>New</a:t>
            </a:r>
            <a:r>
              <a:rPr lang="en-US" baseline="0" dirty="0" smtClean="0"/>
              <a:t> York (3)</a:t>
            </a:r>
          </a:p>
          <a:p>
            <a:r>
              <a:rPr lang="en-US" baseline="0" dirty="0" smtClean="0"/>
              <a:t>Wisconsin</a:t>
            </a:r>
          </a:p>
          <a:p>
            <a:pPr defTabSz="914317" eaLnBrk="0" fontAlgn="base" hangingPunct="0">
              <a:spcBef>
                <a:spcPct val="30000"/>
              </a:spcBef>
              <a:spcAft>
                <a:spcPct val="0"/>
              </a:spcAft>
              <a:defRPr/>
            </a:pPr>
            <a:r>
              <a:rPr lang="en-US" dirty="0" smtClean="0"/>
              <a:t>Utah</a:t>
            </a:r>
          </a:p>
          <a:p>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654912DD-C0A9-4FB1-B0DE-FDC25CB089E5}" type="slidenum">
              <a:rPr lang="en-US" smtClean="0"/>
              <a:pPr/>
              <a:t>21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b="1" dirty="0" smtClean="0"/>
              <a:t>Theory: </a:t>
            </a:r>
            <a:r>
              <a:rPr lang="en-US" dirty="0" smtClean="0"/>
              <a:t>We’re going to start theoretical (exploring the problem and one possible solution). I’m going to invite you to think about stigma as interactional.  Involving people with abortion experiences and people without experience. Then I’m going to introduce a theory “contact theory”. This is the idea that under appropriate conditions </a:t>
            </a:r>
            <a:r>
              <a:rPr lang="en-US" b="1" dirty="0" smtClean="0"/>
              <a:t>contact </a:t>
            </a:r>
            <a:r>
              <a:rPr lang="en-US" dirty="0" smtClean="0"/>
              <a:t>between people with a stigma and people without stigma…can reduce prejudices over time.  It’s a pretty simple concept…and research shows it to be one of the most effective strategies for reducing prejudice and stigma.</a:t>
            </a:r>
          </a:p>
          <a:p>
            <a:pPr lvl="0"/>
            <a:endParaRPr lang="en-US" dirty="0" smtClean="0"/>
          </a:p>
          <a:p>
            <a:pPr lvl="0"/>
            <a:r>
              <a:rPr lang="en-US" b="1" dirty="0" smtClean="0"/>
              <a:t>Design: </a:t>
            </a:r>
            <a:r>
              <a:rPr lang="en-US" dirty="0" smtClean="0"/>
              <a:t>Next, we’re going to talk design.  If (as I propose) contact is such an obvious and effective strategy for change. Why is it so rarely implemented? Why is it almost never studied? </a:t>
            </a:r>
          </a:p>
          <a:p>
            <a:pPr lvl="0"/>
            <a:endParaRPr lang="en-US" dirty="0" smtClean="0"/>
          </a:p>
          <a:p>
            <a:pPr lvl="0"/>
            <a:r>
              <a:rPr lang="en-US" b="1" dirty="0" smtClean="0"/>
              <a:t>Application: </a:t>
            </a:r>
            <a:r>
              <a:rPr lang="en-US" dirty="0" smtClean="0"/>
              <a:t>Finally we’re going to take the theory for a test run in a study that I designed using book clubs. I’m going to share with you the most up-to-date outcomes from the study.</a:t>
            </a:r>
          </a:p>
          <a:p>
            <a:endParaRPr lang="en-US" dirty="0" smtClean="0"/>
          </a:p>
          <a:p>
            <a:r>
              <a:rPr lang="en-US" sz="1200" kern="1200" dirty="0" smtClean="0">
                <a:solidFill>
                  <a:schemeClr val="tx1"/>
                </a:solidFill>
                <a:effectLst/>
                <a:latin typeface="+mn-lt"/>
                <a:ea typeface="+mn-ea"/>
                <a:cs typeface="+mn-cs"/>
              </a:rPr>
              <a:t>Throughout the presentation, I’m going to ask a couple open-ended questions. Feel free to write your responses in the chat box. That will help to make the presentation more interactive.  After I discuss the study part of the presentation, I’m going to take a 15 minute break for questions.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Then I’m going to end the webinar with a brief closing statement. Send me a smiley if you are ready to continue.</a:t>
            </a:r>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2</a:t>
            </a:fld>
            <a:endParaRPr lang="en-US" dirty="0"/>
          </a:p>
        </p:txBody>
      </p:sp>
    </p:spTree>
    <p:extLst>
      <p:ext uri="{BB962C8B-B14F-4D97-AF65-F5344CB8AC3E}">
        <p14:creationId xmlns:p14="http://schemas.microsoft.com/office/powerpoint/2010/main" val="733378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Studies of book clubs show that most are middle</a:t>
            </a:r>
            <a:r>
              <a:rPr lang="en-US" baseline="0" dirty="0" smtClean="0"/>
              <a:t> aged, upper middle class, white women. If you get variation, you typically get it along one of these demographic lines. But not all three. This has been our finding as well.</a:t>
            </a:r>
          </a:p>
          <a:p>
            <a:endParaRPr lang="en-US" baseline="0" dirty="0" smtClean="0"/>
          </a:p>
          <a:p>
            <a:r>
              <a:rPr lang="en-US" dirty="0" smtClean="0"/>
              <a:t>We observed 14 book clubs.</a:t>
            </a:r>
            <a:r>
              <a:rPr lang="en-US" baseline="0" dirty="0" smtClean="0"/>
              <a:t> At the suggestion of basically every all-female book club we observed…we did invite one all-male book club to participate. </a:t>
            </a:r>
          </a:p>
          <a:p>
            <a:endParaRPr lang="en-US" baseline="0" dirty="0" smtClean="0"/>
          </a:p>
          <a:p>
            <a:r>
              <a:rPr lang="en-US" baseline="0" dirty="0" smtClean="0"/>
              <a:t>We’ll be including them in some of our analysis. But they have been excluded from the analyses below.</a:t>
            </a:r>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328B5A66-714C-44CE-9EE3-B53DE637E7E7}" type="slidenum">
              <a:rPr lang="en-US" smtClean="0"/>
              <a:pPr/>
              <a:t>22</a:t>
            </a:fld>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50000"/>
              </a:lnSpc>
              <a:buFont typeface="Arial" charset="0"/>
              <a:buNone/>
            </a:pPr>
            <a:r>
              <a:rPr lang="en-US" dirty="0">
                <a:solidFill>
                  <a:schemeClr val="bg1"/>
                </a:solidFill>
              </a:rPr>
              <a:t>However the group is very diverse religiously.</a:t>
            </a:r>
          </a:p>
          <a:p>
            <a:pPr eaLnBrk="1" hangingPunct="1">
              <a:lnSpc>
                <a:spcPct val="150000"/>
              </a:lnSpc>
              <a:buFont typeface="Arial" charset="0"/>
              <a:buNone/>
            </a:pPr>
            <a:endParaRPr lang="en-US" dirty="0">
              <a:solidFill>
                <a:schemeClr val="bg1"/>
              </a:solidFill>
            </a:endParaRPr>
          </a:p>
          <a:p>
            <a:pPr eaLnBrk="1" hangingPunct="1">
              <a:lnSpc>
                <a:spcPct val="150000"/>
              </a:lnSpc>
              <a:buFont typeface="Arial" charset="0"/>
              <a:buNone/>
            </a:pPr>
            <a:r>
              <a:rPr lang="en-US" dirty="0">
                <a:solidFill>
                  <a:schemeClr val="bg1"/>
                </a:solidFill>
              </a:rPr>
              <a:t>Religion:</a:t>
            </a:r>
            <a:r>
              <a:rPr lang="en-US" dirty="0" smtClean="0">
                <a:solidFill>
                  <a:schemeClr val="bg1"/>
                </a:solidFill>
              </a:rPr>
              <a:t> 30 Not Religious, 39 Protestant, 17 </a:t>
            </a:r>
            <a:r>
              <a:rPr lang="en-US" dirty="0">
                <a:solidFill>
                  <a:schemeClr val="bg1"/>
                </a:solidFill>
              </a:rPr>
              <a:t>Catholic,</a:t>
            </a:r>
            <a:r>
              <a:rPr lang="en-US" dirty="0" smtClean="0">
                <a:solidFill>
                  <a:schemeClr val="bg1"/>
                </a:solidFill>
              </a:rPr>
              <a:t> 12 </a:t>
            </a:r>
            <a:r>
              <a:rPr lang="en-US" dirty="0">
                <a:solidFill>
                  <a:schemeClr val="bg1"/>
                </a:solidFill>
              </a:rPr>
              <a:t>Jewish,</a:t>
            </a:r>
            <a:r>
              <a:rPr lang="en-US" dirty="0" smtClean="0">
                <a:solidFill>
                  <a:schemeClr val="bg1"/>
                </a:solidFill>
              </a:rPr>
              <a:t> 7 Hindu, 1 Buddhist</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5E66C8E-5900-4B48-9162-9C3F300A2A8D}" type="slidenum">
              <a:rPr lang="en-US" smtClean="0"/>
              <a:pPr/>
              <a:t>23</a:t>
            </a:fld>
            <a:endParaRPr lang="en-US" dirty="0"/>
          </a:p>
        </p:txBody>
      </p:sp>
    </p:spTree>
    <p:extLst>
      <p:ext uri="{BB962C8B-B14F-4D97-AF65-F5344CB8AC3E}">
        <p14:creationId xmlns:p14="http://schemas.microsoft.com/office/powerpoint/2010/main" val="3474998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1">
              <a:lnSpc>
                <a:spcPct val="150000"/>
              </a:lnSpc>
              <a:defRPr/>
            </a:pPr>
            <a:r>
              <a:rPr lang="en-US" sz="2400" dirty="0" smtClean="0">
                <a:solidFill>
                  <a:schemeClr val="bg1"/>
                </a:solidFill>
              </a:rPr>
              <a:t>We </a:t>
            </a:r>
            <a:r>
              <a:rPr lang="en-US" sz="2400" dirty="0">
                <a:solidFill>
                  <a:schemeClr val="bg1"/>
                </a:solidFill>
              </a:rPr>
              <a:t>don’t survey about their pregnancy histories until after they have participated in the book club event. Which felt pretty risky. We weren’t sure what mix of pregnancy experiences we would see or what proportion of the clubs would have a woman or women who had previously had an abortion.</a:t>
            </a:r>
          </a:p>
          <a:p>
            <a:pPr lvl="1">
              <a:lnSpc>
                <a:spcPct val="150000"/>
              </a:lnSpc>
              <a:defRPr/>
            </a:pPr>
            <a:endParaRPr lang="en-US" sz="2400" dirty="0">
              <a:solidFill>
                <a:schemeClr val="bg1"/>
              </a:solidFill>
            </a:endParaRPr>
          </a:p>
          <a:p>
            <a:pPr lvl="1">
              <a:lnSpc>
                <a:spcPct val="150000"/>
              </a:lnSpc>
              <a:defRPr/>
            </a:pPr>
            <a:r>
              <a:rPr lang="en-US" sz="2400" dirty="0">
                <a:solidFill>
                  <a:schemeClr val="bg1"/>
                </a:solidFill>
              </a:rPr>
              <a:t>Thought 18% seems low compared to the one in three statistic, remember that’s a lifetime incidence. For this group of women, the proportion seems about right.</a:t>
            </a:r>
          </a:p>
          <a:p>
            <a:pPr lvl="1">
              <a:lnSpc>
                <a:spcPct val="150000"/>
              </a:lnSpc>
              <a:defRPr/>
            </a:pPr>
            <a:endParaRPr lang="en-US" sz="2400" dirty="0">
              <a:solidFill>
                <a:schemeClr val="bg1"/>
              </a:solidFill>
            </a:endParaRPr>
          </a:p>
        </p:txBody>
      </p:sp>
      <p:sp>
        <p:nvSpPr>
          <p:cNvPr id="4" name="Slide Number Placeholder 3"/>
          <p:cNvSpPr>
            <a:spLocks noGrp="1"/>
          </p:cNvSpPr>
          <p:nvPr>
            <p:ph type="sldNum" sz="quarter" idx="10"/>
          </p:nvPr>
        </p:nvSpPr>
        <p:spPr/>
        <p:txBody>
          <a:bodyPr/>
          <a:lstStyle/>
          <a:p>
            <a:fld id="{45E66C8E-5900-4B48-9162-9C3F300A2A8D}" type="slidenum">
              <a:rPr lang="en-US" smtClean="0"/>
              <a:pPr/>
              <a:t>24</a:t>
            </a:fld>
            <a:endParaRPr lang="en-US" dirty="0"/>
          </a:p>
        </p:txBody>
      </p:sp>
    </p:spTree>
    <p:extLst>
      <p:ext uri="{BB962C8B-B14F-4D97-AF65-F5344CB8AC3E}">
        <p14:creationId xmlns:p14="http://schemas.microsoft.com/office/powerpoint/2010/main" val="3942376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alibri" pitchFamily="34" charset="0"/>
                <a:ea typeface="ＭＳ Ｐゴシック" pitchFamily="-111" charset="-128"/>
                <a:cs typeface="ＭＳ Ｐゴシック" pitchFamily="-111" charset="-128"/>
              </a:rPr>
              <a:t>So now</a:t>
            </a:r>
            <a:r>
              <a:rPr lang="en-US" baseline="0" dirty="0" smtClean="0">
                <a:latin typeface="Calibri" pitchFamily="34" charset="0"/>
                <a:ea typeface="ＭＳ Ｐゴシック" pitchFamily="-111" charset="-128"/>
                <a:cs typeface="ＭＳ Ｐゴシック" pitchFamily="-111" charset="-128"/>
              </a:rPr>
              <a:t> I’m going to talk about some of the findings that stemmed from our “observation” of the book club event.</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We</a:t>
            </a:r>
            <a:r>
              <a:rPr lang="en-US" baseline="0" dirty="0" smtClean="0">
                <a:latin typeface="Calibri" pitchFamily="34" charset="0"/>
                <a:ea typeface="ＭＳ Ｐゴシック" pitchFamily="-111" charset="-128"/>
                <a:cs typeface="ＭＳ Ｐゴシック" pitchFamily="-111" charset="-128"/>
              </a:rPr>
              <a:t> often talk about how abortion is so common, yet we never hear about it.  Here is a statistic that I want you to remember. 77% of the book clubs we chose for this study contained at least one woman who had previously had an abortion.  Though I can’t say that this is nationally representative…I think it’s an important image. If you want to find women who have experienced abortion… you do not have to go to high schools, colleges or planned parenthood. Go to a book club.</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10 out of 13 of our book clubs included at least one member who had an abortion. The highest number of women with abortion experience was in our first book club. Where 5 out of 6 of the women had previously had an abortion. </a:t>
            </a:r>
          </a:p>
          <a:p>
            <a:endParaRPr lang="en-US"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Two of the </a:t>
            </a:r>
            <a:r>
              <a:rPr lang="en-US" baseline="0" dirty="0" smtClean="0">
                <a:latin typeface="Calibri" pitchFamily="34" charset="0"/>
                <a:ea typeface="ＭＳ Ｐゴシック" pitchFamily="-111" charset="-128"/>
                <a:cs typeface="ＭＳ Ｐゴシック" pitchFamily="-111" charset="-128"/>
              </a:rPr>
              <a:t>groups with out abortion experience were in our youngest age range. The other had a low number of women show up on the day of the meeting due to the Thanksgiving Holiday.</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endParaRPr lang="en-US" baseline="0" dirty="0" smtClean="0">
              <a:latin typeface="Calibri" pitchFamily="34" charset="0"/>
              <a:ea typeface="ＭＳ Ｐゴシック" pitchFamily="-111" charset="-128"/>
              <a:cs typeface="ＭＳ Ｐゴシック" pitchFamily="-111" charset="-128"/>
            </a:endParaRPr>
          </a:p>
          <a:p>
            <a:endParaRPr lang="en-US" dirty="0">
              <a:latin typeface="Calibri" pitchFamily="34" charset="0"/>
              <a:ea typeface="ＭＳ Ｐゴシック" pitchFamily="-111" charset="-128"/>
              <a:cs typeface="ＭＳ Ｐゴシック" pitchFamily="-111" charset="-128"/>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C152C2E9-CB7E-4516-89A2-6CC6C1F8D9A2}" type="slidenum">
              <a:rPr lang="en-US" smtClean="0"/>
              <a:pPr/>
              <a:t>25</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alibri" pitchFamily="34" charset="0"/>
                <a:ea typeface="ＭＳ Ｐゴシック" pitchFamily="-111" charset="-128"/>
                <a:cs typeface="ＭＳ Ｐゴシック" pitchFamily="-111" charset="-128"/>
              </a:rPr>
              <a:t>Not only do book clubs have women who have previously</a:t>
            </a:r>
            <a:r>
              <a:rPr lang="en-US" baseline="0" dirty="0" smtClean="0">
                <a:latin typeface="Calibri" pitchFamily="34" charset="0"/>
                <a:ea typeface="ＭＳ Ｐゴシック" pitchFamily="-111" charset="-128"/>
                <a:cs typeface="ＭＳ Ｐゴシック" pitchFamily="-111" charset="-128"/>
              </a:rPr>
              <a:t> had abortions…but by and large, those women were willing to tell their stories.</a:t>
            </a:r>
          </a:p>
          <a:p>
            <a:endParaRPr lang="en-US" baseline="0"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These were all first time</a:t>
            </a:r>
            <a:r>
              <a:rPr lang="en-US" baseline="0" dirty="0" smtClean="0">
                <a:latin typeface="Calibri" pitchFamily="34" charset="0"/>
                <a:ea typeface="ＭＳ Ｐゴシック" pitchFamily="-111" charset="-128"/>
                <a:cs typeface="ＭＳ Ｐゴシック" pitchFamily="-111" charset="-128"/>
              </a:rPr>
              <a:t> disclosures to their book club group. In a couple of situations, another member may have known. But in all of the cases of disclosure there were multiple people in the room who did not know</a:t>
            </a:r>
            <a:endParaRPr lang="en-US" dirty="0" smtClean="0">
              <a:latin typeface="Calibri" pitchFamily="34" charset="0"/>
              <a:ea typeface="ＭＳ Ｐゴシック" pitchFamily="-111" charset="-128"/>
              <a:cs typeface="ＭＳ Ｐゴシック" pitchFamily="-111" charset="-128"/>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C152C2E9-CB7E-4516-89A2-6CC6C1F8D9A2}" type="slidenum">
              <a:rPr lang="en-US" smtClean="0"/>
              <a:pPr/>
              <a:t>26</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5E66C8E-5900-4B48-9162-9C3F300A2A8D}" type="slidenum">
              <a:rPr lang="en-US" smtClean="0"/>
              <a:pPr/>
              <a:t>27</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5E66C8E-5900-4B48-9162-9C3F300A2A8D}" type="slidenum">
              <a:rPr lang="en-US" smtClean="0"/>
              <a:pPr/>
              <a:t>28</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did the boo</a:t>
            </a:r>
            <a:r>
              <a:rPr lang="en-US" baseline="0" dirty="0" smtClean="0"/>
              <a:t>k club discussion prompt disclosure and story-sharing with a new group. It was a positive and transformative experience for both groups.</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29</a:t>
            </a:fld>
            <a:endParaRPr lang="en-US" dirty="0"/>
          </a:p>
        </p:txBody>
      </p:sp>
    </p:spTree>
    <p:extLst>
      <p:ext uri="{BB962C8B-B14F-4D97-AF65-F5344CB8AC3E}">
        <p14:creationId xmlns:p14="http://schemas.microsoft.com/office/powerpoint/2010/main" val="3858435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200"/>
              </a:spcBef>
              <a:buFontTx/>
              <a:buChar char="-"/>
            </a:pPr>
            <a:r>
              <a:rPr lang="en-US" dirty="0" smtClean="0"/>
              <a:t>Between </a:t>
            </a:r>
            <a:r>
              <a:rPr lang="en-US" b="1" dirty="0" smtClean="0"/>
              <a:t>0 and 50 </a:t>
            </a:r>
            <a:r>
              <a:rPr lang="en-US" dirty="0" smtClean="0"/>
              <a:t>degrees mean that you do not feel favorably toward that person and </a:t>
            </a:r>
            <a:r>
              <a:rPr lang="en-US" b="1" dirty="0" smtClean="0"/>
              <a:t>you don’t care too much for that person</a:t>
            </a:r>
            <a:r>
              <a:rPr lang="en-US" dirty="0" smtClean="0"/>
              <a:t>. </a:t>
            </a:r>
          </a:p>
          <a:p>
            <a:pPr marL="285750" indent="-285750">
              <a:spcBef>
                <a:spcPts val="1200"/>
              </a:spcBef>
              <a:buFontTx/>
              <a:buChar char="-"/>
            </a:pPr>
            <a:r>
              <a:rPr lang="en-US" dirty="0" smtClean="0"/>
              <a:t>Ratings between </a:t>
            </a:r>
            <a:r>
              <a:rPr lang="en-US" b="1" dirty="0" smtClean="0"/>
              <a:t>50 and 100 </a:t>
            </a:r>
            <a:r>
              <a:rPr lang="en-US" dirty="0" smtClean="0"/>
              <a:t>mean </a:t>
            </a:r>
            <a:r>
              <a:rPr lang="en-US" b="1" dirty="0" smtClean="0"/>
              <a:t>you feel favorably or warm toward that person.</a:t>
            </a:r>
            <a:r>
              <a:rPr lang="en-US" dirty="0" smtClean="0"/>
              <a:t> </a:t>
            </a:r>
          </a:p>
          <a:p>
            <a:pPr marL="285750" indent="-285750">
              <a:spcBef>
                <a:spcPts val="1200"/>
              </a:spcBef>
              <a:buFontTx/>
              <a:buChar char="-"/>
            </a:pPr>
            <a:r>
              <a:rPr lang="en-US" dirty="0" smtClean="0"/>
              <a:t>You would rate a person as </a:t>
            </a:r>
            <a:r>
              <a:rPr lang="en-US" b="1" dirty="0" smtClean="0"/>
              <a:t>50</a:t>
            </a:r>
            <a:r>
              <a:rPr lang="en-US" dirty="0" smtClean="0"/>
              <a:t> if you don’t feel particularly warm or cold toward that person.</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30</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200"/>
              </a:spcBef>
              <a:buFontTx/>
              <a:buNone/>
            </a:pPr>
            <a:r>
              <a:rPr lang="en-US" dirty="0" err="1" smtClean="0"/>
              <a:t>Unsuprisingly</a:t>
            </a:r>
            <a:r>
              <a:rPr lang="en-US" baseline="0" dirty="0" smtClean="0"/>
              <a:t> our first two descriptions “moms”</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31</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latin typeface="Calibri" pitchFamily="34" charset="0"/>
                <a:ea typeface="ＭＳ Ｐゴシック" pitchFamily="-111" charset="-128"/>
                <a:cs typeface="ＭＳ Ｐゴシック" pitchFamily="-111" charset="-128"/>
              </a:rPr>
              <a:t>I’ll start with some definitions. Today we’re going to talk about stigma…but I also want us to start using the word prejudice.</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Let’s start with this picture. On the left you see two people writing. One says to the other “you suck at math”  On the right, we have the same image…but this time, the mathematician appears to be a girl.  So the boy says to the girl “wow. Girls suck at math.”</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This picture show some basic premises about stigma and </a:t>
            </a:r>
            <a:r>
              <a:rPr lang="en-US" baseline="0" dirty="0" err="1" smtClean="0">
                <a:latin typeface="Calibri" pitchFamily="34" charset="0"/>
                <a:ea typeface="ＭＳ Ｐゴシック" pitchFamily="-111" charset="-128"/>
                <a:cs typeface="ＭＳ Ｐゴシック" pitchFamily="-111" charset="-128"/>
              </a:rPr>
              <a:t>prejduice</a:t>
            </a:r>
            <a:r>
              <a:rPr lang="en-US" baseline="0" dirty="0" smtClean="0">
                <a:latin typeface="Calibri" pitchFamily="34" charset="0"/>
                <a:ea typeface="ＭＳ Ｐゴシック" pitchFamily="-111" charset="-128"/>
                <a:cs typeface="ＭＳ Ｐゴシック" pitchFamily="-111" charset="-128"/>
              </a:rPr>
              <a:t>.  Stigma is considered a “discrediting attribute.” in this case, the girls gender discredits her as a mathematician. And the boy in the picture makes a generalization about gender based on this interaction that he applies to “all girls.”</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Stigma can refer to the prejudicial attitudes and behaviors…as well as inferior status experienced by those who bear the stigma. </a:t>
            </a:r>
          </a:p>
          <a:p>
            <a:endParaRPr lang="en-US" baseline="0" dirty="0" smtClean="0">
              <a:latin typeface="Calibri" pitchFamily="34" charset="0"/>
              <a:ea typeface="ＭＳ Ｐゴシック" pitchFamily="-111" charset="-128"/>
              <a:cs typeface="ＭＳ Ｐゴシック" pitchFamily="-111" charset="-128"/>
            </a:endParaRPr>
          </a:p>
          <a:p>
            <a:r>
              <a:rPr lang="en-US" dirty="0" smtClean="0">
                <a:latin typeface="Calibri" pitchFamily="34" charset="0"/>
                <a:ea typeface="ＭＳ Ｐゴシック" pitchFamily="-111" charset="-128"/>
                <a:cs typeface="ＭＳ Ｐゴシック" pitchFamily="-111" charset="-128"/>
              </a:rPr>
              <a:t>I think that linking prejudice and stigma is an important </a:t>
            </a:r>
            <a:r>
              <a:rPr lang="en-US" baseline="0" dirty="0" smtClean="0">
                <a:latin typeface="Calibri" pitchFamily="34" charset="0"/>
                <a:ea typeface="ＭＳ Ｐゴシック" pitchFamily="-111" charset="-128"/>
                <a:cs typeface="ＭＳ Ｐゴシック" pitchFamily="-111" charset="-128"/>
              </a:rPr>
              <a:t>theoretical shift…</a:t>
            </a:r>
            <a:r>
              <a:rPr lang="en-US" dirty="0" smtClean="0">
                <a:latin typeface="Calibri" pitchFamily="34" charset="0"/>
                <a:ea typeface="ＭＳ Ｐゴシック" pitchFamily="-111" charset="-128"/>
                <a:cs typeface="ＭＳ Ｐゴシック" pitchFamily="-111" charset="-128"/>
              </a:rPr>
              <a:t> because it reminds us that stigma is interactional. We all possess stigma in one</a:t>
            </a:r>
            <a:r>
              <a:rPr lang="en-US" baseline="0" dirty="0" smtClean="0">
                <a:latin typeface="Calibri" pitchFamily="34" charset="0"/>
                <a:ea typeface="ＭＳ Ｐゴシック" pitchFamily="-111" charset="-128"/>
                <a:cs typeface="ＭＳ Ｐゴシック" pitchFamily="-111" charset="-128"/>
              </a:rPr>
              <a:t> way or another…</a:t>
            </a:r>
            <a:r>
              <a:rPr lang="en-US" dirty="0" smtClean="0">
                <a:latin typeface="Calibri" pitchFamily="34" charset="0"/>
                <a:ea typeface="ＭＳ Ｐゴシック" pitchFamily="-111" charset="-128"/>
                <a:cs typeface="ＭＳ Ｐゴシック" pitchFamily="-111" charset="-128"/>
              </a:rPr>
              <a:t> and that</a:t>
            </a:r>
            <a:r>
              <a:rPr lang="en-US" baseline="0" dirty="0" smtClean="0">
                <a:latin typeface="Calibri" pitchFamily="34" charset="0"/>
                <a:ea typeface="ＭＳ Ｐゴシック" pitchFamily="-111" charset="-128"/>
                <a:cs typeface="ＭＳ Ｐゴシック" pitchFamily="-111" charset="-128"/>
              </a:rPr>
              <a:t> gives us all a role in reducing it.</a:t>
            </a:r>
            <a:endParaRPr lang="en-US" dirty="0" smtClean="0">
              <a:latin typeface="Calibri" pitchFamily="34" charset="0"/>
              <a:ea typeface="ＭＳ Ｐゴシック" pitchFamily="-111" charset="-128"/>
              <a:cs typeface="ＭＳ Ｐゴシック" pitchFamily="-111" charset="-128"/>
            </a:endParaRPr>
          </a:p>
          <a:p>
            <a:endParaRPr lang="en-US" dirty="0" smtClean="0">
              <a:latin typeface="Calibri" pitchFamily="34" charset="0"/>
              <a:ea typeface="ＭＳ Ｐゴシック" pitchFamily="-111" charset="-128"/>
              <a:cs typeface="ＭＳ Ｐゴシック" pitchFamily="-111" charset="-128"/>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that stigma is something that devalues a person. So these scores on the feeling thermometer give us an understanding of how “generally positive” attitudes toward women and mothers are degraded when we add other descriptors.  So reading backward from right to left we have the average scores for “women in general” and “mom”….and so on.</a:t>
            </a:r>
          </a:p>
        </p:txBody>
      </p:sp>
      <p:sp>
        <p:nvSpPr>
          <p:cNvPr id="4" name="Slide Number Placeholder 3"/>
          <p:cNvSpPr>
            <a:spLocks noGrp="1"/>
          </p:cNvSpPr>
          <p:nvPr>
            <p:ph type="sldNum" sz="quarter" idx="10"/>
          </p:nvPr>
        </p:nvSpPr>
        <p:spPr/>
        <p:txBody>
          <a:bodyPr/>
          <a:lstStyle/>
          <a:p>
            <a:fld id="{45E66C8E-5900-4B48-9162-9C3F300A2A8D}" type="slidenum">
              <a:rPr lang="en-US" smtClean="0"/>
              <a:pPr/>
              <a:t>32</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the very high end of the scale we can see that there is not much room for increases in positive attitudes. But when we see scores that are at the mid-high to very low end of the scale…there’s room for increasing positive attitudes.</a:t>
            </a:r>
          </a:p>
        </p:txBody>
      </p:sp>
      <p:sp>
        <p:nvSpPr>
          <p:cNvPr id="4" name="Slide Number Placeholder 3"/>
          <p:cNvSpPr>
            <a:spLocks noGrp="1"/>
          </p:cNvSpPr>
          <p:nvPr>
            <p:ph type="sldNum" sz="quarter" idx="10"/>
          </p:nvPr>
        </p:nvSpPr>
        <p:spPr/>
        <p:txBody>
          <a:bodyPr/>
          <a:lstStyle/>
          <a:p>
            <a:fld id="{45E66C8E-5900-4B48-9162-9C3F300A2A8D}" type="slidenum">
              <a:rPr lang="en-US" smtClean="0"/>
              <a:pPr/>
              <a:t>33</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where we saw changes.  This slides shows</a:t>
            </a:r>
            <a:r>
              <a:rPr lang="en-US" baseline="0" dirty="0" smtClean="0"/>
              <a:t> the average change in attitudes post-intervention. There are a lot of descriptions not on this list. I chose the descriptions that were the most related to our discussion about abortion. </a:t>
            </a:r>
          </a:p>
          <a:p>
            <a:endParaRPr lang="en-US" baseline="0" dirty="0" smtClean="0"/>
          </a:p>
          <a:p>
            <a:r>
              <a:rPr lang="en-US" baseline="0" dirty="0" smtClean="0"/>
              <a:t>We didn’t see any change in attitudes toward inconsistent birth control users. But we did see modest (statistically significant) improvements in attitudes toward most of our abortion-related descriptions.  And a larger change for the most unacceptable description 3 abortions.</a:t>
            </a:r>
          </a:p>
          <a:p>
            <a:endParaRPr lang="en-US" baseline="0" dirty="0" smtClean="0"/>
          </a:p>
          <a:p>
            <a:r>
              <a:rPr lang="en-US" baseline="0" dirty="0" smtClean="0"/>
              <a:t>But I felt somewhat unsatisfied with these scores. I was curious if the trend toward increasing positive attitudes held for those with the most negative attitudes…and whether the effect was larger. So I did tested the effect again…but this time I looked for the change in score among those whose answers fell lowest range (0-50).</a:t>
            </a:r>
          </a:p>
        </p:txBody>
      </p:sp>
      <p:sp>
        <p:nvSpPr>
          <p:cNvPr id="4" name="Slide Number Placeholder 3"/>
          <p:cNvSpPr>
            <a:spLocks noGrp="1"/>
          </p:cNvSpPr>
          <p:nvPr>
            <p:ph type="sldNum" sz="quarter" idx="10"/>
          </p:nvPr>
        </p:nvSpPr>
        <p:spPr/>
        <p:txBody>
          <a:bodyPr/>
          <a:lstStyle/>
          <a:p>
            <a:fld id="{45E66C8E-5900-4B48-9162-9C3F300A2A8D}" type="slidenum">
              <a:rPr lang="en-US" smtClean="0"/>
              <a:pPr/>
              <a:t>34</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found the</a:t>
            </a:r>
            <a:r>
              <a:rPr lang="en-US" baseline="0" dirty="0" smtClean="0"/>
              <a:t> average increase in scores was substantially higher among the most prejudiced people. Whereas there was no change in attitudes toward women who were inconsistent birth control users in the full sample test….in the test using only folks with scores lower than 50 I found that there was a statistically significant increase of 8 points.</a:t>
            </a:r>
          </a:p>
          <a:p>
            <a:endParaRPr lang="en-US" baseline="0" dirty="0" smtClean="0"/>
          </a:p>
          <a:p>
            <a:r>
              <a:rPr lang="en-US" baseline="0" dirty="0" smtClean="0"/>
              <a:t>In some cases…the effect was more than quadrupled for the individuals in the most prejudiced group.</a:t>
            </a:r>
          </a:p>
          <a:p>
            <a:endParaRPr lang="en-US" baseline="0" dirty="0" smtClean="0"/>
          </a:p>
          <a:p>
            <a:r>
              <a:rPr lang="en-US" baseline="0" dirty="0" smtClean="0"/>
              <a:t>This substantiates the claim that contact works and that the effect is larger for those who have the most room for change.</a:t>
            </a:r>
          </a:p>
          <a:p>
            <a:endParaRPr lang="en-US" baseline="0" dirty="0" smtClean="0"/>
          </a:p>
        </p:txBody>
      </p:sp>
      <p:sp>
        <p:nvSpPr>
          <p:cNvPr id="4" name="Slide Number Placeholder 3"/>
          <p:cNvSpPr>
            <a:spLocks noGrp="1"/>
          </p:cNvSpPr>
          <p:nvPr>
            <p:ph type="sldNum" sz="quarter" idx="10"/>
          </p:nvPr>
        </p:nvSpPr>
        <p:spPr/>
        <p:txBody>
          <a:bodyPr/>
          <a:lstStyle/>
          <a:p>
            <a:fld id="{45E66C8E-5900-4B48-9162-9C3F300A2A8D}" type="slidenum">
              <a:rPr lang="en-US" smtClean="0"/>
              <a:pPr/>
              <a:t>35</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recruited</a:t>
            </a:r>
            <a:r>
              <a:rPr lang="en-US" baseline="0" dirty="0" smtClean="0"/>
              <a:t> book clubs via </a:t>
            </a:r>
            <a:r>
              <a:rPr lang="en-US" baseline="0" dirty="0" err="1" smtClean="0"/>
              <a:t>facebook</a:t>
            </a:r>
            <a:r>
              <a:rPr lang="en-US" baseline="0" dirty="0" smtClean="0"/>
              <a:t> and over the phone. It was difficult to sample for diversity. As we started to observe clubs we realized that there was a lack of racial/ethnic diversity and intentionally enrolled two book clubs where no members were white. </a:t>
            </a:r>
          </a:p>
          <a:p>
            <a:endParaRPr lang="en-US" baseline="0" dirty="0" smtClean="0"/>
          </a:p>
          <a:p>
            <a:r>
              <a:rPr lang="en-US" baseline="0" dirty="0" smtClean="0"/>
              <a:t>Also, all members were heterosexual. </a:t>
            </a:r>
            <a:r>
              <a:rPr lang="en-US" baseline="0" dirty="0" smtClean="0"/>
              <a:t>There was a male group…but the data aren’t show in this presentation. Future </a:t>
            </a:r>
            <a:r>
              <a:rPr lang="en-US" baseline="0" dirty="0" smtClean="0"/>
              <a:t>work </a:t>
            </a:r>
            <a:r>
              <a:rPr lang="en-US" baseline="0" dirty="0" smtClean="0"/>
              <a:t>will </a:t>
            </a:r>
            <a:r>
              <a:rPr lang="en-US" baseline="0" dirty="0" smtClean="0"/>
              <a:t>need to recruit very intentionally…and also should explore non-book group settings that might meet the contact criteria. </a:t>
            </a:r>
          </a:p>
          <a:p>
            <a:endParaRPr lang="en-US" baseline="0" dirty="0" smtClean="0"/>
          </a:p>
          <a:p>
            <a:r>
              <a:rPr lang="en-US" baseline="0" dirty="0" smtClean="0"/>
              <a:t>Book is great. Very diverse by pregnancy experiences, age, race (to some extent). But many women in the clubs wished it had been more diverse by economic status or sexual orientation…and that men’s perspectives had been more visible.</a:t>
            </a:r>
            <a:endParaRPr lang="en-US" dirty="0" smtClean="0"/>
          </a:p>
          <a:p>
            <a:endParaRPr lang="en-US" dirty="0" smtClean="0"/>
          </a:p>
          <a:p>
            <a:r>
              <a:rPr lang="en-US" dirty="0" smtClean="0"/>
              <a:t>Stigma still exists.</a:t>
            </a:r>
            <a:r>
              <a:rPr lang="en-US" baseline="0" dirty="0" smtClean="0"/>
              <a:t> As I mentioned, there were 4 book clubs in which only a single. I interviewed two of these women who were the only disclosers in their group. Both still felt that disclosing was the right decision. But both expressed feeling concerned about potential judgments following their disclosure (from other members in their group).  They experienced a heightened sense of vulnerability as compared with women in groups with multiple disclosures. I think this is really important to pay attention to in future work and in the development of future interventions.</a:t>
            </a:r>
          </a:p>
          <a:p>
            <a:endParaRPr lang="en-US" baseline="0" dirty="0" smtClean="0"/>
          </a:p>
          <a:p>
            <a:r>
              <a:rPr lang="en-US" baseline="0" dirty="0" smtClean="0"/>
              <a:t>One group really disliked the book. Couldn’t identify with the stories. And did not trust the research process.  I’ve interviewed at least one of the members since and I don’t think the study did any harm. It just wasn’t their bag.</a:t>
            </a:r>
          </a:p>
          <a:p>
            <a:endParaRPr lang="en-US" dirty="0" smtClean="0"/>
          </a:p>
          <a:p>
            <a:r>
              <a:rPr lang="en-US" dirty="0" smtClean="0"/>
              <a:t>Finally, I’m limited in how much of this data</a:t>
            </a:r>
            <a:r>
              <a:rPr lang="en-US" baseline="0" dirty="0" smtClean="0"/>
              <a:t> I can show today. But we are continuing to analyze and there will be a lot more coming.</a:t>
            </a:r>
          </a:p>
          <a:p>
            <a:endParaRPr lang="en-US" baseline="0" dirty="0" smtClean="0"/>
          </a:p>
        </p:txBody>
      </p:sp>
      <p:sp>
        <p:nvSpPr>
          <p:cNvPr id="4" name="Slide Number Placeholder 3"/>
          <p:cNvSpPr>
            <a:spLocks noGrp="1"/>
          </p:cNvSpPr>
          <p:nvPr>
            <p:ph type="sldNum" sz="quarter" idx="10"/>
          </p:nvPr>
        </p:nvSpPr>
        <p:spPr/>
        <p:txBody>
          <a:bodyPr/>
          <a:lstStyle/>
          <a:p>
            <a:fld id="{45E66C8E-5900-4B48-9162-9C3F300A2A8D}" type="slidenum">
              <a:rPr lang="en-US" smtClean="0"/>
              <a:pPr/>
              <a:t>36</a:t>
            </a:fld>
            <a:endParaRPr lang="en-US"/>
          </a:p>
        </p:txBody>
      </p:sp>
    </p:spTree>
    <p:extLst>
      <p:ext uri="{BB962C8B-B14F-4D97-AF65-F5344CB8AC3E}">
        <p14:creationId xmlns:p14="http://schemas.microsoft.com/office/powerpoint/2010/main" val="3858435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Ok. I’m </a:t>
            </a:r>
            <a:r>
              <a:rPr lang="en-US" dirty="0" smtClean="0"/>
              <a:t>going to break for </a:t>
            </a:r>
            <a:r>
              <a:rPr lang="en-US" dirty="0" smtClean="0"/>
              <a:t>questions.</a:t>
            </a:r>
          </a:p>
          <a:p>
            <a:endParaRPr lang="en-US" dirty="0" smtClean="0"/>
          </a:p>
          <a:p>
            <a:r>
              <a:rPr lang="en-US" dirty="0" smtClean="0"/>
              <a:t>You can type questions into the chat box and Kristen will moderate the question period. </a:t>
            </a:r>
          </a:p>
          <a:p>
            <a:endParaRPr lang="en-US" dirty="0" smtClean="0"/>
          </a:p>
          <a:p>
            <a:r>
              <a:rPr lang="en-US" dirty="0" smtClean="0"/>
              <a:t>I think you can also “raise your hand by…”</a:t>
            </a:r>
            <a:r>
              <a:rPr lang="en-US" baseline="0" dirty="0" smtClean="0"/>
              <a:t> and we’ll try to unmute you and let you ask your question out loud.</a:t>
            </a:r>
          </a:p>
          <a:p>
            <a:endParaRPr lang="en-US" baseline="0" dirty="0" smtClean="0"/>
          </a:p>
          <a:p>
            <a:endParaRPr 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55" eaLnBrk="0" hangingPunct="0">
              <a:defRPr>
                <a:solidFill>
                  <a:schemeClr val="tx1"/>
                </a:solidFill>
                <a:latin typeface="Arial" charset="0"/>
                <a:cs typeface="Arial" charset="0"/>
              </a:defRPr>
            </a:lvl1pPr>
            <a:lvl2pPr marL="742883" indent="-285724" defTabSz="922255" eaLnBrk="0" hangingPunct="0">
              <a:defRPr>
                <a:solidFill>
                  <a:schemeClr val="tx1"/>
                </a:solidFill>
                <a:latin typeface="Arial" charset="0"/>
                <a:cs typeface="Arial" charset="0"/>
              </a:defRPr>
            </a:lvl2pPr>
            <a:lvl3pPr marL="1142897" indent="-228579" defTabSz="922255" eaLnBrk="0" hangingPunct="0">
              <a:defRPr>
                <a:solidFill>
                  <a:schemeClr val="tx1"/>
                </a:solidFill>
                <a:latin typeface="Arial" charset="0"/>
                <a:cs typeface="Arial" charset="0"/>
              </a:defRPr>
            </a:lvl3pPr>
            <a:lvl4pPr marL="1600055" indent="-228579" defTabSz="922255" eaLnBrk="0" hangingPunct="0">
              <a:defRPr>
                <a:solidFill>
                  <a:schemeClr val="tx1"/>
                </a:solidFill>
                <a:latin typeface="Arial" charset="0"/>
                <a:cs typeface="Arial" charset="0"/>
              </a:defRPr>
            </a:lvl4pPr>
            <a:lvl5pPr marL="2057215" indent="-228579" defTabSz="922255" eaLnBrk="0" hangingPunct="0">
              <a:defRPr>
                <a:solidFill>
                  <a:schemeClr val="tx1"/>
                </a:solidFill>
                <a:latin typeface="Arial" charset="0"/>
                <a:cs typeface="Arial" charset="0"/>
              </a:defRPr>
            </a:lvl5pPr>
            <a:lvl6pPr marL="2514373" indent="-228579" defTabSz="922255" eaLnBrk="0" fontAlgn="base" hangingPunct="0">
              <a:spcBef>
                <a:spcPct val="0"/>
              </a:spcBef>
              <a:spcAft>
                <a:spcPct val="0"/>
              </a:spcAft>
              <a:defRPr>
                <a:solidFill>
                  <a:schemeClr val="tx1"/>
                </a:solidFill>
                <a:latin typeface="Arial" charset="0"/>
                <a:cs typeface="Arial" charset="0"/>
              </a:defRPr>
            </a:lvl6pPr>
            <a:lvl7pPr marL="2971532" indent="-228579" defTabSz="922255" eaLnBrk="0" fontAlgn="base" hangingPunct="0">
              <a:spcBef>
                <a:spcPct val="0"/>
              </a:spcBef>
              <a:spcAft>
                <a:spcPct val="0"/>
              </a:spcAft>
              <a:defRPr>
                <a:solidFill>
                  <a:schemeClr val="tx1"/>
                </a:solidFill>
                <a:latin typeface="Arial" charset="0"/>
                <a:cs typeface="Arial" charset="0"/>
              </a:defRPr>
            </a:lvl7pPr>
            <a:lvl8pPr marL="3428691" indent="-228579" defTabSz="922255" eaLnBrk="0" fontAlgn="base" hangingPunct="0">
              <a:spcBef>
                <a:spcPct val="0"/>
              </a:spcBef>
              <a:spcAft>
                <a:spcPct val="0"/>
              </a:spcAft>
              <a:defRPr>
                <a:solidFill>
                  <a:schemeClr val="tx1"/>
                </a:solidFill>
                <a:latin typeface="Arial" charset="0"/>
                <a:cs typeface="Arial" charset="0"/>
              </a:defRPr>
            </a:lvl8pPr>
            <a:lvl9pPr marL="3885849" indent="-228579" defTabSz="922255" eaLnBrk="0" fontAlgn="base" hangingPunct="0">
              <a:spcBef>
                <a:spcPct val="0"/>
              </a:spcBef>
              <a:spcAft>
                <a:spcPct val="0"/>
              </a:spcAft>
              <a:defRPr>
                <a:solidFill>
                  <a:schemeClr val="tx1"/>
                </a:solidFill>
                <a:latin typeface="Arial" charset="0"/>
                <a:cs typeface="Arial" charset="0"/>
              </a:defRPr>
            </a:lvl9pPr>
          </a:lstStyle>
          <a:p>
            <a:fld id="{04462BD8-7A7B-4A78-AE5E-C4709082AD7F}" type="slidenum">
              <a:rPr lang="en-US" smtClean="0"/>
              <a:pPr/>
              <a:t>37</a:t>
            </a:fld>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 we go I wanted to leave you with an example of what I consider</a:t>
            </a:r>
            <a:r>
              <a:rPr lang="en-US" baseline="0" dirty="0" smtClean="0"/>
              <a:t> the power of contact theory.  Because there are other strategies for change: education, raising awareness, public service, storytelling.  But this example, helps to illustrate how the book club idea is larger than the book alone. </a:t>
            </a:r>
          </a:p>
          <a:p>
            <a:endParaRPr lang="en-US" baseline="0" dirty="0" smtClean="0"/>
          </a:p>
          <a:p>
            <a:r>
              <a:rPr lang="en-US" baseline="0" dirty="0" smtClean="0"/>
              <a:t>I visited a small town in upstate New York.  There in a public library I met with 8 women.  In most book clubs, the stories came out organically…in the context of discussing the book itself. But in this book club, someone made a recommendation at the start of the club for each woman to go around and state 1) whether she liked the book and 2) what her pregnancy experiences had been.</a:t>
            </a:r>
          </a:p>
          <a:p>
            <a:endParaRPr lang="en-US" baseline="0" dirty="0" smtClean="0"/>
          </a:p>
          <a:p>
            <a:r>
              <a:rPr lang="en-US" baseline="0" dirty="0" smtClean="0"/>
              <a:t>Let me remind you that as researchers we were ONLY observing.  And so they started….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38</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I’ll read these with you, starting at the top…and moving counter-clockwise.</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39</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person to go held up the book and pointed to the cover.  She said</a:t>
            </a:r>
            <a:r>
              <a:rPr lang="en-US" sz="1200" kern="1200" baseline="0" dirty="0" smtClean="0">
                <a:solidFill>
                  <a:schemeClr val="tx1"/>
                </a:solidFill>
                <a:effectLst/>
                <a:latin typeface="+mn-lt"/>
                <a:ea typeface="+mn-ea"/>
                <a:cs typeface="+mn-cs"/>
              </a:rPr>
              <a:t> “I’ve had almost every experience listed on this cover.”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What came next was a complete surprise.</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40</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women who already shared their pregnancy</a:t>
            </a:r>
            <a:r>
              <a:rPr lang="en-US" baseline="0" dirty="0" smtClean="0"/>
              <a:t> and parenting </a:t>
            </a:r>
            <a:r>
              <a:rPr lang="en-US" dirty="0" smtClean="0"/>
              <a:t>experiences in the circle…shared their abortions as well.</a:t>
            </a:r>
          </a:p>
          <a:p>
            <a:endParaRPr lang="en-US" dirty="0" smtClean="0"/>
          </a:p>
          <a:p>
            <a:r>
              <a:rPr lang="en-US" dirty="0" smtClean="0"/>
              <a:t>And then,</a:t>
            </a:r>
            <a:r>
              <a:rPr lang="en-US" baseline="0" dirty="0" smtClean="0"/>
              <a:t> they thanked the woman who had been the first to share.</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41</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ea typeface="ＭＳ Ｐゴシック" pitchFamily="-111" charset="-128"/>
                <a:cs typeface="ＭＳ Ｐゴシック" pitchFamily="-111" charset="-128"/>
              </a:rPr>
              <a:t>So let’s narrow</a:t>
            </a:r>
            <a:r>
              <a:rPr lang="en-US" baseline="0" dirty="0" smtClean="0">
                <a:latin typeface="Calibri" pitchFamily="34" charset="0"/>
                <a:ea typeface="ＭＳ Ｐゴシック" pitchFamily="-111" charset="-128"/>
                <a:cs typeface="ＭＳ Ｐゴシック" pitchFamily="-111" charset="-128"/>
              </a:rPr>
              <a:t> now to abortion stigma.</a:t>
            </a:r>
            <a:endParaRPr lang="en-US" dirty="0" smtClean="0">
              <a:latin typeface="Calibri" pitchFamily="34" charset="0"/>
              <a:ea typeface="ＭＳ Ｐゴシック" pitchFamily="-111" charset="-128"/>
              <a:cs typeface="ＭＳ Ｐゴシック" pitchFamily="-111" charset="-128"/>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After the book groups, I interviewed</a:t>
            </a:r>
            <a:r>
              <a:rPr lang="en-US" baseline="0" dirty="0" smtClean="0"/>
              <a:t> all three women in this book club. They each told me, from their own perspective, what it had been like to be in that room and share their stories.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was the first to share. I asked her what it was like to be in the circle that day.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1" dirty="0" smtClean="0"/>
              <a:t>When the conversation came around </a:t>
            </a:r>
            <a:r>
              <a:rPr lang="en-US" sz="1200" i="1" kern="1200" dirty="0" smtClean="0">
                <a:solidFill>
                  <a:schemeClr val="tx1"/>
                </a:solidFill>
                <a:effectLst/>
                <a:latin typeface="+mn-lt"/>
                <a:ea typeface="+mn-ea"/>
                <a:cs typeface="+mn-cs"/>
              </a:rPr>
              <a:t>she realized she had to make a decision about whether to do it or not. I’m glad I did, she said, because I wasn’t alone.  She</a:t>
            </a:r>
            <a:r>
              <a:rPr lang="en-US" sz="1200" i="1" kern="1200" baseline="0" dirty="0" smtClean="0">
                <a:solidFill>
                  <a:schemeClr val="tx1"/>
                </a:solidFill>
                <a:effectLst/>
                <a:latin typeface="+mn-lt"/>
                <a:ea typeface="+mn-ea"/>
                <a:cs typeface="+mn-cs"/>
              </a:rPr>
              <a:t> felt immediately relieved and thought </a:t>
            </a:r>
            <a:r>
              <a:rPr lang="en-US" sz="1200" i="1" kern="1200" dirty="0" smtClean="0">
                <a:solidFill>
                  <a:schemeClr val="tx1"/>
                </a:solidFill>
                <a:effectLst/>
                <a:latin typeface="+mn-lt"/>
                <a:ea typeface="+mn-ea"/>
                <a:cs typeface="+mn-cs"/>
              </a:rPr>
              <a:t>“I did that. It’s out.”  When other people started to speak up…it was even more relief that she wasn’t the only person.</a:t>
            </a:r>
          </a:p>
          <a:p>
            <a:endParaRPr lang="en-US" i="1" dirty="0" smtClean="0"/>
          </a:p>
          <a:p>
            <a:r>
              <a:rPr lang="en-US" sz="1200" i="1" kern="1200" dirty="0" smtClean="0">
                <a:solidFill>
                  <a:schemeClr val="tx1"/>
                </a:solidFill>
                <a:effectLst/>
                <a:latin typeface="+mn-lt"/>
                <a:ea typeface="+mn-ea"/>
                <a:cs typeface="+mn-cs"/>
              </a:rPr>
              <a:t>Later</a:t>
            </a:r>
            <a:r>
              <a:rPr lang="en-US" sz="1200" i="1" kern="1200" baseline="0" dirty="0" smtClean="0">
                <a:solidFill>
                  <a:schemeClr val="tx1"/>
                </a:solidFill>
                <a:effectLst/>
                <a:latin typeface="+mn-lt"/>
                <a:ea typeface="+mn-ea"/>
                <a:cs typeface="+mn-cs"/>
              </a:rPr>
              <a:t> in the interview I asked who else she had shared with. I was surprised to find out that she’s</a:t>
            </a:r>
            <a:r>
              <a:rPr lang="en-US" sz="1200" i="1" kern="1200" dirty="0" smtClean="0">
                <a:solidFill>
                  <a:schemeClr val="tx1"/>
                </a:solidFill>
                <a:effectLst/>
                <a:latin typeface="+mn-lt"/>
                <a:ea typeface="+mn-ea"/>
                <a:cs typeface="+mn-cs"/>
              </a:rPr>
              <a:t> not shared with any family members. Parents are the only people who know…and they were there when she got her abortion. There is no real purpose to revealing it to anyone else in her family. In</a:t>
            </a:r>
            <a:r>
              <a:rPr lang="en-US" sz="1200" i="1" kern="1200" baseline="0" dirty="0" smtClean="0">
                <a:solidFill>
                  <a:schemeClr val="tx1"/>
                </a:solidFill>
                <a:effectLst/>
                <a:latin typeface="+mn-lt"/>
                <a:ea typeface="+mn-ea"/>
                <a:cs typeface="+mn-cs"/>
              </a:rPr>
              <a:t> fact, she’d never spoken of her abortion since it happened. Not even with her </a:t>
            </a:r>
            <a:r>
              <a:rPr lang="en-US" sz="1200" i="1" kern="1200" dirty="0" smtClean="0">
                <a:solidFill>
                  <a:schemeClr val="tx1"/>
                </a:solidFill>
                <a:effectLst/>
                <a:latin typeface="+mn-lt"/>
                <a:ea typeface="+mn-ea"/>
                <a:cs typeface="+mn-cs"/>
              </a:rPr>
              <a:t>spouse.</a:t>
            </a:r>
          </a:p>
          <a:p>
            <a:endParaRPr lang="en-US" dirty="0" smtClean="0"/>
          </a:p>
          <a:p>
            <a:r>
              <a:rPr lang="en-US" dirty="0" smtClean="0"/>
              <a:t>B: I called B</a:t>
            </a:r>
            <a:r>
              <a:rPr lang="en-US" baseline="0" dirty="0" smtClean="0"/>
              <a:t> and told me:</a:t>
            </a:r>
          </a:p>
          <a:p>
            <a:r>
              <a:rPr lang="en-US" sz="1200" i="1" kern="1200" dirty="0" smtClean="0">
                <a:solidFill>
                  <a:schemeClr val="tx1"/>
                </a:solidFill>
                <a:effectLst/>
                <a:latin typeface="+mn-lt"/>
                <a:ea typeface="+mn-ea"/>
                <a:cs typeface="+mn-cs"/>
              </a:rPr>
              <a:t>The three of us who revealed having abortions. We don’t usually talk personally. The night of the book club…she was up half the night. Rethinking what the discussion was about. She emailed the other women to see if they were okay. </a:t>
            </a:r>
          </a:p>
          <a:p>
            <a:endParaRPr lang="en-US" dirty="0" smtClean="0"/>
          </a:p>
          <a:p>
            <a:r>
              <a:rPr lang="en-US" sz="1200" i="1" kern="1200" dirty="0" smtClean="0">
                <a:solidFill>
                  <a:schemeClr val="tx1"/>
                </a:solidFill>
                <a:effectLst/>
                <a:latin typeface="+mn-lt"/>
                <a:ea typeface="+mn-ea"/>
                <a:cs typeface="+mn-cs"/>
              </a:rPr>
              <a:t>She called the experience: profound and mind-altering. A lot of people opened their eyes. These are all people we know pretty well. Each of us gained tolerance for a new situation.” She thinks it opened minds. It’s an experience that’s hard to describe if you weren’t actually there.</a:t>
            </a:r>
          </a:p>
          <a:p>
            <a:endParaRPr lang="en-US" dirty="0" smtClean="0"/>
          </a:p>
          <a:p>
            <a:r>
              <a:rPr lang="en-US" dirty="0" smtClean="0"/>
              <a:t>C: I called C and she told me: </a:t>
            </a:r>
          </a:p>
          <a:p>
            <a:endParaRPr lang="en-US" dirty="0" smtClean="0"/>
          </a:p>
          <a:p>
            <a:r>
              <a:rPr lang="en-US" sz="1200" i="1" kern="1200" dirty="0" smtClean="0">
                <a:solidFill>
                  <a:schemeClr val="tx1"/>
                </a:solidFill>
                <a:effectLst/>
                <a:latin typeface="+mn-lt"/>
                <a:ea typeface="+mn-ea"/>
                <a:cs typeface="+mn-cs"/>
              </a:rPr>
              <a:t>That she had been</a:t>
            </a:r>
            <a:r>
              <a:rPr lang="en-US" sz="1200" i="1" kern="1200" baseline="0" dirty="0" smtClean="0">
                <a:solidFill>
                  <a:schemeClr val="tx1"/>
                </a:solidFill>
                <a:effectLst/>
                <a:latin typeface="+mn-lt"/>
                <a:ea typeface="+mn-ea"/>
                <a:cs typeface="+mn-cs"/>
              </a:rPr>
              <a:t> excited to participate once she knew what the book was about. She thought: </a:t>
            </a:r>
            <a:r>
              <a:rPr lang="en-US" sz="1200" i="1" kern="1200" dirty="0" smtClean="0">
                <a:solidFill>
                  <a:schemeClr val="tx1"/>
                </a:solidFill>
                <a:effectLst/>
                <a:latin typeface="+mn-lt"/>
                <a:ea typeface="+mn-ea"/>
                <a:cs typeface="+mn-cs"/>
              </a:rPr>
              <a:t>Maybe a chance for “growth” for me.  Maybe I could share my story and I could grow…and by doing so other people would grow as well.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Since the book club she’s shared the</a:t>
            </a:r>
            <a:r>
              <a:rPr lang="en-US" sz="1200" i="1" kern="1200" baseline="0" dirty="0" smtClean="0">
                <a:solidFill>
                  <a:schemeClr val="tx1"/>
                </a:solidFill>
                <a:effectLst/>
                <a:latin typeface="+mn-lt"/>
                <a:ea typeface="+mn-ea"/>
                <a:cs typeface="+mn-cs"/>
              </a:rPr>
              <a:t> book with friends. </a:t>
            </a:r>
            <a:r>
              <a:rPr lang="en-US" sz="1200" i="1" kern="1200" dirty="0" smtClean="0">
                <a:solidFill>
                  <a:schemeClr val="tx1"/>
                </a:solidFill>
                <a:effectLst/>
                <a:latin typeface="+mn-lt"/>
                <a:ea typeface="+mn-ea"/>
                <a:cs typeface="+mn-cs"/>
              </a:rPr>
              <a:t>She said that it was “fun” to participate in…  and felt she was contributing to something larger than the local book club. She</a:t>
            </a:r>
            <a:r>
              <a:rPr lang="en-US" sz="1200" i="1" kern="1200" baseline="0" dirty="0" smtClean="0">
                <a:solidFill>
                  <a:schemeClr val="tx1"/>
                </a:solidFill>
                <a:effectLst/>
                <a:latin typeface="+mn-lt"/>
                <a:ea typeface="+mn-ea"/>
                <a:cs typeface="+mn-cs"/>
              </a:rPr>
              <a:t> felt enriched by hearing </a:t>
            </a:r>
            <a:r>
              <a:rPr lang="en-US" sz="1200" i="1" kern="1200" dirty="0" smtClean="0">
                <a:solidFill>
                  <a:schemeClr val="tx1"/>
                </a:solidFill>
                <a:effectLst/>
                <a:latin typeface="+mn-lt"/>
                <a:ea typeface="+mn-ea"/>
                <a:cs typeface="+mn-cs"/>
              </a:rPr>
              <a:t>the stories</a:t>
            </a:r>
            <a:r>
              <a:rPr lang="en-US" sz="1200" i="1" kern="1200" baseline="0" dirty="0" smtClean="0">
                <a:solidFill>
                  <a:schemeClr val="tx1"/>
                </a:solidFill>
                <a:effectLst/>
                <a:latin typeface="+mn-lt"/>
                <a:ea typeface="+mn-ea"/>
                <a:cs typeface="+mn-cs"/>
              </a:rPr>
              <a:t> in her group.</a:t>
            </a:r>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endParaRPr lang="en-US" i="1"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42</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a:t>
            </a:r>
            <a:r>
              <a:rPr lang="en-US" baseline="0" dirty="0" smtClean="0"/>
              <a:t> I mentioned that the stigma research program here at ANSIRH is called the Sea Change program. </a:t>
            </a:r>
          </a:p>
          <a:p>
            <a:endParaRPr lang="en-US" baseline="0" dirty="0" smtClean="0"/>
          </a:p>
          <a:p>
            <a:r>
              <a:rPr lang="en-US" baseline="0" dirty="0" smtClean="0"/>
              <a:t>I think that this example illustrates the possibility for </a:t>
            </a:r>
            <a:r>
              <a:rPr lang="en-US" baseline="0" dirty="0" err="1" smtClean="0"/>
              <a:t>destigmatization</a:t>
            </a:r>
            <a:r>
              <a:rPr lang="en-US" baseline="0" dirty="0" smtClean="0"/>
              <a:t> around abortion. </a:t>
            </a:r>
          </a:p>
          <a:p>
            <a:endParaRPr lang="en-US" baseline="0" dirty="0" smtClean="0"/>
          </a:p>
          <a:p>
            <a:r>
              <a:rPr lang="en-US" baseline="0" dirty="0" smtClean="0"/>
              <a:t>Theory-based, well-designed projects can create the optimum conditions for raising visibility, increasing connection, and fostering the transformation we need to </a:t>
            </a:r>
            <a:r>
              <a:rPr lang="en-US" baseline="0" dirty="0" err="1" smtClean="0"/>
              <a:t>destigmatize</a:t>
            </a:r>
            <a:r>
              <a:rPr lang="en-US" baseline="0" dirty="0" smtClean="0"/>
              <a:t> abortion.</a:t>
            </a:r>
          </a:p>
          <a:p>
            <a:endParaRPr lang="en-US" baseline="0" dirty="0" smtClean="0"/>
          </a:p>
          <a:p>
            <a:r>
              <a:rPr lang="en-US" baseline="0" dirty="0" smtClean="0"/>
              <a:t>Repeated over time, I think that this work can create a sea change in attitudes toward abortion, pregnancy, parenting and reproduction.</a:t>
            </a:r>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43</a:t>
            </a:fld>
            <a:endParaRPr lang="en-US" dirty="0"/>
          </a:p>
        </p:txBody>
      </p:sp>
    </p:spTree>
    <p:extLst>
      <p:ext uri="{BB962C8B-B14F-4D97-AF65-F5344CB8AC3E}">
        <p14:creationId xmlns:p14="http://schemas.microsoft.com/office/powerpoint/2010/main" val="101181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a:t>
            </a:r>
            <a:r>
              <a:rPr lang="en-US" baseline="0" dirty="0" smtClean="0"/>
              <a:t> to acknowledge the Hewlett foundation for their support of this project. And specifically my program officer Peter Belden.</a:t>
            </a:r>
          </a:p>
          <a:p>
            <a:endParaRPr lang="en-US" baseline="0" dirty="0" smtClean="0"/>
          </a:p>
          <a:p>
            <a:r>
              <a:rPr lang="en-US" baseline="0" dirty="0" smtClean="0"/>
              <a:t>Editors of the book choice. And all the women who took risks and told their stories in the book.</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44</a:t>
            </a:fld>
            <a:endParaRPr lang="en-US" dirty="0"/>
          </a:p>
        </p:txBody>
      </p:sp>
    </p:spTree>
    <p:extLst>
      <p:ext uri="{BB962C8B-B14F-4D97-AF65-F5344CB8AC3E}">
        <p14:creationId xmlns:p14="http://schemas.microsoft.com/office/powerpoint/2010/main" val="101181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really excited to hear from you off line about your ideas about</a:t>
            </a:r>
            <a:r>
              <a:rPr lang="en-US" baseline="0" dirty="0" smtClean="0"/>
              <a:t> the project, stigma and how you want to see this work move forward.</a:t>
            </a: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45</a:t>
            </a:fld>
            <a:endParaRPr lang="en-US" dirty="0"/>
          </a:p>
        </p:txBody>
      </p:sp>
    </p:spTree>
    <p:extLst>
      <p:ext uri="{BB962C8B-B14F-4D97-AF65-F5344CB8AC3E}">
        <p14:creationId xmlns:p14="http://schemas.microsoft.com/office/powerpoint/2010/main" val="101181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46</a:t>
            </a:fld>
            <a:endParaRPr lang="en-US" dirty="0"/>
          </a:p>
        </p:txBody>
      </p:sp>
    </p:spTree>
    <p:extLst>
      <p:ext uri="{BB962C8B-B14F-4D97-AF65-F5344CB8AC3E}">
        <p14:creationId xmlns:p14="http://schemas.microsoft.com/office/powerpoint/2010/main" val="369705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 has shown</a:t>
            </a:r>
            <a:r>
              <a:rPr lang="en-US" baseline="0" dirty="0" smtClean="0"/>
              <a:t> that Abortion </a:t>
            </a:r>
            <a:r>
              <a:rPr lang="en-US" dirty="0" smtClean="0"/>
              <a:t>Stigma</a:t>
            </a:r>
            <a:r>
              <a:rPr lang="en-US" baseline="0" dirty="0" smtClean="0"/>
              <a:t> will negatively affect women’s mental health following an abortion.  It also may affect women’s health seeking behavior.  In many places around the world, stigma leads to unsafe abortion and major risks to women’s health.</a:t>
            </a:r>
          </a:p>
          <a:p>
            <a:endParaRPr lang="en-US" baseline="0" dirty="0" smtClean="0"/>
          </a:p>
          <a:p>
            <a:r>
              <a:rPr lang="en-US" baseline="0" dirty="0" smtClean="0"/>
              <a:t>Stigma can negatively affect relationships by preventing women from seeking support from the people they normally trust in their lives.</a:t>
            </a:r>
          </a:p>
          <a:p>
            <a:endParaRPr lang="en-US" baseline="0" dirty="0" smtClean="0"/>
          </a:p>
          <a:p>
            <a:r>
              <a:rPr lang="en-US" baseline="0" dirty="0" smtClean="0"/>
              <a:t>Stigma around abortion makes it difficult for women to speak up or come forward about their experiences.</a:t>
            </a:r>
          </a:p>
          <a:p>
            <a:endParaRPr lang="en-US" baseline="0" dirty="0" smtClean="0"/>
          </a:p>
          <a:p>
            <a:r>
              <a:rPr lang="en-US" baseline="0" dirty="0" smtClean="0"/>
              <a:t>Stigma both contributes to and is a product of social conflict, entrenchment and polarization. Stigma dissuades people with lived experiences from participating in public discourse.</a:t>
            </a:r>
          </a:p>
          <a:p>
            <a:endParaRPr lang="en-US" baseline="0" dirty="0" smtClean="0"/>
          </a:p>
          <a:p>
            <a:r>
              <a:rPr lang="en-US" baseline="0" dirty="0" smtClean="0"/>
              <a:t>Finally, abortion stigma creates constant challenges in improving public health. Whether its affecting the organization’s funding stream or drawing attention away from other important issues.</a:t>
            </a:r>
          </a:p>
          <a:p>
            <a:endParaRPr lang="en-US" baseline="0" dirty="0" smtClean="0"/>
          </a:p>
          <a:p>
            <a:r>
              <a:rPr lang="en-US" baseline="0" dirty="0" smtClean="0"/>
              <a:t>It is because of these harms that we are looking for strategies for change.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Calibri" pitchFamily="34" charset="0"/>
                <a:ea typeface="ＭＳ Ｐゴシック" pitchFamily="-111" charset="-128"/>
                <a:cs typeface="ＭＳ Ｐゴシック" pitchFamily="-111" charset="-128"/>
              </a:rPr>
              <a:t>Over the last several years, I have begun to look at the literature around stigma and prejudice to find which programs have been most successful. What</a:t>
            </a:r>
            <a:r>
              <a:rPr lang="en-US" baseline="0" dirty="0" smtClean="0">
                <a:latin typeface="Calibri" pitchFamily="34" charset="0"/>
                <a:ea typeface="ＭＳ Ｐゴシック" pitchFamily="-111" charset="-128"/>
                <a:cs typeface="ＭＳ Ｐゴシック" pitchFamily="-111" charset="-128"/>
              </a:rPr>
              <a:t> I found was contact theory. Contact theory is actually theory that suggests…</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It means bringing together people who have prejudices about abortion into contact with people who are stigmatized by their experiences with abortion.</a:t>
            </a:r>
          </a:p>
          <a:p>
            <a:endParaRPr lang="en-US" baseline="0" dirty="0" smtClean="0">
              <a:latin typeface="Calibri" pitchFamily="34" charset="0"/>
              <a:ea typeface="ＭＳ Ｐゴシック" pitchFamily="-111" charset="-128"/>
              <a:cs typeface="ＭＳ Ｐゴシック" pitchFamily="-111" charset="-128"/>
            </a:endParaRPr>
          </a:p>
          <a:p>
            <a:r>
              <a:rPr lang="en-US" baseline="0" dirty="0" smtClean="0">
                <a:latin typeface="Calibri" pitchFamily="34" charset="0"/>
                <a:ea typeface="ＭＳ Ｐゴシック" pitchFamily="-111" charset="-128"/>
                <a:cs typeface="ＭＳ Ｐゴシック" pitchFamily="-111" charset="-128"/>
              </a:rPr>
              <a:t>There are hundreds of social scientists who have written about contact theory. It’s been applied in many circumstances where stigma or prejudice exist between groups. But much of the initial exploration of the theory was conducted by Gordon Allport, a social psychologist who studied prejudice toward Jews, Black people and communists.</a:t>
            </a:r>
          </a:p>
          <a:p>
            <a:endParaRPr lang="en-US" baseline="0" dirty="0" smtClean="0">
              <a:latin typeface="Calibri" pitchFamily="34" charset="0"/>
              <a:ea typeface="ＭＳ Ｐゴシック" pitchFamily="-111" charset="-128"/>
              <a:cs typeface="ＭＳ Ｐゴシック" pitchFamily="-111" charset="-128"/>
            </a:endParaRPr>
          </a:p>
          <a:p>
            <a:endParaRPr lang="en-US" baseline="0" dirty="0" smtClean="0">
              <a:latin typeface="Calibri" pitchFamily="34" charset="0"/>
              <a:ea typeface="ＭＳ Ｐゴシック" pitchFamily="-111" charset="-128"/>
              <a:cs typeface="ＭＳ Ｐゴシック" pitchFamily="-111" charset="-128"/>
            </a:endParaRPr>
          </a:p>
        </p:txBody>
      </p:sp>
      <p:sp>
        <p:nvSpPr>
          <p:cNvPr id="4" name="Slide Number Placeholder 3"/>
          <p:cNvSpPr>
            <a:spLocks noGrp="1"/>
          </p:cNvSpPr>
          <p:nvPr>
            <p:ph type="sldNum" sz="quarter" idx="10"/>
          </p:nvPr>
        </p:nvSpPr>
        <p:spPr/>
        <p:txBody>
          <a:bodyPr/>
          <a:lstStyle/>
          <a:p>
            <a:fld id="{45E66C8E-5900-4B48-9162-9C3F300A2A8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Allport and other social scientists were aware that there were many types of contact that would not reduce prejudice. Indeed, there is a lot of evidence that groups can live near each other and carry on with stereotypes and animosity</a:t>
            </a:r>
            <a:r>
              <a:rPr lang="en-US" baseline="0" dirty="0" smtClean="0"/>
              <a:t> just fine.</a:t>
            </a:r>
            <a:endParaRPr lang="en-US" dirty="0" smtClean="0"/>
          </a:p>
          <a:p>
            <a:endParaRPr lang="en-US" dirty="0" smtClean="0"/>
          </a:p>
          <a:p>
            <a:r>
              <a:rPr lang="en-US" dirty="0" smtClean="0"/>
              <a:t>Allport’s  research suggested that there are optimal conditions in which contact could reduce prejudice between groups.</a:t>
            </a:r>
          </a:p>
          <a:p>
            <a:pPr marL="171434" indent="-171434">
              <a:buFont typeface="Arial" pitchFamily="34" charset="0"/>
              <a:buChar char="•"/>
            </a:pPr>
            <a:r>
              <a:rPr lang="en-US" dirty="0" smtClean="0"/>
              <a:t>Optimal Conditions were: equal status between groups in the situation, common goals, intergroup cooperation and the support of authority, law or custom.</a:t>
            </a:r>
          </a:p>
          <a:p>
            <a:pPr marL="171434" indent="-17143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Allport and other social scientists were aware that there were many types of contact that would not reduce prejudice. Indeed, there is a lot of evidence that groups can live near each other and carry on with stereotypes and animosity</a:t>
            </a:r>
            <a:r>
              <a:rPr lang="en-US" baseline="0" dirty="0" smtClean="0"/>
              <a:t> just fine.</a:t>
            </a:r>
            <a:endParaRPr lang="en-US" dirty="0" smtClean="0"/>
          </a:p>
          <a:p>
            <a:endParaRPr lang="en-US" dirty="0" smtClean="0"/>
          </a:p>
          <a:p>
            <a:r>
              <a:rPr lang="en-US" dirty="0" smtClean="0"/>
              <a:t>Allport’s  research suggested that there are optimal conditions in which contact could reduce prejudice between groups.</a:t>
            </a:r>
          </a:p>
          <a:p>
            <a:pPr marL="171434" indent="-171434">
              <a:buFont typeface="Arial" pitchFamily="34" charset="0"/>
              <a:buChar char="•"/>
            </a:pPr>
            <a:r>
              <a:rPr lang="en-US" dirty="0" smtClean="0"/>
              <a:t>Optimal Conditions were: equal status between groups in the situation, common goals, intergroup cooperation and the support of authority, law or custom.</a:t>
            </a:r>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34" indent="-171434">
              <a:buFont typeface="Arial" pitchFamily="34" charset="0"/>
              <a:buChar char="•"/>
            </a:pPr>
            <a:r>
              <a:rPr lang="en-US" dirty="0" smtClean="0"/>
              <a:t>This study examined 515 studies which included 713 samples, and 1383 tests. Intergroup contact generally relates negatively and significantly to prejudice. The more rigorous the study, the larger the effect.</a:t>
            </a:r>
          </a:p>
          <a:p>
            <a:pPr marL="0" indent="0">
              <a:buFont typeface="Arial" pitchFamily="34" charset="0"/>
              <a:buNone/>
            </a:pPr>
            <a:endParaRPr lang="en-US" dirty="0" smtClean="0"/>
          </a:p>
          <a:p>
            <a:pPr marL="171434" indent="-171434" defTabSz="457159">
              <a:buFont typeface="Arial" pitchFamily="34" charset="0"/>
              <a:buChar char="•"/>
              <a:defRPr/>
            </a:pPr>
            <a:r>
              <a:rPr lang="en-US" dirty="0" smtClean="0"/>
              <a:t>Another question often asked is…okay so we reduce prejudice in the experimental group…but is there an effect beyond the experiment? Yes. .  Immediate attitudes become more favorable, as do attitudes toward the out group, out group members in other situations.</a:t>
            </a:r>
          </a:p>
          <a:p>
            <a:pPr marL="171434" indent="-171434" defTabSz="457159">
              <a:buFont typeface="Arial" pitchFamily="34" charset="0"/>
              <a:buChar char="•"/>
              <a:defRPr/>
            </a:pPr>
            <a:endParaRPr lang="en-US" dirty="0" smtClean="0"/>
          </a:p>
          <a:p>
            <a:pPr marL="171434" indent="-171434" defTabSz="457159">
              <a:buFont typeface="Arial" pitchFamily="34" charset="0"/>
              <a:buChar char="•"/>
              <a:defRPr/>
            </a:pPr>
            <a:r>
              <a:rPr lang="en-US" dirty="0" smtClean="0"/>
              <a:t>So let’s take a moment now, if you have questions about contact theory… or how it works. Why don’t you type</a:t>
            </a:r>
            <a:r>
              <a:rPr lang="en-US" baseline="0" dirty="0" smtClean="0"/>
              <a:t> them in the chat box. I’ll take one or two before we move on to Design.</a:t>
            </a:r>
            <a:endParaRPr lang="en-US" dirty="0" smtClean="0"/>
          </a:p>
          <a:p>
            <a:endParaRPr lang="en-US" dirty="0"/>
          </a:p>
        </p:txBody>
      </p:sp>
      <p:sp>
        <p:nvSpPr>
          <p:cNvPr id="4" name="Slide Number Placeholder 3"/>
          <p:cNvSpPr>
            <a:spLocks noGrp="1"/>
          </p:cNvSpPr>
          <p:nvPr>
            <p:ph type="sldNum" sz="quarter" idx="10"/>
          </p:nvPr>
        </p:nvSpPr>
        <p:spPr/>
        <p:txBody>
          <a:bodyPr/>
          <a:lstStyle/>
          <a:p>
            <a:fld id="{45E66C8E-5900-4B48-9162-9C3F300A2A8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907792" y="3459713"/>
            <a:ext cx="5580062" cy="1513235"/>
          </a:xfrm>
          <a:noFill/>
        </p:spPr>
        <p:txBody>
          <a:bodyPr tIns="914400"/>
          <a:lstStyle>
            <a:lvl1pPr marL="0" indent="0">
              <a:buFontTx/>
              <a:buNone/>
              <a:defRPr sz="1800">
                <a:solidFill>
                  <a:schemeClr val="bg1"/>
                </a:solidFill>
                <a:latin typeface="+mn-lt"/>
              </a:defRPr>
            </a:lvl1pPr>
            <a:lvl2pPr marL="0" indent="0">
              <a:spcBef>
                <a:spcPts val="600"/>
              </a:spcBef>
              <a:buFontTx/>
              <a:buNone/>
              <a:defRPr sz="1400">
                <a:solidFill>
                  <a:schemeClr val="bg1"/>
                </a:solidFill>
                <a:latin typeface="+mn-lt"/>
              </a:defRPr>
            </a:lvl2pPr>
          </a:lstStyle>
          <a:p>
            <a:pPr lvl="0"/>
            <a:r>
              <a:rPr lang="en-US" smtClean="0"/>
              <a:t>Click to edit Master text styles</a:t>
            </a:r>
          </a:p>
          <a:p>
            <a:pPr lvl="1"/>
            <a:r>
              <a:rPr lang="en-US" smtClean="0"/>
              <a:t>Second level</a:t>
            </a:r>
          </a:p>
        </p:txBody>
      </p:sp>
      <p:sp>
        <p:nvSpPr>
          <p:cNvPr id="9" name="Text Placeholder 8"/>
          <p:cNvSpPr>
            <a:spLocks noGrp="1"/>
          </p:cNvSpPr>
          <p:nvPr>
            <p:ph type="body" sz="quarter" idx="11"/>
          </p:nvPr>
        </p:nvSpPr>
        <p:spPr>
          <a:xfrm>
            <a:off x="274320" y="2706624"/>
            <a:ext cx="1554480" cy="923330"/>
          </a:xfrm>
          <a:noFill/>
          <a:ln>
            <a:noFill/>
          </a:ln>
        </p:spPr>
        <p:txBody>
          <a:bodyPr tIns="0"/>
          <a:lstStyle>
            <a:lvl1pPr marL="0" indent="0">
              <a:lnSpc>
                <a:spcPts val="1700"/>
              </a:lnSpc>
              <a:spcBef>
                <a:spcPts val="0"/>
              </a:spcBef>
              <a:buFontTx/>
              <a:buNone/>
              <a:defRPr sz="1400" b="1" i="0" baseline="0">
                <a:solidFill>
                  <a:schemeClr val="bg1"/>
                </a:solidFill>
                <a:latin typeface="+mj-lt"/>
              </a:defRPr>
            </a:lvl1pPr>
            <a:lvl2pPr marL="0" indent="0">
              <a:lnSpc>
                <a:spcPts val="1700"/>
              </a:lnSpc>
              <a:spcBef>
                <a:spcPts val="400"/>
              </a:spcBef>
              <a:buFontTx/>
              <a:buNone/>
              <a:defRPr sz="1000">
                <a:solidFill>
                  <a:schemeClr val="bg1"/>
                </a:solidFill>
                <a:latin typeface="+mn-lt"/>
              </a:defRPr>
            </a:lvl2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2"/>
          </p:nvPr>
        </p:nvSpPr>
        <p:spPr>
          <a:xfrm>
            <a:off x="2907792" y="2668086"/>
            <a:ext cx="5586983" cy="1013098"/>
          </a:xfrm>
        </p:spPr>
        <p:txBody>
          <a:bodyPr tIns="0"/>
          <a:lstStyle>
            <a:lvl1pPr marL="0" indent="0">
              <a:lnSpc>
                <a:spcPts val="3400"/>
              </a:lnSpc>
              <a:spcBef>
                <a:spcPts val="0"/>
              </a:spcBef>
              <a:buFontTx/>
              <a:buNone/>
              <a:defRPr sz="2700" b="1">
                <a:solidFill>
                  <a:schemeClr val="bg1"/>
                </a:solidFill>
                <a:latin typeface="+mj-lt"/>
              </a:defRPr>
            </a:lvl1pPr>
            <a:lvl2pPr marL="0" indent="0">
              <a:lnSpc>
                <a:spcPts val="2700"/>
              </a:lnSpc>
              <a:spcBef>
                <a:spcPts val="1800"/>
              </a:spcBef>
              <a:buFontTx/>
              <a:buNone/>
              <a:defRPr sz="2000">
                <a:solidFill>
                  <a:schemeClr val="bg1"/>
                </a:solidFill>
                <a:latin typeface="+mn-lt"/>
              </a:defRPr>
            </a:lvl2pPr>
            <a:lvl3pPr>
              <a:buFontTx/>
              <a:buNone/>
              <a:defRPr/>
            </a:lvl3pPr>
            <a:lvl4pPr>
              <a:buFontTx/>
              <a:buNone/>
              <a:defRPr/>
            </a:lvl4pPr>
            <a:lvl5pPr>
              <a:buFontTx/>
              <a:buNone/>
              <a:defRPr/>
            </a:lvl5pPr>
          </a:lstStyle>
          <a:p>
            <a:pPr lvl="0"/>
            <a:r>
              <a:rPr lang="en-US" smtClean="0"/>
              <a:t>Click to edit Master text styles</a:t>
            </a:r>
          </a:p>
          <a:p>
            <a:pPr lvl="1"/>
            <a:r>
              <a:rPr lang="en-US" smtClean="0"/>
              <a:t>Second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ong list, or list + othe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Ins="365760"/>
          <a:lstStyle/>
          <a:p>
            <a:r>
              <a:rPr lang="en-US" smtClean="0"/>
              <a:t>Click to edit Master title style</a:t>
            </a:r>
            <a:endParaRPr lang="en-US" dirty="0"/>
          </a:p>
        </p:txBody>
      </p:sp>
      <p:sp>
        <p:nvSpPr>
          <p:cNvPr id="3" name="Content Placeholder 2"/>
          <p:cNvSpPr>
            <a:spLocks noGrp="1"/>
          </p:cNvSpPr>
          <p:nvPr>
            <p:ph idx="1"/>
          </p:nvPr>
        </p:nvSpPr>
        <p:spPr>
          <a:xfrm>
            <a:off x="2179964" y="857250"/>
            <a:ext cx="6202036" cy="1785938"/>
          </a:xfrm>
        </p:spPr>
        <p:txBody>
          <a:bodyPr/>
          <a:lstStyle>
            <a:lvl1pPr>
              <a:buClr>
                <a:schemeClr val="accent1"/>
              </a:buClr>
              <a:buSzPct val="100000"/>
              <a:buFont typeface="Arial" pitchFamily="34" charset="0"/>
              <a:buChar char="■"/>
              <a:defRPr sz="1800"/>
            </a:lvl1pPr>
            <a:lvl2pPr>
              <a:buClr>
                <a:schemeClr val="tx2"/>
              </a:buClr>
              <a:buSzPct val="100000"/>
              <a:buFont typeface="Arial" pitchFamily="34" charset="0"/>
              <a:buChar char="■"/>
              <a:defRPr sz="1800"/>
            </a:lvl2pPr>
            <a:lvl3pPr>
              <a:buClr>
                <a:schemeClr val="tx1">
                  <a:lumMod val="60000"/>
                  <a:lumOff val="40000"/>
                </a:schemeClr>
              </a:buClr>
              <a:buSzPct val="100000"/>
              <a:buFont typeface="Arial" pitchFamily="34" charset="0"/>
              <a:buChar char="■"/>
              <a:defRPr sz="1800"/>
            </a:lvl3pPr>
            <a:lvl4pPr>
              <a:buClr>
                <a:schemeClr val="accent1"/>
              </a:buClr>
              <a:buSzPct val="100000"/>
              <a:buFont typeface="Arial" pitchFamily="34" charset="0"/>
              <a:buChar char="□"/>
              <a:defRPr sz="1800"/>
            </a:lvl4pPr>
            <a:lvl5pPr>
              <a:buClr>
                <a:schemeClr val="tx2"/>
              </a:buClr>
              <a:buSzPct val="100000"/>
              <a:buFont typeface="Arial"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tro, tex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rIns="365760"/>
          <a:lstStyle/>
          <a:p>
            <a:r>
              <a:rPr lang="en-US" smtClean="0"/>
              <a:t>Click to edit Master title style</a:t>
            </a:r>
            <a:endParaRPr lang="en-US" dirty="0"/>
          </a:p>
        </p:txBody>
      </p:sp>
      <p:sp>
        <p:nvSpPr>
          <p:cNvPr id="3" name="Content Placeholder 2"/>
          <p:cNvSpPr>
            <a:spLocks noGrp="1"/>
          </p:cNvSpPr>
          <p:nvPr>
            <p:ph idx="1"/>
          </p:nvPr>
        </p:nvSpPr>
        <p:spPr>
          <a:xfrm>
            <a:off x="2170486" y="857250"/>
            <a:ext cx="6211514" cy="1872307"/>
          </a:xfrm>
        </p:spPr>
        <p:txBody>
          <a:bodyPr/>
          <a:lstStyle>
            <a:lvl1pPr marL="0" indent="0">
              <a:lnSpc>
                <a:spcPts val="2200"/>
              </a:lnSpc>
              <a:buClr>
                <a:schemeClr val="accent1"/>
              </a:buClr>
              <a:buSzPct val="100000"/>
              <a:buFontTx/>
              <a:buNone/>
              <a:defRPr sz="1800">
                <a:solidFill>
                  <a:schemeClr val="accent1"/>
                </a:solidFill>
              </a:defRPr>
            </a:lvl1pPr>
            <a:lvl2pPr marL="0" indent="0">
              <a:buClr>
                <a:schemeClr val="tx2"/>
              </a:buClr>
              <a:buSzPct val="100000"/>
              <a:buFontTx/>
              <a:buNone/>
              <a:defRPr sz="1800"/>
            </a:lvl2pPr>
            <a:lvl3pPr marL="228600">
              <a:spcBef>
                <a:spcPts val="900"/>
              </a:spcBef>
              <a:buClr>
                <a:schemeClr val="accent1"/>
              </a:buClr>
              <a:buSzPct val="100000"/>
              <a:buFont typeface="Arial" pitchFamily="34" charset="0"/>
              <a:buChar char="■"/>
              <a:defRPr sz="1600" baseline="0"/>
            </a:lvl3pPr>
            <a:lvl4pPr marL="457200">
              <a:buClr>
                <a:schemeClr val="tx2"/>
              </a:buClr>
              <a:buSzPct val="100000"/>
              <a:buFont typeface="Arial" pitchFamily="34" charset="0"/>
              <a:buChar char="■"/>
              <a:defRPr sz="1600" baseline="0"/>
            </a:lvl4pPr>
            <a:lvl5pPr marL="685800">
              <a:buClr>
                <a:schemeClr val="accent6">
                  <a:lumMod val="85000"/>
                </a:schemeClr>
              </a:buClr>
              <a:buSzPct val="100000"/>
              <a:buFont typeface="Arial" pitchFamily="34" charset="0"/>
              <a:buChar char="■"/>
              <a:defRPr sz="16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ta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rIns="365760"/>
          <a:lstStyle/>
          <a:p>
            <a:r>
              <a:rPr lang="en-US" smtClean="0"/>
              <a:t>Click to edit Master title style</a:t>
            </a:r>
            <a:endParaRPr lang="en-US" dirty="0"/>
          </a:p>
        </p:txBody>
      </p:sp>
      <p:sp>
        <p:nvSpPr>
          <p:cNvPr id="3" name="Content Placeholder 2"/>
          <p:cNvSpPr>
            <a:spLocks noGrp="1"/>
          </p:cNvSpPr>
          <p:nvPr>
            <p:ph idx="1"/>
          </p:nvPr>
        </p:nvSpPr>
        <p:spPr>
          <a:xfrm>
            <a:off x="2192055" y="857250"/>
            <a:ext cx="6189945" cy="1846659"/>
          </a:xfrm>
        </p:spPr>
        <p:txBody>
          <a:bodyPr/>
          <a:lstStyle>
            <a:lvl1pPr>
              <a:lnSpc>
                <a:spcPts val="2400"/>
              </a:lnSpc>
              <a:spcBef>
                <a:spcPts val="1200"/>
              </a:spcBef>
              <a:buClr>
                <a:schemeClr val="accent1"/>
              </a:buClr>
              <a:buSzPct val="100000"/>
              <a:buFont typeface="Arial" pitchFamily="34" charset="0"/>
              <a:buChar char="■"/>
              <a:defRPr sz="1800"/>
            </a:lvl1pPr>
            <a:lvl2pPr>
              <a:lnSpc>
                <a:spcPts val="2400"/>
              </a:lnSpc>
              <a:spcBef>
                <a:spcPts val="600"/>
              </a:spcBef>
              <a:spcAft>
                <a:spcPts val="0"/>
              </a:spcAft>
              <a:buClr>
                <a:schemeClr val="tx2"/>
              </a:buClr>
              <a:buSzPct val="100000"/>
              <a:buFontTx/>
              <a:buNone/>
              <a:defRPr sz="1800">
                <a:solidFill>
                  <a:schemeClr val="accent1"/>
                </a:solidFill>
              </a:defRPr>
            </a:lvl2pPr>
            <a:lvl3pPr marL="457200">
              <a:buClr>
                <a:schemeClr val="tx1">
                  <a:lumMod val="60000"/>
                  <a:lumOff val="40000"/>
                </a:schemeClr>
              </a:buClr>
              <a:buSzPct val="100000"/>
              <a:buFont typeface="Arial" pitchFamily="34" charset="0"/>
              <a:buChar char="■"/>
              <a:defRPr sz="1800"/>
            </a:lvl3pPr>
            <a:lvl4pPr marL="685800">
              <a:buClr>
                <a:schemeClr val="accent1"/>
              </a:buClr>
              <a:buSzPct val="100000"/>
              <a:buFont typeface="Arial" pitchFamily="34" charset="0"/>
              <a:buChar char="□"/>
              <a:defRPr sz="1800"/>
            </a:lvl4pPr>
            <a:lvl5pPr marL="914400">
              <a:buClr>
                <a:schemeClr val="tx2"/>
              </a:buClr>
              <a:buSzPct val="100000"/>
              <a:buFont typeface="Arial"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bar graph">
    <p:spTree>
      <p:nvGrpSpPr>
        <p:cNvPr id="1" name=""/>
        <p:cNvGrpSpPr/>
        <p:nvPr/>
      </p:nvGrpSpPr>
      <p:grpSpPr>
        <a:xfrm>
          <a:off x="0" y="0"/>
          <a:ext cx="0" cy="0"/>
          <a:chOff x="0" y="0"/>
          <a:chExt cx="0" cy="0"/>
        </a:xfrm>
      </p:grpSpPr>
      <p:graphicFrame>
        <p:nvGraphicFramePr>
          <p:cNvPr id="3" name="Chart 5"/>
          <p:cNvGraphicFramePr>
            <a:graphicFrameLocks/>
          </p:cNvGraphicFramePr>
          <p:nvPr/>
        </p:nvGraphicFramePr>
        <p:xfrm>
          <a:off x="2076450" y="1170998"/>
          <a:ext cx="5943600" cy="4064000"/>
        </p:xfrm>
        <a:graphic>
          <a:graphicData uri="http://schemas.openxmlformats.org/presentationml/2006/ole">
            <mc:AlternateContent xmlns:mc="http://schemas.openxmlformats.org/markup-compatibility/2006">
              <mc:Choice xmlns:v="urn:schemas-microsoft-com:vml" Requires="v">
                <p:oleObj spid="_x0000_s57409" name="Worksheet" r:id="rId3" imgW="6096528" imgH="4060288" progId="Excel.Sheet.8">
                  <p:embed/>
                </p:oleObj>
              </mc:Choice>
              <mc:Fallback>
                <p:oleObj name="Worksheet" r:id="rId3" imgW="6096528" imgH="4060288" progId="Excel.Sheet.8">
                  <p:embed/>
                  <p:pic>
                    <p:nvPicPr>
                      <p:cNvPr id="0" name="Picture 5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1170998"/>
                        <a:ext cx="59436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line graph">
    <p:spTree>
      <p:nvGrpSpPr>
        <p:cNvPr id="1" name=""/>
        <p:cNvGrpSpPr/>
        <p:nvPr/>
      </p:nvGrpSpPr>
      <p:grpSpPr>
        <a:xfrm>
          <a:off x="0" y="0"/>
          <a:ext cx="0" cy="0"/>
          <a:chOff x="0" y="0"/>
          <a:chExt cx="0" cy="0"/>
        </a:xfrm>
      </p:grpSpPr>
      <p:graphicFrame>
        <p:nvGraphicFramePr>
          <p:cNvPr id="3" name="Chart 5"/>
          <p:cNvGraphicFramePr>
            <a:graphicFrameLocks/>
          </p:cNvGraphicFramePr>
          <p:nvPr/>
        </p:nvGraphicFramePr>
        <p:xfrm>
          <a:off x="2051448" y="1154714"/>
          <a:ext cx="6449616" cy="4064000"/>
        </p:xfrm>
        <a:graphic>
          <a:graphicData uri="http://schemas.openxmlformats.org/presentationml/2006/ole">
            <mc:AlternateContent xmlns:mc="http://schemas.openxmlformats.org/markup-compatibility/2006">
              <mc:Choice xmlns:v="urn:schemas-microsoft-com:vml" Requires="v">
                <p:oleObj spid="_x0000_s58433" name="Worksheet" r:id="rId3" imgW="6096528" imgH="4060288" progId="Excel.Sheet.8">
                  <p:embed/>
                </p:oleObj>
              </mc:Choice>
              <mc:Fallback>
                <p:oleObj name="Worksheet" r:id="rId3" imgW="6096528" imgH="4060288" progId="Excel.Sheet.8">
                  <p:embed/>
                  <p:pic>
                    <p:nvPicPr>
                      <p:cNvPr id="0" name="Picture 5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448" y="1154714"/>
                        <a:ext cx="6449616"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09800" y="1447800"/>
          <a:ext cx="6096000" cy="2923694"/>
        </p:xfrm>
        <a:graphic>
          <a:graphicData uri="http://schemas.openxmlformats.org/drawingml/2006/table">
            <a:tbl>
              <a:tblPr firstRow="1">
                <a:tableStyleId>{5C22544A-7EE6-4342-B048-85BDC9FD1C3A}</a:tableStyleId>
              </a:tblPr>
              <a:tblGrid>
                <a:gridCol w="1219200"/>
                <a:gridCol w="1219200"/>
                <a:gridCol w="1219200"/>
                <a:gridCol w="1219200"/>
                <a:gridCol w="1219200"/>
              </a:tblGrid>
              <a:tr h="0">
                <a:tc>
                  <a:txBody>
                    <a:bodyPr/>
                    <a:lstStyle/>
                    <a:p>
                      <a:endParaRPr lang="en-US" sz="1200" b="0" i="0" kern="1200" baseline="0" dirty="0">
                        <a:solidFill>
                          <a:schemeClr val="tx1"/>
                        </a:solidFill>
                        <a:latin typeface="Arial" pitchFamily="34" charset="0"/>
                        <a:ea typeface="+mn-ea"/>
                        <a:cs typeface="+mn-cs"/>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rgbClr val="71899F"/>
                    </a:solidFill>
                  </a:tcPr>
                </a:tc>
                <a:tc>
                  <a:txBody>
                    <a:bodyPr/>
                    <a:lstStyle/>
                    <a:p>
                      <a:endParaRPr lang="en-US" sz="1200" b="0" i="0" baseline="0" dirty="0">
                        <a:solidFill>
                          <a:schemeClr val="bg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rgbClr val="71899F"/>
                    </a:solidFill>
                  </a:tcPr>
                </a:tc>
                <a:tc>
                  <a:txBody>
                    <a:bodyPr/>
                    <a:lstStyle/>
                    <a:p>
                      <a:endParaRPr lang="en-US" sz="1200" b="0" i="0" baseline="0" dirty="0">
                        <a:solidFill>
                          <a:schemeClr val="bg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rgbClr val="71899F"/>
                    </a:solidFill>
                  </a:tcPr>
                </a:tc>
                <a:tc>
                  <a:txBody>
                    <a:bodyPr/>
                    <a:lstStyle/>
                    <a:p>
                      <a:endParaRPr lang="en-US" sz="1200" b="0" i="0" baseline="0" dirty="0">
                        <a:solidFill>
                          <a:schemeClr val="bg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rgbClr val="71899F"/>
                    </a:solidFill>
                  </a:tcPr>
                </a:tc>
                <a:tc>
                  <a:txBody>
                    <a:bodyPr/>
                    <a:lstStyle/>
                    <a:p>
                      <a:endParaRPr lang="en-US" sz="1200" b="0" i="0" baseline="0" dirty="0">
                        <a:solidFill>
                          <a:schemeClr val="bg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rgbClr val="71899F"/>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pPr marL="0" algn="l" defTabSz="457200" rtl="0" eaLnBrk="1" latinLnBrk="0" hangingPunct="1"/>
                      <a:endParaRPr lang="en-US" sz="1200" b="0" i="0" kern="1200" baseline="0" dirty="0">
                        <a:solidFill>
                          <a:schemeClr val="tx1"/>
                        </a:solidFill>
                        <a:latin typeface="Arial" pitchFamily="34" charset="0"/>
                        <a:ea typeface="+mn-ea"/>
                        <a:cs typeface="+mn-cs"/>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r h="378482">
                <a:tc>
                  <a:txBody>
                    <a:bodyPr/>
                    <a:lstStyle/>
                    <a:p>
                      <a:endParaRPr lang="en-US" sz="1200" b="0" i="0" baseline="0" dirty="0">
                        <a:solidFill>
                          <a:schemeClr val="accent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c>
                  <a:txBody>
                    <a:bodyPr/>
                    <a:lstStyle/>
                    <a:p>
                      <a:endParaRPr lang="en-US" sz="1200" b="0" i="0" baseline="0" dirty="0">
                        <a:solidFill>
                          <a:schemeClr val="tx1"/>
                        </a:solidFill>
                        <a:latin typeface="Arial"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solidFill>
                      <a:schemeClr val="bg1"/>
                    </a:solidFill>
                  </a:tcPr>
                </a:tc>
              </a:tr>
            </a:tbl>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96580" y="0"/>
            <a:ext cx="7109092" cy="848095"/>
          </a:xfrm>
        </p:spPr>
        <p:txBody>
          <a:bodyPr/>
          <a:lstStyle/>
          <a:p>
            <a:r>
              <a:rPr lang="en-US" smtClean="0"/>
              <a:t>Click to edit Master title style</a:t>
            </a:r>
            <a:endParaRPr lang="en-US" dirty="0"/>
          </a:p>
        </p:txBody>
      </p:sp>
      <p:sp>
        <p:nvSpPr>
          <p:cNvPr id="3" name="Table Placeholder 2"/>
          <p:cNvSpPr>
            <a:spLocks noGrp="1"/>
          </p:cNvSpPr>
          <p:nvPr>
            <p:ph type="tbl" idx="1"/>
          </p:nvPr>
        </p:nvSpPr>
        <p:spPr>
          <a:xfrm>
            <a:off x="2151530" y="1316422"/>
            <a:ext cx="6221870" cy="3203026"/>
          </a:xfrm>
        </p:spPr>
        <p:txBody>
          <a:bodyPr/>
          <a:lstStyle/>
          <a:p>
            <a:pPr lvl="0"/>
            <a:r>
              <a:rPr lang="en-US" noProof="0" dirty="0" smtClean="0"/>
              <a:t>Click icon to add table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53027" y="857621"/>
            <a:ext cx="2895600" cy="5366426"/>
          </a:xfrm>
        </p:spPr>
        <p:txBody>
          <a:bodyPr bIns="320040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11229" y="857621"/>
            <a:ext cx="2895600" cy="5378590"/>
          </a:xfrm>
        </p:spPr>
        <p:txBody>
          <a:bodyPr bIns="320040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87210" y="857621"/>
            <a:ext cx="2895600" cy="762602"/>
          </a:xfrm>
        </p:spPr>
        <p:txBody>
          <a:bodyPr/>
          <a:lstStyle>
            <a:lvl1pPr marL="0" indent="0">
              <a:buNone/>
              <a:defRPr sz="1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87211" y="1629098"/>
            <a:ext cx="2895600" cy="2042439"/>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72875" y="857621"/>
            <a:ext cx="2895600" cy="762602"/>
          </a:xfrm>
        </p:spPr>
        <p:txBody>
          <a:bodyPr/>
          <a:lstStyle>
            <a:lvl1pPr marL="0" indent="0">
              <a:buNone/>
              <a:defRPr sz="1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72875" y="1629098"/>
            <a:ext cx="2895600" cy="2042439"/>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181698" y="856226"/>
            <a:ext cx="3836897" cy="529216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39891" y="856226"/>
            <a:ext cx="19183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Level 1">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102" y="-1"/>
            <a:ext cx="7118570" cy="2514600"/>
          </a:xfrm>
          <a:noFill/>
          <a:ln w="19050">
            <a:solidFill>
              <a:srgbClr val="71899F"/>
            </a:solidFill>
          </a:ln>
        </p:spPr>
        <p:txBody>
          <a:bodyPr rIns="365760" anchor="b">
            <a:noAutofit/>
          </a:bodyPr>
          <a:lstStyle>
            <a:lvl1pPr algn="l">
              <a:defRPr sz="27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2170487" y="2524124"/>
            <a:ext cx="6290358" cy="538609"/>
          </a:xfrm>
        </p:spPr>
        <p:txBody>
          <a:bodyPr/>
          <a:lstStyle>
            <a:lvl1pPr marL="0" indent="0">
              <a:lnSpc>
                <a:spcPts val="2400"/>
              </a:lnSpc>
              <a:buNone/>
              <a:defRPr sz="18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6580" y="0"/>
            <a:ext cx="7108578" cy="850392"/>
          </a:xfrm>
        </p:spPr>
        <p:txBody>
          <a:bodyPr anchor="t"/>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170486" y="1099364"/>
            <a:ext cx="6227113" cy="406575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151529" y="5367338"/>
            <a:ext cx="6246070" cy="25648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400"/>
          </a:xfrm>
        </p:spPr>
        <p:txBody>
          <a:bodyPr>
            <a:normAutofit/>
          </a:bodyPr>
          <a:lstStyle>
            <a:lvl1pPr>
              <a:defRPr sz="2800" b="0" i="0">
                <a:latin typeface="Arial Black"/>
                <a:cs typeface="Arial Black"/>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0"/>
            <a:ext cx="7772400" cy="914400"/>
          </a:xfrm>
        </p:spPr>
        <p:txBody>
          <a:bodyPr>
            <a:normAutofit/>
          </a:bodyPr>
          <a:lstStyle>
            <a:lvl1pPr>
              <a:defRPr sz="2800" b="0" i="0">
                <a:latin typeface="Arial Black"/>
                <a:cs typeface="Arial Black"/>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1"/>
            <a:ext cx="7772400" cy="914400"/>
          </a:xfrm>
        </p:spPr>
        <p:txBody>
          <a:bodyPr>
            <a:normAutofit/>
          </a:bodyPr>
          <a:lstStyle>
            <a:lvl1pPr>
              <a:defRPr sz="2800" b="0" i="0">
                <a:latin typeface="Arial Black"/>
                <a:cs typeface="Arial Black"/>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BA7506">
            <a:alpha val="80000"/>
          </a:srgb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1"/>
            <a:ext cx="7772400" cy="914400"/>
          </a:xfrm>
        </p:spPr>
        <p:txBody>
          <a:bodyPr>
            <a:normAutofit/>
          </a:bodyPr>
          <a:lstStyle>
            <a:lvl1pPr>
              <a:defRPr sz="2800" b="0" i="0">
                <a:latin typeface="Arial Black"/>
                <a:cs typeface="Arial Black"/>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tx2">
            <a:alpha val="80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1"/>
            <a:ext cx="7772400" cy="914400"/>
          </a:xfrm>
        </p:spPr>
        <p:txBody>
          <a:bodyPr>
            <a:normAutofit/>
          </a:bodyPr>
          <a:lstStyle>
            <a:lvl1pPr>
              <a:defRPr sz="2800" b="0" i="0">
                <a:latin typeface="Arial Black"/>
                <a:cs typeface="Arial Black"/>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a:cs typeface="Arial Black"/>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line head blank">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7924800" cy="1202267"/>
          </a:xfrm>
          <a:prstGeom prst="rect">
            <a:avLst/>
          </a:prstGeom>
          <a:ln w="0">
            <a:noFill/>
          </a:ln>
        </p:spPr>
        <p:txBody>
          <a:bodyPr anchor="ctr" anchorCtr="0"/>
          <a:lstStyle>
            <a:lvl1pPr>
              <a:defRPr/>
            </a:lvl1pPr>
          </a:lstStyle>
          <a:p>
            <a:r>
              <a:rPr lang="en-US" dirty="0" smtClean="0"/>
              <a:t>Click to edit Master title style for two-line head but shouldn’t go longer</a:t>
            </a:r>
            <a:endParaRPr lang="en-US" dirty="0"/>
          </a:p>
        </p:txBody>
      </p:sp>
      <p:sp>
        <p:nvSpPr>
          <p:cNvPr id="3" name="Picture Placeholder 2"/>
          <p:cNvSpPr>
            <a:spLocks noGrp="1"/>
          </p:cNvSpPr>
          <p:nvPr>
            <p:ph type="pic" idx="1"/>
          </p:nvPr>
        </p:nvSpPr>
        <p:spPr>
          <a:xfrm>
            <a:off x="618171" y="1526402"/>
            <a:ext cx="7858811" cy="4065755"/>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599213" y="5794376"/>
            <a:ext cx="7882735" cy="804862"/>
          </a:xfrm>
          <a:prstGeom prst="rect">
            <a:avLst/>
          </a:prstGeom>
        </p:spPr>
        <p:txBody>
          <a:bodyPr lIns="0" tIns="0" rIns="0" b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14391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D393D-A4C8-4D54-A429-669BF0C38111}"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243340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D393D-A4C8-4D54-A429-669BF0C38111}"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12582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Level 2">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3334" y="2520958"/>
            <a:ext cx="7112530" cy="1487933"/>
          </a:xfrm>
        </p:spPr>
        <p:txBody>
          <a:bodyPr rIns="365760"/>
          <a:lstStyle/>
          <a:p>
            <a:r>
              <a:rPr lang="en-US" smtClean="0"/>
              <a:t>Click to edit Master title style</a:t>
            </a:r>
            <a:endParaRPr lang="en-US" dirty="0"/>
          </a:p>
        </p:txBody>
      </p:sp>
      <p:sp>
        <p:nvSpPr>
          <p:cNvPr id="3" name="Text Placeholder 2"/>
          <p:cNvSpPr>
            <a:spLocks noGrp="1"/>
          </p:cNvSpPr>
          <p:nvPr>
            <p:ph type="body" idx="1"/>
          </p:nvPr>
        </p:nvSpPr>
        <p:spPr>
          <a:xfrm>
            <a:off x="2170487" y="4002581"/>
            <a:ext cx="6290358" cy="538609"/>
          </a:xfrm>
        </p:spPr>
        <p:txBody>
          <a:bodyPr/>
          <a:lstStyle>
            <a:lvl1pPr marL="0" indent="0">
              <a:lnSpc>
                <a:spcPts val="2400"/>
              </a:lnSpc>
              <a:buNone/>
              <a:defRPr sz="18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D393D-A4C8-4D54-A429-669BF0C38111}"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2607382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FD393D-A4C8-4D54-A429-669BF0C38111}"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2832232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D393D-A4C8-4D54-A429-669BF0C38111}" type="datetimeFigureOut">
              <a:rPr lang="en-US" smtClean="0"/>
              <a:pPr/>
              <a:t>3/12/2013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10545112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FD393D-A4C8-4D54-A429-669BF0C38111}" type="datetimeFigureOut">
              <a:rPr lang="en-US" smtClean="0"/>
              <a:pPr/>
              <a:t>3/12/2013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2882132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D393D-A4C8-4D54-A429-669BF0C38111}" type="datetimeFigureOut">
              <a:rPr lang="en-US" smtClean="0"/>
              <a:pPr/>
              <a:t>3/12/2013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3090283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D393D-A4C8-4D54-A429-669BF0C38111}"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121696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D393D-A4C8-4D54-A429-669BF0C38111}"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531225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D393D-A4C8-4D54-A429-669BF0C38111}"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4231010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D393D-A4C8-4D54-A429-669BF0C38111}"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5610-502F-4607-8641-255391860DE0}" type="slidenum">
              <a:rPr lang="en-US" smtClean="0"/>
              <a:pPr/>
              <a:t>‹#›</a:t>
            </a:fld>
            <a:endParaRPr lang="en-US"/>
          </a:p>
        </p:txBody>
      </p:sp>
    </p:spTree>
    <p:extLst>
      <p:ext uri="{BB962C8B-B14F-4D97-AF65-F5344CB8AC3E}">
        <p14:creationId xmlns:p14="http://schemas.microsoft.com/office/powerpoint/2010/main" val="325523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evel 3">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3334" y="4008892"/>
            <a:ext cx="7112530" cy="938719"/>
          </a:xfrm>
        </p:spPr>
        <p:txBody>
          <a:bodyPr tIns="320040" anchor="t" anchorCtr="0">
            <a:spAutoFit/>
          </a:bodyPr>
          <a:lstStyle>
            <a:lvl1pPr>
              <a:lnSpc>
                <a:spcPts val="3000"/>
              </a:lnSpc>
              <a:defRPr sz="2400" kern="1200" baseline="0">
                <a:solidFill>
                  <a:srgbClr val="71899F"/>
                </a:solidFill>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line title w/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8" name="Text Placeholder 7"/>
          <p:cNvSpPr>
            <a:spLocks noGrp="1"/>
          </p:cNvSpPr>
          <p:nvPr>
            <p:ph type="body" sz="quarter" idx="13"/>
          </p:nvPr>
        </p:nvSpPr>
        <p:spPr>
          <a:xfrm>
            <a:off x="2161009" y="857250"/>
            <a:ext cx="6297192" cy="2192908"/>
          </a:xfrm>
        </p:spPr>
        <p:txBody>
          <a:bodyPr/>
          <a:lstStyle>
            <a:lvl1pPr marL="0" indent="0">
              <a:lnSpc>
                <a:spcPts val="3000"/>
              </a:lnSpc>
              <a:spcBef>
                <a:spcPts val="1200"/>
              </a:spcBef>
              <a:buFontTx/>
              <a:buNone/>
              <a:defRPr sz="1800">
                <a:solidFill>
                  <a:schemeClr val="tx1"/>
                </a:solidFill>
              </a:defRPr>
            </a:lvl1pPr>
            <a:lvl2pPr marL="0" indent="0">
              <a:lnSpc>
                <a:spcPts val="3000"/>
              </a:lnSpc>
              <a:spcBef>
                <a:spcPts val="1600"/>
              </a:spcBef>
              <a:buFontTx/>
              <a:buNone/>
              <a:defRPr sz="1800" baseline="0">
                <a:solidFill>
                  <a:schemeClr val="accent1"/>
                </a:solidFill>
              </a:defRPr>
            </a:lvl2pPr>
            <a:lvl3pPr marL="0" indent="0">
              <a:lnSpc>
                <a:spcPts val="2000"/>
              </a:lnSpc>
              <a:spcBef>
                <a:spcPts val="900"/>
              </a:spcBef>
              <a:buFontTx/>
              <a:buNone/>
              <a:defRPr sz="1400">
                <a:solidFill>
                  <a:schemeClr val="tx1"/>
                </a:solidFill>
              </a:defRPr>
            </a:lvl3pPr>
            <a:lvl4pPr marL="0" indent="0">
              <a:lnSpc>
                <a:spcPts val="2000"/>
              </a:lnSpc>
              <a:spcBef>
                <a:spcPts val="400"/>
              </a:spcBef>
              <a:buFontTx/>
              <a:buNone/>
              <a:defRPr sz="1400">
                <a:solidFill>
                  <a:schemeClr val="tx1"/>
                </a:solidFill>
              </a:defRPr>
            </a:lvl4pPr>
            <a:lvl5pPr marL="0" indent="0">
              <a:lnSpc>
                <a:spcPts val="2000"/>
              </a:lnSpc>
              <a:spcBef>
                <a:spcPts val="400"/>
              </a:spcBef>
              <a:buFontTx/>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line title w/ text">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93334" y="0"/>
            <a:ext cx="7112530" cy="1191779"/>
          </a:xfrm>
        </p:spPr>
        <p:txBody>
          <a:bodyPr wrap="square" tIns="137160" bIns="182880" anchor="t" anchorCtr="0">
            <a:normAutofit/>
          </a:bodyPr>
          <a:lstStyle>
            <a:lvl1pPr>
              <a:spcBef>
                <a:spcPts val="600"/>
              </a:spcBef>
              <a:spcAft>
                <a:spcPts val="600"/>
              </a:spcAft>
              <a:defRPr/>
            </a:lvl1pPr>
          </a:lstStyle>
          <a:p>
            <a:r>
              <a:rPr lang="en-US" dirty="0" smtClean="0"/>
              <a:t>Click to edit Master title style for two-line head</a:t>
            </a:r>
            <a:endParaRPr lang="en-US" dirty="0"/>
          </a:p>
        </p:txBody>
      </p:sp>
      <p:sp>
        <p:nvSpPr>
          <p:cNvPr id="3" name="Text Placeholder 7"/>
          <p:cNvSpPr>
            <a:spLocks noGrp="1"/>
          </p:cNvSpPr>
          <p:nvPr>
            <p:ph type="body" sz="quarter" idx="13"/>
          </p:nvPr>
        </p:nvSpPr>
        <p:spPr>
          <a:xfrm>
            <a:off x="2161009" y="1217376"/>
            <a:ext cx="6297192" cy="2192908"/>
          </a:xfrm>
        </p:spPr>
        <p:txBody>
          <a:bodyPr/>
          <a:lstStyle>
            <a:lvl1pPr marL="0" indent="0">
              <a:lnSpc>
                <a:spcPts val="3000"/>
              </a:lnSpc>
              <a:spcBef>
                <a:spcPts val="1200"/>
              </a:spcBef>
              <a:buFontTx/>
              <a:buNone/>
              <a:defRPr sz="1800"/>
            </a:lvl1pPr>
            <a:lvl2pPr marL="0" indent="0">
              <a:lnSpc>
                <a:spcPts val="3000"/>
              </a:lnSpc>
              <a:spcBef>
                <a:spcPts val="1600"/>
              </a:spcBef>
              <a:buFontTx/>
              <a:buNone/>
              <a:defRPr sz="1800" baseline="0">
                <a:solidFill>
                  <a:schemeClr val="accent1"/>
                </a:solidFill>
              </a:defRPr>
            </a:lvl2pPr>
            <a:lvl3pPr marL="0" indent="0">
              <a:lnSpc>
                <a:spcPts val="2000"/>
              </a:lnSpc>
              <a:spcBef>
                <a:spcPts val="900"/>
              </a:spcBef>
              <a:buFontTx/>
              <a:buNone/>
              <a:defRPr sz="1400"/>
            </a:lvl3pPr>
            <a:lvl4pPr marL="0" indent="0">
              <a:lnSpc>
                <a:spcPts val="2000"/>
              </a:lnSpc>
              <a:spcBef>
                <a:spcPts val="400"/>
              </a:spcBef>
              <a:buFontTx/>
              <a:buNone/>
              <a:defRPr sz="1400"/>
            </a:lvl4pPr>
            <a:lvl5pPr marL="0" indent="0">
              <a:lnSpc>
                <a:spcPts val="2000"/>
              </a:lnSpc>
              <a:spcBef>
                <a:spcPts val="400"/>
              </a:spcBef>
              <a:buFontTx/>
              <a:buNone/>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line title w/ shor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2151529" y="857250"/>
            <a:ext cx="6230471" cy="2380139"/>
          </a:xfrm>
        </p:spPr>
        <p:txBody>
          <a:bodyPr/>
          <a:lstStyle>
            <a:lvl1pPr>
              <a:lnSpc>
                <a:spcPts val="2400"/>
              </a:lnSpc>
              <a:spcBef>
                <a:spcPts val="1200"/>
              </a:spcBef>
              <a:buClr>
                <a:schemeClr val="accent1"/>
              </a:buClr>
              <a:buSzPct val="100000"/>
              <a:buFont typeface="Arial" pitchFamily="34" charset="0"/>
              <a:buChar char="■"/>
              <a:defRPr sz="1800"/>
            </a:lvl1pPr>
            <a:lvl2pPr>
              <a:lnSpc>
                <a:spcPts val="2400"/>
              </a:lnSpc>
              <a:spcBef>
                <a:spcPts val="1200"/>
              </a:spcBef>
              <a:buClr>
                <a:schemeClr val="tx2"/>
              </a:buClr>
              <a:buSzPct val="100000"/>
              <a:buFont typeface="Arial" pitchFamily="34" charset="0"/>
              <a:buChar char="■"/>
              <a:defRPr sz="1800"/>
            </a:lvl2pPr>
            <a:lvl3pPr>
              <a:lnSpc>
                <a:spcPts val="2400"/>
              </a:lnSpc>
              <a:spcBef>
                <a:spcPts val="1200"/>
              </a:spcBef>
              <a:buClr>
                <a:schemeClr val="tx1">
                  <a:lumMod val="60000"/>
                  <a:lumOff val="40000"/>
                </a:schemeClr>
              </a:buClr>
              <a:buSzPct val="100000"/>
              <a:buFont typeface="Arial" pitchFamily="34" charset="0"/>
              <a:buChar char="■"/>
              <a:defRPr sz="1800"/>
            </a:lvl3pPr>
            <a:lvl4pPr>
              <a:lnSpc>
                <a:spcPts val="2400"/>
              </a:lnSpc>
              <a:spcBef>
                <a:spcPts val="1200"/>
              </a:spcBef>
              <a:buClr>
                <a:schemeClr val="accent1"/>
              </a:buClr>
              <a:buSzPct val="100000"/>
              <a:buFont typeface="Arial" pitchFamily="34" charset="0"/>
              <a:buChar char="□"/>
              <a:defRPr sz="1800"/>
            </a:lvl4pPr>
            <a:lvl5pPr>
              <a:lnSpc>
                <a:spcPts val="2400"/>
              </a:lnSpc>
              <a:spcBef>
                <a:spcPts val="1200"/>
              </a:spcBef>
              <a:buClr>
                <a:schemeClr val="tx2"/>
              </a:buClr>
              <a:buSzPct val="100000"/>
              <a:buFont typeface="Arial"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w/ short list">
    <p:bg>
      <p:bgPr>
        <mc:AlternateContent xmlns:mc="http://schemas.openxmlformats.org/markup-compatibility/2006">
          <mc:Choice xmlns:ma="http://schemas.microsoft.com/office/mac/drawingml/2008/main" xmlns:mv="urn:schemas-microsoft-com:mac:vml" xmlns="" Requires="ma">
            <a:blipFill dpi="0" rotWithShape="1">
              <a:blip r:embed="rId2"/>
              <a:srcRect/>
              <a:stretch>
                <a:fillRect/>
              </a:stretch>
            </a:blipFill>
          </mc:Choice>
          <mc:Fallback>
            <a:blipFill dpi="0" rotWithShape="1">
              <a:blip r:embed="rId3"/>
              <a:srcRect/>
              <a:stretch>
                <a:fillRect/>
              </a:stretch>
            </a:blipFill>
          </mc:Fallback>
        </mc:AlternateContent>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93334" y="0"/>
            <a:ext cx="7112530" cy="1213092"/>
          </a:xfrm>
        </p:spPr>
        <p:txBody>
          <a:bodyPr/>
          <a:lstStyle/>
          <a:p>
            <a:r>
              <a:rPr lang="en-US" dirty="0" smtClean="0"/>
              <a:t>Click to edit Master title style for two-line head</a:t>
            </a:r>
            <a:endParaRPr lang="en-US" dirty="0"/>
          </a:p>
        </p:txBody>
      </p:sp>
      <p:sp>
        <p:nvSpPr>
          <p:cNvPr id="3" name="Text Placeholder 4"/>
          <p:cNvSpPr>
            <a:spLocks noGrp="1"/>
          </p:cNvSpPr>
          <p:nvPr>
            <p:ph type="body" sz="quarter" idx="10"/>
          </p:nvPr>
        </p:nvSpPr>
        <p:spPr>
          <a:xfrm>
            <a:off x="2151529" y="1217376"/>
            <a:ext cx="6230471" cy="2380139"/>
          </a:xfrm>
        </p:spPr>
        <p:txBody>
          <a:bodyPr/>
          <a:lstStyle>
            <a:lvl1pPr>
              <a:lnSpc>
                <a:spcPts val="2400"/>
              </a:lnSpc>
              <a:spcBef>
                <a:spcPts val="1200"/>
              </a:spcBef>
              <a:buClr>
                <a:schemeClr val="accent1"/>
              </a:buClr>
              <a:buSzPct val="100000"/>
              <a:buFont typeface="Arial" pitchFamily="34" charset="0"/>
              <a:buChar char="■"/>
              <a:defRPr sz="1800"/>
            </a:lvl1pPr>
            <a:lvl2pPr>
              <a:lnSpc>
                <a:spcPts val="2400"/>
              </a:lnSpc>
              <a:spcBef>
                <a:spcPts val="1200"/>
              </a:spcBef>
              <a:buClr>
                <a:schemeClr val="tx2"/>
              </a:buClr>
              <a:buSzPct val="100000"/>
              <a:buFont typeface="Arial" pitchFamily="34" charset="0"/>
              <a:buChar char="■"/>
              <a:defRPr sz="1800"/>
            </a:lvl2pPr>
            <a:lvl3pPr>
              <a:lnSpc>
                <a:spcPts val="2400"/>
              </a:lnSpc>
              <a:spcBef>
                <a:spcPts val="1200"/>
              </a:spcBef>
              <a:buClr>
                <a:schemeClr val="tx1">
                  <a:lumMod val="60000"/>
                  <a:lumOff val="40000"/>
                </a:schemeClr>
              </a:buClr>
              <a:buSzPct val="100000"/>
              <a:buFont typeface="Arial" pitchFamily="34" charset="0"/>
              <a:buChar char="■"/>
              <a:defRPr sz="1800"/>
            </a:lvl3pPr>
            <a:lvl4pPr>
              <a:lnSpc>
                <a:spcPts val="2400"/>
              </a:lnSpc>
              <a:spcBef>
                <a:spcPts val="1200"/>
              </a:spcBef>
              <a:buClr>
                <a:schemeClr val="accent1"/>
              </a:buClr>
              <a:buSzPct val="100000"/>
              <a:buFont typeface="Arial" pitchFamily="34" charset="0"/>
              <a:buChar char="□"/>
              <a:defRPr sz="1800"/>
            </a:lvl4pPr>
            <a:lvl5pPr>
              <a:lnSpc>
                <a:spcPts val="2400"/>
              </a:lnSpc>
              <a:spcBef>
                <a:spcPts val="1200"/>
              </a:spcBef>
              <a:buClr>
                <a:schemeClr val="tx2"/>
              </a:buClr>
              <a:buSzPct val="100000"/>
              <a:buFont typeface="Arial"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inuati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b="0"/>
            </a:lvl1pPr>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2161008" y="857250"/>
            <a:ext cx="6220992" cy="5093703"/>
          </a:xfrm>
        </p:spPr>
        <p:txBody>
          <a:bodyPr/>
          <a:lstStyle>
            <a:lvl1pPr eaLnBrk="1" hangingPunct="1">
              <a:lnSpc>
                <a:spcPts val="1900"/>
              </a:lnSpc>
              <a:spcBef>
                <a:spcPts val="1200"/>
              </a:spcBef>
              <a:buClr>
                <a:schemeClr val="accent1"/>
              </a:buClr>
              <a:buSzPct val="100000"/>
              <a:buFont typeface="Arial" charset="0"/>
              <a:buChar char="■"/>
              <a:defRPr sz="1600"/>
            </a:lvl1pPr>
            <a:lvl2pPr eaLnBrk="1" hangingPunct="1">
              <a:lnSpc>
                <a:spcPts val="1900"/>
              </a:lnSpc>
              <a:spcBef>
                <a:spcPts val="1200"/>
              </a:spcBef>
              <a:buClr>
                <a:schemeClr val="tx2"/>
              </a:buClr>
              <a:buSzPct val="100000"/>
              <a:buFont typeface="Arial" charset="0"/>
              <a:buNone/>
              <a:defRPr sz="1600"/>
            </a:lvl2pPr>
            <a:lvl3pPr eaLnBrk="1" hangingPunct="1">
              <a:lnSpc>
                <a:spcPts val="1900"/>
              </a:lnSpc>
              <a:spcBef>
                <a:spcPts val="1200"/>
              </a:spcBef>
              <a:buClr>
                <a:srgbClr val="B3B3B3"/>
              </a:buClr>
              <a:buSzPct val="100000"/>
              <a:buFont typeface="Arial" charset="0"/>
              <a:buChar char="■"/>
              <a:defRPr sz="1600"/>
            </a:lvl3pPr>
            <a:lvl4pPr eaLnBrk="1" hangingPunct="1">
              <a:lnSpc>
                <a:spcPts val="1900"/>
              </a:lnSpc>
              <a:spcBef>
                <a:spcPts val="1200"/>
              </a:spcBef>
              <a:buClr>
                <a:schemeClr val="accent1"/>
              </a:buClr>
              <a:buSzPct val="100000"/>
              <a:buFont typeface="Arial" charset="0"/>
              <a:buChar char="□"/>
              <a:defRPr sz="1600"/>
            </a:lvl4pPr>
            <a:lvl5pPr>
              <a:lnSpc>
                <a:spcPts val="2400"/>
              </a:lnSpc>
              <a:spcBef>
                <a:spcPts val="1200"/>
              </a:spcBef>
              <a:buClr>
                <a:schemeClr val="tx2"/>
              </a:buClr>
              <a:buSzPct val="100000"/>
              <a:buFont typeface="Arial" pitchFamily="34" charset="0"/>
              <a:buChar char="□"/>
              <a:defRPr sz="1800"/>
            </a:lvl5pPr>
          </a:lstStyle>
          <a:p>
            <a:pPr eaLnBrk="1" hangingPunct="1">
              <a:buFont typeface="Arial" charset="0"/>
              <a:buChar char="■"/>
            </a:pPr>
            <a:r>
              <a:rPr lang="en-US" dirty="0" smtClean="0"/>
              <a:t>Use this page when you have many longer bullets or just a few bullets but also a photo. But, in general, try to spread long amounts of text to more than one page, and stick with the shorter bullet format on preceding page.</a:t>
            </a:r>
          </a:p>
          <a:p>
            <a:pPr eaLnBrk="1" hangingPunct="1">
              <a:buFont typeface="Arial" charset="0"/>
              <a:buChar char="■"/>
            </a:pPr>
            <a:r>
              <a:rPr lang="en-US" dirty="0" smtClean="0"/>
              <a:t>First level bullets have solid gold squares, same as on the previous page .</a:t>
            </a:r>
          </a:p>
          <a:p>
            <a:pPr lvl="1" eaLnBrk="1" hangingPunct="1">
              <a:buFont typeface="Arial" charset="0"/>
              <a:buChar char="■"/>
            </a:pPr>
            <a:r>
              <a:rPr lang="en-US" dirty="0" smtClean="0"/>
              <a:t>Second-level bullets have solid green squares and are indented .25 inches</a:t>
            </a:r>
          </a:p>
          <a:p>
            <a:pPr lvl="2" eaLnBrk="1" hangingPunct="1">
              <a:buClr>
                <a:srgbClr val="B3B3B3"/>
              </a:buClr>
              <a:buFont typeface="Arial" charset="0"/>
              <a:buChar char="■"/>
            </a:pPr>
            <a:r>
              <a:rPr lang="en-US" dirty="0" smtClean="0"/>
              <a:t>Third-level bullets have light gray solid squares and are indented .5 inches.</a:t>
            </a:r>
          </a:p>
          <a:p>
            <a:pPr lvl="3" eaLnBrk="1" hangingPunct="1">
              <a:buFont typeface="Arial" charset="0"/>
              <a:buChar char="□"/>
            </a:pPr>
            <a:r>
              <a:rPr lang="en-US" dirty="0" smtClean="0"/>
              <a:t>And so on… bullet characters are the same as in the short bullet list master, but with less space between lines and between bullets.</a:t>
            </a:r>
          </a:p>
          <a:p>
            <a:pPr eaLnBrk="1" hangingPunct="1">
              <a:buFont typeface="Arial" charset="0"/>
              <a:buChar char="■"/>
            </a:pPr>
            <a:r>
              <a:rPr lang="en-US" dirty="0" smtClean="0"/>
              <a:t>The master for this page is the ninth slide, called “long list or list + other content.”</a:t>
            </a:r>
          </a:p>
          <a:p>
            <a:pPr lvl="1" eaLnBrk="1" hangingPunct="1">
              <a:buFont typeface="Arial" charset="0"/>
              <a:buNone/>
            </a:pP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d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9.png"/><Relationship Id="rId4" Type="http://schemas.openxmlformats.org/officeDocument/2006/relationships/slideLayout" Target="../slideLayouts/slideLayout24.xml"/><Relationship Id="rId9" Type="http://schemas.openxmlformats.org/officeDocument/2006/relationships/image" Target="../media/image9.pd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mc:AlternateContent xmlns:mc="http://schemas.openxmlformats.org/markup-compatibility/2006">
          <mc:Choice xmlns:ma="http://schemas.microsoft.com/office/mac/drawingml/2008/main" xmlns:mv="urn:schemas-microsoft-com:mac:vml" xmlns="" Requires="ma">
            <a:blipFill dpi="0" rotWithShape="1">
              <a:blip r:embed="rId22"/>
              <a:srcRect/>
              <a:stretch>
                <a:fillRect/>
              </a:stretch>
            </a:blipFill>
          </mc:Choice>
          <mc:Fallback>
            <a:blipFill dpi="0" rotWithShape="1">
              <a:blip r:embed="rId23"/>
              <a:srcRect/>
              <a:stretch>
                <a:fillRect/>
              </a:stretch>
            </a:blipFill>
          </mc:Fallback>
        </mc:AlternateContent>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1693334" y="0"/>
            <a:ext cx="7112530" cy="847725"/>
          </a:xfrm>
          <a:prstGeom prst="rect">
            <a:avLst/>
          </a:prstGeom>
          <a:noFill/>
          <a:ln w="19050">
            <a:noFill/>
            <a:miter lim="800000"/>
            <a:headEnd/>
            <a:tailEnd/>
          </a:ln>
        </p:spPr>
        <p:txBody>
          <a:bodyPr vert="horz" wrap="square" lIns="457200" tIns="182880" rIns="365760" bIns="228600" numCol="1" anchor="ctr" anchorCtr="0" compatLnSpc="1">
            <a:prstTxWarp prst="textNoShape">
              <a:avLst/>
            </a:prstTxWarp>
            <a:normAutofit/>
          </a:bodyPr>
          <a:lstStyle/>
          <a:p>
            <a:pPr lvl="0"/>
            <a:r>
              <a:rPr lang="en-US" smtClean="0"/>
              <a:t>Click to edit Master title style</a:t>
            </a:r>
            <a:endParaRPr lang="en-US" dirty="0" smtClean="0"/>
          </a:p>
        </p:txBody>
      </p:sp>
      <p:sp>
        <p:nvSpPr>
          <p:cNvPr id="7171" name="Text Placeholder 2"/>
          <p:cNvSpPr>
            <a:spLocks noGrp="1"/>
          </p:cNvSpPr>
          <p:nvPr>
            <p:ph type="body" idx="1"/>
          </p:nvPr>
        </p:nvSpPr>
        <p:spPr bwMode="auto">
          <a:xfrm>
            <a:off x="2167467" y="854075"/>
            <a:ext cx="6214533" cy="1785938"/>
          </a:xfrm>
          <a:prstGeom prst="rect">
            <a:avLst/>
          </a:prstGeom>
          <a:noFill/>
          <a:ln w="9525">
            <a:noFill/>
            <a:miter lim="800000"/>
            <a:headEnd/>
            <a:tailEnd/>
          </a:ln>
        </p:spPr>
        <p:txBody>
          <a:bodyPr vert="horz" wrap="square" lIns="0" tIns="22860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Box 3"/>
          <p:cNvSpPr txBox="1"/>
          <p:nvPr/>
        </p:nvSpPr>
        <p:spPr>
          <a:xfrm>
            <a:off x="268288" y="246063"/>
            <a:ext cx="1238779" cy="1427741"/>
          </a:xfrm>
          <a:prstGeom prst="rect">
            <a:avLst/>
          </a:prstGeom>
          <a:noFill/>
        </p:spPr>
        <p:txBody>
          <a:bodyPr wrap="square" lIns="0" tIns="0" rIns="0" bIns="0">
            <a:spAutoFit/>
          </a:bodyPr>
          <a:lstStyle/>
          <a:p>
            <a:pPr>
              <a:lnSpc>
                <a:spcPts val="1700"/>
              </a:lnSpc>
              <a:defRPr/>
            </a:pPr>
            <a:r>
              <a:rPr lang="en-US" sz="1200" b="1" dirty="0">
                <a:solidFill>
                  <a:schemeClr val="bg1"/>
                </a:solidFill>
              </a:rPr>
              <a:t>Presentation name goes here: keep to </a:t>
            </a:r>
            <a:r>
              <a:rPr lang="en-US" sz="1200" b="1" u="sng" dirty="0">
                <a:solidFill>
                  <a:schemeClr val="bg1"/>
                </a:solidFill>
              </a:rPr>
              <a:t>&lt;</a:t>
            </a:r>
            <a:r>
              <a:rPr lang="en-US" sz="1200" b="1" dirty="0">
                <a:solidFill>
                  <a:schemeClr val="bg1"/>
                </a:solidFill>
              </a:rPr>
              <a:t>3 lines if possible</a:t>
            </a:r>
            <a:r>
              <a:rPr lang="en-US" sz="1300" b="1" dirty="0">
                <a:solidFill>
                  <a:schemeClr val="bg1"/>
                </a:solidFill>
              </a:rPr>
              <a:t> </a:t>
            </a:r>
          </a:p>
          <a:p>
            <a:pPr marL="0" lvl="1">
              <a:lnSpc>
                <a:spcPts val="1600"/>
              </a:lnSpc>
              <a:spcBef>
                <a:spcPts val="1200"/>
              </a:spcBef>
              <a:defRPr/>
            </a:pPr>
            <a:r>
              <a:rPr lang="en-US" sz="1000" dirty="0">
                <a:solidFill>
                  <a:schemeClr val="bg1"/>
                </a:solidFill>
              </a:rPr>
              <a:t>Presenter’s name here</a:t>
            </a:r>
          </a:p>
        </p:txBody>
      </p:sp>
      <p:sp>
        <p:nvSpPr>
          <p:cNvPr id="5" name="TextBox 4"/>
          <p:cNvSpPr txBox="1"/>
          <p:nvPr/>
        </p:nvSpPr>
        <p:spPr>
          <a:xfrm>
            <a:off x="6543675" y="6240463"/>
            <a:ext cx="1895475" cy="333375"/>
          </a:xfrm>
          <a:prstGeom prst="rect">
            <a:avLst/>
          </a:prstGeom>
          <a:noFill/>
        </p:spPr>
        <p:txBody>
          <a:bodyPr lIns="0" tIns="0" rIns="0" bIns="137160">
            <a:spAutoFit/>
          </a:bodyPr>
          <a:lstStyle/>
          <a:p>
            <a:pPr algn="r">
              <a:lnSpc>
                <a:spcPts val="1600"/>
              </a:lnSpc>
              <a:defRPr/>
            </a:pPr>
            <a:r>
              <a:rPr lang="en-US" sz="900" dirty="0">
                <a:solidFill>
                  <a:srgbClr val="808080"/>
                </a:solidFill>
              </a:rPr>
              <a:t>November 2009 | Slide </a:t>
            </a:r>
            <a:fld id="{6F1981EB-C6C2-4BA9-8622-6A14736DFFFE}" type="slidenum">
              <a:rPr lang="en-US" sz="900">
                <a:solidFill>
                  <a:srgbClr val="808080"/>
                </a:solidFill>
              </a:rPr>
              <a:pPr algn="r">
                <a:lnSpc>
                  <a:spcPts val="1600"/>
                </a:lnSpc>
                <a:defRPr/>
              </a:pPr>
              <a:t>‹#›</a:t>
            </a:fld>
            <a:endParaRPr lang="en-US" sz="900" dirty="0">
              <a:solidFill>
                <a:srgbClr val="808080"/>
              </a:solidFill>
            </a:endParaRPr>
          </a:p>
        </p:txBody>
      </p:sp>
    </p:spTree>
  </p:cSld>
  <p:clrMap bg1="lt1" tx1="dk1" bg2="lt2" tx2="dk2" accent1="accent1" accent2="accent2" accent3="accent3" accent4="accent4" accent5="accent5" accent6="accent6" hlink="hlink" folHlink="folHlink"/>
  <p:sldLayoutIdLst>
    <p:sldLayoutId id="2147484109" r:id="rId1"/>
    <p:sldLayoutId id="2147484095" r:id="rId2"/>
    <p:sldLayoutId id="2147484115" r:id="rId3"/>
    <p:sldLayoutId id="2147484116" r:id="rId4"/>
    <p:sldLayoutId id="2147484094" r:id="rId5"/>
    <p:sldLayoutId id="2147484113" r:id="rId6"/>
    <p:sldLayoutId id="2147484096" r:id="rId7"/>
    <p:sldLayoutId id="2147484114" r:id="rId8"/>
    <p:sldLayoutId id="2147484097" r:id="rId9"/>
    <p:sldLayoutId id="2147484098" r:id="rId10"/>
    <p:sldLayoutId id="2147484099" r:id="rId11"/>
    <p:sldLayoutId id="2147484100" r:id="rId12"/>
    <p:sldLayoutId id="2147484110" r:id="rId13"/>
    <p:sldLayoutId id="2147484111" r:id="rId14"/>
    <p:sldLayoutId id="2147484112" r:id="rId15"/>
    <p:sldLayoutId id="2147484101" r:id="rId16"/>
    <p:sldLayoutId id="2147484102" r:id="rId17"/>
    <p:sldLayoutId id="2147484103" r:id="rId18"/>
    <p:sldLayoutId id="2147484105" r:id="rId19"/>
    <p:sldLayoutId id="2147484106" r:id="rId20"/>
  </p:sldLayoutIdLst>
  <p:txStyles>
    <p:titleStyle>
      <a:lvl1pPr algn="l" defTabSz="457200" rtl="0" eaLnBrk="1" fontAlgn="base" hangingPunct="1">
        <a:lnSpc>
          <a:spcPts val="3400"/>
        </a:lnSpc>
        <a:spcBef>
          <a:spcPct val="0"/>
        </a:spcBef>
        <a:spcAft>
          <a:spcPct val="0"/>
        </a:spcAft>
        <a:defRPr sz="2700" b="1" kern="1200">
          <a:solidFill>
            <a:schemeClr val="bg1"/>
          </a:solidFill>
          <a:latin typeface="+mj-lt"/>
          <a:ea typeface="ＭＳ Ｐゴシック" pitchFamily="-111" charset="-128"/>
          <a:cs typeface="ＭＳ Ｐゴシック" pitchFamily="-111" charset="-128"/>
        </a:defRPr>
      </a:lvl1pPr>
      <a:lvl2pPr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2pPr>
      <a:lvl3pPr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3pPr>
      <a:lvl4pPr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4pPr>
      <a:lvl5pPr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5pPr>
      <a:lvl6pPr marL="457200"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6pPr>
      <a:lvl7pPr marL="914400"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7pPr>
      <a:lvl8pPr marL="1371600"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8pPr>
      <a:lvl9pPr marL="1828800" algn="l" defTabSz="457200" rtl="0" eaLnBrk="1" fontAlgn="base" hangingPunct="1">
        <a:lnSpc>
          <a:spcPts val="3400"/>
        </a:lnSpc>
        <a:spcBef>
          <a:spcPct val="0"/>
        </a:spcBef>
        <a:spcAft>
          <a:spcPct val="0"/>
        </a:spcAft>
        <a:defRPr sz="2700" b="1">
          <a:solidFill>
            <a:schemeClr val="bg1"/>
          </a:solidFill>
          <a:latin typeface="Arial" pitchFamily="-111" charset="0"/>
          <a:ea typeface="ＭＳ Ｐゴシック" pitchFamily="-111" charset="-128"/>
          <a:cs typeface="ＭＳ Ｐゴシック" pitchFamily="-111" charset="-128"/>
        </a:defRPr>
      </a:lvl9pPr>
    </p:titleStyle>
    <p:bodyStyle>
      <a:lvl1pPr marL="228600" indent="-228600" algn="l" defTabSz="457200" rtl="0" eaLnBrk="1" fontAlgn="base" hangingPunct="1">
        <a:lnSpc>
          <a:spcPts val="2000"/>
        </a:lnSpc>
        <a:spcBef>
          <a:spcPts val="900"/>
        </a:spcBef>
        <a:spcAft>
          <a:spcPct val="0"/>
        </a:spcAft>
        <a:buClr>
          <a:schemeClr val="accent1"/>
        </a:buClr>
        <a:buSzPct val="100000"/>
        <a:buFont typeface="Arial" charset="0"/>
        <a:buChar char="■"/>
        <a:defRPr kern="1200">
          <a:solidFill>
            <a:schemeClr val="tx1"/>
          </a:solidFill>
          <a:latin typeface="+mn-lt"/>
          <a:ea typeface="ＭＳ Ｐゴシック" pitchFamily="-111" charset="-128"/>
          <a:cs typeface="ＭＳ Ｐゴシック" pitchFamily="-111" charset="-128"/>
        </a:defRPr>
      </a:lvl1pPr>
      <a:lvl2pPr marL="457200" indent="-228600" algn="l" defTabSz="457200" rtl="0" eaLnBrk="1" fontAlgn="base" hangingPunct="1">
        <a:lnSpc>
          <a:spcPts val="2000"/>
        </a:lnSpc>
        <a:spcBef>
          <a:spcPts val="900"/>
        </a:spcBef>
        <a:spcAft>
          <a:spcPct val="0"/>
        </a:spcAft>
        <a:buClr>
          <a:schemeClr val="tx2"/>
        </a:buClr>
        <a:buSzPct val="100000"/>
        <a:buFont typeface="Arial" charset="0"/>
        <a:buChar char="■"/>
        <a:defRPr kern="1200">
          <a:solidFill>
            <a:schemeClr val="tx1"/>
          </a:solidFill>
          <a:latin typeface="+mn-lt"/>
          <a:ea typeface="ＭＳ Ｐゴシック" pitchFamily="-111" charset="-128"/>
          <a:cs typeface="+mn-cs"/>
        </a:defRPr>
      </a:lvl2pPr>
      <a:lvl3pPr marL="685800" indent="-228600" algn="l" defTabSz="457200" rtl="0" eaLnBrk="1" fontAlgn="base" hangingPunct="1">
        <a:lnSpc>
          <a:spcPts val="2000"/>
        </a:lnSpc>
        <a:spcBef>
          <a:spcPts val="400"/>
        </a:spcBef>
        <a:spcAft>
          <a:spcPct val="0"/>
        </a:spcAft>
        <a:buClr>
          <a:srgbClr val="D9D9D9"/>
        </a:buClr>
        <a:buSzPct val="100000"/>
        <a:buFont typeface="Arial" charset="0"/>
        <a:buChar char="■"/>
        <a:defRPr kern="1200">
          <a:solidFill>
            <a:schemeClr val="tx1"/>
          </a:solidFill>
          <a:latin typeface="+mn-lt"/>
          <a:ea typeface="ＭＳ Ｐゴシック" pitchFamily="-111" charset="-128"/>
          <a:cs typeface="+mn-cs"/>
        </a:defRPr>
      </a:lvl3pPr>
      <a:lvl4pPr marL="914400" indent="-228600" algn="l" defTabSz="457200" rtl="0" eaLnBrk="1" fontAlgn="base" hangingPunct="1">
        <a:lnSpc>
          <a:spcPts val="2000"/>
        </a:lnSpc>
        <a:spcBef>
          <a:spcPts val="400"/>
        </a:spcBef>
        <a:spcAft>
          <a:spcPct val="0"/>
        </a:spcAft>
        <a:buClr>
          <a:schemeClr val="accent1"/>
        </a:buClr>
        <a:buSzPct val="100000"/>
        <a:buFont typeface="Arial" charset="0"/>
        <a:buChar char="□"/>
        <a:defRPr kern="1200">
          <a:solidFill>
            <a:schemeClr val="tx1"/>
          </a:solidFill>
          <a:latin typeface="+mn-lt"/>
          <a:ea typeface="ＭＳ Ｐゴシック" pitchFamily="-111" charset="-128"/>
          <a:cs typeface="+mn-cs"/>
        </a:defRPr>
      </a:lvl4pPr>
      <a:lvl5pPr marL="1143000" indent="-228600" algn="l" defTabSz="457200" rtl="0" eaLnBrk="1" fontAlgn="base" hangingPunct="1">
        <a:lnSpc>
          <a:spcPts val="2000"/>
        </a:lnSpc>
        <a:spcBef>
          <a:spcPts val="400"/>
        </a:spcBef>
        <a:spcAft>
          <a:spcPct val="0"/>
        </a:spcAft>
        <a:buClr>
          <a:schemeClr val="tx2"/>
        </a:buClr>
        <a:buSzPct val="100000"/>
        <a:buFont typeface="Arial" charset="0"/>
        <a:buChar char="□"/>
        <a:defRPr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
            <a:ext cx="8229600" cy="914400"/>
          </a:xfrm>
          <a:prstGeom prst="rect">
            <a:avLst/>
          </a:prstGeom>
        </p:spPr>
        <p:txBody>
          <a:bodyPr vert="horz" lIns="91440" tIns="45720" rIns="91440" bIns="45720" rtlCol="0" anchor="ctr">
            <a:normAutofit/>
          </a:bodyPr>
          <a:lstStyle/>
          <a:p>
            <a:r>
              <a:rPr kumimoji="0" lang="en-US" sz="2700" b="1" i="0" u="none" strike="noStrike" kern="1200" cap="none" spc="0" normalizeH="0" baseline="0" noProof="0" dirty="0" smtClean="0">
                <a:ln>
                  <a:noFill/>
                </a:ln>
                <a:solidFill>
                  <a:srgbClr val="FFFFFF"/>
                </a:solidFill>
                <a:effectLst/>
                <a:uLnTx/>
                <a:uFillTx/>
                <a:latin typeface="Arial"/>
                <a:ea typeface="ＭＳ Ｐゴシック" pitchFamily="-111" charset="-128"/>
                <a:cs typeface="ＭＳ Ｐゴシック" pitchFamily="-111" charset="-128"/>
              </a:rPr>
              <a:t>Click to edit Master title style</a:t>
            </a:r>
            <a:endParaRPr lang="en-US" dirty="0"/>
          </a:p>
        </p:txBody>
      </p:sp>
      <p:sp>
        <p:nvSpPr>
          <p:cNvPr id="3" name="Text Placeholder 2"/>
          <p:cNvSpPr>
            <a:spLocks noGrp="1"/>
          </p:cNvSpPr>
          <p:nvPr>
            <p:ph type="body" idx="1"/>
          </p:nvPr>
        </p:nvSpPr>
        <p:spPr>
          <a:xfrm>
            <a:off x="457200" y="1600200"/>
            <a:ext cx="8229600" cy="4140219"/>
          </a:xfrm>
          <a:prstGeom prst="rect">
            <a:avLst/>
          </a:prstGeom>
        </p:spPr>
        <p:txBody>
          <a:bodyPr vert="horz" lIns="91440" tIns="45720" rIns="91440" bIns="45720" rtlCol="0">
            <a:normAutofit/>
          </a:bodyPr>
          <a:lstStyle/>
          <a:p>
            <a:pPr lvl="1"/>
            <a:r>
              <a:rPr lang="en-US" dirty="0" smtClean="0"/>
              <a:t>Click to edit master text style</a:t>
            </a:r>
            <a:endParaRPr lang="en-US" dirty="0"/>
          </a:p>
        </p:txBody>
      </p:sp>
      <p:pic>
        <p:nvPicPr>
          <p:cNvPr id="7" name="Picture 6" descr="ansirh_logo_white_no_address-path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7447738" y="6173937"/>
            <a:ext cx="1464687" cy="474048"/>
          </a:xfrm>
          <a:prstGeom prst="rect">
            <a:avLst/>
          </a:prstGeom>
        </p:spPr>
      </p:pic>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6" r:id="rId4"/>
    <p:sldLayoutId id="2147484127" r:id="rId5"/>
    <p:sldLayoutId id="2147484142" r:id="rId6"/>
    <p:sldLayoutId id="2147484128" r:id="rId7"/>
  </p:sldLayoutIdLst>
  <p:txStyles>
    <p:titleStyle>
      <a:lvl1pPr marL="0" marR="0" indent="0" algn="ctr" defTabSz="457200" rtl="0" eaLnBrk="1" fontAlgn="auto" latinLnBrk="0" hangingPunct="1">
        <a:lnSpc>
          <a:spcPct val="100000"/>
        </a:lnSpc>
        <a:spcBef>
          <a:spcPct val="0"/>
        </a:spcBef>
        <a:spcAft>
          <a:spcPts val="0"/>
        </a:spcAft>
        <a:buClrTx/>
        <a:buSzTx/>
        <a:buFontTx/>
        <a:buNone/>
        <a:tabLst/>
        <a:defRPr sz="2800" kern="1200">
          <a:solidFill>
            <a:schemeClr val="bg1"/>
          </a:solidFill>
          <a:latin typeface="+mj-lt"/>
          <a:ea typeface="+mj-ea"/>
          <a:cs typeface="+mj-cs"/>
        </a:defRPr>
      </a:lvl1pPr>
    </p:titleStyle>
    <p:bodyStyle>
      <a:lvl1pPr marL="342900" indent="-342900" algn="ctr" defTabSz="457200" rtl="0" eaLnBrk="1" latinLnBrk="0" hangingPunct="1">
        <a:spcBef>
          <a:spcPct val="20000"/>
        </a:spcBef>
        <a:buFont typeface="Arial"/>
        <a:buNone/>
        <a:defRPr sz="3200" b="0" i="0" kern="1200">
          <a:solidFill>
            <a:srgbClr val="FFFFFF"/>
          </a:solidFill>
          <a:latin typeface="Arial"/>
          <a:ea typeface="+mn-ea"/>
          <a:cs typeface="Arial"/>
        </a:defRPr>
      </a:lvl1pPr>
      <a:lvl2pPr marL="0" indent="0" algn="ctr" defTabSz="457200" rtl="0" eaLnBrk="1" latinLnBrk="0" hangingPunct="1">
        <a:spcBef>
          <a:spcPct val="20000"/>
        </a:spcBef>
        <a:buFont typeface="Arial"/>
        <a:buNone/>
        <a:defRPr sz="2400" b="0" i="0" kern="1200">
          <a:solidFill>
            <a:srgbClr val="FFFFFF"/>
          </a:solidFill>
          <a:latin typeface="Arial"/>
          <a:ea typeface="+mn-ea"/>
          <a:cs typeface="Arial"/>
        </a:defRPr>
      </a:lvl2pPr>
      <a:lvl3pPr marL="0" indent="0" algn="ctr" defTabSz="457200" rtl="0" eaLnBrk="1" latinLnBrk="0" hangingPunct="1">
        <a:spcBef>
          <a:spcPct val="20000"/>
        </a:spcBef>
        <a:buFont typeface="Arial"/>
        <a:buNone/>
        <a:defRPr sz="2400" b="0" i="0" kern="1200">
          <a:solidFill>
            <a:srgbClr val="FFFFFF"/>
          </a:solidFill>
          <a:latin typeface="Arial"/>
          <a:ea typeface="+mn-ea"/>
          <a:cs typeface="Arial"/>
        </a:defRPr>
      </a:lvl3pPr>
      <a:lvl4pPr marL="0" indent="0" algn="ctr" defTabSz="457200" rtl="0" eaLnBrk="1" latinLnBrk="0" hangingPunct="1">
        <a:spcBef>
          <a:spcPct val="20000"/>
        </a:spcBef>
        <a:buFont typeface="Arial"/>
        <a:buNone/>
        <a:defRPr sz="2000" b="0" i="0" kern="1200">
          <a:solidFill>
            <a:srgbClr val="FFFFFF"/>
          </a:solidFill>
          <a:latin typeface="Arial"/>
          <a:ea typeface="+mn-ea"/>
          <a:cs typeface="Arial"/>
        </a:defRPr>
      </a:lvl4pPr>
      <a:lvl5pPr marL="0" indent="0" algn="ctr" defTabSz="457200" rtl="0" eaLnBrk="1" latinLnBrk="0" hangingPunct="1">
        <a:spcBef>
          <a:spcPct val="20000"/>
        </a:spcBef>
        <a:buFont typeface="Arial"/>
        <a:buNone/>
        <a:defRPr sz="20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D393D-A4C8-4D54-A429-669BF0C38111}" type="datetimeFigureOut">
              <a:rPr lang="en-US" smtClean="0"/>
              <a:pPr/>
              <a:t>3/12/2013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B5610-502F-4607-8641-255391860DE0}" type="slidenum">
              <a:rPr lang="en-US" smtClean="0"/>
              <a:pPr/>
              <a:t>‹#›</a:t>
            </a:fld>
            <a:endParaRPr lang="en-US"/>
          </a:p>
        </p:txBody>
      </p:sp>
    </p:spTree>
    <p:extLst>
      <p:ext uri="{BB962C8B-B14F-4D97-AF65-F5344CB8AC3E}">
        <p14:creationId xmlns:p14="http://schemas.microsoft.com/office/powerpoint/2010/main" val="3447589628"/>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22.gif"/></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5.xml"/><Relationship Id="rId5" Type="http://schemas.openxmlformats.org/officeDocument/2006/relationships/chart" Target="../charts/chart2.xml"/><Relationship Id="rId4"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22.xml"/><Relationship Id="rId4" Type="http://schemas.openxmlformats.org/officeDocument/2006/relationships/hyperlink" Target="mailto:cockrillk@obgyn.ucsf.edu"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mc:AlternateContent xmlns:mc="http://schemas.openxmlformats.org/markup-compatibility/2006">
          <mc:Choice xmlns:ma="http://schemas.microsoft.com/office/mac/drawingml/2008/main" xmlns:mv="urn:schemas-microsoft-com:mac:vml" xmlns="" Requires="ma">
            <a:blipFill dpi="0" rotWithShape="1">
              <a:blip r:embed="rId3"/>
              <a:srcRect/>
              <a:stretch>
                <a:fillRect/>
              </a:stretch>
            </a:blipFill>
          </mc:Choice>
          <mc:Fallback>
            <a:blipFill dpi="0" rotWithShape="1">
              <a:blip r:embed="rId4"/>
              <a:srcRect/>
              <a:stretch>
                <a:fillRect/>
              </a:stretch>
            </a:blipFill>
          </mc:Fallback>
        </mc:AlternateContent>
        <a:effectLst/>
      </p:bgPr>
    </p:bg>
    <p:spTree>
      <p:nvGrpSpPr>
        <p:cNvPr id="1" name=""/>
        <p:cNvGrpSpPr/>
        <p:nvPr/>
      </p:nvGrpSpPr>
      <p:grpSpPr>
        <a:xfrm>
          <a:off x="0" y="0"/>
          <a:ext cx="0" cy="0"/>
          <a:chOff x="0" y="0"/>
          <a:chExt cx="0" cy="0"/>
        </a:xfrm>
      </p:grpSpPr>
      <p:sp>
        <p:nvSpPr>
          <p:cNvPr id="10242" name="Text Placeholder 5"/>
          <p:cNvSpPr>
            <a:spLocks noGrp="1"/>
          </p:cNvSpPr>
          <p:nvPr>
            <p:ph type="body" sz="quarter" idx="10"/>
          </p:nvPr>
        </p:nvSpPr>
        <p:spPr>
          <a:xfrm>
            <a:off x="2908300" y="3694113"/>
            <a:ext cx="5580063" cy="2295500"/>
          </a:xfrm>
        </p:spPr>
        <p:txBody>
          <a:bodyPr/>
          <a:lstStyle/>
          <a:p>
            <a:pPr eaLnBrk="1" hangingPunct="1"/>
            <a:r>
              <a:rPr lang="en-US" dirty="0" smtClean="0"/>
              <a:t>Kate Cockrill, MPH</a:t>
            </a:r>
          </a:p>
          <a:p>
            <a:pPr eaLnBrk="1" hangingPunct="1"/>
            <a:endParaRPr lang="en-US" dirty="0"/>
          </a:p>
          <a:p>
            <a:pPr eaLnBrk="1" hangingPunct="1"/>
            <a:r>
              <a:rPr lang="en-US" sz="1400" dirty="0" smtClean="0"/>
              <a:t>Research Interns: Poonam Pai, Steph Herold and Becky Michelson</a:t>
            </a:r>
          </a:p>
          <a:p>
            <a:pPr eaLnBrk="1" hangingPunct="1"/>
            <a:endParaRPr lang="en-US" dirty="0" smtClean="0"/>
          </a:p>
        </p:txBody>
      </p:sp>
      <p:sp>
        <p:nvSpPr>
          <p:cNvPr id="7" name="Text Placeholder 6"/>
          <p:cNvSpPr>
            <a:spLocks noGrp="1"/>
          </p:cNvSpPr>
          <p:nvPr>
            <p:ph type="body" sz="quarter" idx="11"/>
          </p:nvPr>
        </p:nvSpPr>
        <p:spPr>
          <a:xfrm>
            <a:off x="274638" y="2706688"/>
            <a:ext cx="1554162" cy="654025"/>
          </a:xfrm>
        </p:spPr>
        <p:txBody>
          <a:bodyPr/>
          <a:lstStyle/>
          <a:p>
            <a:pPr eaLnBrk="1" hangingPunct="1">
              <a:spcBef>
                <a:spcPct val="0"/>
              </a:spcBef>
              <a:defRPr/>
            </a:pPr>
            <a:r>
              <a:rPr lang="en-US" dirty="0" smtClean="0"/>
              <a:t>Abortion Stigma Webinar Series</a:t>
            </a:r>
          </a:p>
          <a:p>
            <a:pPr eaLnBrk="1" hangingPunct="1">
              <a:spcBef>
                <a:spcPct val="0"/>
              </a:spcBef>
              <a:defRPr/>
            </a:pPr>
            <a:r>
              <a:rPr lang="en-US" dirty="0" smtClean="0"/>
              <a:t>March 12, 2013</a:t>
            </a:r>
          </a:p>
        </p:txBody>
      </p:sp>
      <p:sp>
        <p:nvSpPr>
          <p:cNvPr id="5" name="Text Placeholder 7"/>
          <p:cNvSpPr txBox="1">
            <a:spLocks/>
          </p:cNvSpPr>
          <p:nvPr/>
        </p:nvSpPr>
        <p:spPr bwMode="auto">
          <a:xfrm>
            <a:off x="2908299" y="2568363"/>
            <a:ext cx="5267963" cy="13080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457200" rtl="0" eaLnBrk="1" fontAlgn="base" hangingPunct="1">
              <a:lnSpc>
                <a:spcPts val="3400"/>
              </a:lnSpc>
              <a:spcBef>
                <a:spcPts val="0"/>
              </a:spcBef>
              <a:spcAft>
                <a:spcPct val="0"/>
              </a:spcAft>
              <a:buClr>
                <a:schemeClr val="accent1"/>
              </a:buClr>
              <a:buSzPct val="100000"/>
              <a:buFontTx/>
              <a:buNone/>
              <a:defRPr sz="2700" b="1" kern="1200">
                <a:solidFill>
                  <a:schemeClr val="bg1"/>
                </a:solidFill>
                <a:latin typeface="+mj-lt"/>
                <a:ea typeface="ＭＳ Ｐゴシック" pitchFamily="-111" charset="-128"/>
                <a:cs typeface="ＭＳ Ｐゴシック" pitchFamily="-111" charset="-128"/>
              </a:defRPr>
            </a:lvl1pPr>
            <a:lvl2pPr marL="0" indent="0" algn="l" defTabSz="457200" rtl="0" eaLnBrk="1" fontAlgn="base" hangingPunct="1">
              <a:lnSpc>
                <a:spcPts val="2700"/>
              </a:lnSpc>
              <a:spcBef>
                <a:spcPts val="1800"/>
              </a:spcBef>
              <a:spcAft>
                <a:spcPct val="0"/>
              </a:spcAft>
              <a:buClr>
                <a:schemeClr val="tx2"/>
              </a:buClr>
              <a:buSzPct val="100000"/>
              <a:buFontTx/>
              <a:buNone/>
              <a:defRPr sz="2000" kern="1200">
                <a:solidFill>
                  <a:schemeClr val="bg1"/>
                </a:solidFill>
                <a:latin typeface="+mn-lt"/>
                <a:ea typeface="ＭＳ Ｐゴシック" pitchFamily="-111" charset="-128"/>
                <a:cs typeface="+mn-cs"/>
              </a:defRPr>
            </a:lvl2pPr>
            <a:lvl3pPr marL="685800" indent="-228600" algn="l" defTabSz="457200" rtl="0" eaLnBrk="1" fontAlgn="base" hangingPunct="1">
              <a:lnSpc>
                <a:spcPts val="2000"/>
              </a:lnSpc>
              <a:spcBef>
                <a:spcPts val="400"/>
              </a:spcBef>
              <a:spcAft>
                <a:spcPct val="0"/>
              </a:spcAft>
              <a:buClr>
                <a:srgbClr val="D9D9D9"/>
              </a:buClr>
              <a:buSzPct val="100000"/>
              <a:buFontTx/>
              <a:buNone/>
              <a:defRPr kern="1200">
                <a:solidFill>
                  <a:schemeClr val="tx1"/>
                </a:solidFill>
                <a:latin typeface="+mn-lt"/>
                <a:ea typeface="ＭＳ Ｐゴシック" pitchFamily="-111" charset="-128"/>
                <a:cs typeface="+mn-cs"/>
              </a:defRPr>
            </a:lvl3pPr>
            <a:lvl4pPr marL="914400" indent="-228600" algn="l" defTabSz="457200" rtl="0" eaLnBrk="1" fontAlgn="base" hangingPunct="1">
              <a:lnSpc>
                <a:spcPts val="2000"/>
              </a:lnSpc>
              <a:spcBef>
                <a:spcPts val="400"/>
              </a:spcBef>
              <a:spcAft>
                <a:spcPct val="0"/>
              </a:spcAft>
              <a:buClr>
                <a:schemeClr val="accent1"/>
              </a:buClr>
              <a:buSzPct val="100000"/>
              <a:buFontTx/>
              <a:buNone/>
              <a:defRPr kern="1200">
                <a:solidFill>
                  <a:schemeClr val="tx1"/>
                </a:solidFill>
                <a:latin typeface="+mn-lt"/>
                <a:ea typeface="ＭＳ Ｐゴシック" pitchFamily="-111" charset="-128"/>
                <a:cs typeface="+mn-cs"/>
              </a:defRPr>
            </a:lvl4pPr>
            <a:lvl5pPr marL="1143000" indent="-228600" algn="l" defTabSz="457200" rtl="0" eaLnBrk="1" fontAlgn="base" hangingPunct="1">
              <a:lnSpc>
                <a:spcPts val="2000"/>
              </a:lnSpc>
              <a:spcBef>
                <a:spcPts val="400"/>
              </a:spcBef>
              <a:spcAft>
                <a:spcPct val="0"/>
              </a:spcAft>
              <a:buClr>
                <a:schemeClr val="tx2"/>
              </a:buClr>
              <a:buSzPct val="100000"/>
              <a:buFontTx/>
              <a:buNone/>
              <a:defRPr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defRPr/>
            </a:pPr>
            <a:r>
              <a:rPr lang="en-US" dirty="0" smtClean="0"/>
              <a:t>Abortion Stigma: </a:t>
            </a:r>
          </a:p>
          <a:p>
            <a:pPr>
              <a:spcBef>
                <a:spcPct val="0"/>
              </a:spcBef>
              <a:defRPr/>
            </a:pPr>
            <a:r>
              <a:rPr lang="en-US" dirty="0" smtClean="0"/>
              <a:t>Strategies for Contact and Connection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685800" y="-247099"/>
            <a:ext cx="7772400" cy="2844368"/>
          </a:xfrm>
          <a:prstGeom prst="rect">
            <a:avLst/>
          </a:prstGeom>
        </p:spPr>
        <p:txBody>
          <a:bodyPr vert="horz" lIns="91440" tIns="548640" rIns="91440" bIns="45720" rtlCol="0" anchor="ctr">
            <a:spAutoFit/>
          </a:bodyPr>
          <a:lstStyle/>
          <a:p>
            <a:pPr algn="ctr" defTabSz="457200" fontAlgn="auto">
              <a:lnSpc>
                <a:spcPts val="3460"/>
              </a:lnSpc>
              <a:spcAft>
                <a:spcPts val="0"/>
              </a:spcAft>
            </a:pPr>
            <a:r>
              <a:rPr kumimoji="0" lang="en-US" sz="2800" b="1" i="0" u="none" strike="noStrike" kern="1200" cap="none" spc="0" normalizeH="0" baseline="0" noProof="0" dirty="0" smtClean="0">
                <a:ln w="1905"/>
                <a:solidFill>
                  <a:schemeClr val="bg1"/>
                </a:solidFill>
                <a:effectLst/>
                <a:uLnTx/>
                <a:uFillTx/>
                <a:latin typeface="Arial Black"/>
                <a:ea typeface="+mj-ea"/>
                <a:cs typeface="Arial Black"/>
              </a:rPr>
              <a:t>Contact</a:t>
            </a:r>
            <a:br>
              <a:rPr kumimoji="0" lang="en-US" sz="2800" b="1" i="0" u="none" strike="noStrike" kern="1200" cap="none" spc="0" normalizeH="0" baseline="0" noProof="0" dirty="0" smtClean="0">
                <a:ln w="1905"/>
                <a:solidFill>
                  <a:schemeClr val="bg1"/>
                </a:solidFill>
                <a:effectLst/>
                <a:uLnTx/>
                <a:uFillTx/>
                <a:latin typeface="Arial Black"/>
                <a:ea typeface="+mj-ea"/>
                <a:cs typeface="Arial Black"/>
              </a:rPr>
            </a:br>
            <a:r>
              <a:rPr kumimoji="0" lang="en-US" sz="2800" b="1" i="0" u="none" strike="noStrike" kern="1200" cap="none" spc="0" normalizeH="0" baseline="0" noProof="0" dirty="0" smtClean="0">
                <a:ln w="1905"/>
                <a:solidFill>
                  <a:schemeClr val="bg1"/>
                </a:solidFill>
                <a:effectLst/>
                <a:uLnTx/>
                <a:uFillTx/>
                <a:latin typeface="Arial Black"/>
                <a:ea typeface="+mj-ea"/>
                <a:cs typeface="Arial Black"/>
              </a:rPr>
              <a:t>Requires Some People to Talk </a:t>
            </a:r>
            <a:br>
              <a:rPr kumimoji="0" lang="en-US" sz="2800" b="1" i="0" u="none" strike="noStrike" kern="1200" cap="none" spc="0" normalizeH="0" baseline="0" noProof="0" dirty="0" smtClean="0">
                <a:ln w="1905"/>
                <a:solidFill>
                  <a:schemeClr val="bg1"/>
                </a:solidFill>
                <a:effectLst/>
                <a:uLnTx/>
                <a:uFillTx/>
                <a:latin typeface="Arial Black"/>
                <a:ea typeface="+mj-ea"/>
                <a:cs typeface="Arial Black"/>
              </a:rPr>
            </a:br>
            <a:r>
              <a:rPr lang="en-US" sz="2800" b="1" dirty="0" smtClean="0">
                <a:ln w="1905"/>
                <a:solidFill>
                  <a:schemeClr val="bg1"/>
                </a:solidFill>
                <a:latin typeface="Arial Black"/>
                <a:cs typeface="Arial Black"/>
              </a:rPr>
              <a:t>and Others to Demonstrate a Willingness Listen</a:t>
            </a:r>
          </a:p>
          <a:p>
            <a:pPr marL="0" marR="0" lvl="0" indent="0" algn="ctr" defTabSz="457200" rtl="0" eaLnBrk="1" fontAlgn="auto" latinLnBrk="0" hangingPunct="1">
              <a:lnSpc>
                <a:spcPts val="3460"/>
              </a:lnSpc>
              <a:spcBef>
                <a:spcPct val="0"/>
              </a:spcBef>
              <a:spcAft>
                <a:spcPts val="0"/>
              </a:spcAft>
              <a:buClrTx/>
              <a:buSzTx/>
              <a:buFontTx/>
              <a:buNone/>
              <a:tabLst/>
              <a:defRPr/>
            </a:pPr>
            <a:endParaRPr kumimoji="0" lang="en-US" sz="2800" b="1" i="0" u="none" strike="noStrike" kern="1200" cap="none" spc="0" normalizeH="0" baseline="0" noProof="0" dirty="0">
              <a:ln w="1905"/>
              <a:solidFill>
                <a:schemeClr val="bg1"/>
              </a:solidFill>
              <a:effectLst/>
              <a:uLnTx/>
              <a:uFillTx/>
              <a:latin typeface="Arial Black"/>
              <a:ea typeface="+mj-ea"/>
              <a:cs typeface="Arial Black"/>
            </a:endParaRPr>
          </a:p>
        </p:txBody>
      </p:sp>
      <p:pic>
        <p:nvPicPr>
          <p:cNvPr id="6" name="Picture 5" descr="tshirt1.png"/>
          <p:cNvPicPr>
            <a:picLocks noChangeAspect="1"/>
          </p:cNvPicPr>
          <p:nvPr/>
        </p:nvPicPr>
        <p:blipFill>
          <a:blip r:embed="rId3"/>
          <a:stretch>
            <a:fillRect/>
          </a:stretch>
        </p:blipFill>
        <p:spPr>
          <a:xfrm>
            <a:off x="479240" y="2323002"/>
            <a:ext cx="4092760" cy="3762896"/>
          </a:xfrm>
          <a:prstGeom prst="rect">
            <a:avLst/>
          </a:prstGeom>
        </p:spPr>
      </p:pic>
      <p:pic>
        <p:nvPicPr>
          <p:cNvPr id="7" name="Picture 6" descr="tshirt2.png"/>
          <p:cNvPicPr>
            <a:picLocks noChangeAspect="1"/>
          </p:cNvPicPr>
          <p:nvPr/>
        </p:nvPicPr>
        <p:blipFill>
          <a:blip r:embed="rId4"/>
          <a:stretch>
            <a:fillRect/>
          </a:stretch>
        </p:blipFill>
        <p:spPr>
          <a:xfrm>
            <a:off x="4572000" y="2323002"/>
            <a:ext cx="4092760" cy="37628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0" y="-1"/>
            <a:ext cx="9143999" cy="1198179"/>
          </a:xfrm>
          <a:prstGeom prst="rect">
            <a:avLst/>
          </a:prstGeom>
          <a:ln w="0">
            <a:noFill/>
          </a:ln>
        </p:spPr>
        <p:txBody>
          <a:bodyPr vert="horz" lIns="0" tIns="182880" rIns="91440" bIns="228600" rtlCol="0" anchor="t" anchorCtr="0">
            <a:noAutofit/>
          </a:bodyPr>
          <a:lstStyle>
            <a:lvl1pPr algn="l" defTabSz="457200" rtl="0" eaLnBrk="1" latinLnBrk="0" hangingPunct="1">
              <a:spcBef>
                <a:spcPct val="0"/>
              </a:spcBef>
              <a:buNone/>
              <a:defRPr sz="2700" b="1" kern="1200">
                <a:solidFill>
                  <a:schemeClr val="bg1"/>
                </a:solidFill>
                <a:latin typeface="+mj-lt"/>
                <a:ea typeface="+mj-ea"/>
                <a:cs typeface="+mj-cs"/>
              </a:defRPr>
            </a:lvl1pPr>
          </a:lstStyle>
          <a:p>
            <a:pPr algn="ctr"/>
            <a:endParaRPr lang="en-US" sz="3200" dirty="0" smtClean="0"/>
          </a:p>
        </p:txBody>
      </p:sp>
      <p:pic>
        <p:nvPicPr>
          <p:cNvPr id="9" name="Picture 5"/>
          <p:cNvPicPr>
            <a:picLocks noChangeAspect="1" noChangeArrowheads="1"/>
          </p:cNvPicPr>
          <p:nvPr/>
        </p:nvPicPr>
        <p:blipFill>
          <a:blip r:embed="rId3"/>
          <a:stretch>
            <a:fillRect/>
          </a:stretch>
        </p:blipFill>
        <p:spPr bwMode="auto">
          <a:xfrm>
            <a:off x="685800" y="1143749"/>
            <a:ext cx="1964896" cy="471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title"/>
          </p:nvPr>
        </p:nvSpPr>
        <p:spPr/>
        <p:txBody>
          <a:bodyPr>
            <a:noAutofit/>
          </a:bodyPr>
          <a:lstStyle/>
          <a:p>
            <a:r>
              <a:rPr lang="en-US" sz="2800" b="1" dirty="0" smtClean="0">
                <a:solidFill>
                  <a:schemeClr val="bg1"/>
                </a:solidFill>
              </a:rPr>
              <a:t>The Experience of Abortion Stigma</a:t>
            </a:r>
            <a:endParaRPr lang="en-US" sz="2800" b="1" dirty="0">
              <a:solidFill>
                <a:schemeClr val="bg1"/>
              </a:solidFill>
            </a:endParaRPr>
          </a:p>
        </p:txBody>
      </p:sp>
      <p:grpSp>
        <p:nvGrpSpPr>
          <p:cNvPr id="16" name="Group 15"/>
          <p:cNvGrpSpPr/>
          <p:nvPr/>
        </p:nvGrpSpPr>
        <p:grpSpPr>
          <a:xfrm>
            <a:off x="2816442" y="1143749"/>
            <a:ext cx="5634373" cy="1354668"/>
            <a:chOff x="2816442" y="1219199"/>
            <a:chExt cx="5634373" cy="1354668"/>
          </a:xfrm>
        </p:grpSpPr>
        <p:sp>
          <p:nvSpPr>
            <p:cNvPr id="3" name="Line Callout 1 2"/>
            <p:cNvSpPr/>
            <p:nvPr/>
          </p:nvSpPr>
          <p:spPr>
            <a:xfrm>
              <a:off x="4348371" y="1219199"/>
              <a:ext cx="4102444" cy="981397"/>
            </a:xfrm>
            <a:prstGeom prst="borderCallout1">
              <a:avLst>
                <a:gd name="adj1" fmla="val 44282"/>
                <a:gd name="adj2" fmla="val -6225"/>
                <a:gd name="adj3" fmla="val 112500"/>
                <a:gd name="adj4" fmla="val -38333"/>
              </a:avLst>
            </a:prstGeom>
            <a:noFill/>
            <a:ln>
              <a:noFill/>
              <a:headEnd type="none"/>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smtClean="0">
                  <a:solidFill>
                    <a:srgbClr val="FEDE7F"/>
                  </a:solidFill>
                </a:rPr>
                <a:t>Worries about judgment</a:t>
              </a:r>
              <a:endParaRPr lang="en-US" sz="1050" dirty="0" smtClean="0">
                <a:solidFill>
                  <a:schemeClr val="tx1"/>
                </a:solidFill>
              </a:endParaRPr>
            </a:p>
            <a:p>
              <a:pPr algn="ctr">
                <a:spcBef>
                  <a:spcPts val="600"/>
                </a:spcBef>
              </a:pPr>
              <a:r>
                <a:rPr lang="en-US" dirty="0" smtClean="0">
                  <a:solidFill>
                    <a:schemeClr val="bg1"/>
                  </a:solidFill>
                </a:rPr>
                <a:t>“</a:t>
              </a:r>
              <a:r>
                <a:rPr lang="en-US" i="1" dirty="0" smtClean="0">
                  <a:solidFill>
                    <a:schemeClr val="bg1"/>
                  </a:solidFill>
                </a:rPr>
                <a:t>I’m afraid I will lose an important relationship.”</a:t>
              </a:r>
            </a:p>
            <a:p>
              <a:pPr algn="ctr">
                <a:spcBef>
                  <a:spcPts val="600"/>
                </a:spcBef>
              </a:pPr>
              <a:r>
                <a:rPr lang="en-US" i="1" dirty="0" smtClean="0">
                  <a:solidFill>
                    <a:schemeClr val="bg1"/>
                  </a:solidFill>
                </a:rPr>
                <a:t>“My abortion discredits me.”</a:t>
              </a:r>
              <a:endParaRPr lang="en-US" i="1" dirty="0">
                <a:solidFill>
                  <a:schemeClr val="bg1"/>
                </a:solidFill>
              </a:endParaRPr>
            </a:p>
          </p:txBody>
        </p:sp>
        <p:cxnSp>
          <p:nvCxnSpPr>
            <p:cNvPr id="13" name="Straight Connector 12"/>
            <p:cNvCxnSpPr/>
            <p:nvPr/>
          </p:nvCxnSpPr>
          <p:spPr>
            <a:xfrm rot="10800000" flipV="1">
              <a:off x="2816442" y="1835926"/>
              <a:ext cx="1755558" cy="737941"/>
            </a:xfrm>
            <a:prstGeom prst="line">
              <a:avLst/>
            </a:pr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2816442" y="2538103"/>
            <a:ext cx="5634373" cy="981456"/>
            <a:chOff x="2816442" y="2613553"/>
            <a:chExt cx="5634373" cy="981456"/>
          </a:xfrm>
        </p:grpSpPr>
        <p:sp>
          <p:nvSpPr>
            <p:cNvPr id="7" name="Line Callout 1 6"/>
            <p:cNvSpPr/>
            <p:nvPr/>
          </p:nvSpPr>
          <p:spPr>
            <a:xfrm>
              <a:off x="4348371" y="2613553"/>
              <a:ext cx="4102444" cy="981456"/>
            </a:xfrm>
            <a:prstGeom prst="borderCallout1">
              <a:avLst>
                <a:gd name="adj1" fmla="val 44282"/>
                <a:gd name="adj2" fmla="val -6526"/>
                <a:gd name="adj3" fmla="val 85789"/>
                <a:gd name="adj4" fmla="val -37688"/>
              </a:avLst>
            </a:prstGeom>
            <a:noFill/>
            <a:ln>
              <a:noFill/>
              <a:headEnd type="none"/>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smtClean="0">
                  <a:solidFill>
                    <a:srgbClr val="FEDE7F"/>
                  </a:solidFill>
                </a:rPr>
                <a:t>Isolation</a:t>
              </a:r>
            </a:p>
            <a:p>
              <a:pPr algn="ctr">
                <a:spcBef>
                  <a:spcPts val="600"/>
                </a:spcBef>
              </a:pPr>
              <a:r>
                <a:rPr lang="en-US" i="1" dirty="0" smtClean="0">
                  <a:solidFill>
                    <a:schemeClr val="bg1"/>
                  </a:solidFill>
                </a:rPr>
                <a:t>“I can’t talk with the people I’m closest to about my abortion.”</a:t>
              </a:r>
            </a:p>
          </p:txBody>
        </p:sp>
        <p:cxnSp>
          <p:nvCxnSpPr>
            <p:cNvPr id="17" name="Straight Connector 16"/>
            <p:cNvCxnSpPr/>
            <p:nvPr/>
          </p:nvCxnSpPr>
          <p:spPr>
            <a:xfrm rot="10800000" flipV="1">
              <a:off x="2816442" y="3118557"/>
              <a:ext cx="1503146" cy="193251"/>
            </a:xfrm>
            <a:prstGeom prst="line">
              <a:avLst/>
            </a:pr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816442" y="3739650"/>
            <a:ext cx="5634373" cy="705578"/>
            <a:chOff x="2816442" y="3815100"/>
            <a:chExt cx="5634373" cy="705578"/>
          </a:xfrm>
        </p:grpSpPr>
        <p:sp>
          <p:nvSpPr>
            <p:cNvPr id="8" name="Line Callout 1 7"/>
            <p:cNvSpPr/>
            <p:nvPr/>
          </p:nvSpPr>
          <p:spPr>
            <a:xfrm>
              <a:off x="4348371" y="3815100"/>
              <a:ext cx="4102444" cy="705578"/>
            </a:xfrm>
            <a:prstGeom prst="borderCallout1">
              <a:avLst>
                <a:gd name="adj1" fmla="val 18750"/>
                <a:gd name="adj2" fmla="val -8333"/>
                <a:gd name="adj3" fmla="val -9371"/>
                <a:gd name="adj4" fmla="val -36972"/>
              </a:avLst>
            </a:prstGeom>
            <a:noFill/>
            <a:ln>
              <a:noFill/>
              <a:headEnd type="none"/>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smtClean="0">
                  <a:solidFill>
                    <a:srgbClr val="FEDE7F"/>
                  </a:solidFill>
                </a:rPr>
                <a:t>Self-judgment</a:t>
              </a:r>
            </a:p>
            <a:p>
              <a:pPr algn="ctr">
                <a:spcBef>
                  <a:spcPts val="600"/>
                </a:spcBef>
              </a:pPr>
              <a:r>
                <a:rPr lang="en-US" i="1" dirty="0" smtClean="0">
                  <a:solidFill>
                    <a:schemeClr val="bg1"/>
                  </a:solidFill>
                </a:rPr>
                <a:t>“I feel like a bad person”</a:t>
              </a:r>
            </a:p>
            <a:p>
              <a:pPr algn="ctr">
                <a:spcBef>
                  <a:spcPts val="600"/>
                </a:spcBef>
              </a:pPr>
              <a:r>
                <a:rPr lang="en-US" i="1" dirty="0" smtClean="0">
                  <a:solidFill>
                    <a:schemeClr val="bg1"/>
                  </a:solidFill>
                </a:rPr>
                <a:t>“I’m such a mess.”</a:t>
              </a:r>
            </a:p>
          </p:txBody>
        </p:sp>
        <p:cxnSp>
          <p:nvCxnSpPr>
            <p:cNvPr id="20" name="Straight Connector 19"/>
            <p:cNvCxnSpPr/>
            <p:nvPr/>
          </p:nvCxnSpPr>
          <p:spPr>
            <a:xfrm rot="10800000">
              <a:off x="2816442" y="4145067"/>
              <a:ext cx="2036888" cy="205827"/>
            </a:xfrm>
            <a:prstGeom prst="line">
              <a:avLst/>
            </a:pr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816443" y="4761754"/>
            <a:ext cx="5634372" cy="1228719"/>
            <a:chOff x="2816443" y="4837204"/>
            <a:chExt cx="5634372" cy="1228719"/>
          </a:xfrm>
        </p:grpSpPr>
        <p:sp>
          <p:nvSpPr>
            <p:cNvPr id="10" name="Line Callout 1 9"/>
            <p:cNvSpPr/>
            <p:nvPr/>
          </p:nvSpPr>
          <p:spPr>
            <a:xfrm>
              <a:off x="4348371" y="5084467"/>
              <a:ext cx="4102444" cy="981456"/>
            </a:xfrm>
            <a:prstGeom prst="borderCallout1">
              <a:avLst>
                <a:gd name="adj1" fmla="val 67275"/>
                <a:gd name="adj2" fmla="val -6550"/>
                <a:gd name="adj3" fmla="val -23732"/>
                <a:gd name="adj4" fmla="val -36706"/>
              </a:avLst>
            </a:prstGeom>
            <a:noFill/>
            <a:ln>
              <a:noFill/>
              <a:headEnd type="none"/>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smtClean="0">
                  <a:solidFill>
                    <a:srgbClr val="FEDE7F"/>
                  </a:solidFill>
                </a:rPr>
                <a:t>Community condemnation</a:t>
              </a:r>
            </a:p>
            <a:p>
              <a:pPr algn="ctr">
                <a:spcBef>
                  <a:spcPts val="600"/>
                </a:spcBef>
              </a:pPr>
              <a:r>
                <a:rPr lang="en-US" i="1" dirty="0" smtClean="0">
                  <a:solidFill>
                    <a:schemeClr val="bg1"/>
                  </a:solidFill>
                </a:rPr>
                <a:t>“Most of my community thinks abortion is murder.”</a:t>
              </a:r>
            </a:p>
          </p:txBody>
        </p:sp>
        <p:cxnSp>
          <p:nvCxnSpPr>
            <p:cNvPr id="23" name="Straight Connector 22"/>
            <p:cNvCxnSpPr/>
            <p:nvPr/>
          </p:nvCxnSpPr>
          <p:spPr>
            <a:xfrm rot="10800000">
              <a:off x="2816443" y="4837204"/>
              <a:ext cx="1345351" cy="494526"/>
            </a:xfrm>
            <a:prstGeom prst="line">
              <a:avLst/>
            </a:pr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297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Responses to Stigma</a:t>
            </a:r>
            <a:endParaRPr lang="en-US" dirty="0"/>
          </a:p>
        </p:txBody>
      </p:sp>
      <p:sp>
        <p:nvSpPr>
          <p:cNvPr id="4" name="Oval 3"/>
          <p:cNvSpPr/>
          <p:nvPr/>
        </p:nvSpPr>
        <p:spPr>
          <a:xfrm>
            <a:off x="2600027" y="1547158"/>
            <a:ext cx="4011373" cy="4011373"/>
          </a:xfrm>
          <a:prstGeom prst="ellipse">
            <a:avLst/>
          </a:prstGeom>
          <a:no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p:nvSpPr>
        <p:spPr>
          <a:xfrm>
            <a:off x="3590670" y="1135764"/>
            <a:ext cx="1972559" cy="822789"/>
          </a:xfrm>
          <a:custGeom>
            <a:avLst/>
            <a:gdLst>
              <a:gd name="connsiteX0" fmla="*/ 0 w 1972559"/>
              <a:gd name="connsiteY0" fmla="*/ 137134 h 822789"/>
              <a:gd name="connsiteX1" fmla="*/ 137134 w 1972559"/>
              <a:gd name="connsiteY1" fmla="*/ 0 h 822789"/>
              <a:gd name="connsiteX2" fmla="*/ 1835425 w 1972559"/>
              <a:gd name="connsiteY2" fmla="*/ 0 h 822789"/>
              <a:gd name="connsiteX3" fmla="*/ 1972559 w 1972559"/>
              <a:gd name="connsiteY3" fmla="*/ 137134 h 822789"/>
              <a:gd name="connsiteX4" fmla="*/ 1972559 w 1972559"/>
              <a:gd name="connsiteY4" fmla="*/ 685655 h 822789"/>
              <a:gd name="connsiteX5" fmla="*/ 1835425 w 1972559"/>
              <a:gd name="connsiteY5" fmla="*/ 822789 h 822789"/>
              <a:gd name="connsiteX6" fmla="*/ 137134 w 1972559"/>
              <a:gd name="connsiteY6" fmla="*/ 822789 h 822789"/>
              <a:gd name="connsiteX7" fmla="*/ 0 w 1972559"/>
              <a:gd name="connsiteY7" fmla="*/ 685655 h 822789"/>
              <a:gd name="connsiteX8" fmla="*/ 0 w 1972559"/>
              <a:gd name="connsiteY8" fmla="*/ 137134 h 8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22789">
                <a:moveTo>
                  <a:pt x="0" y="137134"/>
                </a:moveTo>
                <a:cubicBezTo>
                  <a:pt x="0" y="61397"/>
                  <a:pt x="61397" y="0"/>
                  <a:pt x="137134" y="0"/>
                </a:cubicBezTo>
                <a:lnTo>
                  <a:pt x="1835425" y="0"/>
                </a:lnTo>
                <a:cubicBezTo>
                  <a:pt x="1911162" y="0"/>
                  <a:pt x="1972559" y="61397"/>
                  <a:pt x="1972559" y="137134"/>
                </a:cubicBezTo>
                <a:lnTo>
                  <a:pt x="1972559" y="685655"/>
                </a:lnTo>
                <a:cubicBezTo>
                  <a:pt x="1972559" y="761392"/>
                  <a:pt x="1911162" y="822789"/>
                  <a:pt x="1835425" y="822789"/>
                </a:cubicBezTo>
                <a:lnTo>
                  <a:pt x="137134" y="822789"/>
                </a:lnTo>
                <a:cubicBezTo>
                  <a:pt x="61397" y="822789"/>
                  <a:pt x="0" y="761392"/>
                  <a:pt x="0" y="685655"/>
                </a:cubicBezTo>
                <a:lnTo>
                  <a:pt x="0" y="137134"/>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125" tIns="101125" rIns="101125" bIns="101125" numCol="1" spcCol="1270" anchor="ctr" anchorCtr="0">
            <a:noAutofit/>
          </a:bodyPr>
          <a:lstStyle/>
          <a:p>
            <a:pPr lvl="0" algn="ctr" defTabSz="711200">
              <a:lnSpc>
                <a:spcPct val="90000"/>
              </a:lnSpc>
              <a:spcBef>
                <a:spcPct val="0"/>
              </a:spcBef>
              <a:spcAft>
                <a:spcPct val="35000"/>
              </a:spcAft>
            </a:pPr>
            <a:r>
              <a:rPr lang="en-US" sz="1600" b="1" kern="1200" dirty="0" smtClean="0"/>
              <a:t>Excusing and justifying</a:t>
            </a:r>
            <a:endParaRPr lang="en-US" sz="1600" b="1" kern="1200" dirty="0"/>
          </a:p>
        </p:txBody>
      </p:sp>
      <p:sp>
        <p:nvSpPr>
          <p:cNvPr id="6" name="Freeform 5"/>
          <p:cNvSpPr/>
          <p:nvPr/>
        </p:nvSpPr>
        <p:spPr>
          <a:xfrm>
            <a:off x="6009583"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Transferring the blame</a:t>
            </a:r>
            <a:endParaRPr lang="en-US" sz="1600" b="1" kern="1200" dirty="0"/>
          </a:p>
        </p:txBody>
      </p:sp>
      <p:sp>
        <p:nvSpPr>
          <p:cNvPr id="7" name="Freeform 6"/>
          <p:cNvSpPr/>
          <p:nvPr/>
        </p:nvSpPr>
        <p:spPr>
          <a:xfrm>
            <a:off x="5023304"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Secrecy, passing &amp; covering</a:t>
            </a:r>
            <a:endParaRPr lang="en-US" sz="1600" b="1" kern="1200" dirty="0"/>
          </a:p>
        </p:txBody>
      </p:sp>
      <p:sp>
        <p:nvSpPr>
          <p:cNvPr id="8" name="Freeform 7"/>
          <p:cNvSpPr/>
          <p:nvPr/>
        </p:nvSpPr>
        <p:spPr>
          <a:xfrm>
            <a:off x="2120317"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Selectively disclosing and supporting others</a:t>
            </a:r>
            <a:endParaRPr lang="en-US" sz="1600" b="1" kern="1200" dirty="0"/>
          </a:p>
        </p:txBody>
      </p:sp>
      <p:sp>
        <p:nvSpPr>
          <p:cNvPr id="9" name="Freeform 8"/>
          <p:cNvSpPr/>
          <p:nvPr/>
        </p:nvSpPr>
        <p:spPr>
          <a:xfrm>
            <a:off x="1244770"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Condemning the condemners</a:t>
            </a:r>
            <a:endParaRPr lang="en-US" sz="1600" b="1" kern="1200" dirty="0"/>
          </a:p>
        </p:txBody>
      </p:sp>
      <p:pic>
        <p:nvPicPr>
          <p:cNvPr id="10" name="Picture 2"/>
          <p:cNvPicPr>
            <a:picLocks noChangeAspect="1" noChangeArrowheads="1"/>
          </p:cNvPicPr>
          <p:nvPr/>
        </p:nvPicPr>
        <p:blipFill>
          <a:blip r:embed="rId3"/>
          <a:stretch>
            <a:fillRect/>
          </a:stretch>
        </p:blipFill>
        <p:spPr bwMode="auto">
          <a:xfrm>
            <a:off x="4015164" y="2070085"/>
            <a:ext cx="1181100" cy="283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Women Manage Stigma</a:t>
            </a:r>
            <a:endParaRPr lang="en-US" dirty="0"/>
          </a:p>
        </p:txBody>
      </p:sp>
      <p:sp>
        <p:nvSpPr>
          <p:cNvPr id="4" name="Oval 3"/>
          <p:cNvSpPr/>
          <p:nvPr/>
        </p:nvSpPr>
        <p:spPr>
          <a:xfrm>
            <a:off x="2571499" y="1571855"/>
            <a:ext cx="4011373" cy="4011373"/>
          </a:xfrm>
          <a:prstGeom prst="ellipse">
            <a:avLst/>
          </a:prstGeom>
          <a:no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p:nvSpPr>
        <p:spPr>
          <a:xfrm>
            <a:off x="3590670" y="1135764"/>
            <a:ext cx="1972559" cy="822789"/>
          </a:xfrm>
          <a:custGeom>
            <a:avLst/>
            <a:gdLst>
              <a:gd name="connsiteX0" fmla="*/ 0 w 1972559"/>
              <a:gd name="connsiteY0" fmla="*/ 137134 h 822789"/>
              <a:gd name="connsiteX1" fmla="*/ 137134 w 1972559"/>
              <a:gd name="connsiteY1" fmla="*/ 0 h 822789"/>
              <a:gd name="connsiteX2" fmla="*/ 1835425 w 1972559"/>
              <a:gd name="connsiteY2" fmla="*/ 0 h 822789"/>
              <a:gd name="connsiteX3" fmla="*/ 1972559 w 1972559"/>
              <a:gd name="connsiteY3" fmla="*/ 137134 h 822789"/>
              <a:gd name="connsiteX4" fmla="*/ 1972559 w 1972559"/>
              <a:gd name="connsiteY4" fmla="*/ 685655 h 822789"/>
              <a:gd name="connsiteX5" fmla="*/ 1835425 w 1972559"/>
              <a:gd name="connsiteY5" fmla="*/ 822789 h 822789"/>
              <a:gd name="connsiteX6" fmla="*/ 137134 w 1972559"/>
              <a:gd name="connsiteY6" fmla="*/ 822789 h 822789"/>
              <a:gd name="connsiteX7" fmla="*/ 0 w 1972559"/>
              <a:gd name="connsiteY7" fmla="*/ 685655 h 822789"/>
              <a:gd name="connsiteX8" fmla="*/ 0 w 1972559"/>
              <a:gd name="connsiteY8" fmla="*/ 137134 h 8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22789">
                <a:moveTo>
                  <a:pt x="0" y="137134"/>
                </a:moveTo>
                <a:cubicBezTo>
                  <a:pt x="0" y="61397"/>
                  <a:pt x="61397" y="0"/>
                  <a:pt x="137134" y="0"/>
                </a:cubicBezTo>
                <a:lnTo>
                  <a:pt x="1835425" y="0"/>
                </a:lnTo>
                <a:cubicBezTo>
                  <a:pt x="1911162" y="0"/>
                  <a:pt x="1972559" y="61397"/>
                  <a:pt x="1972559" y="137134"/>
                </a:cubicBezTo>
                <a:lnTo>
                  <a:pt x="1972559" y="685655"/>
                </a:lnTo>
                <a:cubicBezTo>
                  <a:pt x="1972559" y="761392"/>
                  <a:pt x="1911162" y="822789"/>
                  <a:pt x="1835425" y="822789"/>
                </a:cubicBezTo>
                <a:lnTo>
                  <a:pt x="137134" y="822789"/>
                </a:lnTo>
                <a:cubicBezTo>
                  <a:pt x="61397" y="822789"/>
                  <a:pt x="0" y="761392"/>
                  <a:pt x="0" y="685655"/>
                </a:cubicBezTo>
                <a:lnTo>
                  <a:pt x="0" y="137134"/>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125" tIns="101125" rIns="101125" bIns="101125" numCol="1" spcCol="1270" anchor="ctr" anchorCtr="0">
            <a:noAutofit/>
          </a:bodyPr>
          <a:lstStyle/>
          <a:p>
            <a:pPr lvl="0" algn="ctr" defTabSz="711200">
              <a:lnSpc>
                <a:spcPct val="90000"/>
              </a:lnSpc>
              <a:spcBef>
                <a:spcPct val="0"/>
              </a:spcBef>
              <a:spcAft>
                <a:spcPct val="35000"/>
              </a:spcAft>
            </a:pPr>
            <a:r>
              <a:rPr lang="en-US" sz="1600" b="1" kern="1200" dirty="0" smtClean="0"/>
              <a:t>Excusing and justifying</a:t>
            </a:r>
            <a:endParaRPr lang="en-US" sz="1600" b="1" kern="1200" dirty="0"/>
          </a:p>
        </p:txBody>
      </p:sp>
      <p:sp>
        <p:nvSpPr>
          <p:cNvPr id="6" name="Freeform 5"/>
          <p:cNvSpPr/>
          <p:nvPr/>
        </p:nvSpPr>
        <p:spPr>
          <a:xfrm>
            <a:off x="6009583"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Transferring the blame</a:t>
            </a:r>
            <a:endParaRPr lang="en-US" sz="1600" b="1" kern="1200" dirty="0"/>
          </a:p>
        </p:txBody>
      </p:sp>
      <p:sp>
        <p:nvSpPr>
          <p:cNvPr id="7" name="Freeform 6"/>
          <p:cNvSpPr/>
          <p:nvPr/>
        </p:nvSpPr>
        <p:spPr>
          <a:xfrm>
            <a:off x="5023304"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Secrecy, passing &amp; covering</a:t>
            </a:r>
            <a:endParaRPr lang="en-US" sz="1600" b="1" kern="1200" dirty="0"/>
          </a:p>
        </p:txBody>
      </p:sp>
      <p:sp>
        <p:nvSpPr>
          <p:cNvPr id="8" name="Freeform 7"/>
          <p:cNvSpPr/>
          <p:nvPr/>
        </p:nvSpPr>
        <p:spPr>
          <a:xfrm>
            <a:off x="2120317"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Selectively disclosing and supporting others</a:t>
            </a:r>
            <a:endParaRPr lang="en-US" sz="1600" b="1" kern="1200" dirty="0"/>
          </a:p>
        </p:txBody>
      </p:sp>
      <p:sp>
        <p:nvSpPr>
          <p:cNvPr id="9" name="Freeform 8"/>
          <p:cNvSpPr/>
          <p:nvPr/>
        </p:nvSpPr>
        <p:spPr>
          <a:xfrm>
            <a:off x="1244770"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Condemning the condemners</a:t>
            </a:r>
            <a:endParaRPr lang="en-US" sz="1600" b="1" kern="1200" dirty="0"/>
          </a:p>
        </p:txBody>
      </p:sp>
      <p:pic>
        <p:nvPicPr>
          <p:cNvPr id="10" name="Picture 2"/>
          <p:cNvPicPr>
            <a:picLocks noChangeAspect="1" noChangeArrowheads="1"/>
          </p:cNvPicPr>
          <p:nvPr/>
        </p:nvPicPr>
        <p:blipFill>
          <a:blip r:embed="rId2"/>
          <a:stretch>
            <a:fillRect/>
          </a:stretch>
        </p:blipFill>
        <p:spPr bwMode="auto">
          <a:xfrm>
            <a:off x="4015164" y="2070085"/>
            <a:ext cx="1181100" cy="283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362137" y="1198178"/>
            <a:ext cx="1910393" cy="1200329"/>
          </a:xfrm>
          <a:prstGeom prst="rect">
            <a:avLst/>
          </a:prstGeom>
          <a:noFill/>
        </p:spPr>
        <p:txBody>
          <a:bodyPr wrap="square" rtlCol="0">
            <a:spAutoFit/>
          </a:bodyPr>
          <a:lstStyle/>
          <a:p>
            <a:r>
              <a:rPr lang="en-US" b="1" dirty="0">
                <a:solidFill>
                  <a:schemeClr val="accent1">
                    <a:lumMod val="40000"/>
                    <a:lumOff val="60000"/>
                  </a:schemeClr>
                </a:solidFill>
                <a:latin typeface="Calibri" pitchFamily="34" charset="0"/>
                <a:ea typeface="ＭＳ Ｐゴシック" pitchFamily="-111" charset="-128"/>
                <a:cs typeface="ＭＳ Ｐゴシック" pitchFamily="-111" charset="-128"/>
              </a:rPr>
              <a:t>DO NOT </a:t>
            </a:r>
            <a:r>
              <a:rPr lang="en-US" b="1" dirty="0" smtClean="0">
                <a:solidFill>
                  <a:schemeClr val="accent1">
                    <a:lumMod val="40000"/>
                    <a:lumOff val="60000"/>
                  </a:schemeClr>
                </a:solidFill>
                <a:latin typeface="Calibri" pitchFamily="34" charset="0"/>
                <a:ea typeface="ＭＳ Ｐゴシック" pitchFamily="-111" charset="-128"/>
                <a:cs typeface="ＭＳ Ｐゴシック" pitchFamily="-111" charset="-128"/>
              </a:rPr>
              <a:t>disrupt </a:t>
            </a:r>
            <a:r>
              <a:rPr lang="en-US" b="1" dirty="0">
                <a:solidFill>
                  <a:schemeClr val="accent1">
                    <a:lumMod val="40000"/>
                    <a:lumOff val="60000"/>
                  </a:schemeClr>
                </a:solidFill>
                <a:latin typeface="Calibri" pitchFamily="34" charset="0"/>
                <a:ea typeface="ＭＳ Ｐゴシック" pitchFamily="-111" charset="-128"/>
                <a:cs typeface="ＭＳ Ｐゴシック" pitchFamily="-111" charset="-128"/>
              </a:rPr>
              <a:t>stigmatizing </a:t>
            </a:r>
            <a:r>
              <a:rPr lang="en-US" b="1" dirty="0" smtClean="0">
                <a:solidFill>
                  <a:schemeClr val="accent1">
                    <a:lumMod val="40000"/>
                    <a:lumOff val="60000"/>
                  </a:schemeClr>
                </a:solidFill>
                <a:latin typeface="Calibri" pitchFamily="34" charset="0"/>
                <a:ea typeface="ＭＳ Ｐゴシック" pitchFamily="-111" charset="-128"/>
                <a:cs typeface="ＭＳ Ｐゴシック" pitchFamily="-111" charset="-128"/>
              </a:rPr>
              <a:t>attitudes</a:t>
            </a:r>
            <a:endParaRPr lang="en-US" b="1" dirty="0">
              <a:solidFill>
                <a:schemeClr val="accent1">
                  <a:lumMod val="40000"/>
                  <a:lumOff val="60000"/>
                </a:schemeClr>
              </a:solidFill>
              <a:latin typeface="Calibri" pitchFamily="34" charset="0"/>
              <a:ea typeface="ＭＳ Ｐゴシック" pitchFamily="-111" charset="-128"/>
              <a:cs typeface="ＭＳ Ｐゴシック" pitchFamily="-111" charset="-128"/>
            </a:endParaRPr>
          </a:p>
          <a:p>
            <a:endParaRPr lang="en-US"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Women Manage Stigma</a:t>
            </a:r>
            <a:endParaRPr lang="en-US" dirty="0"/>
          </a:p>
        </p:txBody>
      </p:sp>
      <p:sp>
        <p:nvSpPr>
          <p:cNvPr id="4" name="Oval 3"/>
          <p:cNvSpPr/>
          <p:nvPr/>
        </p:nvSpPr>
        <p:spPr>
          <a:xfrm>
            <a:off x="2571499" y="1571855"/>
            <a:ext cx="4011373" cy="4011373"/>
          </a:xfrm>
          <a:prstGeom prst="ellipse">
            <a:avLst/>
          </a:prstGeom>
          <a:no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p:nvSpPr>
        <p:spPr>
          <a:xfrm>
            <a:off x="3590670" y="1135764"/>
            <a:ext cx="1972559" cy="822789"/>
          </a:xfrm>
          <a:custGeom>
            <a:avLst/>
            <a:gdLst>
              <a:gd name="connsiteX0" fmla="*/ 0 w 1972559"/>
              <a:gd name="connsiteY0" fmla="*/ 137134 h 822789"/>
              <a:gd name="connsiteX1" fmla="*/ 137134 w 1972559"/>
              <a:gd name="connsiteY1" fmla="*/ 0 h 822789"/>
              <a:gd name="connsiteX2" fmla="*/ 1835425 w 1972559"/>
              <a:gd name="connsiteY2" fmla="*/ 0 h 822789"/>
              <a:gd name="connsiteX3" fmla="*/ 1972559 w 1972559"/>
              <a:gd name="connsiteY3" fmla="*/ 137134 h 822789"/>
              <a:gd name="connsiteX4" fmla="*/ 1972559 w 1972559"/>
              <a:gd name="connsiteY4" fmla="*/ 685655 h 822789"/>
              <a:gd name="connsiteX5" fmla="*/ 1835425 w 1972559"/>
              <a:gd name="connsiteY5" fmla="*/ 822789 h 822789"/>
              <a:gd name="connsiteX6" fmla="*/ 137134 w 1972559"/>
              <a:gd name="connsiteY6" fmla="*/ 822789 h 822789"/>
              <a:gd name="connsiteX7" fmla="*/ 0 w 1972559"/>
              <a:gd name="connsiteY7" fmla="*/ 685655 h 822789"/>
              <a:gd name="connsiteX8" fmla="*/ 0 w 1972559"/>
              <a:gd name="connsiteY8" fmla="*/ 137134 h 8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22789">
                <a:moveTo>
                  <a:pt x="0" y="137134"/>
                </a:moveTo>
                <a:cubicBezTo>
                  <a:pt x="0" y="61397"/>
                  <a:pt x="61397" y="0"/>
                  <a:pt x="137134" y="0"/>
                </a:cubicBezTo>
                <a:lnTo>
                  <a:pt x="1835425" y="0"/>
                </a:lnTo>
                <a:cubicBezTo>
                  <a:pt x="1911162" y="0"/>
                  <a:pt x="1972559" y="61397"/>
                  <a:pt x="1972559" y="137134"/>
                </a:cubicBezTo>
                <a:lnTo>
                  <a:pt x="1972559" y="685655"/>
                </a:lnTo>
                <a:cubicBezTo>
                  <a:pt x="1972559" y="761392"/>
                  <a:pt x="1911162" y="822789"/>
                  <a:pt x="1835425" y="822789"/>
                </a:cubicBezTo>
                <a:lnTo>
                  <a:pt x="137134" y="822789"/>
                </a:lnTo>
                <a:cubicBezTo>
                  <a:pt x="61397" y="822789"/>
                  <a:pt x="0" y="761392"/>
                  <a:pt x="0" y="685655"/>
                </a:cubicBezTo>
                <a:lnTo>
                  <a:pt x="0" y="137134"/>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algn="ctr" defTabSz="711200">
              <a:lnSpc>
                <a:spcPct val="90000"/>
              </a:lnSpc>
              <a:spcAft>
                <a:spcPct val="35000"/>
              </a:spcAft>
            </a:pPr>
            <a:r>
              <a:rPr lang="en-US" sz="1600" b="1" dirty="0" smtClean="0"/>
              <a:t>Excusing and justifying</a:t>
            </a:r>
            <a:endParaRPr lang="en-US" sz="1600" b="1" dirty="0"/>
          </a:p>
        </p:txBody>
      </p:sp>
      <p:sp>
        <p:nvSpPr>
          <p:cNvPr id="6" name="Freeform 5"/>
          <p:cNvSpPr/>
          <p:nvPr/>
        </p:nvSpPr>
        <p:spPr>
          <a:xfrm>
            <a:off x="6009583"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Aft>
                <a:spcPct val="35000"/>
              </a:spcAft>
            </a:pPr>
            <a:r>
              <a:rPr lang="en-US" sz="1600" b="1" dirty="0" smtClean="0"/>
              <a:t>Transferring the blame</a:t>
            </a:r>
            <a:endParaRPr lang="en-US" sz="1600" b="1" dirty="0"/>
          </a:p>
        </p:txBody>
      </p:sp>
      <p:sp>
        <p:nvSpPr>
          <p:cNvPr id="7" name="Freeform 6"/>
          <p:cNvSpPr/>
          <p:nvPr/>
        </p:nvSpPr>
        <p:spPr>
          <a:xfrm>
            <a:off x="5023304"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125" tIns="101125" rIns="101125" bIns="101125" numCol="1" spcCol="1270" anchor="ctr" anchorCtr="0">
            <a:noAutofit/>
          </a:bodyPr>
          <a:lstStyle/>
          <a:p>
            <a:pPr lvl="0" algn="ctr" defTabSz="711200">
              <a:lnSpc>
                <a:spcPct val="90000"/>
              </a:lnSpc>
              <a:spcAft>
                <a:spcPct val="35000"/>
              </a:spcAft>
            </a:pPr>
            <a:r>
              <a:rPr lang="en-US" sz="1600" b="1" dirty="0" smtClean="0"/>
              <a:t>Secrecy, passing &amp; covering</a:t>
            </a:r>
            <a:endParaRPr lang="en-US" sz="1600" b="1" dirty="0"/>
          </a:p>
        </p:txBody>
      </p:sp>
      <p:sp>
        <p:nvSpPr>
          <p:cNvPr id="8" name="Freeform 7"/>
          <p:cNvSpPr/>
          <p:nvPr/>
        </p:nvSpPr>
        <p:spPr>
          <a:xfrm>
            <a:off x="2120317"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125" tIns="101125" rIns="101125" bIns="101125" numCol="1" spcCol="1270" anchor="ctr" anchorCtr="0">
            <a:noAutofit/>
          </a:bodyPr>
          <a:lstStyle/>
          <a:p>
            <a:pPr algn="ctr" defTabSz="711200">
              <a:lnSpc>
                <a:spcPct val="90000"/>
              </a:lnSpc>
              <a:spcAft>
                <a:spcPct val="35000"/>
              </a:spcAft>
            </a:pPr>
            <a:r>
              <a:rPr lang="en-US" sz="1600" b="1" dirty="0" smtClean="0"/>
              <a:t>Selectively disclosing and supporting others</a:t>
            </a:r>
            <a:endParaRPr lang="en-US" sz="1600" b="1" dirty="0"/>
          </a:p>
        </p:txBody>
      </p:sp>
      <p:sp>
        <p:nvSpPr>
          <p:cNvPr id="9" name="Freeform 8"/>
          <p:cNvSpPr/>
          <p:nvPr/>
        </p:nvSpPr>
        <p:spPr>
          <a:xfrm>
            <a:off x="1244770"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Bef>
                <a:spcPct val="0"/>
              </a:spcBef>
              <a:spcAft>
                <a:spcPct val="35000"/>
              </a:spcAft>
            </a:pPr>
            <a:r>
              <a:rPr lang="en-US" sz="1600" b="1" kern="1200" dirty="0" smtClean="0"/>
              <a:t>Condemning the condemners</a:t>
            </a:r>
            <a:endParaRPr lang="en-US" sz="1600" b="1" kern="1200" dirty="0"/>
          </a:p>
        </p:txBody>
      </p:sp>
      <p:pic>
        <p:nvPicPr>
          <p:cNvPr id="10" name="Picture 2"/>
          <p:cNvPicPr>
            <a:picLocks noChangeAspect="1" noChangeArrowheads="1"/>
          </p:cNvPicPr>
          <p:nvPr/>
        </p:nvPicPr>
        <p:blipFill>
          <a:blip r:embed="rId2"/>
          <a:stretch>
            <a:fillRect/>
          </a:stretch>
        </p:blipFill>
        <p:spPr bwMode="auto">
          <a:xfrm>
            <a:off x="4015164" y="2070085"/>
            <a:ext cx="1181100" cy="283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90668" y="6186818"/>
            <a:ext cx="3553317" cy="369332"/>
          </a:xfrm>
          <a:prstGeom prst="rect">
            <a:avLst/>
          </a:prstGeom>
          <a:noFill/>
        </p:spPr>
        <p:txBody>
          <a:bodyPr wrap="square" lIns="0" rIns="0" rtlCol="0">
            <a:spAutoFit/>
          </a:bodyPr>
          <a:lstStyle/>
          <a:p>
            <a:pPr algn="ctr"/>
            <a:r>
              <a:rPr lang="en-US" b="1" dirty="0" smtClean="0">
                <a:solidFill>
                  <a:srgbClr val="FEDE7F"/>
                </a:solidFill>
                <a:latin typeface="Calibri" pitchFamily="34" charset="0"/>
                <a:ea typeface="ＭＳ Ｐゴシック" pitchFamily="-111" charset="-128"/>
                <a:cs typeface="ＭＳ Ｐゴシック" pitchFamily="-111" charset="-128"/>
              </a:rPr>
              <a:t>Increase cultural silence and secrecy</a:t>
            </a:r>
            <a:endParaRPr lang="en-US" b="1" dirty="0">
              <a:solidFill>
                <a:srgbClr val="FEDE7F"/>
              </a:solidFill>
              <a:latin typeface="Calibri" pitchFamily="34" charset="0"/>
              <a:ea typeface="ＭＳ Ｐゴシック" pitchFamily="-111" charset="-128"/>
              <a:cs typeface="ＭＳ Ｐゴシック" pitchFamily="-111"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Women Manage Stigma</a:t>
            </a:r>
            <a:endParaRPr lang="en-US" dirty="0"/>
          </a:p>
        </p:txBody>
      </p:sp>
      <p:sp>
        <p:nvSpPr>
          <p:cNvPr id="4" name="Oval 3"/>
          <p:cNvSpPr/>
          <p:nvPr/>
        </p:nvSpPr>
        <p:spPr>
          <a:xfrm>
            <a:off x="2571499" y="1571855"/>
            <a:ext cx="4011373" cy="4011373"/>
          </a:xfrm>
          <a:prstGeom prst="ellipse">
            <a:avLst/>
          </a:prstGeom>
          <a:no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p:nvSpPr>
        <p:spPr>
          <a:xfrm>
            <a:off x="3590670" y="1135764"/>
            <a:ext cx="1972559" cy="822789"/>
          </a:xfrm>
          <a:custGeom>
            <a:avLst/>
            <a:gdLst>
              <a:gd name="connsiteX0" fmla="*/ 0 w 1972559"/>
              <a:gd name="connsiteY0" fmla="*/ 137134 h 822789"/>
              <a:gd name="connsiteX1" fmla="*/ 137134 w 1972559"/>
              <a:gd name="connsiteY1" fmla="*/ 0 h 822789"/>
              <a:gd name="connsiteX2" fmla="*/ 1835425 w 1972559"/>
              <a:gd name="connsiteY2" fmla="*/ 0 h 822789"/>
              <a:gd name="connsiteX3" fmla="*/ 1972559 w 1972559"/>
              <a:gd name="connsiteY3" fmla="*/ 137134 h 822789"/>
              <a:gd name="connsiteX4" fmla="*/ 1972559 w 1972559"/>
              <a:gd name="connsiteY4" fmla="*/ 685655 h 822789"/>
              <a:gd name="connsiteX5" fmla="*/ 1835425 w 1972559"/>
              <a:gd name="connsiteY5" fmla="*/ 822789 h 822789"/>
              <a:gd name="connsiteX6" fmla="*/ 137134 w 1972559"/>
              <a:gd name="connsiteY6" fmla="*/ 822789 h 822789"/>
              <a:gd name="connsiteX7" fmla="*/ 0 w 1972559"/>
              <a:gd name="connsiteY7" fmla="*/ 685655 h 822789"/>
              <a:gd name="connsiteX8" fmla="*/ 0 w 1972559"/>
              <a:gd name="connsiteY8" fmla="*/ 137134 h 8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22789">
                <a:moveTo>
                  <a:pt x="0" y="137134"/>
                </a:moveTo>
                <a:cubicBezTo>
                  <a:pt x="0" y="61397"/>
                  <a:pt x="61397" y="0"/>
                  <a:pt x="137134" y="0"/>
                </a:cubicBezTo>
                <a:lnTo>
                  <a:pt x="1835425" y="0"/>
                </a:lnTo>
                <a:cubicBezTo>
                  <a:pt x="1911162" y="0"/>
                  <a:pt x="1972559" y="61397"/>
                  <a:pt x="1972559" y="137134"/>
                </a:cubicBezTo>
                <a:lnTo>
                  <a:pt x="1972559" y="685655"/>
                </a:lnTo>
                <a:cubicBezTo>
                  <a:pt x="1972559" y="761392"/>
                  <a:pt x="1911162" y="822789"/>
                  <a:pt x="1835425" y="822789"/>
                </a:cubicBezTo>
                <a:lnTo>
                  <a:pt x="137134" y="822789"/>
                </a:lnTo>
                <a:cubicBezTo>
                  <a:pt x="61397" y="822789"/>
                  <a:pt x="0" y="761392"/>
                  <a:pt x="0" y="685655"/>
                </a:cubicBezTo>
                <a:lnTo>
                  <a:pt x="0" y="137134"/>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algn="ctr" defTabSz="711200">
              <a:lnSpc>
                <a:spcPct val="90000"/>
              </a:lnSpc>
              <a:spcAft>
                <a:spcPct val="35000"/>
              </a:spcAft>
            </a:pPr>
            <a:r>
              <a:rPr lang="en-US" sz="1600" b="1" dirty="0" smtClean="0"/>
              <a:t>Excusing and justifying</a:t>
            </a:r>
            <a:endParaRPr lang="en-US" sz="1600" b="1" dirty="0"/>
          </a:p>
        </p:txBody>
      </p:sp>
      <p:sp>
        <p:nvSpPr>
          <p:cNvPr id="6" name="Freeform 5"/>
          <p:cNvSpPr/>
          <p:nvPr/>
        </p:nvSpPr>
        <p:spPr>
          <a:xfrm>
            <a:off x="6009583"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Aft>
                <a:spcPct val="35000"/>
              </a:spcAft>
            </a:pPr>
            <a:r>
              <a:rPr lang="en-US" sz="1600" b="1" dirty="0" smtClean="0"/>
              <a:t>Transferring the blame</a:t>
            </a:r>
            <a:endParaRPr lang="en-US" sz="1600" b="1" dirty="0"/>
          </a:p>
        </p:txBody>
      </p:sp>
      <p:sp>
        <p:nvSpPr>
          <p:cNvPr id="7" name="Freeform 6"/>
          <p:cNvSpPr/>
          <p:nvPr/>
        </p:nvSpPr>
        <p:spPr>
          <a:xfrm>
            <a:off x="5023304"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lvl="0" algn="ctr" defTabSz="711200">
              <a:lnSpc>
                <a:spcPct val="90000"/>
              </a:lnSpc>
              <a:spcAft>
                <a:spcPct val="35000"/>
              </a:spcAft>
            </a:pPr>
            <a:r>
              <a:rPr lang="en-US" sz="1600" b="1" dirty="0" smtClean="0"/>
              <a:t>Secrecy, passing &amp; covering</a:t>
            </a:r>
          </a:p>
        </p:txBody>
      </p:sp>
      <p:sp>
        <p:nvSpPr>
          <p:cNvPr id="8" name="Freeform 7"/>
          <p:cNvSpPr/>
          <p:nvPr/>
        </p:nvSpPr>
        <p:spPr>
          <a:xfrm>
            <a:off x="2120317" y="5107355"/>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6">
              <a:lumMod val="60000"/>
              <a:lumOff val="4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90" tIns="100590" rIns="100590" bIns="100590" numCol="1" spcCol="1270" anchor="ctr" anchorCtr="0">
            <a:noAutofit/>
          </a:bodyPr>
          <a:lstStyle/>
          <a:p>
            <a:pPr algn="ctr" defTabSz="711200">
              <a:lnSpc>
                <a:spcPct val="90000"/>
              </a:lnSpc>
              <a:spcAft>
                <a:spcPct val="35000"/>
              </a:spcAft>
            </a:pPr>
            <a:r>
              <a:rPr lang="en-US" sz="1600" b="1" dirty="0" smtClean="0"/>
              <a:t>Selectively disclosing and supporting others</a:t>
            </a:r>
          </a:p>
        </p:txBody>
      </p:sp>
      <p:sp>
        <p:nvSpPr>
          <p:cNvPr id="9" name="Freeform 8"/>
          <p:cNvSpPr/>
          <p:nvPr/>
        </p:nvSpPr>
        <p:spPr>
          <a:xfrm>
            <a:off x="1244770" y="2764967"/>
            <a:ext cx="1972559" cy="811832"/>
          </a:xfrm>
          <a:custGeom>
            <a:avLst/>
            <a:gdLst>
              <a:gd name="connsiteX0" fmla="*/ 0 w 1972559"/>
              <a:gd name="connsiteY0" fmla="*/ 135308 h 811832"/>
              <a:gd name="connsiteX1" fmla="*/ 135308 w 1972559"/>
              <a:gd name="connsiteY1" fmla="*/ 0 h 811832"/>
              <a:gd name="connsiteX2" fmla="*/ 1837251 w 1972559"/>
              <a:gd name="connsiteY2" fmla="*/ 0 h 811832"/>
              <a:gd name="connsiteX3" fmla="*/ 1972559 w 1972559"/>
              <a:gd name="connsiteY3" fmla="*/ 135308 h 811832"/>
              <a:gd name="connsiteX4" fmla="*/ 1972559 w 1972559"/>
              <a:gd name="connsiteY4" fmla="*/ 676524 h 811832"/>
              <a:gd name="connsiteX5" fmla="*/ 1837251 w 1972559"/>
              <a:gd name="connsiteY5" fmla="*/ 811832 h 811832"/>
              <a:gd name="connsiteX6" fmla="*/ 135308 w 1972559"/>
              <a:gd name="connsiteY6" fmla="*/ 811832 h 811832"/>
              <a:gd name="connsiteX7" fmla="*/ 0 w 1972559"/>
              <a:gd name="connsiteY7" fmla="*/ 676524 h 811832"/>
              <a:gd name="connsiteX8" fmla="*/ 0 w 1972559"/>
              <a:gd name="connsiteY8" fmla="*/ 135308 h 81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2559" h="811832">
                <a:moveTo>
                  <a:pt x="0" y="135308"/>
                </a:moveTo>
                <a:cubicBezTo>
                  <a:pt x="0" y="60579"/>
                  <a:pt x="60579" y="0"/>
                  <a:pt x="135308" y="0"/>
                </a:cubicBezTo>
                <a:lnTo>
                  <a:pt x="1837251" y="0"/>
                </a:lnTo>
                <a:cubicBezTo>
                  <a:pt x="1911980" y="0"/>
                  <a:pt x="1972559" y="60579"/>
                  <a:pt x="1972559" y="135308"/>
                </a:cubicBezTo>
                <a:lnTo>
                  <a:pt x="1972559" y="676524"/>
                </a:lnTo>
                <a:cubicBezTo>
                  <a:pt x="1972559" y="751253"/>
                  <a:pt x="1911980" y="811832"/>
                  <a:pt x="1837251" y="811832"/>
                </a:cubicBezTo>
                <a:lnTo>
                  <a:pt x="135308" y="811832"/>
                </a:lnTo>
                <a:cubicBezTo>
                  <a:pt x="60579" y="811832"/>
                  <a:pt x="0" y="751253"/>
                  <a:pt x="0" y="676524"/>
                </a:cubicBezTo>
                <a:lnTo>
                  <a:pt x="0" y="135308"/>
                </a:lnTo>
                <a:close/>
              </a:path>
            </a:pathLst>
          </a:custGeom>
          <a:solidFill>
            <a:schemeClr val="accent1">
              <a:lumMod val="40000"/>
              <a:lumOff val="60000"/>
            </a:schemeClr>
          </a:solidFill>
          <a:ln>
            <a:noFill/>
          </a:ln>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125" tIns="101125" rIns="101125" bIns="101125" numCol="1" spcCol="1270" anchor="ctr" anchorCtr="0">
            <a:noAutofit/>
          </a:bodyPr>
          <a:lstStyle/>
          <a:p>
            <a:pPr lvl="0" algn="ctr" defTabSz="711200">
              <a:lnSpc>
                <a:spcPct val="90000"/>
              </a:lnSpc>
              <a:spcAft>
                <a:spcPct val="35000"/>
              </a:spcAft>
            </a:pPr>
            <a:r>
              <a:rPr lang="en-US" sz="1600" b="1" dirty="0" smtClean="0"/>
              <a:t>Condemning the condemners</a:t>
            </a:r>
            <a:endParaRPr lang="en-US" sz="1600" b="1" dirty="0"/>
          </a:p>
        </p:txBody>
      </p:sp>
      <p:pic>
        <p:nvPicPr>
          <p:cNvPr id="10" name="Picture 2"/>
          <p:cNvPicPr>
            <a:picLocks noChangeAspect="1" noChangeArrowheads="1"/>
          </p:cNvPicPr>
          <p:nvPr/>
        </p:nvPicPr>
        <p:blipFill>
          <a:blip r:embed="rId3"/>
          <a:stretch>
            <a:fillRect/>
          </a:stretch>
        </p:blipFill>
        <p:spPr bwMode="auto">
          <a:xfrm>
            <a:off x="4015164" y="2070085"/>
            <a:ext cx="1181100" cy="283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89775" y="1608420"/>
            <a:ext cx="2667934" cy="923330"/>
          </a:xfrm>
          <a:prstGeom prst="rect">
            <a:avLst/>
          </a:prstGeom>
          <a:noFill/>
        </p:spPr>
        <p:txBody>
          <a:bodyPr wrap="square" rtlCol="0">
            <a:spAutoFit/>
          </a:bodyPr>
          <a:lstStyle/>
          <a:p>
            <a:r>
              <a:rPr lang="en-US" b="1" dirty="0" smtClean="0">
                <a:solidFill>
                  <a:srgbClr val="FEDE7F"/>
                </a:solidFill>
                <a:latin typeface="Calibri" pitchFamily="34" charset="0"/>
                <a:ea typeface="ＭＳ Ｐゴシック" pitchFamily="-111" charset="-128"/>
                <a:cs typeface="ＭＳ Ｐゴシック" pitchFamily="-111" charset="-128"/>
              </a:rPr>
              <a:t>Increases polarization and perception of “difference” between group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1905"/>
              </a:rPr>
              <a:t>Different Levels of Prejudice</a:t>
            </a:r>
            <a:endParaRPr lang="en-US" dirty="0"/>
          </a:p>
        </p:txBody>
      </p:sp>
      <p:sp>
        <p:nvSpPr>
          <p:cNvPr id="4" name="TextBox 3"/>
          <p:cNvSpPr txBox="1"/>
          <p:nvPr/>
        </p:nvSpPr>
        <p:spPr>
          <a:xfrm>
            <a:off x="326908" y="4736442"/>
            <a:ext cx="1108191" cy="61555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chemeClr val="accent1">
                    <a:lumMod val="60000"/>
                    <a:lumOff val="40000"/>
                  </a:schemeClr>
                </a:solidFill>
              </a:rPr>
              <a:t>Total prejudice</a:t>
            </a:r>
            <a:endParaRPr lang="en-US" sz="2000" b="1" dirty="0">
              <a:solidFill>
                <a:schemeClr val="accent1">
                  <a:lumMod val="60000"/>
                  <a:lumOff val="40000"/>
                </a:schemeClr>
              </a:solidFill>
            </a:endParaRPr>
          </a:p>
        </p:txBody>
      </p:sp>
      <p:sp>
        <p:nvSpPr>
          <p:cNvPr id="5" name="TextBox 4"/>
          <p:cNvSpPr txBox="1"/>
          <p:nvPr/>
        </p:nvSpPr>
        <p:spPr>
          <a:xfrm>
            <a:off x="3167398" y="4736442"/>
            <a:ext cx="1003789"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rgbClr val="FECD3F"/>
                </a:solidFill>
              </a:rPr>
              <a:t>Aversion</a:t>
            </a:r>
            <a:endParaRPr lang="en-US" sz="2000" b="1" dirty="0">
              <a:solidFill>
                <a:srgbClr val="FECD3F"/>
              </a:solidFill>
            </a:endParaRPr>
          </a:p>
        </p:txBody>
      </p:sp>
      <p:sp>
        <p:nvSpPr>
          <p:cNvPr id="6" name="TextBox 5"/>
          <p:cNvSpPr txBox="1"/>
          <p:nvPr/>
        </p:nvSpPr>
        <p:spPr>
          <a:xfrm>
            <a:off x="1686509" y="4736442"/>
            <a:ext cx="1229479" cy="61555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rgbClr val="FECD3F"/>
                </a:solidFill>
              </a:rPr>
              <a:t>Concealed prejudice</a:t>
            </a:r>
            <a:endParaRPr lang="en-US" sz="2000" b="1" dirty="0">
              <a:solidFill>
                <a:srgbClr val="FECD3F"/>
              </a:solidFill>
            </a:endParaRPr>
          </a:p>
        </p:txBody>
      </p:sp>
      <p:sp>
        <p:nvSpPr>
          <p:cNvPr id="7" name="TextBox 6"/>
          <p:cNvSpPr txBox="1"/>
          <p:nvPr/>
        </p:nvSpPr>
        <p:spPr>
          <a:xfrm>
            <a:off x="7619480" y="4736442"/>
            <a:ext cx="1211877" cy="61555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rgbClr val="FECD3F"/>
                </a:solidFill>
              </a:rPr>
              <a:t>Not at all prejudiced</a:t>
            </a:r>
            <a:endParaRPr lang="en-US" sz="2000" b="1" dirty="0">
              <a:solidFill>
                <a:srgbClr val="FECD3F"/>
              </a:solidFill>
            </a:endParaRPr>
          </a:p>
        </p:txBody>
      </p:sp>
      <p:sp>
        <p:nvSpPr>
          <p:cNvPr id="8" name="TextBox 7"/>
          <p:cNvSpPr txBox="1"/>
          <p:nvPr/>
        </p:nvSpPr>
        <p:spPr>
          <a:xfrm>
            <a:off x="4422597" y="4736442"/>
            <a:ext cx="1398587"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rgbClr val="FECD3F"/>
                </a:solidFill>
              </a:rPr>
              <a:t>Ambivalence</a:t>
            </a:r>
            <a:endParaRPr lang="en-US" sz="2000" b="1" dirty="0">
              <a:solidFill>
                <a:srgbClr val="FECD3F"/>
              </a:solidFill>
            </a:endParaRPr>
          </a:p>
        </p:txBody>
      </p:sp>
      <p:sp>
        <p:nvSpPr>
          <p:cNvPr id="9" name="TextBox 8"/>
          <p:cNvSpPr txBox="1"/>
          <p:nvPr/>
        </p:nvSpPr>
        <p:spPr>
          <a:xfrm>
            <a:off x="6072594" y="4736442"/>
            <a:ext cx="1295478" cy="9233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2000" b="1" dirty="0" smtClean="0">
                <a:solidFill>
                  <a:srgbClr val="FECD3F"/>
                </a:solidFill>
              </a:rPr>
              <a:t>Context-specific </a:t>
            </a:r>
          </a:p>
          <a:p>
            <a:pPr algn="ctr"/>
            <a:r>
              <a:rPr lang="en-US" sz="2000" b="1" dirty="0" smtClean="0">
                <a:solidFill>
                  <a:srgbClr val="FECD3F"/>
                </a:solidFill>
              </a:rPr>
              <a:t>compassion</a:t>
            </a:r>
            <a:endParaRPr lang="en-US" sz="2000" b="1" dirty="0">
              <a:solidFill>
                <a:srgbClr val="FECD3F"/>
              </a:solidFill>
            </a:endParaRPr>
          </a:p>
        </p:txBody>
      </p:sp>
      <p:grpSp>
        <p:nvGrpSpPr>
          <p:cNvPr id="10" name="Group 9"/>
          <p:cNvGrpSpPr/>
          <p:nvPr/>
        </p:nvGrpSpPr>
        <p:grpSpPr>
          <a:xfrm>
            <a:off x="546124" y="4077187"/>
            <a:ext cx="7967870" cy="618635"/>
            <a:chOff x="546124" y="4077187"/>
            <a:chExt cx="7967870" cy="618635"/>
          </a:xfrm>
        </p:grpSpPr>
        <p:cxnSp>
          <p:nvCxnSpPr>
            <p:cNvPr id="11" name="Straight Connector 10"/>
            <p:cNvCxnSpPr/>
            <p:nvPr/>
          </p:nvCxnSpPr>
          <p:spPr>
            <a:xfrm flipV="1">
              <a:off x="546124" y="4386851"/>
              <a:ext cx="7967870" cy="13252"/>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874152" y="4129714"/>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345268" y="4144973"/>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3791238" y="4129713"/>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5224635" y="4136340"/>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6720897" y="4129712"/>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8229734" y="4077187"/>
              <a:ext cx="0" cy="5508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grpSp>
      <p:sp>
        <p:nvSpPr>
          <p:cNvPr id="18" name="Cross 17"/>
          <p:cNvSpPr/>
          <p:nvPr/>
        </p:nvSpPr>
        <p:spPr>
          <a:xfrm>
            <a:off x="7318236" y="2241312"/>
            <a:ext cx="951395" cy="914400"/>
          </a:xfrm>
          <a:prstGeom prst="plus">
            <a:avLst>
              <a:gd name="adj" fmla="val 400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888999" y="2584212"/>
            <a:ext cx="1092200" cy="239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0" name="Picture 19" descr="tshirt2.png"/>
          <p:cNvPicPr>
            <a:picLocks noChangeAspect="1"/>
          </p:cNvPicPr>
          <p:nvPr/>
        </p:nvPicPr>
        <p:blipFill>
          <a:blip r:embed="rId3"/>
          <a:stretch>
            <a:fillRect/>
          </a:stretch>
        </p:blipFill>
        <p:spPr>
          <a:xfrm>
            <a:off x="3176257" y="1238104"/>
            <a:ext cx="3087963" cy="283908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12700">
                  <a:noFill/>
                  <a:prstDash val="solid"/>
                </a:ln>
                <a:solidFill>
                  <a:schemeClr val="bg2">
                    <a:tint val="85000"/>
                    <a:satMod val="155000"/>
                  </a:schemeClr>
                </a:solidFill>
              </a:rPr>
              <a:t>What are the conditions?</a:t>
            </a:r>
            <a:endParaRPr lang="en-US" dirty="0"/>
          </a:p>
        </p:txBody>
      </p:sp>
      <p:pic>
        <p:nvPicPr>
          <p:cNvPr id="3" name="Picture 2" descr="http://www.beautifulyoubyjulie.com/wp-content/uploads/2011/10/women-talking-drinking-coffe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046" y="1059595"/>
            <a:ext cx="5009306" cy="500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310640"/>
          </a:xfrm>
        </p:spPr>
        <p:txBody>
          <a:bodyPr/>
          <a:lstStyle/>
          <a:p>
            <a:r>
              <a:rPr lang="en-US" dirty="0" smtClean="0">
                <a:ln w="12700">
                  <a:noFill/>
                  <a:prstDash val="solid"/>
                </a:ln>
                <a:solidFill>
                  <a:schemeClr val="accent5">
                    <a:lumMod val="40000"/>
                    <a:lumOff val="60000"/>
                  </a:schemeClr>
                </a:solidFill>
              </a:rPr>
              <a:t>Revisiting </a:t>
            </a:r>
            <a:r>
              <a:rPr lang="en-US" dirty="0" smtClean="0">
                <a:ln w="12700">
                  <a:noFill/>
                  <a:prstDash val="solid"/>
                </a:ln>
                <a:solidFill>
                  <a:schemeClr val="bg2">
                    <a:tint val="85000"/>
                    <a:satMod val="155000"/>
                  </a:schemeClr>
                </a:solidFill>
              </a:rPr>
              <a:t>the Optimal Conditions </a:t>
            </a:r>
            <a:br>
              <a:rPr lang="en-US" dirty="0" smtClean="0">
                <a:ln w="12700">
                  <a:noFill/>
                  <a:prstDash val="solid"/>
                </a:ln>
                <a:solidFill>
                  <a:schemeClr val="bg2">
                    <a:tint val="85000"/>
                    <a:satMod val="155000"/>
                  </a:schemeClr>
                </a:solidFill>
              </a:rPr>
            </a:br>
            <a:r>
              <a:rPr lang="en-US" dirty="0" smtClean="0">
                <a:ln w="12700">
                  <a:noFill/>
                  <a:prstDash val="solid"/>
                </a:ln>
                <a:solidFill>
                  <a:schemeClr val="bg2">
                    <a:tint val="85000"/>
                    <a:satMod val="155000"/>
                  </a:schemeClr>
                </a:solidFill>
              </a:rPr>
              <a:t>for Contact</a:t>
            </a:r>
            <a:endParaRPr lang="en-US" dirty="0"/>
          </a:p>
        </p:txBody>
      </p:sp>
      <p:sp>
        <p:nvSpPr>
          <p:cNvPr id="3" name="Rectangle 2"/>
          <p:cNvSpPr>
            <a:spLocks noChangeArrowheads="1"/>
          </p:cNvSpPr>
          <p:nvPr/>
        </p:nvSpPr>
        <p:spPr bwMode="auto">
          <a:xfrm>
            <a:off x="4924116" y="1737859"/>
            <a:ext cx="4048433"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26720" indent="-274320">
              <a:lnSpc>
                <a:spcPts val="3600"/>
              </a:lnSpc>
              <a:spcBef>
                <a:spcPts val="1800"/>
              </a:spcBef>
              <a:buSzPct val="80000"/>
              <a:buFont typeface="Webdings" charset="2"/>
              <a:buChar char=""/>
            </a:pPr>
            <a:r>
              <a:rPr lang="en-US" sz="2400" dirty="0" smtClean="0">
                <a:solidFill>
                  <a:schemeClr val="bg1"/>
                </a:solidFill>
              </a:rPr>
              <a:t>Equal status</a:t>
            </a:r>
          </a:p>
          <a:p>
            <a:pPr marL="426720" indent="-274320">
              <a:lnSpc>
                <a:spcPts val="3600"/>
              </a:lnSpc>
              <a:spcBef>
                <a:spcPts val="1800"/>
              </a:spcBef>
              <a:buSzPct val="80000"/>
              <a:buFont typeface="Webdings" charset="2"/>
              <a:buChar char=""/>
            </a:pPr>
            <a:r>
              <a:rPr lang="en-US" sz="2400" dirty="0" smtClean="0">
                <a:solidFill>
                  <a:schemeClr val="bg1"/>
                </a:solidFill>
              </a:rPr>
              <a:t>Common goals</a:t>
            </a:r>
          </a:p>
          <a:p>
            <a:pPr marL="426720" indent="-274320">
              <a:lnSpc>
                <a:spcPts val="3600"/>
              </a:lnSpc>
              <a:spcBef>
                <a:spcPts val="1800"/>
              </a:spcBef>
              <a:buSzPct val="80000"/>
              <a:buFont typeface="Webdings" charset="2"/>
              <a:buChar char=""/>
            </a:pPr>
            <a:r>
              <a:rPr lang="en-US" sz="2400" dirty="0" smtClean="0">
                <a:solidFill>
                  <a:schemeClr val="bg1"/>
                </a:solidFill>
              </a:rPr>
              <a:t>Intergroup cooperation</a:t>
            </a:r>
          </a:p>
          <a:p>
            <a:pPr marL="426720" indent="-274320">
              <a:lnSpc>
                <a:spcPts val="3600"/>
              </a:lnSpc>
              <a:spcBef>
                <a:spcPts val="1800"/>
              </a:spcBef>
              <a:buSzPct val="80000"/>
              <a:buFont typeface="Webdings" charset="2"/>
              <a:buChar char=""/>
            </a:pPr>
            <a:r>
              <a:rPr lang="en-US" sz="2400" dirty="0" smtClean="0">
                <a:solidFill>
                  <a:schemeClr val="bg1"/>
                </a:solidFill>
              </a:rPr>
              <a:t>Support of authorities, law or customs</a:t>
            </a:r>
            <a:endParaRPr lang="en-US" sz="2400" dirty="0">
              <a:solidFill>
                <a:schemeClr val="bg1"/>
              </a:solidFill>
            </a:endParaRPr>
          </a:p>
        </p:txBody>
      </p:sp>
      <p:pic>
        <p:nvPicPr>
          <p:cNvPr id="4" name="Picture 3" descr="hands2.jpg"/>
          <p:cNvPicPr>
            <a:picLocks noChangeAspect="1"/>
          </p:cNvPicPr>
          <p:nvPr/>
        </p:nvPicPr>
        <p:blipFill>
          <a:blip r:embed="rId3"/>
          <a:stretch>
            <a:fillRect/>
          </a:stretch>
        </p:blipFill>
        <p:spPr>
          <a:xfrm>
            <a:off x="788414" y="1926326"/>
            <a:ext cx="4129489" cy="289532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843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1092199"/>
            <a:ext cx="399256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ctrTitle"/>
          </p:nvPr>
        </p:nvSpPr>
        <p:spPr>
          <a:solidFill>
            <a:schemeClr val="tx1">
              <a:alpha val="0"/>
            </a:schemeClr>
          </a:solidFill>
        </p:spPr>
        <p:txBody>
          <a:bodyPr>
            <a:normAutofit/>
          </a:bodyPr>
          <a:lstStyle/>
          <a:p>
            <a:pPr algn="ctr">
              <a:defRPr/>
            </a:pPr>
            <a:r>
              <a:rPr lang="en-US" dirty="0" smtClean="0">
                <a:solidFill>
                  <a:schemeClr val="bg1"/>
                </a:solidFill>
              </a:rPr>
              <a:t>The Reading Women’s Lives Study</a:t>
            </a:r>
            <a:endParaRPr lang="en-US" dirty="0">
              <a:solidFill>
                <a:schemeClr val="bg1"/>
              </a:solidFill>
            </a:endParaRPr>
          </a:p>
        </p:txBody>
      </p:sp>
    </p:spTree>
    <p:extLst>
      <p:ext uri="{BB962C8B-B14F-4D97-AF65-F5344CB8AC3E}">
        <p14:creationId xmlns:p14="http://schemas.microsoft.com/office/powerpoint/2010/main" val="54912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A Road Map</a:t>
            </a:r>
            <a:endParaRPr lang="en-US" dirty="0"/>
          </a:p>
        </p:txBody>
      </p:sp>
      <p:sp>
        <p:nvSpPr>
          <p:cNvPr id="3" name="Subtitle 2"/>
          <p:cNvSpPr>
            <a:spLocks noGrp="1"/>
          </p:cNvSpPr>
          <p:nvPr>
            <p:ph idx="1"/>
          </p:nvPr>
        </p:nvSpPr>
        <p:spPr>
          <a:xfrm>
            <a:off x="469900" y="1257300"/>
            <a:ext cx="2813050" cy="4330700"/>
          </a:xfrm>
        </p:spPr>
        <p:txBody>
          <a:bodyPr anchor="t">
            <a:normAutofit/>
          </a:bodyPr>
          <a:lstStyle/>
          <a:p>
            <a:pPr marL="0" indent="0" algn="l">
              <a:buNone/>
            </a:pPr>
            <a:r>
              <a:rPr lang="en-US" dirty="0" smtClean="0">
                <a:cs typeface="Arial"/>
              </a:rPr>
              <a:t>30 minutes</a:t>
            </a:r>
          </a:p>
          <a:p>
            <a:pPr marL="365760" indent="-365760">
              <a:lnSpc>
                <a:spcPts val="3400"/>
              </a:lnSpc>
              <a:spcBef>
                <a:spcPts val="600"/>
              </a:spcBef>
              <a:buSzPct val="75000"/>
              <a:buFont typeface="Webdings" charset="2"/>
              <a:buChar char=""/>
            </a:pPr>
            <a:r>
              <a:rPr lang="en-US" sz="2800" dirty="0" smtClean="0">
                <a:solidFill>
                  <a:schemeClr val="tx1"/>
                </a:solidFill>
                <a:cs typeface="Arial"/>
              </a:rPr>
              <a:t>Theory</a:t>
            </a:r>
          </a:p>
          <a:p>
            <a:pPr marL="381000" indent="-365760">
              <a:lnSpc>
                <a:spcPts val="3400"/>
              </a:lnSpc>
              <a:spcBef>
                <a:spcPts val="600"/>
              </a:spcBef>
              <a:buSzPct val="75000"/>
              <a:buFont typeface="Webdings" charset="2"/>
              <a:buChar char=""/>
            </a:pPr>
            <a:r>
              <a:rPr lang="en-US" sz="2800" dirty="0" smtClean="0">
                <a:solidFill>
                  <a:schemeClr val="tx1"/>
                </a:solidFill>
                <a:cs typeface="Arial"/>
              </a:rPr>
              <a:t>Design</a:t>
            </a:r>
          </a:p>
          <a:p>
            <a:pPr marL="381000" indent="-365760">
              <a:lnSpc>
                <a:spcPts val="3400"/>
              </a:lnSpc>
              <a:spcBef>
                <a:spcPts val="600"/>
              </a:spcBef>
              <a:buSzPct val="75000"/>
              <a:buFont typeface="Webdings" charset="2"/>
              <a:buChar char=""/>
            </a:pPr>
            <a:r>
              <a:rPr lang="en-US" sz="2800" dirty="0" smtClean="0">
                <a:solidFill>
                  <a:schemeClr val="tx1"/>
                </a:solidFill>
                <a:cs typeface="Arial"/>
              </a:rPr>
              <a:t>Application</a:t>
            </a:r>
          </a:p>
        </p:txBody>
      </p:sp>
      <p:sp>
        <p:nvSpPr>
          <p:cNvPr id="4" name="Subtitle 2"/>
          <p:cNvSpPr txBox="1">
            <a:spLocks/>
          </p:cNvSpPr>
          <p:nvPr/>
        </p:nvSpPr>
        <p:spPr>
          <a:xfrm>
            <a:off x="3130550" y="1257300"/>
            <a:ext cx="3111500" cy="434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15 minutes</a:t>
            </a:r>
          </a:p>
          <a:p>
            <a:pPr marL="365760" indent="-365760">
              <a:spcBef>
                <a:spcPts val="600"/>
              </a:spcBef>
              <a:buSzPct val="75000"/>
              <a:buFont typeface="Webdings" charset="2"/>
              <a:buChar char=""/>
            </a:pPr>
            <a:r>
              <a:rPr lang="en-US" sz="2800" dirty="0"/>
              <a:t>Questions</a:t>
            </a:r>
          </a:p>
          <a:p>
            <a:pPr marL="0" indent="0">
              <a:buNone/>
            </a:pPr>
            <a:endParaRPr lang="en-US" dirty="0"/>
          </a:p>
        </p:txBody>
      </p:sp>
      <p:sp>
        <p:nvSpPr>
          <p:cNvPr id="5" name="Subtitle 2"/>
          <p:cNvSpPr txBox="1">
            <a:spLocks/>
          </p:cNvSpPr>
          <p:nvPr/>
        </p:nvSpPr>
        <p:spPr>
          <a:xfrm>
            <a:off x="5759450" y="1257300"/>
            <a:ext cx="3111500" cy="43307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10 minutes</a:t>
            </a:r>
          </a:p>
          <a:p>
            <a:pPr marL="365760" indent="-365760">
              <a:spcBef>
                <a:spcPts val="600"/>
              </a:spcBef>
              <a:buSzPct val="75000"/>
              <a:buFont typeface="Webdings" charset="2"/>
              <a:buChar char=""/>
            </a:pPr>
            <a:r>
              <a:rPr lang="en-US" sz="2800" dirty="0"/>
              <a:t>An</a:t>
            </a:r>
            <a:r>
              <a:rPr lang="en-US" sz="2800" dirty="0" smtClean="0"/>
              <a:t> example</a:t>
            </a:r>
            <a:endParaRPr lang="en-US" sz="2800" dirty="0"/>
          </a:p>
        </p:txBody>
      </p:sp>
      <p:cxnSp>
        <p:nvCxnSpPr>
          <p:cNvPr id="7" name="Straight Arrow Connector 6"/>
          <p:cNvCxnSpPr/>
          <p:nvPr/>
        </p:nvCxnSpPr>
        <p:spPr>
          <a:xfrm>
            <a:off x="2536825" y="1587500"/>
            <a:ext cx="577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1587500"/>
            <a:ext cx="577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663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7937" name="Title 4"/>
          <p:cNvSpPr>
            <a:spLocks noGrp="1"/>
          </p:cNvSpPr>
          <p:nvPr>
            <p:ph type="ctrTitle"/>
          </p:nvPr>
        </p:nvSpPr>
        <p:spPr>
          <a:xfrm>
            <a:off x="685800" y="-227600"/>
            <a:ext cx="7772400" cy="1369606"/>
          </a:xfrm>
        </p:spPr>
        <p:txBody>
          <a:bodyPr tIns="457200">
            <a:spAutoFit/>
          </a:bodyPr>
          <a:lstStyle/>
          <a:p>
            <a:pPr algn="ctr">
              <a:defRPr/>
            </a:pPr>
            <a:r>
              <a:rPr lang="en-US" dirty="0" smtClean="0">
                <a:solidFill>
                  <a:srgbClr val="FFFFFF"/>
                </a:solidFill>
                <a:ea typeface="ＭＳ Ｐゴシック"/>
                <a:cs typeface="Cambria"/>
              </a:rPr>
              <a:t>Reading Women’s Lives </a:t>
            </a:r>
            <a:br>
              <a:rPr lang="en-US" dirty="0" smtClean="0">
                <a:solidFill>
                  <a:srgbClr val="FFFFFF"/>
                </a:solidFill>
                <a:ea typeface="ＭＳ Ｐゴシック"/>
                <a:cs typeface="Cambria"/>
              </a:rPr>
            </a:br>
            <a:endParaRPr lang="en-US" dirty="0" smtClean="0">
              <a:solidFill>
                <a:srgbClr val="FFFFFF"/>
              </a:solidFill>
              <a:ea typeface="ＭＳ Ｐゴシック"/>
              <a:cs typeface="Cambria"/>
            </a:endParaRPr>
          </a:p>
        </p:txBody>
      </p:sp>
      <p:sp>
        <p:nvSpPr>
          <p:cNvPr id="5" name="TextBox 2"/>
          <p:cNvSpPr txBox="1">
            <a:spLocks noChangeArrowheads="1"/>
          </p:cNvSpPr>
          <p:nvPr/>
        </p:nvSpPr>
        <p:spPr bwMode="auto">
          <a:xfrm>
            <a:off x="470959" y="1610523"/>
            <a:ext cx="8198908"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72440" indent="-320040" eaLnBrk="1" hangingPunct="1">
              <a:lnSpc>
                <a:spcPts val="2800"/>
              </a:lnSpc>
              <a:spcBef>
                <a:spcPts val="1800"/>
              </a:spcBef>
              <a:buSzPct val="80000"/>
              <a:buFont typeface="Webdings" charset="2"/>
              <a:buChar char=""/>
            </a:pPr>
            <a:r>
              <a:rPr lang="en-US" sz="2400" dirty="0" smtClean="0">
                <a:solidFill>
                  <a:srgbClr val="FFFFFF"/>
                </a:solidFill>
              </a:rPr>
              <a:t>Mixed methods</a:t>
            </a:r>
          </a:p>
          <a:p>
            <a:pPr marL="781812" lvl="2" indent="-320040" eaLnBrk="1" hangingPunct="1">
              <a:lnSpc>
                <a:spcPts val="2800"/>
              </a:lnSpc>
              <a:spcBef>
                <a:spcPts val="1800"/>
              </a:spcBef>
              <a:buSzPct val="80000"/>
              <a:buFont typeface="Webdings" charset="2"/>
              <a:buChar char=""/>
            </a:pPr>
            <a:r>
              <a:rPr lang="en-US" sz="2400" dirty="0" smtClean="0">
                <a:solidFill>
                  <a:srgbClr val="FFFFFF"/>
                </a:solidFill>
              </a:rPr>
              <a:t>Group observation</a:t>
            </a:r>
          </a:p>
          <a:p>
            <a:pPr marL="781050" lvl="2" indent="-320040" eaLnBrk="1" hangingPunct="1">
              <a:lnSpc>
                <a:spcPts val="2800"/>
              </a:lnSpc>
              <a:spcBef>
                <a:spcPts val="1800"/>
              </a:spcBef>
              <a:buSzPct val="80000"/>
              <a:buFont typeface="Webdings" charset="2"/>
              <a:buChar char=""/>
            </a:pPr>
            <a:r>
              <a:rPr lang="en-US" sz="2400" dirty="0" smtClean="0">
                <a:solidFill>
                  <a:srgbClr val="FFFFFF"/>
                </a:solidFill>
              </a:rPr>
              <a:t>Surveys</a:t>
            </a:r>
          </a:p>
          <a:p>
            <a:pPr marL="781050" lvl="2" indent="-320040" eaLnBrk="1" hangingPunct="1">
              <a:lnSpc>
                <a:spcPts val="2800"/>
              </a:lnSpc>
              <a:spcBef>
                <a:spcPts val="1800"/>
              </a:spcBef>
              <a:buSzPct val="80000"/>
              <a:buFont typeface="Webdings" charset="2"/>
              <a:buChar char=""/>
            </a:pPr>
            <a:r>
              <a:rPr lang="en-US" sz="2400" dirty="0" smtClean="0">
                <a:solidFill>
                  <a:srgbClr val="FFFFFF"/>
                </a:solidFill>
              </a:rPr>
              <a:t>Interviews</a:t>
            </a:r>
          </a:p>
          <a:p>
            <a:pPr marL="472440" lvl="1" indent="-320040" eaLnBrk="1" hangingPunct="1">
              <a:lnSpc>
                <a:spcPts val="2800"/>
              </a:lnSpc>
              <a:spcBef>
                <a:spcPts val="1800"/>
              </a:spcBef>
              <a:buSzPct val="80000"/>
              <a:buFont typeface="Webdings" charset="2"/>
              <a:buChar char=""/>
            </a:pPr>
            <a:r>
              <a:rPr lang="en-US" sz="2400" dirty="0" smtClean="0">
                <a:solidFill>
                  <a:srgbClr val="FFFFFF"/>
                </a:solidFill>
              </a:rPr>
              <a:t>Pre- and post-Book Club evaluation</a:t>
            </a:r>
          </a:p>
          <a:p>
            <a:pPr marL="472440" lvl="1" indent="-320040" eaLnBrk="1" hangingPunct="1">
              <a:lnSpc>
                <a:spcPts val="2800"/>
              </a:lnSpc>
              <a:spcBef>
                <a:spcPts val="1800"/>
              </a:spcBef>
              <a:buSzPct val="80000"/>
              <a:buFont typeface="Webdings" charset="2"/>
              <a:buChar char=""/>
            </a:pPr>
            <a:r>
              <a:rPr lang="en-US" sz="2400" dirty="0" smtClean="0">
                <a:solidFill>
                  <a:srgbClr val="FFFFFF"/>
                </a:solidFill>
              </a:rPr>
              <a:t>Connected observation data with survey and interview data</a:t>
            </a:r>
          </a:p>
        </p:txBody>
      </p:sp>
    </p:spTree>
    <p:extLst>
      <p:ext uri="{BB962C8B-B14F-4D97-AF65-F5344CB8AC3E}">
        <p14:creationId xmlns:p14="http://schemas.microsoft.com/office/powerpoint/2010/main" val="1048236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7937" name="Title 4"/>
          <p:cNvSpPr>
            <a:spLocks noGrp="1"/>
          </p:cNvSpPr>
          <p:nvPr>
            <p:ph type="ctrTitle"/>
          </p:nvPr>
        </p:nvSpPr>
        <p:spPr>
          <a:xfrm>
            <a:off x="685800" y="0"/>
            <a:ext cx="7772400" cy="1219200"/>
          </a:xfrm>
        </p:spPr>
        <p:txBody>
          <a:bodyPr>
            <a:noAutofit/>
          </a:bodyPr>
          <a:lstStyle/>
          <a:p>
            <a:pPr algn="ctr">
              <a:defRPr/>
            </a:pPr>
            <a:r>
              <a:rPr lang="en-US" sz="2800" dirty="0" smtClean="0">
                <a:solidFill>
                  <a:srgbClr val="FFFFFF"/>
                </a:solidFill>
                <a:ea typeface="ＭＳ Ｐゴシック"/>
                <a:cs typeface="Cambria"/>
              </a:rPr>
              <a:t>Reading Women’s Lives: </a:t>
            </a:r>
            <a:br>
              <a:rPr lang="en-US" sz="2800" dirty="0" smtClean="0">
                <a:solidFill>
                  <a:srgbClr val="FFFFFF"/>
                </a:solidFill>
                <a:ea typeface="ＭＳ Ｐゴシック"/>
                <a:cs typeface="Cambria"/>
              </a:rPr>
            </a:br>
            <a:r>
              <a:rPr lang="en-US" sz="2800" dirty="0" smtClean="0">
                <a:solidFill>
                  <a:srgbClr val="FFFFFF"/>
                </a:solidFill>
                <a:ea typeface="ＭＳ Ｐゴシック"/>
                <a:cs typeface="Cambria"/>
              </a:rPr>
              <a:t>14 Book Clubs Enrolled</a:t>
            </a:r>
          </a:p>
        </p:txBody>
      </p:sp>
      <p:pic>
        <p:nvPicPr>
          <p:cNvPr id="61442" name="Picture 2" descr="http://innovativeathletic.com/images/usa_map_1_.gif"/>
          <p:cNvPicPr>
            <a:picLocks noChangeAspect="1" noChangeArrowheads="1"/>
          </p:cNvPicPr>
          <p:nvPr/>
        </p:nvPicPr>
        <p:blipFill>
          <a:blip r:embed="rId4"/>
          <a:stretch>
            <a:fillRect/>
          </a:stretch>
        </p:blipFill>
        <p:spPr bwMode="auto">
          <a:xfrm>
            <a:off x="1254042" y="1534129"/>
            <a:ext cx="6981529" cy="43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54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7890" name="Title 1"/>
          <p:cNvSpPr>
            <a:spLocks noGrp="1"/>
          </p:cNvSpPr>
          <p:nvPr>
            <p:ph type="ctrTitle"/>
          </p:nvPr>
        </p:nvSpPr>
        <p:spPr/>
        <p:txBody>
          <a:bodyPr>
            <a:noAutofit/>
          </a:bodyPr>
          <a:lstStyle/>
          <a:p>
            <a:pPr algn="ctr">
              <a:defRPr/>
            </a:pPr>
            <a:r>
              <a:rPr lang="en-US" dirty="0" smtClean="0">
                <a:solidFill>
                  <a:srgbClr val="FFFFFF"/>
                </a:solidFill>
                <a:ea typeface="ＭＳ Ｐゴシック" pitchFamily="34" charset="-128"/>
              </a:rPr>
              <a:t>Reading Women’s Lives</a:t>
            </a:r>
          </a:p>
        </p:txBody>
      </p:sp>
      <p:sp>
        <p:nvSpPr>
          <p:cNvPr id="22531" name="TextBox 2"/>
          <p:cNvSpPr txBox="1">
            <a:spLocks noChangeArrowheads="1"/>
          </p:cNvSpPr>
          <p:nvPr/>
        </p:nvSpPr>
        <p:spPr bwMode="auto">
          <a:xfrm>
            <a:off x="470959" y="1610523"/>
            <a:ext cx="8198908" cy="308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72440" indent="-320040" eaLnBrk="1" hangingPunct="1">
              <a:lnSpc>
                <a:spcPts val="3280"/>
              </a:lnSpc>
              <a:spcBef>
                <a:spcPts val="1200"/>
              </a:spcBef>
              <a:buSzPct val="80000"/>
              <a:buFont typeface="Webdings" charset="2"/>
              <a:buChar char=""/>
            </a:pPr>
            <a:r>
              <a:rPr lang="en-US" sz="2400" dirty="0" smtClean="0">
                <a:solidFill>
                  <a:srgbClr val="FFFFFF"/>
                </a:solidFill>
              </a:rPr>
              <a:t>121 participants</a:t>
            </a:r>
          </a:p>
          <a:p>
            <a:pPr marL="472440" indent="-320040" eaLnBrk="1" hangingPunct="1">
              <a:lnSpc>
                <a:spcPts val="3280"/>
              </a:lnSpc>
              <a:spcBef>
                <a:spcPts val="1200"/>
              </a:spcBef>
              <a:buSzPct val="80000"/>
              <a:buFont typeface="Webdings" charset="2"/>
              <a:buChar char=""/>
            </a:pPr>
            <a:r>
              <a:rPr lang="en-US" sz="2400" dirty="0" smtClean="0">
                <a:solidFill>
                  <a:srgbClr val="FFFFFF"/>
                </a:solidFill>
              </a:rPr>
              <a:t>14 book clubs enrolled and observed</a:t>
            </a:r>
          </a:p>
          <a:p>
            <a:pPr marL="472440" lvl="1" indent="-320040" eaLnBrk="1" hangingPunct="1">
              <a:lnSpc>
                <a:spcPts val="3280"/>
              </a:lnSpc>
              <a:spcBef>
                <a:spcPts val="1200"/>
              </a:spcBef>
              <a:buSzPct val="80000"/>
              <a:buFont typeface="Webdings" charset="2"/>
              <a:buChar char=""/>
            </a:pPr>
            <a:r>
              <a:rPr lang="en-US" sz="2400" dirty="0" smtClean="0">
                <a:solidFill>
                  <a:srgbClr val="FFFFFF"/>
                </a:solidFill>
              </a:rPr>
              <a:t>Age range: 23-76 years old women (median age 47</a:t>
            </a:r>
            <a:r>
              <a:rPr lang="en-US" sz="2400" dirty="0">
                <a:solidFill>
                  <a:srgbClr val="FFFFFF"/>
                </a:solidFill>
              </a:rPr>
              <a:t>) </a:t>
            </a:r>
            <a:r>
              <a:rPr lang="en-US" sz="2400" dirty="0" smtClean="0">
                <a:solidFill>
                  <a:srgbClr val="FFFFFF"/>
                </a:solidFill>
              </a:rPr>
              <a:t>, 7 </a:t>
            </a:r>
            <a:r>
              <a:rPr lang="en-US" sz="2400" dirty="0">
                <a:solidFill>
                  <a:srgbClr val="FFFFFF"/>
                </a:solidFill>
              </a:rPr>
              <a:t>men (50’s and 60’s</a:t>
            </a:r>
            <a:r>
              <a:rPr lang="en-US" sz="2400" dirty="0" smtClean="0">
                <a:solidFill>
                  <a:srgbClr val="FFFFFF"/>
                </a:solidFill>
              </a:rPr>
              <a:t>)</a:t>
            </a:r>
          </a:p>
          <a:p>
            <a:pPr marL="472440" indent="-320040" eaLnBrk="1" hangingPunct="1">
              <a:lnSpc>
                <a:spcPts val="3280"/>
              </a:lnSpc>
              <a:spcBef>
                <a:spcPts val="1200"/>
              </a:spcBef>
              <a:buSzPct val="80000"/>
              <a:buFont typeface="Webdings" charset="2"/>
              <a:buChar char=""/>
            </a:pPr>
            <a:r>
              <a:rPr lang="en-US" sz="2400" dirty="0" smtClean="0">
                <a:solidFill>
                  <a:srgbClr val="FFFFFF"/>
                </a:solidFill>
              </a:rPr>
              <a:t>Race/ethnicity: 92 White, 12 Asian, 8 African American women, </a:t>
            </a:r>
            <a:r>
              <a:rPr lang="en-US" sz="2400" dirty="0">
                <a:solidFill>
                  <a:srgbClr val="FFFFFF"/>
                </a:solidFill>
              </a:rPr>
              <a:t>2 Middle </a:t>
            </a:r>
            <a:r>
              <a:rPr lang="en-US" sz="2400" dirty="0" smtClean="0">
                <a:solidFill>
                  <a:srgbClr val="FFFFFF"/>
                </a:solidFill>
              </a:rPr>
              <a:t>Eastern</a:t>
            </a:r>
          </a:p>
        </p:txBody>
      </p:sp>
    </p:spTree>
    <p:extLst>
      <p:ext uri="{BB962C8B-B14F-4D97-AF65-F5344CB8AC3E}">
        <p14:creationId xmlns:p14="http://schemas.microsoft.com/office/powerpoint/2010/main" val="1285604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FF"/>
                </a:solidFill>
              </a:rPr>
              <a:t>Religious Background</a:t>
            </a:r>
            <a:endParaRPr lang="en-US" dirty="0">
              <a:solidFill>
                <a:srgbClr val="FFFFFF"/>
              </a:solidFill>
            </a:endParaRPr>
          </a:p>
        </p:txBody>
      </p:sp>
      <p:graphicFrame>
        <p:nvGraphicFramePr>
          <p:cNvPr id="4" name="Chart 3"/>
          <p:cNvGraphicFramePr/>
          <p:nvPr>
            <p:extLst>
              <p:ext uri="{D42A27DB-BD31-4B8C-83A1-F6EECF244321}">
                <p14:modId xmlns:p14="http://schemas.microsoft.com/office/powerpoint/2010/main" val="99772358"/>
              </p:ext>
            </p:extLst>
          </p:nvPr>
        </p:nvGraphicFramePr>
        <p:xfrm>
          <a:off x="155712" y="1383747"/>
          <a:ext cx="5569227" cy="39701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p:nvPr>
            <p:extLst>
              <p:ext uri="{D42A27DB-BD31-4B8C-83A1-F6EECF244321}">
                <p14:modId xmlns:p14="http://schemas.microsoft.com/office/powerpoint/2010/main" val="4181925634"/>
              </p:ext>
            </p:extLst>
          </p:nvPr>
        </p:nvGraphicFramePr>
        <p:xfrm>
          <a:off x="0" y="914404"/>
          <a:ext cx="9144000" cy="54094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9283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3554" name="Title 1"/>
          <p:cNvSpPr>
            <a:spLocks noGrp="1"/>
          </p:cNvSpPr>
          <p:nvPr>
            <p:ph type="ctrTitle"/>
          </p:nvPr>
        </p:nvSpPr>
        <p:spPr/>
        <p:txBody>
          <a:bodyPr>
            <a:normAutofit/>
          </a:bodyPr>
          <a:lstStyle/>
          <a:p>
            <a:pPr algn="ctr"/>
            <a:r>
              <a:rPr lang="en-US" dirty="0" smtClean="0">
                <a:solidFill>
                  <a:srgbClr val="FFFFFF"/>
                </a:solidFill>
              </a:rPr>
              <a:t>Pregnancy Experiences from Survey</a:t>
            </a:r>
          </a:p>
        </p:txBody>
      </p:sp>
      <p:sp>
        <p:nvSpPr>
          <p:cNvPr id="3" name="Rectangle 2"/>
          <p:cNvSpPr/>
          <p:nvPr/>
        </p:nvSpPr>
        <p:spPr>
          <a:xfrm>
            <a:off x="685800" y="1256748"/>
            <a:ext cx="8124825" cy="577850"/>
          </a:xfrm>
          <a:prstGeom prst="rect">
            <a:avLst/>
          </a:prstGeom>
        </p:spPr>
        <p:txBody>
          <a:bodyPr wrap="square">
            <a:spAutoFit/>
          </a:bodyPr>
          <a:lstStyle/>
          <a:p>
            <a:pPr>
              <a:lnSpc>
                <a:spcPct val="150000"/>
              </a:lnSpc>
              <a:defRPr/>
            </a:pPr>
            <a:endParaRPr lang="en-US" sz="2400" dirty="0" smtClean="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58344702"/>
              </p:ext>
            </p:extLst>
          </p:nvPr>
        </p:nvGraphicFramePr>
        <p:xfrm>
          <a:off x="1152965" y="1325264"/>
          <a:ext cx="7063231" cy="3709516"/>
        </p:xfrm>
        <a:graphic>
          <a:graphicData uri="http://schemas.openxmlformats.org/drawingml/2006/table">
            <a:tbl>
              <a:tblPr>
                <a:tableStyleId>{0505E3EF-67EA-436B-97B2-0124C06EBD24}</a:tableStyleId>
              </a:tblPr>
              <a:tblGrid>
                <a:gridCol w="2981789"/>
                <a:gridCol w="1969367"/>
                <a:gridCol w="2112075"/>
              </a:tblGrid>
              <a:tr h="1114769">
                <a:tc>
                  <a:txBody>
                    <a:bodyPr/>
                    <a:lstStyle/>
                    <a:p>
                      <a:pPr algn="l" fontAlgn="b">
                        <a:buClr>
                          <a:srgbClr val="000000"/>
                        </a:buClr>
                        <a:buSzPts val="1100"/>
                        <a:buFont typeface="Calibri"/>
                        <a:buChar char="P"/>
                      </a:pP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1" u="none" strike="noStrike" dirty="0" smtClean="0">
                          <a:solidFill>
                            <a:srgbClr val="FECD3F"/>
                          </a:solidFill>
                          <a:effectLst/>
                          <a:latin typeface="+mj-lt"/>
                        </a:rPr>
                        <a:t>Women </a:t>
                      </a:r>
                      <a:br>
                        <a:rPr lang="en-US" sz="2400" b="1" u="none" strike="noStrike" dirty="0" smtClean="0">
                          <a:solidFill>
                            <a:srgbClr val="FECD3F"/>
                          </a:solidFill>
                          <a:effectLst/>
                          <a:latin typeface="+mj-lt"/>
                        </a:rPr>
                      </a:br>
                      <a:r>
                        <a:rPr lang="en-US" sz="2400" b="1" u="none" strike="noStrike" dirty="0" smtClean="0">
                          <a:solidFill>
                            <a:srgbClr val="FECD3F"/>
                          </a:solidFill>
                          <a:effectLst/>
                          <a:latin typeface="+mj-lt"/>
                        </a:rPr>
                        <a:t>reporting (#)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1" i="0" u="none" strike="noStrike" dirty="0" smtClean="0">
                          <a:solidFill>
                            <a:srgbClr val="FECD3F"/>
                          </a:solidFill>
                          <a:effectLst/>
                          <a:latin typeface="+mj-lt"/>
                        </a:rPr>
                        <a:t>Percentage</a:t>
                      </a:r>
                      <a:br>
                        <a:rPr lang="en-US" sz="2400" b="1" i="0" u="none" strike="noStrike" dirty="0" smtClean="0">
                          <a:solidFill>
                            <a:srgbClr val="FECD3F"/>
                          </a:solidFill>
                          <a:effectLst/>
                          <a:latin typeface="+mj-lt"/>
                        </a:rPr>
                      </a:br>
                      <a:r>
                        <a:rPr lang="en-US" sz="2400" b="1" i="0" u="none" strike="noStrike" dirty="0" smtClean="0">
                          <a:solidFill>
                            <a:srgbClr val="FECD3F"/>
                          </a:solidFill>
                          <a:effectLst/>
                          <a:latin typeface="+mj-lt"/>
                        </a:rPr>
                        <a:t>of total</a:t>
                      </a:r>
                      <a:endParaRPr lang="en-US" sz="2400" b="1" i="0" u="none" strike="noStrike" dirty="0">
                        <a:solidFill>
                          <a:srgbClr val="FECD3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7435">
                <a:tc>
                  <a:txBody>
                    <a:bodyPr/>
                    <a:lstStyle/>
                    <a:p>
                      <a:pPr algn="l" fontAlgn="b">
                        <a:buClr>
                          <a:srgbClr val="000000"/>
                        </a:buClr>
                        <a:buSzPts val="1100"/>
                        <a:buFont typeface="Calibri"/>
                        <a:buNone/>
                      </a:pPr>
                      <a:r>
                        <a:rPr lang="en-US" sz="2400" b="0" u="none" strike="noStrike" dirty="0" smtClean="0">
                          <a:solidFill>
                            <a:srgbClr val="FFFFFF"/>
                          </a:solidFill>
                          <a:effectLst/>
                          <a:latin typeface="+mj-lt"/>
                        </a:rPr>
                        <a:t>Pregnancies</a:t>
                      </a:r>
                      <a:endParaRPr lang="en-US" sz="2400" b="0" i="0" u="none" strike="noStrike" dirty="0" smtClean="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u="none" strike="noStrike" dirty="0" smtClean="0">
                          <a:solidFill>
                            <a:srgbClr val="FFFFFF"/>
                          </a:solidFill>
                          <a:effectLst/>
                          <a:latin typeface="+mj-lt"/>
                        </a:rPr>
                        <a:t>81</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75%</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7435">
                <a:tc>
                  <a:txBody>
                    <a:bodyPr/>
                    <a:lstStyle/>
                    <a:p>
                      <a:pPr algn="l" fontAlgn="b">
                        <a:buClr>
                          <a:srgbClr val="000000"/>
                        </a:buClr>
                        <a:buSzPts val="1100"/>
                        <a:buFont typeface="Calibri"/>
                        <a:buNone/>
                      </a:pPr>
                      <a:r>
                        <a:rPr lang="en-US" sz="2400" b="0" u="none" strike="noStrike" dirty="0" smtClean="0">
                          <a:solidFill>
                            <a:srgbClr val="FFFFFF"/>
                          </a:solidFill>
                          <a:effectLst/>
                          <a:latin typeface="+mj-lt"/>
                        </a:rPr>
                        <a:t>Births</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u="none" strike="noStrike" dirty="0" smtClean="0">
                          <a:solidFill>
                            <a:srgbClr val="FFFFFF"/>
                          </a:solidFill>
                          <a:effectLst/>
                          <a:latin typeface="+mj-lt"/>
                        </a:rPr>
                        <a:t>73</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68%</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572">
                <a:tc>
                  <a:txBody>
                    <a:bodyPr/>
                    <a:lstStyle/>
                    <a:p>
                      <a:pPr algn="l" fontAlgn="b">
                        <a:buClr>
                          <a:srgbClr val="000000"/>
                        </a:buClr>
                        <a:buSzPts val="1100"/>
                        <a:buFont typeface="Calibri"/>
                        <a:buNone/>
                      </a:pPr>
                      <a:r>
                        <a:rPr lang="en-US" sz="2400" b="0" u="none" strike="noStrike" dirty="0" smtClean="0">
                          <a:solidFill>
                            <a:srgbClr val="FFFFFF"/>
                          </a:solidFill>
                          <a:effectLst/>
                          <a:latin typeface="+mj-lt"/>
                        </a:rPr>
                        <a:t>Miscarriages/still births</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32</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30%</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7435">
                <a:tc>
                  <a:txBody>
                    <a:bodyPr/>
                    <a:lstStyle/>
                    <a:p>
                      <a:pPr algn="l" fontAlgn="b">
                        <a:buClr>
                          <a:srgbClr val="000000"/>
                        </a:buClr>
                        <a:buSzPts val="1100"/>
                        <a:buFont typeface="Calibri"/>
                        <a:buNone/>
                      </a:pPr>
                      <a:r>
                        <a:rPr lang="en-US" sz="2400" b="1" u="none" strike="noStrike" dirty="0" smtClean="0">
                          <a:solidFill>
                            <a:schemeClr val="accent1">
                              <a:lumMod val="60000"/>
                              <a:lumOff val="40000"/>
                            </a:schemeClr>
                          </a:solidFill>
                          <a:effectLst/>
                          <a:latin typeface="+mj-lt"/>
                        </a:rPr>
                        <a:t>Abortions</a:t>
                      </a:r>
                      <a:endParaRPr lang="en-US" sz="2400" b="1" i="0" u="none" strike="noStrike" dirty="0">
                        <a:solidFill>
                          <a:schemeClr val="accent1">
                            <a:lumMod val="60000"/>
                            <a:lumOff val="40000"/>
                          </a:schemeClr>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1" u="none" strike="noStrike" dirty="0">
                          <a:solidFill>
                            <a:schemeClr val="accent1">
                              <a:lumMod val="60000"/>
                              <a:lumOff val="40000"/>
                            </a:schemeClr>
                          </a:solidFill>
                          <a:effectLst/>
                          <a:latin typeface="+mj-lt"/>
                        </a:rPr>
                        <a:t>19</a:t>
                      </a:r>
                      <a:endParaRPr lang="en-US" sz="2400" b="1" i="0" u="none" strike="noStrike" dirty="0">
                        <a:solidFill>
                          <a:schemeClr val="accent1">
                            <a:lumMod val="60000"/>
                            <a:lumOff val="40000"/>
                          </a:schemeClr>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1" i="0" u="none" strike="noStrike" dirty="0" smtClean="0">
                          <a:solidFill>
                            <a:schemeClr val="accent1">
                              <a:lumMod val="60000"/>
                              <a:lumOff val="40000"/>
                            </a:schemeClr>
                          </a:solidFill>
                          <a:effectLst/>
                          <a:latin typeface="+mj-lt"/>
                        </a:rPr>
                        <a:t>18%</a:t>
                      </a:r>
                      <a:endParaRPr lang="en-US" sz="2400" b="1" i="0" u="none" strike="noStrike" dirty="0">
                        <a:solidFill>
                          <a:schemeClr val="accent1">
                            <a:lumMod val="60000"/>
                            <a:lumOff val="40000"/>
                          </a:schemeClr>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7435">
                <a:tc>
                  <a:txBody>
                    <a:bodyPr/>
                    <a:lstStyle/>
                    <a:p>
                      <a:pPr algn="l" fontAlgn="b"/>
                      <a:r>
                        <a:rPr lang="en-US" sz="2400" b="0" i="0" u="none" strike="noStrike" dirty="0" smtClean="0">
                          <a:solidFill>
                            <a:srgbClr val="FFFFFF"/>
                          </a:solidFill>
                          <a:effectLst/>
                          <a:latin typeface="+mj-lt"/>
                        </a:rPr>
                        <a:t>Adoptive</a:t>
                      </a:r>
                      <a:r>
                        <a:rPr lang="en-US" sz="2400" b="0" i="0" u="none" strike="noStrike" baseline="0" dirty="0" smtClean="0">
                          <a:solidFill>
                            <a:srgbClr val="FFFFFF"/>
                          </a:solidFill>
                          <a:effectLst/>
                          <a:latin typeface="+mj-lt"/>
                        </a:rPr>
                        <a:t> mothers</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2</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2%</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7435">
                <a:tc>
                  <a:txBody>
                    <a:bodyPr/>
                    <a:lstStyle/>
                    <a:p>
                      <a:pPr algn="l" fontAlgn="b"/>
                      <a:r>
                        <a:rPr lang="en-US" sz="2400" b="0" i="0" u="none" strike="noStrike" dirty="0" smtClean="0">
                          <a:solidFill>
                            <a:srgbClr val="FFFFFF"/>
                          </a:solidFill>
                          <a:effectLst/>
                          <a:latin typeface="+mj-lt"/>
                        </a:rPr>
                        <a:t>Birth</a:t>
                      </a:r>
                      <a:r>
                        <a:rPr lang="en-US" sz="2400" b="0" i="0" u="none" strike="noStrike" baseline="0" dirty="0" smtClean="0">
                          <a:solidFill>
                            <a:srgbClr val="FFFFFF"/>
                          </a:solidFill>
                          <a:effectLst/>
                          <a:latin typeface="+mj-lt"/>
                        </a:rPr>
                        <a:t> </a:t>
                      </a:r>
                      <a:r>
                        <a:rPr lang="en-US" sz="2400" b="0" i="0" u="none" strike="noStrike" kern="1200" baseline="0" dirty="0" smtClean="0">
                          <a:solidFill>
                            <a:srgbClr val="FFFFFF"/>
                          </a:solidFill>
                          <a:effectLst/>
                          <a:latin typeface="+mn-lt"/>
                          <a:ea typeface="+mn-ea"/>
                          <a:cs typeface="+mn-cs"/>
                        </a:rPr>
                        <a:t>mothers</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1</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b="0" i="0" u="none" strike="noStrike" dirty="0" smtClean="0">
                          <a:solidFill>
                            <a:srgbClr val="FFFFFF"/>
                          </a:solidFill>
                          <a:effectLst/>
                          <a:latin typeface="+mj-lt"/>
                        </a:rPr>
                        <a:t>1%</a:t>
                      </a:r>
                      <a:endParaRPr lang="en-US" sz="2400" b="0" i="0" u="none" strike="noStrike" dirty="0">
                        <a:solidFill>
                          <a:srgbClr val="FFFFFF"/>
                        </a:solidFill>
                        <a:effectLst/>
                        <a:latin typeface="+mj-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32050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85800" y="0"/>
            <a:ext cx="7772400" cy="1310640"/>
          </a:xfrm>
        </p:spPr>
        <p:txBody>
          <a:bodyPr>
            <a:noAutofit/>
          </a:bodyPr>
          <a:lstStyle/>
          <a:p>
            <a:r>
              <a:rPr lang="en-US" b="1" dirty="0" smtClean="0">
                <a:ln w="1905"/>
                <a:solidFill>
                  <a:srgbClr val="FFFFFF"/>
                </a:solidFill>
              </a:rPr>
              <a:t>77% of Book Clubs Contained an Abortion Experience</a:t>
            </a:r>
            <a:endParaRPr lang="en-US" b="1" dirty="0">
              <a:ln w="1905"/>
              <a:solidFill>
                <a:srgbClr val="FFFFFF"/>
              </a:solidFill>
            </a:endParaRPr>
          </a:p>
        </p:txBody>
      </p:sp>
      <p:sp>
        <p:nvSpPr>
          <p:cNvPr id="2" name="Octagon 1"/>
          <p:cNvSpPr/>
          <p:nvPr/>
        </p:nvSpPr>
        <p:spPr>
          <a:xfrm>
            <a:off x="555658" y="1544842"/>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5</a:t>
            </a:r>
            <a:endParaRPr lang="en-US" sz="3200" b="1" dirty="0">
              <a:solidFill>
                <a:srgbClr val="FFFFFF"/>
              </a:solidFill>
            </a:endParaRPr>
          </a:p>
        </p:txBody>
      </p:sp>
      <p:sp>
        <p:nvSpPr>
          <p:cNvPr id="6" name="Octagon 5"/>
          <p:cNvSpPr/>
          <p:nvPr/>
        </p:nvSpPr>
        <p:spPr>
          <a:xfrm>
            <a:off x="3751477" y="484542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7" name="Octagon 6"/>
          <p:cNvSpPr/>
          <p:nvPr/>
        </p:nvSpPr>
        <p:spPr>
          <a:xfrm>
            <a:off x="2155858" y="484542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8" name="Octagon 7"/>
          <p:cNvSpPr/>
          <p:nvPr/>
        </p:nvSpPr>
        <p:spPr>
          <a:xfrm>
            <a:off x="2155858" y="1544842"/>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3</a:t>
            </a:r>
            <a:endParaRPr lang="en-US" sz="3200" b="1" dirty="0">
              <a:solidFill>
                <a:srgbClr val="FFFFFF"/>
              </a:solidFill>
            </a:endParaRPr>
          </a:p>
        </p:txBody>
      </p:sp>
      <p:sp>
        <p:nvSpPr>
          <p:cNvPr id="9" name="Octagon 8"/>
          <p:cNvSpPr/>
          <p:nvPr/>
        </p:nvSpPr>
        <p:spPr>
          <a:xfrm>
            <a:off x="555658" y="3195841"/>
            <a:ext cx="1321308"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2</a:t>
            </a:r>
            <a:endParaRPr lang="en-US" sz="3200" b="1" dirty="0">
              <a:solidFill>
                <a:srgbClr val="FFFFFF"/>
              </a:solidFill>
            </a:endParaRPr>
          </a:p>
        </p:txBody>
      </p:sp>
      <p:sp>
        <p:nvSpPr>
          <p:cNvPr id="10" name="Octagon 9"/>
          <p:cNvSpPr/>
          <p:nvPr/>
        </p:nvSpPr>
        <p:spPr>
          <a:xfrm>
            <a:off x="2155858" y="3195841"/>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1" name="Octagon 10"/>
          <p:cNvSpPr/>
          <p:nvPr/>
        </p:nvSpPr>
        <p:spPr>
          <a:xfrm>
            <a:off x="7332877" y="3081541"/>
            <a:ext cx="1320800" cy="1422400"/>
          </a:xfrm>
          <a:prstGeom prst="octagon">
            <a:avLst/>
          </a:prstGeom>
          <a:ln>
            <a:solidFill>
              <a:srgbClr val="FFFFFF"/>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smtClean="0">
                <a:solidFill>
                  <a:srgbClr val="FFFFFF"/>
                </a:solidFill>
              </a:rPr>
              <a:t>0</a:t>
            </a:r>
            <a:endParaRPr lang="en-US" sz="3200" b="1" dirty="0">
              <a:solidFill>
                <a:srgbClr val="FFFFFF"/>
              </a:solidFill>
            </a:endParaRPr>
          </a:p>
        </p:txBody>
      </p:sp>
      <p:sp>
        <p:nvSpPr>
          <p:cNvPr id="12" name="Octagon 11"/>
          <p:cNvSpPr/>
          <p:nvPr/>
        </p:nvSpPr>
        <p:spPr>
          <a:xfrm>
            <a:off x="3751477" y="3195841"/>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3" name="Octagon 12"/>
          <p:cNvSpPr/>
          <p:nvPr/>
        </p:nvSpPr>
        <p:spPr>
          <a:xfrm>
            <a:off x="5334264" y="484542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4" name="Octagon 13"/>
          <p:cNvSpPr/>
          <p:nvPr/>
        </p:nvSpPr>
        <p:spPr>
          <a:xfrm>
            <a:off x="7332877" y="1544842"/>
            <a:ext cx="1320800" cy="1422400"/>
          </a:xfrm>
          <a:prstGeom prst="octagon">
            <a:avLst/>
          </a:prstGeom>
          <a:ln>
            <a:solidFill>
              <a:srgbClr val="FFFFFF"/>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smtClean="0">
                <a:solidFill>
                  <a:srgbClr val="FFFFFF"/>
                </a:solidFill>
              </a:rPr>
              <a:t>0</a:t>
            </a:r>
            <a:endParaRPr lang="en-US" sz="3200" b="1" dirty="0">
              <a:solidFill>
                <a:srgbClr val="FFFFFF"/>
              </a:solidFill>
            </a:endParaRPr>
          </a:p>
        </p:txBody>
      </p:sp>
      <p:sp>
        <p:nvSpPr>
          <p:cNvPr id="15" name="Octagon 14"/>
          <p:cNvSpPr/>
          <p:nvPr/>
        </p:nvSpPr>
        <p:spPr>
          <a:xfrm>
            <a:off x="3751477" y="1544842"/>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3</a:t>
            </a:r>
            <a:endParaRPr lang="en-US" sz="3200" b="1" dirty="0">
              <a:solidFill>
                <a:srgbClr val="FFFFFF"/>
              </a:solidFill>
            </a:endParaRPr>
          </a:p>
        </p:txBody>
      </p:sp>
      <p:sp>
        <p:nvSpPr>
          <p:cNvPr id="16" name="Octagon 15"/>
          <p:cNvSpPr/>
          <p:nvPr/>
        </p:nvSpPr>
        <p:spPr>
          <a:xfrm>
            <a:off x="555658" y="4845420"/>
            <a:ext cx="1321308"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8" name="Title 4"/>
          <p:cNvSpPr txBox="1">
            <a:spLocks/>
          </p:cNvSpPr>
          <p:nvPr/>
        </p:nvSpPr>
        <p:spPr>
          <a:xfrm>
            <a:off x="5377077" y="2222175"/>
            <a:ext cx="1803400" cy="2281766"/>
          </a:xfrm>
          <a:prstGeom prst="rect">
            <a:avLst/>
          </a:prstGeom>
          <a:noFill/>
        </p:spPr>
        <p:txBody>
          <a:bodyPr vert="horz" wrap="square" lIns="0" tIns="45720" rIns="0" bIns="45720" rtlCol="0" anchor="ctr">
            <a:noAutofit/>
          </a:bodyPr>
          <a:lstStyle>
            <a:lvl1pPr marL="0" marR="0" indent="0" algn="ctr" defTabSz="457200" rtl="0" eaLnBrk="1" fontAlgn="auto" latinLnBrk="0" hangingPunct="1">
              <a:lnSpc>
                <a:spcPct val="100000"/>
              </a:lnSpc>
              <a:spcBef>
                <a:spcPct val="0"/>
              </a:spcBef>
              <a:spcAft>
                <a:spcPts val="0"/>
              </a:spcAft>
              <a:buClrTx/>
              <a:buSzTx/>
              <a:buFontTx/>
              <a:buNone/>
              <a:tabLst/>
              <a:defRPr sz="2800" b="0" i="0" kern="1200">
                <a:solidFill>
                  <a:schemeClr val="bg1"/>
                </a:solidFill>
                <a:latin typeface="Arial Black"/>
                <a:ea typeface="+mj-ea"/>
                <a:cs typeface="Arial Black"/>
              </a:defRPr>
            </a:lvl1pPr>
          </a:lstStyle>
          <a:p>
            <a:r>
              <a:rPr lang="en-US" sz="2400" spc="70" dirty="0" smtClean="0">
                <a:ln w="1905"/>
                <a:latin typeface="Arial"/>
                <a:cs typeface="Arial"/>
              </a:rPr>
              <a:t>Number </a:t>
            </a:r>
            <a:br>
              <a:rPr lang="en-US" sz="2400" spc="70" dirty="0" smtClean="0">
                <a:ln w="1905"/>
                <a:latin typeface="Arial"/>
                <a:cs typeface="Arial"/>
              </a:rPr>
            </a:br>
            <a:r>
              <a:rPr lang="en-US" sz="2400" spc="70" dirty="0" smtClean="0">
                <a:ln w="1905"/>
                <a:latin typeface="Arial"/>
                <a:cs typeface="Arial"/>
              </a:rPr>
              <a:t>of women reporting abortions on confidential survey</a:t>
            </a:r>
            <a:endParaRPr lang="en-US" sz="2400" spc="70" dirty="0">
              <a:ln w="1905"/>
              <a:latin typeface="Arial"/>
              <a:cs typeface="Arial"/>
            </a:endParaRPr>
          </a:p>
        </p:txBody>
      </p:sp>
      <p:cxnSp>
        <p:nvCxnSpPr>
          <p:cNvPr id="20" name="Straight Arrow Connector 19"/>
          <p:cNvCxnSpPr/>
          <p:nvPr/>
        </p:nvCxnSpPr>
        <p:spPr>
          <a:xfrm flipH="1" flipV="1">
            <a:off x="4676506" y="2353577"/>
            <a:ext cx="657758" cy="613665"/>
          </a:xfrm>
          <a:prstGeom prst="straightConnector1">
            <a:avLst/>
          </a:prstGeom>
          <a:ln>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Octagon 18"/>
          <p:cNvSpPr/>
          <p:nvPr/>
        </p:nvSpPr>
        <p:spPr>
          <a:xfrm>
            <a:off x="7332877" y="4703585"/>
            <a:ext cx="1320800" cy="1422400"/>
          </a:xfrm>
          <a:prstGeom prst="octagon">
            <a:avLst/>
          </a:prstGeom>
          <a:ln>
            <a:solidFill>
              <a:srgbClr val="FFFFFF"/>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smtClean="0">
                <a:solidFill>
                  <a:srgbClr val="FFFFFF"/>
                </a:solidFill>
              </a:rPr>
              <a:t>0</a:t>
            </a:r>
            <a:endParaRPr lang="en-US" sz="3200" b="1" dirty="0">
              <a:solidFill>
                <a:srgbClr val="FFFFFF"/>
              </a:solidFill>
            </a:endParaRPr>
          </a:p>
        </p:txBody>
      </p:sp>
    </p:spTree>
    <p:extLst>
      <p:ext uri="{BB962C8B-B14F-4D97-AF65-F5344CB8AC3E}">
        <p14:creationId xmlns:p14="http://schemas.microsoft.com/office/powerpoint/2010/main" val="3629502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85800" y="0"/>
            <a:ext cx="7772400" cy="1310640"/>
          </a:xfrm>
        </p:spPr>
        <p:txBody>
          <a:bodyPr>
            <a:noAutofit/>
          </a:bodyPr>
          <a:lstStyle/>
          <a:p>
            <a:r>
              <a:rPr lang="en-US" b="1" dirty="0" smtClean="0">
                <a:ln w="1905"/>
                <a:solidFill>
                  <a:srgbClr val="FFFFFF"/>
                </a:solidFill>
              </a:rPr>
              <a:t>15 out of 19 (79%) Women </a:t>
            </a:r>
            <a:r>
              <a:rPr lang="en-US" b="1" dirty="0">
                <a:ln w="1905"/>
                <a:solidFill>
                  <a:srgbClr val="FFFFFF"/>
                </a:solidFill>
              </a:rPr>
              <a:t>s</a:t>
            </a:r>
            <a:r>
              <a:rPr lang="en-US" b="1" dirty="0" smtClean="0">
                <a:ln w="1905"/>
                <a:solidFill>
                  <a:srgbClr val="FFFFFF"/>
                </a:solidFill>
              </a:rPr>
              <a:t>hared their abortion with their Book Club</a:t>
            </a:r>
            <a:endParaRPr lang="en-US" b="1" dirty="0">
              <a:ln w="1905"/>
              <a:solidFill>
                <a:srgbClr val="FFFFFF"/>
              </a:solidFill>
            </a:endParaRPr>
          </a:p>
        </p:txBody>
      </p:sp>
      <p:sp>
        <p:nvSpPr>
          <p:cNvPr id="6" name="Octagon 5"/>
          <p:cNvSpPr/>
          <p:nvPr/>
        </p:nvSpPr>
        <p:spPr>
          <a:xfrm>
            <a:off x="7505700" y="3200400"/>
            <a:ext cx="1320800" cy="1422400"/>
          </a:xfrm>
          <a:prstGeom prst="octagon">
            <a:avLst/>
          </a:prstGeom>
          <a:gradFill>
            <a:gsLst>
              <a:gs pos="0">
                <a:schemeClr val="accent6">
                  <a:lumMod val="75000"/>
                </a:schemeClr>
              </a:gs>
              <a:gs pos="100000">
                <a:schemeClr val="accent6">
                  <a:lumMod val="60000"/>
                  <a:lumOff val="40000"/>
                </a:schemeClr>
              </a:gs>
            </a:gsLst>
          </a:gradFill>
          <a:ln>
            <a:solidFill>
              <a:srgbClr val="FFFFFF"/>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7" name="Octagon 6"/>
          <p:cNvSpPr/>
          <p:nvPr/>
        </p:nvSpPr>
        <p:spPr>
          <a:xfrm>
            <a:off x="7505700" y="1545336"/>
            <a:ext cx="1320800" cy="1422400"/>
          </a:xfrm>
          <a:prstGeom prst="octagon">
            <a:avLst/>
          </a:prstGeom>
          <a:gradFill>
            <a:gsLst>
              <a:gs pos="0">
                <a:schemeClr val="accent6">
                  <a:lumMod val="75000"/>
                </a:schemeClr>
              </a:gs>
              <a:gs pos="100000">
                <a:schemeClr val="accent6">
                  <a:lumMod val="60000"/>
                  <a:lumOff val="40000"/>
                </a:schemeClr>
              </a:gs>
            </a:gsLst>
          </a:gradFill>
          <a:ln>
            <a:solidFill>
              <a:srgbClr val="FFFFFF"/>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8" name="Octagon 7"/>
          <p:cNvSpPr/>
          <p:nvPr/>
        </p:nvSpPr>
        <p:spPr>
          <a:xfrm>
            <a:off x="3748335" y="320040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2" name="Octagon 11"/>
          <p:cNvSpPr/>
          <p:nvPr/>
        </p:nvSpPr>
        <p:spPr>
          <a:xfrm>
            <a:off x="2156460" y="1545336"/>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5</a:t>
            </a:r>
            <a:endParaRPr lang="en-US" sz="3200" b="1" dirty="0">
              <a:solidFill>
                <a:srgbClr val="FFFFFF"/>
              </a:solidFill>
            </a:endParaRPr>
          </a:p>
        </p:txBody>
      </p:sp>
      <p:sp>
        <p:nvSpPr>
          <p:cNvPr id="13" name="Octagon 12"/>
          <p:cNvSpPr/>
          <p:nvPr/>
        </p:nvSpPr>
        <p:spPr>
          <a:xfrm>
            <a:off x="6002123" y="1545336"/>
            <a:ext cx="1320800" cy="1422400"/>
          </a:xfrm>
          <a:prstGeom prst="octagon">
            <a:avLst/>
          </a:prstGeom>
          <a:gradFill>
            <a:gsLst>
              <a:gs pos="0">
                <a:schemeClr val="accent6">
                  <a:lumMod val="75000"/>
                </a:schemeClr>
              </a:gs>
              <a:gs pos="100000">
                <a:schemeClr val="accent6">
                  <a:lumMod val="60000"/>
                  <a:lumOff val="40000"/>
                </a:schemeClr>
              </a:gs>
            </a:gsLst>
          </a:gradFill>
          <a:ln>
            <a:solidFill>
              <a:srgbClr val="FFFFFF"/>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15" name="Octagon 14"/>
          <p:cNvSpPr/>
          <p:nvPr/>
        </p:nvSpPr>
        <p:spPr>
          <a:xfrm>
            <a:off x="2156460" y="320040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6" name="Octagon 15"/>
          <p:cNvSpPr/>
          <p:nvPr/>
        </p:nvSpPr>
        <p:spPr>
          <a:xfrm>
            <a:off x="3748335" y="153416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3</a:t>
            </a:r>
            <a:endParaRPr lang="en-US" sz="3200" b="1" dirty="0">
              <a:solidFill>
                <a:srgbClr val="FFFFFF"/>
              </a:solidFill>
            </a:endParaRPr>
          </a:p>
        </p:txBody>
      </p:sp>
      <p:sp>
        <p:nvSpPr>
          <p:cNvPr id="17" name="Octagon 16"/>
          <p:cNvSpPr/>
          <p:nvPr/>
        </p:nvSpPr>
        <p:spPr>
          <a:xfrm>
            <a:off x="556260" y="4846842"/>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8" name="Octagon 17"/>
          <p:cNvSpPr/>
          <p:nvPr/>
        </p:nvSpPr>
        <p:spPr>
          <a:xfrm>
            <a:off x="556260" y="3200400"/>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1</a:t>
            </a:r>
            <a:endParaRPr lang="en-US" sz="3200" b="1" dirty="0">
              <a:solidFill>
                <a:srgbClr val="FFFFFF"/>
              </a:solidFill>
            </a:endParaRPr>
          </a:p>
        </p:txBody>
      </p:sp>
      <p:sp>
        <p:nvSpPr>
          <p:cNvPr id="19" name="Octagon 18"/>
          <p:cNvSpPr/>
          <p:nvPr/>
        </p:nvSpPr>
        <p:spPr>
          <a:xfrm>
            <a:off x="556260" y="1545336"/>
            <a:ext cx="1320800" cy="1422400"/>
          </a:xfrm>
          <a:prstGeom prst="octagon">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FFFF"/>
                </a:solidFill>
              </a:rPr>
              <a:t>5</a:t>
            </a:r>
            <a:endParaRPr lang="en-US" sz="3200" b="1" dirty="0">
              <a:solidFill>
                <a:srgbClr val="FFFFFF"/>
              </a:solidFill>
            </a:endParaRPr>
          </a:p>
        </p:txBody>
      </p:sp>
      <p:sp>
        <p:nvSpPr>
          <p:cNvPr id="20" name="Title 4"/>
          <p:cNvSpPr txBox="1">
            <a:spLocks/>
          </p:cNvSpPr>
          <p:nvPr/>
        </p:nvSpPr>
        <p:spPr>
          <a:xfrm>
            <a:off x="5816600" y="0"/>
            <a:ext cx="3378200" cy="1219200"/>
          </a:xfrm>
          <a:prstGeom prst="rect">
            <a:avLst/>
          </a:prstGeom>
        </p:spPr>
        <p:txBody>
          <a:bodyPr vert="horz" lIns="91440" tIns="45720" rIns="91440" bIns="45720" rtlCol="0" anchor="ctr">
            <a:noAutofit/>
          </a:bodyPr>
          <a:lstStyle>
            <a:lvl1pPr marL="0" marR="0" indent="0" algn="ctr" defTabSz="457200" rtl="0" eaLnBrk="1" fontAlgn="auto" latinLnBrk="0" hangingPunct="1">
              <a:lnSpc>
                <a:spcPct val="100000"/>
              </a:lnSpc>
              <a:spcBef>
                <a:spcPct val="0"/>
              </a:spcBef>
              <a:spcAft>
                <a:spcPts val="0"/>
              </a:spcAft>
              <a:buClrTx/>
              <a:buSzTx/>
              <a:buFontTx/>
              <a:buNone/>
              <a:tabLst/>
              <a:defRPr sz="2800" b="0" i="0" kern="1200">
                <a:solidFill>
                  <a:schemeClr val="bg1"/>
                </a:solidFill>
                <a:latin typeface="Arial Black"/>
                <a:ea typeface="+mj-ea"/>
                <a:cs typeface="Arial Black"/>
              </a:defRPr>
            </a:lvl1pPr>
          </a:lstStyle>
          <a:p>
            <a:endParaRPr lang="en-US" b="1" dirty="0">
              <a:ln w="1905"/>
            </a:endParaRPr>
          </a:p>
        </p:txBody>
      </p:sp>
      <p:sp>
        <p:nvSpPr>
          <p:cNvPr id="21" name="Title 4"/>
          <p:cNvSpPr txBox="1">
            <a:spLocks/>
          </p:cNvSpPr>
          <p:nvPr/>
        </p:nvSpPr>
        <p:spPr>
          <a:xfrm>
            <a:off x="2283322" y="4789766"/>
            <a:ext cx="3533278" cy="1549400"/>
          </a:xfrm>
          <a:prstGeom prst="rect">
            <a:avLst/>
          </a:prstGeom>
          <a:noFill/>
        </p:spPr>
        <p:txBody>
          <a:bodyPr vert="horz" wrap="square" lIns="0" tIns="45720" rIns="0" bIns="45720" rtlCol="0" anchor="ctr">
            <a:noAutofit/>
          </a:bodyPr>
          <a:lstStyle>
            <a:lvl1pPr marL="0" marR="0" indent="0" algn="ctr" defTabSz="457200" rtl="0" eaLnBrk="1" fontAlgn="auto" latinLnBrk="0" hangingPunct="1">
              <a:lnSpc>
                <a:spcPct val="100000"/>
              </a:lnSpc>
              <a:spcBef>
                <a:spcPct val="0"/>
              </a:spcBef>
              <a:spcAft>
                <a:spcPts val="0"/>
              </a:spcAft>
              <a:buClrTx/>
              <a:buSzTx/>
              <a:buFontTx/>
              <a:buNone/>
              <a:tabLst/>
              <a:defRPr sz="2800" b="0" i="0" kern="1200">
                <a:solidFill>
                  <a:schemeClr val="bg1"/>
                </a:solidFill>
                <a:latin typeface="Arial Black"/>
                <a:ea typeface="+mj-ea"/>
                <a:cs typeface="Arial Black"/>
              </a:defRPr>
            </a:lvl1pPr>
          </a:lstStyle>
          <a:p>
            <a:r>
              <a:rPr lang="en-US" sz="2400" spc="70" dirty="0" smtClean="0">
                <a:ln w="1905"/>
                <a:latin typeface="Arial"/>
                <a:cs typeface="Arial"/>
              </a:rPr>
              <a:t>Number of women who disclosed/ </a:t>
            </a:r>
            <a:br>
              <a:rPr lang="en-US" sz="2400" spc="70" dirty="0" smtClean="0">
                <a:ln w="1905"/>
                <a:latin typeface="Arial"/>
                <a:cs typeface="Arial"/>
              </a:rPr>
            </a:br>
            <a:r>
              <a:rPr lang="en-US" sz="2400" spc="70" dirty="0" smtClean="0">
                <a:ln w="1905"/>
                <a:latin typeface="Arial"/>
                <a:cs typeface="Arial"/>
              </a:rPr>
              <a:t>Confidential disclosure</a:t>
            </a:r>
            <a:endParaRPr lang="en-US" sz="2400" spc="70" dirty="0">
              <a:ln w="1905"/>
              <a:latin typeface="Arial"/>
              <a:cs typeface="Arial"/>
            </a:endParaRPr>
          </a:p>
        </p:txBody>
      </p:sp>
      <p:cxnSp>
        <p:nvCxnSpPr>
          <p:cNvPr id="23" name="Straight Arrow Connector 22"/>
          <p:cNvCxnSpPr/>
          <p:nvPr/>
        </p:nvCxnSpPr>
        <p:spPr>
          <a:xfrm rot="10800000">
            <a:off x="1461591" y="4206839"/>
            <a:ext cx="921628" cy="825501"/>
          </a:xfrm>
          <a:prstGeom prst="straightConnector1">
            <a:avLst/>
          </a:prstGeom>
          <a:ln>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itle 4"/>
          <p:cNvSpPr txBox="1">
            <a:spLocks/>
          </p:cNvSpPr>
          <p:nvPr/>
        </p:nvSpPr>
        <p:spPr>
          <a:xfrm>
            <a:off x="5611690" y="3078865"/>
            <a:ext cx="1894009" cy="1589366"/>
          </a:xfrm>
          <a:prstGeom prst="rect">
            <a:avLst/>
          </a:prstGeom>
          <a:noFill/>
        </p:spPr>
        <p:txBody>
          <a:bodyPr vert="horz" wrap="square" lIns="0" tIns="45720" rIns="0" bIns="45720" rtlCol="0" anchor="ctr">
            <a:noAutofit/>
          </a:bodyPr>
          <a:lstStyle>
            <a:lvl1pPr marL="0" marR="0" indent="0" algn="ctr" defTabSz="457200" rtl="0" eaLnBrk="1" fontAlgn="auto" latinLnBrk="0" hangingPunct="1">
              <a:lnSpc>
                <a:spcPct val="100000"/>
              </a:lnSpc>
              <a:spcBef>
                <a:spcPct val="0"/>
              </a:spcBef>
              <a:spcAft>
                <a:spcPts val="0"/>
              </a:spcAft>
              <a:buClrTx/>
              <a:buSzTx/>
              <a:buFontTx/>
              <a:buNone/>
              <a:tabLst/>
              <a:defRPr sz="2800" b="0" i="0" kern="1200">
                <a:solidFill>
                  <a:schemeClr val="bg1"/>
                </a:solidFill>
                <a:latin typeface="Arial Black"/>
                <a:ea typeface="+mj-ea"/>
                <a:cs typeface="Arial Black"/>
              </a:defRPr>
            </a:lvl1pPr>
          </a:lstStyle>
          <a:p>
            <a:r>
              <a:rPr lang="en-US" sz="2400" spc="70" dirty="0" smtClean="0">
                <a:ln w="1905"/>
                <a:latin typeface="Arial"/>
                <a:cs typeface="Arial"/>
              </a:rPr>
              <a:t>Confidential survey disclosure only</a:t>
            </a:r>
            <a:endParaRPr lang="en-US" sz="2400" spc="70" dirty="0">
              <a:ln w="1905"/>
              <a:latin typeface="Arial"/>
              <a:cs typeface="Arial"/>
            </a:endParaRPr>
          </a:p>
        </p:txBody>
      </p:sp>
      <p:cxnSp>
        <p:nvCxnSpPr>
          <p:cNvPr id="25" name="Straight Arrow Connector 24"/>
          <p:cNvCxnSpPr/>
          <p:nvPr/>
        </p:nvCxnSpPr>
        <p:spPr>
          <a:xfrm flipV="1">
            <a:off x="7394280" y="2525606"/>
            <a:ext cx="583086" cy="553259"/>
          </a:xfrm>
          <a:prstGeom prst="straightConnector1">
            <a:avLst/>
          </a:prstGeom>
          <a:ln>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460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Abortion Disclosure</a:t>
            </a:r>
            <a:endParaRPr lang="en-US" dirty="0">
              <a:solidFill>
                <a:schemeClr val="bg1"/>
              </a:solidFill>
            </a:endParaRPr>
          </a:p>
        </p:txBody>
      </p:sp>
      <p:sp>
        <p:nvSpPr>
          <p:cNvPr id="6" name="Rectangular Callout 5"/>
          <p:cNvSpPr/>
          <p:nvPr/>
        </p:nvSpPr>
        <p:spPr>
          <a:xfrm>
            <a:off x="998954" y="1312740"/>
            <a:ext cx="7221011" cy="4166438"/>
          </a:xfrm>
          <a:prstGeom prst="wedgeRectCallout">
            <a:avLst>
              <a:gd name="adj1" fmla="val -49494"/>
              <a:gd name="adj2" fmla="val 65305"/>
            </a:avLst>
          </a:prstGeom>
          <a:gradFill>
            <a:gsLst>
              <a:gs pos="0">
                <a:srgbClr val="DD6E0D"/>
              </a:gs>
              <a:gs pos="10000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lIns="274320" tIns="0" rIns="274320" bIns="182880" rtlCol="0" anchor="ctr"/>
          <a:lstStyle/>
          <a:p>
            <a:pPr algn="ctr">
              <a:lnSpc>
                <a:spcPts val="3500"/>
              </a:lnSpc>
            </a:pPr>
            <a:r>
              <a:rPr lang="en-US" sz="2400" dirty="0" smtClean="0">
                <a:solidFill>
                  <a:schemeClr val="tx1"/>
                </a:solidFill>
              </a:rPr>
              <a:t>“</a:t>
            </a:r>
            <a:r>
              <a:rPr lang="en-US" sz="2400" dirty="0">
                <a:solidFill>
                  <a:schemeClr val="tx1"/>
                </a:solidFill>
              </a:rPr>
              <a:t>I really identified with so many of those </a:t>
            </a:r>
            <a:r>
              <a:rPr lang="en-US" sz="2400" dirty="0" smtClean="0">
                <a:solidFill>
                  <a:schemeClr val="tx1"/>
                </a:solidFill>
              </a:rPr>
              <a:t>stories … they </a:t>
            </a:r>
            <a:r>
              <a:rPr lang="en-US" sz="2400" dirty="0">
                <a:solidFill>
                  <a:schemeClr val="tx1"/>
                </a:solidFill>
              </a:rPr>
              <a:t>triggered a lot of </a:t>
            </a:r>
            <a:r>
              <a:rPr lang="en-US" sz="2400" dirty="0" smtClean="0">
                <a:solidFill>
                  <a:schemeClr val="tx1"/>
                </a:solidFill>
              </a:rPr>
              <a:t>memories. At </a:t>
            </a:r>
            <a:r>
              <a:rPr lang="en-US" sz="2400" dirty="0">
                <a:solidFill>
                  <a:schemeClr val="tx1"/>
                </a:solidFill>
              </a:rPr>
              <a:t>one point I started crying and I don’t even remember which story</a:t>
            </a:r>
            <a:r>
              <a:rPr lang="en-US" sz="2400" dirty="0" smtClean="0">
                <a:solidFill>
                  <a:schemeClr val="tx1"/>
                </a:solidFill>
              </a:rPr>
              <a:t> — </a:t>
            </a:r>
            <a:r>
              <a:rPr lang="en-US" sz="2400" dirty="0">
                <a:solidFill>
                  <a:schemeClr val="tx1"/>
                </a:solidFill>
              </a:rPr>
              <a:t>I think it was</a:t>
            </a:r>
            <a:r>
              <a:rPr lang="en-US" sz="2400" dirty="0" smtClean="0">
                <a:solidFill>
                  <a:schemeClr val="tx1"/>
                </a:solidFill>
              </a:rPr>
              <a:t> the story about </a:t>
            </a:r>
            <a:r>
              <a:rPr lang="en-US" sz="2400" dirty="0">
                <a:solidFill>
                  <a:schemeClr val="tx1"/>
                </a:solidFill>
              </a:rPr>
              <a:t>the </a:t>
            </a:r>
            <a:r>
              <a:rPr lang="en-US" sz="2400" dirty="0" smtClean="0">
                <a:solidFill>
                  <a:schemeClr val="tx1"/>
                </a:solidFill>
              </a:rPr>
              <a:t>miscarriage … I’ve </a:t>
            </a:r>
            <a:r>
              <a:rPr lang="en-US" sz="2400" dirty="0">
                <a:solidFill>
                  <a:schemeClr val="tx1"/>
                </a:solidFill>
              </a:rPr>
              <a:t>had five miscarriages.</a:t>
            </a:r>
            <a:r>
              <a:rPr lang="en-US" sz="2400" dirty="0" smtClean="0">
                <a:solidFill>
                  <a:schemeClr val="tx1"/>
                </a:solidFill>
              </a:rPr>
              <a:t> </a:t>
            </a:r>
            <a:r>
              <a:rPr lang="en-US" sz="2400" b="1" dirty="0" smtClean="0">
                <a:solidFill>
                  <a:schemeClr val="tx1"/>
                </a:solidFill>
              </a:rPr>
              <a:t>And I’ll </a:t>
            </a:r>
            <a:r>
              <a:rPr lang="en-US" sz="2400" b="1" dirty="0">
                <a:solidFill>
                  <a:schemeClr val="tx1"/>
                </a:solidFill>
              </a:rPr>
              <a:t>put it out there, I had an abortion when I was 22.</a:t>
            </a:r>
            <a:r>
              <a:rPr lang="en-US" sz="2400" dirty="0">
                <a:solidFill>
                  <a:schemeClr val="tx1"/>
                </a:solidFill>
              </a:rPr>
              <a:t> So, there were two or three little touchstones for </a:t>
            </a:r>
            <a:r>
              <a:rPr lang="en-US" sz="2400" dirty="0" smtClean="0">
                <a:solidFill>
                  <a:schemeClr val="tx1"/>
                </a:solidFill>
              </a:rPr>
              <a:t>me … so </a:t>
            </a:r>
            <a:r>
              <a:rPr lang="en-US" sz="2400" dirty="0">
                <a:solidFill>
                  <a:schemeClr val="tx1"/>
                </a:solidFill>
              </a:rPr>
              <a:t>many moments when I thought, “Oh, my god, that’s me</a:t>
            </a:r>
            <a:r>
              <a:rPr lang="en-US" sz="2400" dirty="0" smtClean="0">
                <a:solidFill>
                  <a:schemeClr val="tx1"/>
                </a:solidFill>
              </a:rPr>
              <a:t>.”</a:t>
            </a:r>
            <a:endParaRPr lang="en-US" sz="2400" dirty="0">
              <a:solidFill>
                <a:schemeClr val="tx1"/>
              </a:solidFill>
              <a:latin typeface="Calibri" pitchFamily="34"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489034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The Importance of Visibility</a:t>
            </a:r>
            <a:endParaRPr lang="en-US" dirty="0">
              <a:solidFill>
                <a:schemeClr val="bg1"/>
              </a:solidFill>
            </a:endParaRPr>
          </a:p>
        </p:txBody>
      </p:sp>
      <p:sp>
        <p:nvSpPr>
          <p:cNvPr id="5" name="Rectangular Callout 4"/>
          <p:cNvSpPr/>
          <p:nvPr/>
        </p:nvSpPr>
        <p:spPr>
          <a:xfrm>
            <a:off x="998954" y="1312740"/>
            <a:ext cx="7221011" cy="4166438"/>
          </a:xfrm>
          <a:prstGeom prst="wedgeRectCallout">
            <a:avLst>
              <a:gd name="adj1" fmla="val 46270"/>
              <a:gd name="adj2" fmla="val 65762"/>
            </a:avLst>
          </a:prstGeom>
          <a:gradFill>
            <a:gsLst>
              <a:gs pos="0">
                <a:schemeClr val="accent5">
                  <a:lumMod val="75000"/>
                </a:schemeClr>
              </a:gs>
              <a:gs pos="100000">
                <a:schemeClr val="tx2"/>
              </a:gs>
            </a:gsLst>
          </a:gradFill>
        </p:spPr>
        <p:style>
          <a:lnRef idx="1">
            <a:schemeClr val="accent5"/>
          </a:lnRef>
          <a:fillRef idx="3">
            <a:schemeClr val="accent5"/>
          </a:fillRef>
          <a:effectRef idx="2">
            <a:schemeClr val="accent5"/>
          </a:effectRef>
          <a:fontRef idx="minor">
            <a:schemeClr val="lt1"/>
          </a:fontRef>
        </p:style>
        <p:txBody>
          <a:bodyPr lIns="274320" tIns="0" rIns="274320" bIns="182880" rtlCol="0" anchor="ctr"/>
          <a:lstStyle/>
          <a:p>
            <a:pPr>
              <a:lnSpc>
                <a:spcPts val="3500"/>
              </a:lnSpc>
            </a:pPr>
            <a:r>
              <a:rPr lang="en-US" sz="2400" dirty="0" smtClean="0">
                <a:solidFill>
                  <a:schemeClr val="bg1"/>
                </a:solidFill>
              </a:rPr>
              <a:t>“I’m </a:t>
            </a:r>
            <a:r>
              <a:rPr lang="en-US" sz="2400" dirty="0">
                <a:solidFill>
                  <a:schemeClr val="bg1"/>
                </a:solidFill>
              </a:rPr>
              <a:t>a really private person; I don’t really share a lot with anyone. But this sort of showed me the benefit of putting yourself out there because you don’t know who you would end up connecting with or what similar experience you might share with someone that least </a:t>
            </a:r>
            <a:r>
              <a:rPr lang="en-US" sz="2400" dirty="0" smtClean="0">
                <a:solidFill>
                  <a:schemeClr val="bg1"/>
                </a:solidFill>
              </a:rPr>
              <a:t>expects </a:t>
            </a:r>
            <a:r>
              <a:rPr lang="en-US" sz="2400" dirty="0">
                <a:solidFill>
                  <a:schemeClr val="bg1"/>
                </a:solidFill>
              </a:rPr>
              <a:t>it. And so it made me be more cautious of how I look at people and what I assume about people and what their experiences are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3406957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Rectangular Callout 4"/>
          <p:cNvSpPr/>
          <p:nvPr/>
        </p:nvSpPr>
        <p:spPr>
          <a:xfrm>
            <a:off x="387284" y="1312741"/>
            <a:ext cx="3767666" cy="4038194"/>
          </a:xfrm>
          <a:prstGeom prst="wedgeRectCallout">
            <a:avLst>
              <a:gd name="adj1" fmla="val -49494"/>
              <a:gd name="adj2" fmla="val 65305"/>
            </a:avLst>
          </a:prstGeom>
        </p:spPr>
        <p:style>
          <a:lnRef idx="1">
            <a:schemeClr val="accent2"/>
          </a:lnRef>
          <a:fillRef idx="3">
            <a:schemeClr val="accent2"/>
          </a:fillRef>
          <a:effectRef idx="2">
            <a:schemeClr val="accent2"/>
          </a:effectRef>
          <a:fontRef idx="minor">
            <a:schemeClr val="lt1"/>
          </a:fontRef>
        </p:style>
        <p:txBody>
          <a:bodyPr lIns="182880" rIns="182880" bIns="182880" rtlCol="0" anchor="ctr"/>
          <a:lstStyle/>
          <a:p>
            <a:pPr algn="ctr">
              <a:lnSpc>
                <a:spcPts val="3000"/>
              </a:lnSpc>
            </a:pPr>
            <a:r>
              <a:rPr lang="en-US" sz="2300" dirty="0" smtClean="0">
                <a:solidFill>
                  <a:schemeClr val="tx1"/>
                </a:solidFill>
              </a:rPr>
              <a:t>“We </a:t>
            </a:r>
            <a:r>
              <a:rPr lang="en-US" sz="2300" dirty="0">
                <a:solidFill>
                  <a:schemeClr val="tx1"/>
                </a:solidFill>
              </a:rPr>
              <a:t>have all told our </a:t>
            </a:r>
            <a:r>
              <a:rPr lang="en-US" sz="2300" dirty="0" smtClean="0">
                <a:solidFill>
                  <a:schemeClr val="tx1"/>
                </a:solidFill>
              </a:rPr>
              <a:t>stories to </a:t>
            </a:r>
            <a:r>
              <a:rPr lang="en-US" sz="2300" dirty="0">
                <a:solidFill>
                  <a:schemeClr val="tx1"/>
                </a:solidFill>
              </a:rPr>
              <a:t>each </a:t>
            </a:r>
            <a:r>
              <a:rPr lang="en-US" sz="2300" dirty="0" smtClean="0">
                <a:solidFill>
                  <a:schemeClr val="tx1"/>
                </a:solidFill>
              </a:rPr>
              <a:t>other … it </a:t>
            </a:r>
            <a:r>
              <a:rPr lang="en-US" sz="2300" dirty="0">
                <a:solidFill>
                  <a:schemeClr val="tx1"/>
                </a:solidFill>
              </a:rPr>
              <a:t>feels really good. </a:t>
            </a:r>
            <a:r>
              <a:rPr lang="en-US" sz="2300" dirty="0" smtClean="0">
                <a:solidFill>
                  <a:schemeClr val="tx1"/>
                </a:solidFill>
              </a:rPr>
              <a:t>It </a:t>
            </a:r>
            <a:r>
              <a:rPr lang="en-US" sz="2300" dirty="0">
                <a:solidFill>
                  <a:schemeClr val="tx1"/>
                </a:solidFill>
              </a:rPr>
              <a:t>builds relationships, it makes you understand each other more, it makes you feel more connected</a:t>
            </a:r>
            <a:r>
              <a:rPr lang="en-US" sz="2300" dirty="0" smtClean="0">
                <a:solidFill>
                  <a:schemeClr val="tx1"/>
                </a:solidFill>
              </a:rPr>
              <a:t>.”</a:t>
            </a:r>
            <a:r>
              <a:rPr lang="en-US" sz="2400" dirty="0" smtClean="0">
                <a:solidFill>
                  <a:schemeClr val="tx1"/>
                </a:solidFill>
              </a:rPr>
              <a:t>  </a:t>
            </a:r>
          </a:p>
          <a:p>
            <a:pPr algn="ctr">
              <a:spcBef>
                <a:spcPts val="1200"/>
              </a:spcBef>
            </a:pPr>
            <a:r>
              <a:rPr lang="en-US" sz="2000" dirty="0" smtClean="0">
                <a:solidFill>
                  <a:srgbClr val="FFFFFF"/>
                </a:solidFill>
              </a:rPr>
              <a:t>—A participant who had previously had an abortion</a:t>
            </a:r>
            <a:endParaRPr lang="en-US" sz="2000" dirty="0">
              <a:solidFill>
                <a:srgbClr val="FFFFFF"/>
              </a:solidFill>
            </a:endParaRPr>
          </a:p>
        </p:txBody>
      </p:sp>
      <p:sp>
        <p:nvSpPr>
          <p:cNvPr id="8" name="Subtitle 5"/>
          <p:cNvSpPr txBox="1">
            <a:spLocks/>
          </p:cNvSpPr>
          <p:nvPr/>
        </p:nvSpPr>
        <p:spPr>
          <a:xfrm>
            <a:off x="4402666" y="1312740"/>
            <a:ext cx="4334933" cy="4038195"/>
          </a:xfrm>
          <a:prstGeom prst="wedgeRectCallout">
            <a:avLst>
              <a:gd name="adj1" fmla="val 40068"/>
              <a:gd name="adj2" fmla="val 65697"/>
            </a:avLst>
          </a:prstGeom>
          <a:gradFill flip="none" rotWithShape="1">
            <a:gsLst>
              <a:gs pos="0">
                <a:schemeClr val="tx2"/>
              </a:gs>
              <a:gs pos="100000">
                <a:schemeClr val="tx2">
                  <a:lumMod val="40000"/>
                  <a:lumOff val="60000"/>
                </a:schemeClr>
              </a:gs>
            </a:gsLst>
            <a:lin ang="16200000" scaled="0"/>
            <a:tileRect/>
          </a:gradFill>
          <a:ln>
            <a:solidFill>
              <a:schemeClr val="tx2"/>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45720" rIns="182880" bIns="182880" numCol="1" spcCol="0" rtlCol="0" fromWordArt="0" anchor="ctr" anchorCtr="0" forceAA="0" compatLnSpc="1">
            <a:prstTxWarp prst="textNoShape">
              <a:avLst/>
            </a:prstTxWarp>
            <a:noAutofit/>
          </a:bodyPr>
          <a:lstStyle>
            <a:lvl1pPr marL="0" indent="0" algn="ctr" defTabSz="457200" rtl="0" eaLnBrk="1" latinLnBrk="0" hangingPunct="1">
              <a:spcBef>
                <a:spcPct val="20000"/>
              </a:spcBef>
              <a:buFont typeface="Arial"/>
              <a:buNone/>
              <a:defRPr sz="2800" b="0" i="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400" b="0" i="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ts val="3000"/>
              </a:lnSpc>
            </a:pPr>
            <a:r>
              <a:rPr lang="en-US" sz="2300" dirty="0" smtClean="0">
                <a:solidFill>
                  <a:schemeClr val="tx1"/>
                </a:solidFill>
              </a:rPr>
              <a:t>“This was different than other experiences I have had talking about abortion … because there was someone there who had had one … Abortion </a:t>
            </a:r>
            <a:r>
              <a:rPr lang="en-US" sz="2300" dirty="0">
                <a:solidFill>
                  <a:schemeClr val="tx1"/>
                </a:solidFill>
              </a:rPr>
              <a:t>is not black/white. You can’t just dismiss someone who has had one</a:t>
            </a:r>
            <a:r>
              <a:rPr lang="en-US" sz="2300" dirty="0" smtClean="0">
                <a:solidFill>
                  <a:schemeClr val="tx1"/>
                </a:solidFill>
              </a:rPr>
              <a:t>.”</a:t>
            </a:r>
          </a:p>
          <a:p>
            <a:pPr>
              <a:spcBef>
                <a:spcPts val="1200"/>
              </a:spcBef>
            </a:pPr>
            <a:r>
              <a:rPr lang="en-US" sz="2000" dirty="0" smtClean="0"/>
              <a:t>—A </a:t>
            </a:r>
            <a:r>
              <a:rPr lang="en-US" sz="2000" dirty="0"/>
              <a:t>participant who</a:t>
            </a:r>
            <a:r>
              <a:rPr lang="en-US" sz="2000" dirty="0" smtClean="0"/>
              <a:t> </a:t>
            </a:r>
            <a:br>
              <a:rPr lang="en-US" sz="2000" dirty="0" smtClean="0"/>
            </a:br>
            <a:r>
              <a:rPr lang="en-US" sz="2000" dirty="0" smtClean="0"/>
              <a:t>identified as “pro-life”</a:t>
            </a:r>
            <a:endParaRPr lang="en-US" sz="2000" dirty="0"/>
          </a:p>
        </p:txBody>
      </p:sp>
      <p:sp>
        <p:nvSpPr>
          <p:cNvPr id="13" name="Title 1"/>
          <p:cNvSpPr>
            <a:spLocks noGrp="1"/>
          </p:cNvSpPr>
          <p:nvPr>
            <p:ph type="ctrTitle"/>
          </p:nvPr>
        </p:nvSpPr>
        <p:spPr/>
        <p:txBody>
          <a:bodyPr/>
          <a:lstStyle/>
          <a:p>
            <a:r>
              <a:rPr lang="en-US" dirty="0" smtClean="0">
                <a:solidFill>
                  <a:srgbClr val="FFFFFF"/>
                </a:solidFill>
              </a:rPr>
              <a:t>Sharing and Listening</a:t>
            </a:r>
            <a:endParaRPr lang="en-US" dirty="0">
              <a:solidFill>
                <a:srgbClr val="FFFFFF"/>
              </a:solidFill>
            </a:endParaRPr>
          </a:p>
        </p:txBody>
      </p:sp>
    </p:spTree>
    <p:extLst>
      <p:ext uri="{BB962C8B-B14F-4D97-AF65-F5344CB8AC3E}">
        <p14:creationId xmlns:p14="http://schemas.microsoft.com/office/powerpoint/2010/main" val="104685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Stigma and Prejudice</a:t>
            </a:r>
            <a:endParaRPr lang="en-US" dirty="0"/>
          </a:p>
        </p:txBody>
      </p:sp>
      <p:sp>
        <p:nvSpPr>
          <p:cNvPr id="4" name="TextBox 3"/>
          <p:cNvSpPr txBox="1"/>
          <p:nvPr/>
        </p:nvSpPr>
        <p:spPr>
          <a:xfrm>
            <a:off x="1899202" y="1111627"/>
            <a:ext cx="1491916" cy="400110"/>
          </a:xfrm>
          <a:prstGeom prst="rect">
            <a:avLst/>
          </a:prstGeom>
          <a:noFill/>
        </p:spPr>
        <p:txBody>
          <a:bodyPr wrap="square" rtlCol="0">
            <a:spAutoFit/>
          </a:bodyPr>
          <a:lstStyle/>
          <a:p>
            <a:pPr algn="ctr"/>
            <a:r>
              <a:rPr lang="en-US" sz="2000" b="1" dirty="0" smtClean="0">
                <a:solidFill>
                  <a:schemeClr val="bg1"/>
                </a:solidFill>
              </a:rPr>
              <a:t>No stigma</a:t>
            </a:r>
            <a:endParaRPr lang="en-US" sz="2000" b="1" dirty="0">
              <a:solidFill>
                <a:schemeClr val="bg1"/>
              </a:solidFill>
            </a:endParaRPr>
          </a:p>
        </p:txBody>
      </p:sp>
      <p:grpSp>
        <p:nvGrpSpPr>
          <p:cNvPr id="5" name="Group 4"/>
          <p:cNvGrpSpPr/>
          <p:nvPr/>
        </p:nvGrpSpPr>
        <p:grpSpPr>
          <a:xfrm>
            <a:off x="4679405" y="1111627"/>
            <a:ext cx="2983832" cy="4572855"/>
            <a:chOff x="4679405" y="1111627"/>
            <a:chExt cx="2983832" cy="4572855"/>
          </a:xfrm>
        </p:grpSpPr>
        <p:sp>
          <p:nvSpPr>
            <p:cNvPr id="6" name="TextBox 5"/>
            <p:cNvSpPr txBox="1"/>
            <p:nvPr/>
          </p:nvSpPr>
          <p:spPr>
            <a:xfrm>
              <a:off x="4679405" y="4976596"/>
              <a:ext cx="1491916" cy="707886"/>
            </a:xfrm>
            <a:prstGeom prst="rect">
              <a:avLst/>
            </a:prstGeom>
            <a:noFill/>
          </p:spPr>
          <p:txBody>
            <a:bodyPr wrap="square" rtlCol="0">
              <a:spAutoFit/>
            </a:bodyPr>
            <a:lstStyle/>
            <a:p>
              <a:pPr algn="ctr"/>
              <a:r>
                <a:rPr lang="en-US" sz="2000" b="1" dirty="0" smtClean="0">
                  <a:solidFill>
                    <a:schemeClr val="bg1"/>
                  </a:solidFill>
                </a:rPr>
                <a:t>Negative attitudes</a:t>
              </a:r>
              <a:endParaRPr lang="en-US" sz="2000" b="1" dirty="0">
                <a:solidFill>
                  <a:schemeClr val="bg1"/>
                </a:solidFill>
              </a:endParaRPr>
            </a:p>
          </p:txBody>
        </p:sp>
        <p:sp>
          <p:nvSpPr>
            <p:cNvPr id="7" name="TextBox 6"/>
            <p:cNvSpPr txBox="1"/>
            <p:nvPr/>
          </p:nvSpPr>
          <p:spPr>
            <a:xfrm>
              <a:off x="6171321" y="4976596"/>
              <a:ext cx="1491916" cy="707886"/>
            </a:xfrm>
            <a:prstGeom prst="rect">
              <a:avLst/>
            </a:prstGeom>
            <a:noFill/>
          </p:spPr>
          <p:txBody>
            <a:bodyPr wrap="square" rtlCol="0">
              <a:spAutoFit/>
            </a:bodyPr>
            <a:lstStyle/>
            <a:p>
              <a:pPr algn="ctr"/>
              <a:r>
                <a:rPr lang="en-US" sz="2000" b="1" dirty="0" smtClean="0">
                  <a:solidFill>
                    <a:schemeClr val="bg1"/>
                  </a:solidFill>
                </a:rPr>
                <a:t>Inferior status</a:t>
              </a:r>
              <a:endParaRPr lang="en-US" sz="2000" b="1" dirty="0">
                <a:solidFill>
                  <a:schemeClr val="bg1"/>
                </a:solidFill>
              </a:endParaRPr>
            </a:p>
          </p:txBody>
        </p:sp>
        <p:sp>
          <p:nvSpPr>
            <p:cNvPr id="8" name="TextBox 7"/>
            <p:cNvSpPr txBox="1"/>
            <p:nvPr/>
          </p:nvSpPr>
          <p:spPr>
            <a:xfrm>
              <a:off x="5725243" y="1111627"/>
              <a:ext cx="1491916" cy="400110"/>
            </a:xfrm>
            <a:prstGeom prst="rect">
              <a:avLst/>
            </a:prstGeom>
            <a:noFill/>
          </p:spPr>
          <p:txBody>
            <a:bodyPr wrap="square" rtlCol="0">
              <a:spAutoFit/>
            </a:bodyPr>
            <a:lstStyle/>
            <a:p>
              <a:pPr algn="ctr"/>
              <a:r>
                <a:rPr lang="en-US" sz="2000" b="1" dirty="0" smtClean="0">
                  <a:solidFill>
                    <a:schemeClr val="bg1"/>
                  </a:solidFill>
                </a:rPr>
                <a:t>Stigma</a:t>
              </a:r>
              <a:endParaRPr lang="en-US" sz="2000" b="1" dirty="0">
                <a:solidFill>
                  <a:schemeClr val="bg1"/>
                </a:solidFill>
              </a:endParaRPr>
            </a:p>
          </p:txBody>
        </p:sp>
      </p:grpSp>
      <p:pic>
        <p:nvPicPr>
          <p:cNvPr id="9" name="Picture 8" descr="illo.png"/>
          <p:cNvPicPr>
            <a:picLocks noChangeAspect="1"/>
          </p:cNvPicPr>
          <p:nvPr/>
        </p:nvPicPr>
        <p:blipFill>
          <a:blip r:embed="rId3"/>
          <a:stretch>
            <a:fillRect/>
          </a:stretch>
        </p:blipFill>
        <p:spPr>
          <a:xfrm>
            <a:off x="1447801" y="1672478"/>
            <a:ext cx="6281872" cy="323656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dirty="0" smtClean="0">
                <a:solidFill>
                  <a:srgbClr val="FFFFFF"/>
                </a:solidFill>
              </a:rPr>
              <a:t>Contact Theory: Feeling Thermometer</a:t>
            </a:r>
            <a:endParaRPr lang="en-US" dirty="0">
              <a:solidFill>
                <a:srgbClr val="FFFFFF"/>
              </a:solidFill>
            </a:endParaRPr>
          </a:p>
        </p:txBody>
      </p:sp>
      <p:cxnSp>
        <p:nvCxnSpPr>
          <p:cNvPr id="3" name="Straight Connector 2"/>
          <p:cNvCxnSpPr/>
          <p:nvPr/>
        </p:nvCxnSpPr>
        <p:spPr>
          <a:xfrm>
            <a:off x="1032387" y="4807974"/>
            <a:ext cx="730045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28457" y="3683083"/>
            <a:ext cx="607859"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0" name="Rectangle 9"/>
          <p:cNvSpPr/>
          <p:nvPr/>
        </p:nvSpPr>
        <p:spPr>
          <a:xfrm>
            <a:off x="4312114" y="3736056"/>
            <a:ext cx="1031051"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50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7458231" y="3618971"/>
            <a:ext cx="145424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100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14" name="Straight Connector 13"/>
          <p:cNvCxnSpPr/>
          <p:nvPr/>
        </p:nvCxnSpPr>
        <p:spPr>
          <a:xfrm>
            <a:off x="103238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33283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52665" y="4606413"/>
            <a:ext cx="0" cy="48960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530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dirty="0" smtClean="0">
                <a:solidFill>
                  <a:srgbClr val="FFFFFF"/>
                </a:solidFill>
              </a:rPr>
              <a:t>Contact Theory: Feeling Thermometer</a:t>
            </a:r>
            <a:endParaRPr lang="en-US" dirty="0">
              <a:solidFill>
                <a:srgbClr val="FFFFFF"/>
              </a:solidFill>
            </a:endParaRPr>
          </a:p>
        </p:txBody>
      </p:sp>
      <p:cxnSp>
        <p:nvCxnSpPr>
          <p:cNvPr id="3" name="Straight Connector 2"/>
          <p:cNvCxnSpPr/>
          <p:nvPr/>
        </p:nvCxnSpPr>
        <p:spPr>
          <a:xfrm>
            <a:off x="1032387" y="4807974"/>
            <a:ext cx="730045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28457" y="3683083"/>
            <a:ext cx="607859"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0" name="Rectangle 9"/>
          <p:cNvSpPr/>
          <p:nvPr/>
        </p:nvSpPr>
        <p:spPr>
          <a:xfrm>
            <a:off x="4312114" y="3736056"/>
            <a:ext cx="1031051"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50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7458231" y="3618971"/>
            <a:ext cx="145424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100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14" name="Straight Connector 13"/>
          <p:cNvCxnSpPr/>
          <p:nvPr/>
        </p:nvCxnSpPr>
        <p:spPr>
          <a:xfrm>
            <a:off x="103238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33283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52665" y="4606413"/>
            <a:ext cx="0" cy="489606"/>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661894" y="2712845"/>
            <a:ext cx="220669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Women in General</a:t>
            </a:r>
          </a:p>
          <a:p>
            <a:pPr algn="ctr"/>
            <a:r>
              <a:rPr lang="en-US" b="1" cap="none" spc="0" dirty="0" smtClean="0">
                <a:ln w="11430"/>
                <a:solidFill>
                  <a:schemeClr val="accent1">
                    <a:lumMod val="40000"/>
                    <a:lumOff val="60000"/>
                  </a:schemeClr>
                </a:solidFill>
                <a:effectLst>
                  <a:outerShdw blurRad="50800" dist="39000" dir="5460000" algn="tl">
                    <a:srgbClr val="000000">
                      <a:alpha val="38000"/>
                    </a:srgbClr>
                  </a:outerShdw>
                </a:effectLst>
              </a:rPr>
              <a:t>91</a:t>
            </a:r>
            <a:endParaRPr lang="en-US" b="1" cap="none" spc="0" dirty="0">
              <a:ln w="11430"/>
              <a:solidFill>
                <a:schemeClr val="accent1">
                  <a:lumMod val="40000"/>
                  <a:lumOff val="60000"/>
                </a:schemeClr>
              </a:solidFill>
              <a:effectLst>
                <a:outerShdw blurRad="50800" dist="39000" dir="5460000" algn="tl">
                  <a:srgbClr val="000000">
                    <a:alpha val="38000"/>
                  </a:srgbClr>
                </a:outerShdw>
              </a:effectLst>
            </a:endParaRPr>
          </a:p>
        </p:txBody>
      </p:sp>
      <p:sp>
        <p:nvSpPr>
          <p:cNvPr id="17" name="Rectangle 16"/>
          <p:cNvSpPr/>
          <p:nvPr/>
        </p:nvSpPr>
        <p:spPr>
          <a:xfrm>
            <a:off x="7494993" y="2048224"/>
            <a:ext cx="1176348"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A Mother</a:t>
            </a:r>
            <a:endParaRPr lang="en-US" b="1" dirty="0" smtClean="0">
              <a:ln w="11430"/>
              <a:solidFill>
                <a:schemeClr val="accent4">
                  <a:lumMod val="40000"/>
                  <a:lumOff val="60000"/>
                </a:schemeClr>
              </a:solidFill>
              <a:effectLst>
                <a:outerShdw blurRad="50800" dist="39000" dir="5460000" algn="tl">
                  <a:srgbClr val="000000">
                    <a:alpha val="38000"/>
                  </a:srgbClr>
                </a:outerShdw>
              </a:effectLst>
            </a:endParaRPr>
          </a:p>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92</a:t>
            </a:r>
            <a:endParaRPr lang="en-US" b="1" cap="none" spc="0" dirty="0">
              <a:ln w="11430"/>
              <a:solidFill>
                <a:schemeClr val="accent4">
                  <a:lumMod val="40000"/>
                  <a:lumOff val="6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038015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dirty="0" smtClean="0">
                <a:solidFill>
                  <a:srgbClr val="FFFFFF"/>
                </a:solidFill>
              </a:rPr>
              <a:t>Average Pre-Test Scores</a:t>
            </a:r>
            <a:endParaRPr lang="en-US" dirty="0">
              <a:solidFill>
                <a:srgbClr val="FFFFFF"/>
              </a:solidFill>
            </a:endParaRPr>
          </a:p>
        </p:txBody>
      </p:sp>
      <p:cxnSp>
        <p:nvCxnSpPr>
          <p:cNvPr id="3" name="Straight Connector 2"/>
          <p:cNvCxnSpPr/>
          <p:nvPr/>
        </p:nvCxnSpPr>
        <p:spPr>
          <a:xfrm>
            <a:off x="1032387" y="4807974"/>
            <a:ext cx="73004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03238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33283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52665" y="4606413"/>
            <a:ext cx="0" cy="489606"/>
          </a:xfrm>
          <a:prstGeom prst="line">
            <a:avLst/>
          </a:prstGeom>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rot="5400000">
            <a:off x="3661515" y="2178846"/>
            <a:ext cx="1018316" cy="6276574"/>
          </a:xfrm>
          <a:prstGeom prst="rightBrace">
            <a:avLst>
              <a:gd name="adj1" fmla="val 8333"/>
              <a:gd name="adj2" fmla="val 50844"/>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ectangle 18"/>
          <p:cNvSpPr/>
          <p:nvPr/>
        </p:nvSpPr>
        <p:spPr>
          <a:xfrm>
            <a:off x="3274069" y="5826291"/>
            <a:ext cx="2010487"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000" b="1" cap="none" spc="150" dirty="0" smtClean="0">
                <a:ln w="11430"/>
                <a:solidFill>
                  <a:srgbClr val="F8F8F8"/>
                </a:solidFill>
                <a:effectLst>
                  <a:outerShdw blurRad="25400" algn="tl" rotWithShape="0">
                    <a:srgbClr val="000000">
                      <a:alpha val="43000"/>
                    </a:srgbClr>
                  </a:outerShdw>
                </a:effectLst>
              </a:rPr>
              <a:t>Stigma</a:t>
            </a:r>
            <a:endParaRPr lang="en-US" sz="4000" b="1" cap="none" spc="150" dirty="0">
              <a:ln w="11430"/>
              <a:solidFill>
                <a:srgbClr val="F8F8F8"/>
              </a:solidFill>
              <a:effectLst>
                <a:outerShdw blurRad="25400" algn="tl" rotWithShape="0">
                  <a:srgbClr val="000000">
                    <a:alpha val="43000"/>
                  </a:srgbClr>
                </a:outerShdw>
              </a:effectLst>
            </a:endParaRPr>
          </a:p>
        </p:txBody>
      </p:sp>
      <p:sp>
        <p:nvSpPr>
          <p:cNvPr id="4" name="Rectangle 3"/>
          <p:cNvSpPr/>
          <p:nvPr/>
        </p:nvSpPr>
        <p:spPr>
          <a:xfrm>
            <a:off x="1236843" y="3960082"/>
            <a:ext cx="2095445"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Pregnant Smoker</a:t>
            </a:r>
          </a:p>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23</a:t>
            </a:r>
            <a:endParaRPr 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4" name="Rectangle 23"/>
          <p:cNvSpPr/>
          <p:nvPr/>
        </p:nvSpPr>
        <p:spPr>
          <a:xfrm>
            <a:off x="3598163" y="3310196"/>
            <a:ext cx="195861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Three Abortions</a:t>
            </a:r>
          </a:p>
          <a:p>
            <a:pPr algn="ctr"/>
            <a:r>
              <a:rPr lang="en-US" b="1" cap="none" spc="0" dirty="0" smtClean="0">
                <a:ln w="11430"/>
                <a:solidFill>
                  <a:schemeClr val="accent4">
                    <a:lumMod val="40000"/>
                    <a:lumOff val="60000"/>
                  </a:schemeClr>
                </a:solidFill>
                <a:effectLst>
                  <a:outerShdw blurRad="50800" dist="39000" dir="5460000" algn="tl">
                    <a:srgbClr val="000000">
                      <a:alpha val="38000"/>
                    </a:srgbClr>
                  </a:outerShdw>
                </a:effectLst>
              </a:rPr>
              <a:t>48</a:t>
            </a:r>
            <a:endParaRPr lang="en-US" b="1" cap="none" spc="0" dirty="0">
              <a:ln w="11430"/>
              <a:solidFill>
                <a:schemeClr val="accent4">
                  <a:lumMod val="40000"/>
                  <a:lumOff val="60000"/>
                </a:schemeClr>
              </a:solidFill>
              <a:effectLst>
                <a:outerShdw blurRad="50800" dist="39000" dir="5460000" algn="tl">
                  <a:srgbClr val="000000">
                    <a:alpha val="38000"/>
                  </a:srgbClr>
                </a:outerShdw>
              </a:effectLst>
            </a:endParaRPr>
          </a:p>
        </p:txBody>
      </p:sp>
      <p:sp>
        <p:nvSpPr>
          <p:cNvPr id="25" name="Rectangle 24"/>
          <p:cNvSpPr/>
          <p:nvPr/>
        </p:nvSpPr>
        <p:spPr>
          <a:xfrm>
            <a:off x="2525177" y="2048225"/>
            <a:ext cx="303160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bg2"/>
                </a:solidFill>
                <a:effectLst>
                  <a:outerShdw blurRad="50800" dist="39000" dir="5460000" algn="tl">
                    <a:srgbClr val="000000">
                      <a:alpha val="38000"/>
                    </a:srgbClr>
                  </a:outerShdw>
                </a:effectLst>
              </a:rPr>
              <a:t>Inconsistent Birth Control</a:t>
            </a:r>
          </a:p>
          <a:p>
            <a:pPr algn="ctr"/>
            <a:r>
              <a:rPr lang="en-US" b="1" cap="none" spc="0" dirty="0" smtClean="0">
                <a:ln w="11430"/>
                <a:solidFill>
                  <a:schemeClr val="bg2"/>
                </a:solidFill>
                <a:effectLst>
                  <a:outerShdw blurRad="50800" dist="39000" dir="5460000" algn="tl">
                    <a:srgbClr val="000000">
                      <a:alpha val="38000"/>
                    </a:srgbClr>
                  </a:outerShdw>
                </a:effectLst>
              </a:rPr>
              <a:t>41</a:t>
            </a:r>
            <a:endParaRPr lang="en-US" b="1" cap="none" spc="0" dirty="0">
              <a:ln w="11430"/>
              <a:solidFill>
                <a:schemeClr val="bg2"/>
              </a:solidFill>
              <a:effectLst>
                <a:outerShdw blurRad="50800" dist="39000" dir="5460000" algn="tl">
                  <a:srgbClr val="000000">
                    <a:alpha val="38000"/>
                  </a:srgbClr>
                </a:outerShdw>
              </a:effectLst>
            </a:endParaRPr>
          </a:p>
        </p:txBody>
      </p:sp>
      <p:sp>
        <p:nvSpPr>
          <p:cNvPr id="26" name="Rectangle 25"/>
          <p:cNvSpPr/>
          <p:nvPr/>
        </p:nvSpPr>
        <p:spPr>
          <a:xfrm>
            <a:off x="4832240" y="2433241"/>
            <a:ext cx="1770549"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solidFill>
                <a:effectLst>
                  <a:outerShdw blurRad="50800" dist="39000" dir="5460000" algn="tl">
                    <a:srgbClr val="000000">
                      <a:alpha val="38000"/>
                    </a:srgbClr>
                  </a:outerShdw>
                </a:effectLst>
              </a:rPr>
              <a:t>Pregnant Teen</a:t>
            </a:r>
          </a:p>
          <a:p>
            <a:pPr algn="ctr"/>
            <a:r>
              <a:rPr lang="en-US" b="1" dirty="0" smtClean="0">
                <a:ln w="11430"/>
                <a:solidFill>
                  <a:schemeClr val="accent1"/>
                </a:solidFill>
                <a:effectLst>
                  <a:outerShdw blurRad="50800" dist="39000" dir="5460000" algn="tl">
                    <a:srgbClr val="000000">
                      <a:alpha val="38000"/>
                    </a:srgbClr>
                  </a:outerShdw>
                </a:effectLst>
              </a:rPr>
              <a:t>66</a:t>
            </a:r>
            <a:endParaRPr lang="en-US" b="1" cap="none" spc="0" dirty="0">
              <a:ln w="11430"/>
              <a:solidFill>
                <a:schemeClr val="accent1"/>
              </a:solidFill>
              <a:effectLst>
                <a:outerShdw blurRad="50800" dist="39000" dir="5460000" algn="tl">
                  <a:srgbClr val="000000">
                    <a:alpha val="38000"/>
                  </a:srgbClr>
                </a:outerShdw>
              </a:effectLst>
            </a:endParaRPr>
          </a:p>
        </p:txBody>
      </p:sp>
      <p:sp>
        <p:nvSpPr>
          <p:cNvPr id="27" name="Rectangle 26"/>
          <p:cNvSpPr/>
          <p:nvPr/>
        </p:nvSpPr>
        <p:spPr>
          <a:xfrm>
            <a:off x="5887056" y="3313751"/>
            <a:ext cx="1650838"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3">
                    <a:lumMod val="40000"/>
                    <a:lumOff val="60000"/>
                  </a:schemeClr>
                </a:solidFill>
                <a:effectLst>
                  <a:outerShdw blurRad="50800" dist="39000" dir="5460000" algn="tl">
                    <a:srgbClr val="000000">
                      <a:alpha val="38000"/>
                    </a:srgbClr>
                  </a:outerShdw>
                </a:effectLst>
              </a:rPr>
              <a:t>One Abortion</a:t>
            </a:r>
          </a:p>
          <a:p>
            <a:pPr algn="ctr"/>
            <a:r>
              <a:rPr lang="en-US" b="1" dirty="0" smtClean="0">
                <a:ln w="11430"/>
                <a:solidFill>
                  <a:schemeClr val="accent3">
                    <a:lumMod val="40000"/>
                    <a:lumOff val="60000"/>
                  </a:schemeClr>
                </a:solidFill>
                <a:effectLst>
                  <a:outerShdw blurRad="50800" dist="39000" dir="5460000" algn="tl">
                    <a:srgbClr val="000000">
                      <a:alpha val="38000"/>
                    </a:srgbClr>
                  </a:outerShdw>
                </a:effectLst>
              </a:rPr>
              <a:t>75</a:t>
            </a:r>
            <a:endParaRPr lang="en-US" b="1" cap="none" spc="0" dirty="0">
              <a:ln w="11430"/>
              <a:solidFill>
                <a:schemeClr val="accent3">
                  <a:lumMod val="40000"/>
                  <a:lumOff val="60000"/>
                </a:schemeClr>
              </a:solidFill>
              <a:effectLst>
                <a:outerShdw blurRad="50800" dist="39000" dir="5460000" algn="tl">
                  <a:srgbClr val="000000">
                    <a:alpha val="38000"/>
                  </a:srgbClr>
                </a:outerShdw>
              </a:effectLst>
            </a:endParaRPr>
          </a:p>
        </p:txBody>
      </p:sp>
      <p:sp>
        <p:nvSpPr>
          <p:cNvPr id="28" name="Rectangle 27"/>
          <p:cNvSpPr/>
          <p:nvPr/>
        </p:nvSpPr>
        <p:spPr>
          <a:xfrm>
            <a:off x="6661894" y="2712845"/>
            <a:ext cx="220669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Women in General</a:t>
            </a:r>
          </a:p>
          <a:p>
            <a:pPr algn="ctr"/>
            <a:r>
              <a:rPr lang="en-US" b="1" cap="none" spc="0" dirty="0" smtClean="0">
                <a:ln w="11430"/>
                <a:solidFill>
                  <a:schemeClr val="accent1">
                    <a:lumMod val="40000"/>
                    <a:lumOff val="60000"/>
                  </a:schemeClr>
                </a:solidFill>
                <a:effectLst>
                  <a:outerShdw blurRad="50800" dist="39000" dir="5460000" algn="tl">
                    <a:srgbClr val="000000">
                      <a:alpha val="38000"/>
                    </a:srgbClr>
                  </a:outerShdw>
                </a:effectLst>
              </a:rPr>
              <a:t>91</a:t>
            </a:r>
            <a:endParaRPr lang="en-US" b="1" cap="none" spc="0" dirty="0">
              <a:ln w="11430"/>
              <a:solidFill>
                <a:schemeClr val="accent1">
                  <a:lumMod val="40000"/>
                  <a:lumOff val="60000"/>
                </a:schemeClr>
              </a:solidFill>
              <a:effectLst>
                <a:outerShdw blurRad="50800" dist="39000" dir="5460000" algn="tl">
                  <a:srgbClr val="000000">
                    <a:alpha val="38000"/>
                  </a:srgbClr>
                </a:outerShdw>
              </a:effectLst>
            </a:endParaRPr>
          </a:p>
        </p:txBody>
      </p:sp>
      <p:sp>
        <p:nvSpPr>
          <p:cNvPr id="29" name="Rectangle 28"/>
          <p:cNvSpPr/>
          <p:nvPr/>
        </p:nvSpPr>
        <p:spPr>
          <a:xfrm>
            <a:off x="7488581" y="2048224"/>
            <a:ext cx="118917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A mother</a:t>
            </a:r>
            <a:endParaRPr lang="en-US" b="1" dirty="0" smtClean="0">
              <a:ln w="11430"/>
              <a:solidFill>
                <a:schemeClr val="accent4">
                  <a:lumMod val="40000"/>
                  <a:lumOff val="60000"/>
                </a:schemeClr>
              </a:solidFill>
              <a:effectLst>
                <a:outerShdw blurRad="50800" dist="39000" dir="5460000" algn="tl">
                  <a:srgbClr val="000000">
                    <a:alpha val="38000"/>
                  </a:srgbClr>
                </a:outerShdw>
              </a:effectLst>
            </a:endParaRPr>
          </a:p>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92</a:t>
            </a:r>
            <a:endParaRPr lang="en-US" b="1" cap="none" spc="0" dirty="0">
              <a:ln w="11430"/>
              <a:solidFill>
                <a:schemeClr val="accent4">
                  <a:lumMod val="40000"/>
                  <a:lumOff val="60000"/>
                </a:schemeClr>
              </a:solidFill>
              <a:effectLst>
                <a:outerShdw blurRad="50800" dist="39000" dir="5460000" algn="tl">
                  <a:srgbClr val="000000">
                    <a:alpha val="38000"/>
                  </a:srgbClr>
                </a:outerShdw>
              </a:effectLst>
            </a:endParaRPr>
          </a:p>
        </p:txBody>
      </p:sp>
      <p:sp>
        <p:nvSpPr>
          <p:cNvPr id="30" name="Rectangle 29"/>
          <p:cNvSpPr/>
          <p:nvPr/>
        </p:nvSpPr>
        <p:spPr>
          <a:xfrm>
            <a:off x="728457" y="5096019"/>
            <a:ext cx="607859"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2" name="Rectangle 31"/>
          <p:cNvSpPr/>
          <p:nvPr/>
        </p:nvSpPr>
        <p:spPr>
          <a:xfrm>
            <a:off x="7458231" y="5031907"/>
            <a:ext cx="145424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100</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3" name="Rectangle 32"/>
          <p:cNvSpPr/>
          <p:nvPr/>
        </p:nvSpPr>
        <p:spPr>
          <a:xfrm>
            <a:off x="5046229" y="1462748"/>
            <a:ext cx="2792175"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Abortion Fetal Anomaly</a:t>
            </a:r>
          </a:p>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74</a:t>
            </a:r>
            <a:endParaRPr lang="en-US" b="1" cap="none" spc="0" dirty="0">
              <a:ln w="11430"/>
              <a:solidFill>
                <a:schemeClr val="accent1">
                  <a:lumMod val="40000"/>
                  <a:lumOff val="60000"/>
                </a:schemeClr>
              </a:solidFill>
              <a:effectLst>
                <a:outerShdw blurRad="50800" dist="39000" dir="5460000" algn="tl">
                  <a:srgbClr val="000000">
                    <a:alpha val="38000"/>
                  </a:srgbClr>
                </a:outerShdw>
              </a:effectLst>
            </a:endParaRPr>
          </a:p>
        </p:txBody>
      </p:sp>
      <p:sp>
        <p:nvSpPr>
          <p:cNvPr id="34" name="Rectangle 33"/>
          <p:cNvSpPr/>
          <p:nvPr/>
        </p:nvSpPr>
        <p:spPr>
          <a:xfrm>
            <a:off x="4092907" y="4139398"/>
            <a:ext cx="2403223"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Reduced Pregnancy</a:t>
            </a:r>
          </a:p>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59</a:t>
            </a:r>
            <a:endParaRPr 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47981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dirty="0" smtClean="0">
                <a:solidFill>
                  <a:srgbClr val="FFFFFF"/>
                </a:solidFill>
              </a:rPr>
              <a:t>Average Pre-Test Scores</a:t>
            </a:r>
            <a:endParaRPr lang="en-US" dirty="0">
              <a:solidFill>
                <a:srgbClr val="FFFFFF"/>
              </a:solidFill>
            </a:endParaRPr>
          </a:p>
        </p:txBody>
      </p:sp>
      <p:cxnSp>
        <p:nvCxnSpPr>
          <p:cNvPr id="3" name="Straight Connector 2"/>
          <p:cNvCxnSpPr/>
          <p:nvPr/>
        </p:nvCxnSpPr>
        <p:spPr>
          <a:xfrm>
            <a:off x="1032387" y="4807974"/>
            <a:ext cx="73004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03238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332837" y="4563070"/>
            <a:ext cx="0" cy="489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52665" y="4606413"/>
            <a:ext cx="0" cy="489606"/>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404439" y="5799272"/>
            <a:ext cx="4346062" cy="646331"/>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cap="none" spc="150" dirty="0" smtClean="0">
                <a:ln w="11430"/>
                <a:solidFill>
                  <a:srgbClr val="F8F8F8"/>
                </a:solidFill>
                <a:effectLst>
                  <a:outerShdw blurRad="25400" algn="tl" rotWithShape="0">
                    <a:srgbClr val="000000">
                      <a:alpha val="43000"/>
                    </a:srgbClr>
                  </a:outerShdw>
                </a:effectLst>
              </a:rPr>
              <a:t>Room for Change</a:t>
            </a:r>
            <a:endParaRPr lang="en-US" sz="3600" b="1" cap="none" spc="150" dirty="0">
              <a:ln w="11430"/>
              <a:solidFill>
                <a:srgbClr val="F8F8F8"/>
              </a:solidFill>
              <a:effectLst>
                <a:outerShdw blurRad="25400" algn="tl" rotWithShape="0">
                  <a:srgbClr val="000000">
                    <a:alpha val="43000"/>
                  </a:srgbClr>
                </a:outerShdw>
              </a:effectLst>
            </a:endParaRPr>
          </a:p>
        </p:txBody>
      </p:sp>
      <p:sp>
        <p:nvSpPr>
          <p:cNvPr id="4" name="Rectangle 3"/>
          <p:cNvSpPr/>
          <p:nvPr/>
        </p:nvSpPr>
        <p:spPr>
          <a:xfrm>
            <a:off x="1249667" y="3960082"/>
            <a:ext cx="206979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Pregnant smoker</a:t>
            </a:r>
          </a:p>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23</a:t>
            </a:r>
            <a:endParaRPr 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4" name="Rectangle 23"/>
          <p:cNvSpPr/>
          <p:nvPr/>
        </p:nvSpPr>
        <p:spPr>
          <a:xfrm>
            <a:off x="3598163" y="3310196"/>
            <a:ext cx="195861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Three Abortions</a:t>
            </a:r>
          </a:p>
          <a:p>
            <a:pPr algn="ctr"/>
            <a:r>
              <a:rPr lang="en-US" b="1" cap="none" spc="0" dirty="0" smtClean="0">
                <a:ln w="11430"/>
                <a:solidFill>
                  <a:schemeClr val="accent4">
                    <a:lumMod val="40000"/>
                    <a:lumOff val="60000"/>
                  </a:schemeClr>
                </a:solidFill>
                <a:effectLst>
                  <a:outerShdw blurRad="50800" dist="39000" dir="5460000" algn="tl">
                    <a:srgbClr val="000000">
                      <a:alpha val="38000"/>
                    </a:srgbClr>
                  </a:outerShdw>
                </a:effectLst>
              </a:rPr>
              <a:t>48</a:t>
            </a:r>
            <a:endParaRPr lang="en-US" b="1" cap="none" spc="0" dirty="0">
              <a:ln w="11430"/>
              <a:solidFill>
                <a:schemeClr val="accent4">
                  <a:lumMod val="40000"/>
                  <a:lumOff val="60000"/>
                </a:schemeClr>
              </a:solidFill>
              <a:effectLst>
                <a:outerShdw blurRad="50800" dist="39000" dir="5460000" algn="tl">
                  <a:srgbClr val="000000">
                    <a:alpha val="38000"/>
                  </a:srgbClr>
                </a:outerShdw>
              </a:effectLst>
            </a:endParaRPr>
          </a:p>
        </p:txBody>
      </p:sp>
      <p:sp>
        <p:nvSpPr>
          <p:cNvPr id="25" name="Rectangle 24"/>
          <p:cNvSpPr/>
          <p:nvPr/>
        </p:nvSpPr>
        <p:spPr>
          <a:xfrm>
            <a:off x="2525177" y="2048225"/>
            <a:ext cx="303160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bg2"/>
                </a:solidFill>
                <a:effectLst>
                  <a:outerShdw blurRad="50800" dist="39000" dir="5460000" algn="tl">
                    <a:srgbClr val="000000">
                      <a:alpha val="38000"/>
                    </a:srgbClr>
                  </a:outerShdw>
                </a:effectLst>
              </a:rPr>
              <a:t>Inconsistent Birth Control</a:t>
            </a:r>
          </a:p>
          <a:p>
            <a:pPr algn="ctr"/>
            <a:r>
              <a:rPr lang="en-US" b="1" cap="none" spc="0" dirty="0" smtClean="0">
                <a:ln w="11430"/>
                <a:solidFill>
                  <a:schemeClr val="bg2"/>
                </a:solidFill>
                <a:effectLst>
                  <a:outerShdw blurRad="50800" dist="39000" dir="5460000" algn="tl">
                    <a:srgbClr val="000000">
                      <a:alpha val="38000"/>
                    </a:srgbClr>
                  </a:outerShdw>
                </a:effectLst>
              </a:rPr>
              <a:t>41</a:t>
            </a:r>
            <a:endParaRPr lang="en-US" b="1" cap="none" spc="0" dirty="0">
              <a:ln w="11430"/>
              <a:solidFill>
                <a:schemeClr val="bg2"/>
              </a:solidFill>
              <a:effectLst>
                <a:outerShdw blurRad="50800" dist="39000" dir="5460000" algn="tl">
                  <a:srgbClr val="000000">
                    <a:alpha val="38000"/>
                  </a:srgbClr>
                </a:outerShdw>
              </a:effectLst>
            </a:endParaRPr>
          </a:p>
        </p:txBody>
      </p:sp>
      <p:sp>
        <p:nvSpPr>
          <p:cNvPr id="26" name="Rectangle 25"/>
          <p:cNvSpPr/>
          <p:nvPr/>
        </p:nvSpPr>
        <p:spPr>
          <a:xfrm>
            <a:off x="4832240" y="2433241"/>
            <a:ext cx="1770549"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solidFill>
                <a:effectLst>
                  <a:outerShdw blurRad="50800" dist="39000" dir="5460000" algn="tl">
                    <a:srgbClr val="000000">
                      <a:alpha val="38000"/>
                    </a:srgbClr>
                  </a:outerShdw>
                </a:effectLst>
              </a:rPr>
              <a:t>Pregnant Teen</a:t>
            </a:r>
          </a:p>
          <a:p>
            <a:pPr algn="ctr"/>
            <a:r>
              <a:rPr lang="en-US" b="1" dirty="0" smtClean="0">
                <a:ln w="11430"/>
                <a:solidFill>
                  <a:schemeClr val="accent1"/>
                </a:solidFill>
                <a:effectLst>
                  <a:outerShdw blurRad="50800" dist="39000" dir="5460000" algn="tl">
                    <a:srgbClr val="000000">
                      <a:alpha val="38000"/>
                    </a:srgbClr>
                  </a:outerShdw>
                </a:effectLst>
              </a:rPr>
              <a:t>66</a:t>
            </a:r>
            <a:endParaRPr lang="en-US" b="1" cap="none" spc="0" dirty="0">
              <a:ln w="11430"/>
              <a:solidFill>
                <a:schemeClr val="accent1"/>
              </a:solidFill>
              <a:effectLst>
                <a:outerShdw blurRad="50800" dist="39000" dir="5460000" algn="tl">
                  <a:srgbClr val="000000">
                    <a:alpha val="38000"/>
                  </a:srgbClr>
                </a:outerShdw>
              </a:effectLst>
            </a:endParaRPr>
          </a:p>
        </p:txBody>
      </p:sp>
      <p:sp>
        <p:nvSpPr>
          <p:cNvPr id="27" name="Rectangle 26"/>
          <p:cNvSpPr/>
          <p:nvPr/>
        </p:nvSpPr>
        <p:spPr>
          <a:xfrm>
            <a:off x="5887056" y="3313751"/>
            <a:ext cx="1650838"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3">
                    <a:lumMod val="40000"/>
                    <a:lumOff val="60000"/>
                  </a:schemeClr>
                </a:solidFill>
                <a:effectLst>
                  <a:outerShdw blurRad="50800" dist="39000" dir="5460000" algn="tl">
                    <a:srgbClr val="000000">
                      <a:alpha val="38000"/>
                    </a:srgbClr>
                  </a:outerShdw>
                </a:effectLst>
              </a:rPr>
              <a:t>One Abortion</a:t>
            </a:r>
          </a:p>
          <a:p>
            <a:pPr algn="ctr"/>
            <a:r>
              <a:rPr lang="en-US" b="1" dirty="0" smtClean="0">
                <a:ln w="11430"/>
                <a:solidFill>
                  <a:schemeClr val="accent3">
                    <a:lumMod val="40000"/>
                    <a:lumOff val="60000"/>
                  </a:schemeClr>
                </a:solidFill>
                <a:effectLst>
                  <a:outerShdw blurRad="50800" dist="39000" dir="5460000" algn="tl">
                    <a:srgbClr val="000000">
                      <a:alpha val="38000"/>
                    </a:srgbClr>
                  </a:outerShdw>
                </a:effectLst>
              </a:rPr>
              <a:t>75</a:t>
            </a:r>
            <a:endParaRPr lang="en-US" b="1" cap="none" spc="0" dirty="0">
              <a:ln w="11430"/>
              <a:solidFill>
                <a:schemeClr val="accent3">
                  <a:lumMod val="40000"/>
                  <a:lumOff val="60000"/>
                </a:schemeClr>
              </a:solidFill>
              <a:effectLst>
                <a:outerShdw blurRad="50800" dist="39000" dir="5460000" algn="tl">
                  <a:srgbClr val="000000">
                    <a:alpha val="38000"/>
                  </a:srgbClr>
                </a:outerShdw>
              </a:effectLst>
            </a:endParaRPr>
          </a:p>
        </p:txBody>
      </p:sp>
      <p:sp>
        <p:nvSpPr>
          <p:cNvPr id="28" name="Rectangle 27"/>
          <p:cNvSpPr/>
          <p:nvPr/>
        </p:nvSpPr>
        <p:spPr>
          <a:xfrm>
            <a:off x="6661894" y="2712845"/>
            <a:ext cx="220669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Women in General</a:t>
            </a:r>
          </a:p>
          <a:p>
            <a:pPr algn="ctr"/>
            <a:r>
              <a:rPr lang="en-US" b="1" cap="none" spc="0" dirty="0" smtClean="0">
                <a:ln w="11430"/>
                <a:solidFill>
                  <a:schemeClr val="accent1">
                    <a:lumMod val="40000"/>
                    <a:lumOff val="60000"/>
                  </a:schemeClr>
                </a:solidFill>
                <a:effectLst>
                  <a:outerShdw blurRad="50800" dist="39000" dir="5460000" algn="tl">
                    <a:srgbClr val="000000">
                      <a:alpha val="38000"/>
                    </a:srgbClr>
                  </a:outerShdw>
                </a:effectLst>
              </a:rPr>
              <a:t>91</a:t>
            </a:r>
            <a:endParaRPr lang="en-US" b="1" cap="none" spc="0" dirty="0">
              <a:ln w="11430"/>
              <a:solidFill>
                <a:schemeClr val="accent1">
                  <a:lumMod val="40000"/>
                  <a:lumOff val="60000"/>
                </a:schemeClr>
              </a:solidFill>
              <a:effectLst>
                <a:outerShdw blurRad="50800" dist="39000" dir="5460000" algn="tl">
                  <a:srgbClr val="000000">
                    <a:alpha val="38000"/>
                  </a:srgbClr>
                </a:outerShdw>
              </a:effectLst>
            </a:endParaRPr>
          </a:p>
        </p:txBody>
      </p:sp>
      <p:sp>
        <p:nvSpPr>
          <p:cNvPr id="29" name="Rectangle 28"/>
          <p:cNvSpPr/>
          <p:nvPr/>
        </p:nvSpPr>
        <p:spPr>
          <a:xfrm>
            <a:off x="7488581" y="2048224"/>
            <a:ext cx="118917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A mother</a:t>
            </a:r>
            <a:endParaRPr lang="en-US" b="1" dirty="0" smtClean="0">
              <a:ln w="11430"/>
              <a:solidFill>
                <a:schemeClr val="accent4">
                  <a:lumMod val="40000"/>
                  <a:lumOff val="60000"/>
                </a:schemeClr>
              </a:solidFill>
              <a:effectLst>
                <a:outerShdw blurRad="50800" dist="39000" dir="5460000" algn="tl">
                  <a:srgbClr val="000000">
                    <a:alpha val="38000"/>
                  </a:srgbClr>
                </a:outerShdw>
              </a:effectLst>
            </a:endParaRPr>
          </a:p>
          <a:p>
            <a:pPr algn="ctr"/>
            <a:r>
              <a:rPr lang="en-US" b="1" dirty="0" smtClean="0">
                <a:ln w="11430"/>
                <a:solidFill>
                  <a:schemeClr val="accent4">
                    <a:lumMod val="40000"/>
                    <a:lumOff val="60000"/>
                  </a:schemeClr>
                </a:solidFill>
                <a:effectLst>
                  <a:outerShdw blurRad="50800" dist="39000" dir="5460000" algn="tl">
                    <a:srgbClr val="000000">
                      <a:alpha val="38000"/>
                    </a:srgbClr>
                  </a:outerShdw>
                </a:effectLst>
              </a:rPr>
              <a:t>92</a:t>
            </a:r>
            <a:endParaRPr lang="en-US" b="1" cap="none" spc="0" dirty="0">
              <a:ln w="11430"/>
              <a:solidFill>
                <a:schemeClr val="accent4">
                  <a:lumMod val="40000"/>
                  <a:lumOff val="60000"/>
                </a:schemeClr>
              </a:solidFill>
              <a:effectLst>
                <a:outerShdw blurRad="50800" dist="39000" dir="5460000" algn="tl">
                  <a:srgbClr val="000000">
                    <a:alpha val="38000"/>
                  </a:srgbClr>
                </a:outerShdw>
              </a:effectLst>
            </a:endParaRPr>
          </a:p>
        </p:txBody>
      </p:sp>
      <p:sp>
        <p:nvSpPr>
          <p:cNvPr id="33" name="Rectangle 32"/>
          <p:cNvSpPr/>
          <p:nvPr/>
        </p:nvSpPr>
        <p:spPr>
          <a:xfrm>
            <a:off x="5046229" y="1462748"/>
            <a:ext cx="2792175"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Abortion Fetal Anomaly</a:t>
            </a:r>
          </a:p>
          <a:p>
            <a:pPr algn="ctr"/>
            <a:r>
              <a:rPr lang="en-US" b="1" dirty="0" smtClean="0">
                <a:ln w="11430"/>
                <a:solidFill>
                  <a:schemeClr val="accent1">
                    <a:lumMod val="40000"/>
                    <a:lumOff val="60000"/>
                  </a:schemeClr>
                </a:solidFill>
                <a:effectLst>
                  <a:outerShdw blurRad="50800" dist="39000" dir="5460000" algn="tl">
                    <a:srgbClr val="000000">
                      <a:alpha val="38000"/>
                    </a:srgbClr>
                  </a:outerShdw>
                </a:effectLst>
              </a:rPr>
              <a:t>74</a:t>
            </a:r>
            <a:endParaRPr lang="en-US" b="1" cap="none" spc="0" dirty="0">
              <a:ln w="11430"/>
              <a:solidFill>
                <a:schemeClr val="accent1">
                  <a:lumMod val="40000"/>
                  <a:lumOff val="60000"/>
                </a:schemeClr>
              </a:solidFill>
              <a:effectLst>
                <a:outerShdw blurRad="50800" dist="39000" dir="5460000" algn="tl">
                  <a:srgbClr val="000000">
                    <a:alpha val="38000"/>
                  </a:srgbClr>
                </a:outerShdw>
              </a:effectLst>
            </a:endParaRPr>
          </a:p>
        </p:txBody>
      </p:sp>
      <p:sp>
        <p:nvSpPr>
          <p:cNvPr id="34" name="Rectangle 33"/>
          <p:cNvSpPr/>
          <p:nvPr/>
        </p:nvSpPr>
        <p:spPr>
          <a:xfrm>
            <a:off x="4092907" y="4139398"/>
            <a:ext cx="2403223"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Reduced Pregnancy</a:t>
            </a:r>
          </a:p>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59</a:t>
            </a:r>
            <a:endParaRPr 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Right Brace 1"/>
          <p:cNvSpPr/>
          <p:nvPr/>
        </p:nvSpPr>
        <p:spPr>
          <a:xfrm rot="5400000">
            <a:off x="3881173" y="1985362"/>
            <a:ext cx="1015357" cy="6665350"/>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905267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dirty="0" smtClean="0">
                <a:solidFill>
                  <a:srgbClr val="FFFFFF"/>
                </a:solidFill>
              </a:rPr>
              <a:t>Did Scores Increase Post-Intervention?</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14807186"/>
              </p:ext>
            </p:extLst>
          </p:nvPr>
        </p:nvGraphicFramePr>
        <p:xfrm>
          <a:off x="457199" y="1178559"/>
          <a:ext cx="6360289" cy="4246883"/>
        </p:xfrm>
        <a:graphic>
          <a:graphicData uri="http://schemas.openxmlformats.org/drawingml/2006/table">
            <a:tbl>
              <a:tblPr>
                <a:tableStyleId>{0505E3EF-67EA-436B-97B2-0124C06EBD24}</a:tableStyleId>
              </a:tblPr>
              <a:tblGrid>
                <a:gridCol w="3380996"/>
                <a:gridCol w="2979293"/>
              </a:tblGrid>
              <a:tr h="1600624">
                <a:tc>
                  <a:txBody>
                    <a:bodyPr/>
                    <a:lstStyle/>
                    <a:p>
                      <a:pPr algn="l" rtl="0" fontAlgn="b"/>
                      <a:r>
                        <a:rPr lang="en-US" sz="2400" u="none" strike="noStrike" dirty="0">
                          <a:effectLst/>
                        </a:rPr>
                        <a:t>Description</a:t>
                      </a:r>
                      <a:endParaRPr lang="en-US" sz="2400" b="1" i="0" u="none" strike="noStrike" dirty="0">
                        <a:solidFill>
                          <a:srgbClr val="555555"/>
                        </a:solidFill>
                        <a:effectLst/>
                        <a:latin typeface="Calibri"/>
                      </a:endParaRPr>
                    </a:p>
                  </a:txBody>
                  <a:tcPr marL="7200" marR="7200" marT="7200" marB="0" anchor="b"/>
                </a:tc>
                <a:tc>
                  <a:txBody>
                    <a:bodyPr/>
                    <a:lstStyle/>
                    <a:p>
                      <a:pPr algn="ctr" rtl="0" fontAlgn="b"/>
                      <a:r>
                        <a:rPr lang="en-US" sz="2400" u="none" strike="noStrike" dirty="0">
                          <a:effectLst/>
                        </a:rPr>
                        <a:t>Increase in Score </a:t>
                      </a:r>
                      <a:r>
                        <a:rPr lang="en-US" sz="2400" u="none" strike="noStrike" dirty="0" smtClean="0">
                          <a:effectLst/>
                        </a:rPr>
                        <a:t>Post-Intervention*</a:t>
                      </a:r>
                      <a:endParaRPr lang="en-US" sz="2400" b="1"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dirty="0">
                          <a:effectLst/>
                        </a:rPr>
                        <a:t>Inconsistent Birth Control</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0</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dirty="0">
                          <a:effectLst/>
                        </a:rPr>
                        <a:t>One Abortion</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3</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dirty="0">
                          <a:effectLst/>
                        </a:rPr>
                        <a:t>Pregnant Smoker</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4</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a:effectLst/>
                        </a:rPr>
                        <a:t>Pregnant Teen</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4</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a:effectLst/>
                        </a:rPr>
                        <a:t>Abortion for Abnormal Fetus</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5</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dirty="0">
                          <a:effectLst/>
                        </a:rPr>
                        <a:t>Reduced </a:t>
                      </a:r>
                      <a:r>
                        <a:rPr lang="en-US" sz="2000" u="none" strike="noStrike" dirty="0" smtClean="0">
                          <a:effectLst/>
                        </a:rPr>
                        <a:t>Triplet Pregnancy</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5</a:t>
                      </a:r>
                      <a:endParaRPr lang="en-US" sz="2000" b="0" i="0" u="none" strike="noStrike" dirty="0">
                        <a:solidFill>
                          <a:srgbClr val="555555"/>
                        </a:solidFill>
                        <a:effectLst/>
                        <a:latin typeface="Calibri"/>
                      </a:endParaRPr>
                    </a:p>
                  </a:txBody>
                  <a:tcPr marL="7200" marR="7200" marT="7200" marB="0" anchor="b"/>
                </a:tc>
              </a:tr>
              <a:tr h="378037">
                <a:tc>
                  <a:txBody>
                    <a:bodyPr/>
                    <a:lstStyle/>
                    <a:p>
                      <a:pPr algn="l" rtl="0" fontAlgn="b"/>
                      <a:r>
                        <a:rPr lang="en-US" sz="2000" u="none" strike="noStrike">
                          <a:effectLst/>
                        </a:rPr>
                        <a:t>Three Abortions</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12</a:t>
                      </a:r>
                      <a:endParaRPr lang="en-US" sz="2000" b="0" i="0" u="none" strike="noStrike" dirty="0">
                        <a:solidFill>
                          <a:srgbClr val="555555"/>
                        </a:solidFill>
                        <a:effectLst/>
                        <a:latin typeface="Calibri"/>
                      </a:endParaRPr>
                    </a:p>
                  </a:txBody>
                  <a:tcPr marL="7200" marR="7200" marT="7200" marB="0" anchor="b"/>
                </a:tc>
              </a:tr>
            </a:tbl>
          </a:graphicData>
        </a:graphic>
      </p:graphicFrame>
      <p:sp>
        <p:nvSpPr>
          <p:cNvPr id="5" name="Rectangle 4"/>
          <p:cNvSpPr/>
          <p:nvPr/>
        </p:nvSpPr>
        <p:spPr>
          <a:xfrm>
            <a:off x="6973487" y="2794615"/>
            <a:ext cx="1435266"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Yes</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6" name="TextBox 5"/>
          <p:cNvSpPr txBox="1"/>
          <p:nvPr/>
        </p:nvSpPr>
        <p:spPr>
          <a:xfrm>
            <a:off x="589280" y="5791687"/>
            <a:ext cx="5100320" cy="369332"/>
          </a:xfrm>
          <a:prstGeom prst="rect">
            <a:avLst/>
          </a:prstGeom>
          <a:noFill/>
        </p:spPr>
        <p:txBody>
          <a:bodyPr wrap="square" rtlCol="0">
            <a:spAutoFit/>
          </a:bodyPr>
          <a:lstStyle/>
          <a:p>
            <a:r>
              <a:rPr lang="en-US" dirty="0" smtClean="0">
                <a:solidFill>
                  <a:schemeClr val="tx2">
                    <a:lumMod val="20000"/>
                    <a:lumOff val="80000"/>
                  </a:schemeClr>
                </a:solidFill>
              </a:rPr>
              <a:t>* All values statistically significant at p</a:t>
            </a:r>
            <a:r>
              <a:rPr lang="en-US" u="sng" dirty="0" smtClean="0">
                <a:solidFill>
                  <a:schemeClr val="tx2">
                    <a:lumMod val="20000"/>
                    <a:lumOff val="80000"/>
                  </a:schemeClr>
                </a:solidFill>
              </a:rPr>
              <a:t>&lt;</a:t>
            </a:r>
            <a:r>
              <a:rPr lang="en-US" dirty="0" smtClean="0">
                <a:solidFill>
                  <a:schemeClr val="tx2">
                    <a:lumMod val="20000"/>
                    <a:lumOff val="80000"/>
                  </a:schemeClr>
                </a:solidFill>
              </a:rPr>
              <a:t>0.05</a:t>
            </a:r>
            <a:endParaRPr lang="en-US" dirty="0">
              <a:solidFill>
                <a:schemeClr val="tx2">
                  <a:lumMod val="20000"/>
                  <a:lumOff val="80000"/>
                </a:schemeClr>
              </a:solidFill>
            </a:endParaRPr>
          </a:p>
        </p:txBody>
      </p:sp>
    </p:spTree>
    <p:extLst>
      <p:ext uri="{BB962C8B-B14F-4D97-AF65-F5344CB8AC3E}">
        <p14:creationId xmlns:p14="http://schemas.microsoft.com/office/powerpoint/2010/main" val="436659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dirty="0" smtClean="0">
                <a:solidFill>
                  <a:srgbClr val="FFFFFF"/>
                </a:solidFill>
              </a:rPr>
              <a:t>Biggest Difference Among</a:t>
            </a:r>
            <a:br>
              <a:rPr lang="en-US" dirty="0" smtClean="0">
                <a:solidFill>
                  <a:srgbClr val="FFFFFF"/>
                </a:solidFill>
              </a:rPr>
            </a:br>
            <a:r>
              <a:rPr lang="en-US" dirty="0" smtClean="0">
                <a:solidFill>
                  <a:srgbClr val="FFFFFF"/>
                </a:solidFill>
              </a:rPr>
              <a:t>Most Prejudiced</a:t>
            </a:r>
            <a:endParaRPr lang="en-US"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6573859"/>
              </p:ext>
            </p:extLst>
          </p:nvPr>
        </p:nvGraphicFramePr>
        <p:xfrm>
          <a:off x="544010" y="1053296"/>
          <a:ext cx="7928657" cy="4514920"/>
        </p:xfrm>
        <a:graphic>
          <a:graphicData uri="http://schemas.openxmlformats.org/drawingml/2006/table">
            <a:tbl>
              <a:tblPr>
                <a:tableStyleId>{0505E3EF-67EA-436B-97B2-0124C06EBD24}</a:tableStyleId>
              </a:tblPr>
              <a:tblGrid>
                <a:gridCol w="2858947"/>
                <a:gridCol w="1741104"/>
                <a:gridCol w="1664303"/>
                <a:gridCol w="1664303"/>
              </a:tblGrid>
              <a:tr h="1612738">
                <a:tc>
                  <a:txBody>
                    <a:bodyPr/>
                    <a:lstStyle/>
                    <a:p>
                      <a:pPr algn="l" rtl="0" fontAlgn="b"/>
                      <a:r>
                        <a:rPr lang="en-US" sz="2400" u="none" strike="noStrike" dirty="0">
                          <a:effectLst/>
                        </a:rPr>
                        <a:t>Description</a:t>
                      </a:r>
                      <a:endParaRPr lang="en-US" sz="2400" b="1" i="0" u="none" strike="noStrike" dirty="0">
                        <a:solidFill>
                          <a:srgbClr val="555555"/>
                        </a:solidFill>
                        <a:effectLst/>
                        <a:latin typeface="Calibri"/>
                      </a:endParaRPr>
                    </a:p>
                  </a:txBody>
                  <a:tcPr marL="7200" marR="7200" marT="7200" marB="0" anchor="b"/>
                </a:tc>
                <a:tc>
                  <a:txBody>
                    <a:bodyPr/>
                    <a:lstStyle/>
                    <a:p>
                      <a:pPr algn="ctr" rtl="0" fontAlgn="b"/>
                      <a:r>
                        <a:rPr lang="en-US" sz="2400" u="none" strike="noStrike" dirty="0" smtClean="0">
                          <a:effectLst/>
                        </a:rPr>
                        <a:t>Average</a:t>
                      </a:r>
                    </a:p>
                    <a:p>
                      <a:pPr algn="ctr" rtl="0" fontAlgn="b"/>
                      <a:r>
                        <a:rPr lang="en-US" sz="2400" u="none" strike="noStrike" dirty="0" smtClean="0">
                          <a:effectLst/>
                        </a:rPr>
                        <a:t>Increase </a:t>
                      </a:r>
                      <a:r>
                        <a:rPr lang="en-US" sz="2400" u="none" strike="noStrike" dirty="0">
                          <a:effectLst/>
                        </a:rPr>
                        <a:t>in </a:t>
                      </a:r>
                      <a:r>
                        <a:rPr lang="en-US" sz="2400" u="none" strike="noStrike" dirty="0" smtClean="0">
                          <a:effectLst/>
                        </a:rPr>
                        <a:t>Score*</a:t>
                      </a:r>
                      <a:endParaRPr lang="en-US" sz="2400" b="1" i="0" u="none" strike="noStrike" dirty="0">
                        <a:solidFill>
                          <a:srgbClr val="555555"/>
                        </a:solidFill>
                        <a:effectLst/>
                        <a:latin typeface="Calibri"/>
                      </a:endParaRPr>
                    </a:p>
                  </a:txBody>
                  <a:tcPr marL="7200" marR="7200" marT="7200" marB="0" anchor="b"/>
                </a:tc>
                <a:tc>
                  <a:txBody>
                    <a:bodyPr/>
                    <a:lstStyle/>
                    <a:p>
                      <a:pPr algn="ctr" rtl="0" fontAlgn="b"/>
                      <a:r>
                        <a:rPr lang="en-US" sz="2400" u="none" strike="noStrike" dirty="0" smtClean="0">
                          <a:effectLst/>
                        </a:rPr>
                        <a:t>Average Increase Among</a:t>
                      </a:r>
                      <a:r>
                        <a:rPr lang="en-US" sz="2400" u="none" strike="noStrike" baseline="0" dirty="0" smtClean="0">
                          <a:effectLst/>
                        </a:rPr>
                        <a:t> </a:t>
                      </a:r>
                      <a:r>
                        <a:rPr lang="en-US" sz="2400" b="1" u="none" strike="noStrike" baseline="0" dirty="0" smtClean="0">
                          <a:effectLst/>
                        </a:rPr>
                        <a:t>Most Prejudiced*</a:t>
                      </a:r>
                      <a:endParaRPr lang="en-US" sz="2400" b="1" i="0" u="none" strike="noStrike" dirty="0">
                        <a:solidFill>
                          <a:srgbClr val="555555"/>
                        </a:solidFill>
                        <a:effectLst/>
                        <a:latin typeface="Calibri"/>
                      </a:endParaRPr>
                    </a:p>
                  </a:txBody>
                  <a:tcPr marL="7200" marR="7200" marT="7200" marB="0" anchor="b"/>
                </a:tc>
                <a:tc>
                  <a:txBody>
                    <a:bodyPr/>
                    <a:lstStyle/>
                    <a:p>
                      <a:pPr algn="ctr" rtl="0" fontAlgn="b"/>
                      <a:r>
                        <a:rPr lang="en-US" sz="2400" u="none" strike="noStrike" dirty="0" smtClean="0">
                          <a:effectLst/>
                        </a:rPr>
                        <a:t>% </a:t>
                      </a:r>
                      <a:r>
                        <a:rPr lang="en-US" sz="2400" u="none" strike="noStrike" dirty="0">
                          <a:effectLst/>
                        </a:rPr>
                        <a:t>of people scoring under 50</a:t>
                      </a:r>
                      <a:endParaRPr lang="en-US" sz="2400" b="1"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dirty="0">
                          <a:effectLst/>
                        </a:rPr>
                        <a:t>Inconsistent Birth Control</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0</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smtClean="0">
                          <a:effectLst/>
                        </a:rPr>
                        <a:t>8</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45%</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dirty="0">
                          <a:effectLst/>
                        </a:rPr>
                        <a:t>One Abortion</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3</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27</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7%</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a:effectLst/>
                        </a:rPr>
                        <a:t>Pregnant Smoker</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4</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8</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73%</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dirty="0">
                          <a:effectLst/>
                        </a:rPr>
                        <a:t>Pregnant Teen</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a:effectLst/>
                        </a:rPr>
                        <a:t>4</a:t>
                      </a:r>
                      <a:endParaRPr lang="en-US" sz="2000" b="0"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18</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11%</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a:effectLst/>
                        </a:rPr>
                        <a:t>Abortion for Abnormal Fetus</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a:effectLst/>
                        </a:rPr>
                        <a:t>5</a:t>
                      </a:r>
                      <a:endParaRPr lang="en-US" sz="2000" b="0"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29</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11%</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dirty="0">
                          <a:effectLst/>
                        </a:rPr>
                        <a:t>Reduced </a:t>
                      </a:r>
                      <a:r>
                        <a:rPr lang="en-US" sz="2000" u="none" strike="noStrike" dirty="0" smtClean="0">
                          <a:effectLst/>
                        </a:rPr>
                        <a:t>Triplet Pregnancy</a:t>
                      </a:r>
                      <a:endParaRPr lang="en-US" sz="2000" b="1"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a:effectLst/>
                        </a:rPr>
                        <a:t>5</a:t>
                      </a:r>
                      <a:endParaRPr lang="en-US" sz="2000" b="0"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smtClean="0">
                          <a:effectLst/>
                        </a:rPr>
                        <a:t>22</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45%</a:t>
                      </a:r>
                      <a:endParaRPr lang="en-US" sz="2000" b="0" i="0" u="none" strike="noStrike" dirty="0">
                        <a:solidFill>
                          <a:srgbClr val="555555"/>
                        </a:solidFill>
                        <a:effectLst/>
                        <a:latin typeface="Calibri"/>
                      </a:endParaRPr>
                    </a:p>
                  </a:txBody>
                  <a:tcPr marL="7200" marR="7200" marT="7200" marB="0" anchor="b"/>
                </a:tc>
              </a:tr>
              <a:tr h="380897">
                <a:tc>
                  <a:txBody>
                    <a:bodyPr/>
                    <a:lstStyle/>
                    <a:p>
                      <a:pPr algn="l" rtl="0" fontAlgn="b"/>
                      <a:r>
                        <a:rPr lang="en-US" sz="2000" u="none" strike="noStrike">
                          <a:effectLst/>
                        </a:rPr>
                        <a:t>Three Abortions</a:t>
                      </a:r>
                      <a:endParaRPr lang="en-US" sz="2000" b="1" i="0" u="none" strike="noStrike">
                        <a:solidFill>
                          <a:srgbClr val="555555"/>
                        </a:solidFill>
                        <a:effectLst/>
                        <a:latin typeface="Calibri"/>
                      </a:endParaRPr>
                    </a:p>
                  </a:txBody>
                  <a:tcPr marL="7200" marR="7200" marT="7200" marB="0" anchor="b"/>
                </a:tc>
                <a:tc>
                  <a:txBody>
                    <a:bodyPr/>
                    <a:lstStyle/>
                    <a:p>
                      <a:pPr algn="ctr" rtl="0" fontAlgn="b"/>
                      <a:r>
                        <a:rPr lang="en-US" sz="2000" u="none" strike="noStrike" dirty="0">
                          <a:effectLst/>
                        </a:rPr>
                        <a:t>12</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u="none" strike="noStrike" dirty="0" smtClean="0">
                          <a:effectLst/>
                        </a:rPr>
                        <a:t>22</a:t>
                      </a:r>
                      <a:endParaRPr lang="en-US" sz="2000" b="0" i="0" u="none" strike="noStrike" dirty="0">
                        <a:solidFill>
                          <a:srgbClr val="555555"/>
                        </a:solidFill>
                        <a:effectLst/>
                        <a:latin typeface="Calibri"/>
                      </a:endParaRPr>
                    </a:p>
                  </a:txBody>
                  <a:tcPr marL="7200" marR="7200" marT="7200" marB="0" anchor="b"/>
                </a:tc>
                <a:tc>
                  <a:txBody>
                    <a:bodyPr/>
                    <a:lstStyle/>
                    <a:p>
                      <a:pPr algn="ctr" rtl="0" fontAlgn="b"/>
                      <a:r>
                        <a:rPr lang="en-US" sz="2000" b="0" i="0" u="none" strike="noStrike" dirty="0" smtClean="0">
                          <a:solidFill>
                            <a:schemeClr val="dk1"/>
                          </a:solidFill>
                          <a:effectLst/>
                          <a:latin typeface="+mn-lt"/>
                        </a:rPr>
                        <a:t>55%</a:t>
                      </a:r>
                      <a:endParaRPr lang="en-US" sz="2000" b="0" i="0" u="none" strike="noStrike" dirty="0">
                        <a:solidFill>
                          <a:srgbClr val="555555"/>
                        </a:solidFill>
                        <a:effectLst/>
                        <a:latin typeface="Calibri"/>
                      </a:endParaRPr>
                    </a:p>
                  </a:txBody>
                  <a:tcPr marL="7200" marR="7200" marT="7200" marB="0" anchor="b"/>
                </a:tc>
              </a:tr>
            </a:tbl>
          </a:graphicData>
        </a:graphic>
      </p:graphicFrame>
      <p:sp>
        <p:nvSpPr>
          <p:cNvPr id="5" name="TextBox 4"/>
          <p:cNvSpPr txBox="1"/>
          <p:nvPr/>
        </p:nvSpPr>
        <p:spPr>
          <a:xfrm>
            <a:off x="786050" y="5976351"/>
            <a:ext cx="5100320" cy="369332"/>
          </a:xfrm>
          <a:prstGeom prst="rect">
            <a:avLst/>
          </a:prstGeom>
          <a:noFill/>
        </p:spPr>
        <p:txBody>
          <a:bodyPr wrap="square" rtlCol="0">
            <a:spAutoFit/>
          </a:bodyPr>
          <a:lstStyle/>
          <a:p>
            <a:r>
              <a:rPr lang="en-US" dirty="0" smtClean="0">
                <a:solidFill>
                  <a:schemeClr val="tx2">
                    <a:lumMod val="20000"/>
                    <a:lumOff val="80000"/>
                  </a:schemeClr>
                </a:solidFill>
              </a:rPr>
              <a:t>* All values statistically significant at p</a:t>
            </a:r>
            <a:r>
              <a:rPr lang="en-US" u="sng" dirty="0" smtClean="0">
                <a:solidFill>
                  <a:schemeClr val="tx2">
                    <a:lumMod val="20000"/>
                    <a:lumOff val="80000"/>
                  </a:schemeClr>
                </a:solidFill>
              </a:rPr>
              <a:t>&lt;</a:t>
            </a:r>
            <a:r>
              <a:rPr lang="en-US" dirty="0" smtClean="0">
                <a:solidFill>
                  <a:schemeClr val="tx2">
                    <a:lumMod val="20000"/>
                    <a:lumOff val="80000"/>
                  </a:schemeClr>
                </a:solidFill>
              </a:rPr>
              <a:t>0.05</a:t>
            </a:r>
            <a:endParaRPr lang="en-US" dirty="0">
              <a:solidFill>
                <a:schemeClr val="tx2">
                  <a:lumMod val="20000"/>
                  <a:lumOff val="80000"/>
                </a:schemeClr>
              </a:solidFill>
            </a:endParaRPr>
          </a:p>
        </p:txBody>
      </p:sp>
    </p:spTree>
    <p:extLst>
      <p:ext uri="{BB962C8B-B14F-4D97-AF65-F5344CB8AC3E}">
        <p14:creationId xmlns:p14="http://schemas.microsoft.com/office/powerpoint/2010/main" val="2667662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ctrTitle"/>
          </p:nvPr>
        </p:nvSpPr>
        <p:spPr/>
        <p:txBody>
          <a:bodyPr>
            <a:normAutofit/>
          </a:bodyPr>
          <a:lstStyle/>
          <a:p>
            <a:r>
              <a:rPr lang="en-US" dirty="0" smtClean="0">
                <a:solidFill>
                  <a:srgbClr val="FFFFFF"/>
                </a:solidFill>
              </a:rPr>
              <a:t>Limitations and Caveats</a:t>
            </a:r>
            <a:endParaRPr lang="en-US" dirty="0">
              <a:solidFill>
                <a:srgbClr val="FFFFFF"/>
              </a:solidFill>
            </a:endParaRPr>
          </a:p>
        </p:txBody>
      </p:sp>
      <p:sp>
        <p:nvSpPr>
          <p:cNvPr id="3" name="TextBox 2"/>
          <p:cNvSpPr txBox="1">
            <a:spLocks noChangeArrowheads="1"/>
          </p:cNvSpPr>
          <p:nvPr/>
        </p:nvSpPr>
        <p:spPr bwMode="auto">
          <a:xfrm>
            <a:off x="470959" y="1610523"/>
            <a:ext cx="8198908"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81000" indent="-228600" eaLnBrk="1" hangingPunct="1">
              <a:lnSpc>
                <a:spcPts val="2800"/>
              </a:lnSpc>
              <a:spcBef>
                <a:spcPts val="1800"/>
              </a:spcBef>
              <a:buSzPct val="80000"/>
              <a:buFont typeface="Webdings" charset="2"/>
              <a:buChar char=""/>
            </a:pPr>
            <a:r>
              <a:rPr lang="en-US" sz="2400" dirty="0" smtClean="0">
                <a:solidFill>
                  <a:srgbClr val="FFFFFF"/>
                </a:solidFill>
              </a:rPr>
              <a:t> Sample lacks diversity</a:t>
            </a:r>
          </a:p>
          <a:p>
            <a:pPr marL="381000" indent="-228600" eaLnBrk="1" hangingPunct="1">
              <a:lnSpc>
                <a:spcPts val="2800"/>
              </a:lnSpc>
              <a:spcBef>
                <a:spcPts val="1800"/>
              </a:spcBef>
              <a:buSzPct val="80000"/>
              <a:buFont typeface="Webdings" charset="2"/>
              <a:buChar char=""/>
            </a:pPr>
            <a:r>
              <a:rPr lang="en-US" sz="2400" dirty="0">
                <a:solidFill>
                  <a:srgbClr val="FFFFFF"/>
                </a:solidFill>
              </a:rPr>
              <a:t> </a:t>
            </a:r>
            <a:r>
              <a:rPr lang="en-US" sz="2400" dirty="0" smtClean="0">
                <a:solidFill>
                  <a:srgbClr val="FFFFFF"/>
                </a:solidFill>
              </a:rPr>
              <a:t>No control group</a:t>
            </a:r>
          </a:p>
          <a:p>
            <a:pPr marL="381000" indent="-228600" eaLnBrk="1" hangingPunct="1">
              <a:lnSpc>
                <a:spcPts val="2800"/>
              </a:lnSpc>
              <a:spcBef>
                <a:spcPts val="1800"/>
              </a:spcBef>
              <a:buSzPct val="80000"/>
              <a:buFont typeface="Webdings" charset="2"/>
              <a:buChar char=""/>
            </a:pPr>
            <a:r>
              <a:rPr lang="en-US" sz="2400" dirty="0">
                <a:solidFill>
                  <a:srgbClr val="FFFFFF"/>
                </a:solidFill>
              </a:rPr>
              <a:t> </a:t>
            </a:r>
            <a:r>
              <a:rPr lang="en-US" sz="2400" dirty="0" smtClean="0">
                <a:solidFill>
                  <a:srgbClr val="FFFFFF"/>
                </a:solidFill>
              </a:rPr>
              <a:t>Book lacks diversity</a:t>
            </a:r>
          </a:p>
          <a:p>
            <a:pPr marL="381000" indent="-228600" eaLnBrk="1" hangingPunct="1">
              <a:lnSpc>
                <a:spcPts val="2800"/>
              </a:lnSpc>
              <a:spcBef>
                <a:spcPts val="1800"/>
              </a:spcBef>
              <a:buSzPct val="80000"/>
              <a:buFont typeface="Webdings" charset="2"/>
              <a:buChar char=""/>
            </a:pPr>
            <a:r>
              <a:rPr lang="en-US" sz="2400" dirty="0" smtClean="0">
                <a:solidFill>
                  <a:srgbClr val="FFFFFF"/>
                </a:solidFill>
              </a:rPr>
              <a:t> Stigma still exists</a:t>
            </a:r>
          </a:p>
          <a:p>
            <a:pPr marL="381000" indent="-228600" eaLnBrk="1" hangingPunct="1">
              <a:lnSpc>
                <a:spcPts val="2800"/>
              </a:lnSpc>
              <a:spcBef>
                <a:spcPts val="1800"/>
              </a:spcBef>
              <a:buSzPct val="80000"/>
              <a:buFont typeface="Webdings" charset="2"/>
              <a:buChar char=""/>
            </a:pPr>
            <a:r>
              <a:rPr lang="en-US" sz="2400" dirty="0" smtClean="0">
                <a:solidFill>
                  <a:srgbClr val="FFFFFF"/>
                </a:solidFill>
              </a:rPr>
              <a:t> Doesn’t work for everyone</a:t>
            </a:r>
          </a:p>
          <a:p>
            <a:pPr marL="381000" indent="-228600" eaLnBrk="1" hangingPunct="1">
              <a:lnSpc>
                <a:spcPts val="2800"/>
              </a:lnSpc>
              <a:spcBef>
                <a:spcPts val="1800"/>
              </a:spcBef>
              <a:buSzPct val="80000"/>
              <a:buFont typeface="Webdings" charset="2"/>
              <a:buChar char=""/>
            </a:pPr>
            <a:r>
              <a:rPr lang="en-US" sz="2400" dirty="0">
                <a:solidFill>
                  <a:srgbClr val="FFFFFF"/>
                </a:solidFill>
              </a:rPr>
              <a:t> </a:t>
            </a:r>
            <a:r>
              <a:rPr lang="en-US" sz="2400" dirty="0" smtClean="0">
                <a:solidFill>
                  <a:srgbClr val="FFFFFF"/>
                </a:solidFill>
              </a:rPr>
              <a:t>A lot of data left unexplored</a:t>
            </a:r>
          </a:p>
        </p:txBody>
      </p:sp>
    </p:spTree>
    <p:extLst>
      <p:ext uri="{BB962C8B-B14F-4D97-AF65-F5344CB8AC3E}">
        <p14:creationId xmlns:p14="http://schemas.microsoft.com/office/powerpoint/2010/main" val="2809970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8" name="Title 1"/>
          <p:cNvSpPr txBox="1">
            <a:spLocks/>
          </p:cNvSpPr>
          <p:nvPr/>
        </p:nvSpPr>
        <p:spPr>
          <a:xfrm>
            <a:off x="685800" y="574565"/>
            <a:ext cx="7772400" cy="914400"/>
          </a:xfrm>
          <a:prstGeom prst="rect">
            <a:avLst/>
          </a:prstGeom>
        </p:spPr>
        <p:txBody>
          <a:bodyPr vert="horz" lIns="91440" tIns="45720" rIns="91440" bIns="45720" rtlCol="0" anchor="ctr">
            <a:normAutofit/>
          </a:bodyPr>
          <a:lstStyle>
            <a:lvl1pPr marL="0" marR="0" indent="0" algn="ctr" defTabSz="457200" rtl="0" eaLnBrk="1" fontAlgn="auto" latinLnBrk="0" hangingPunct="1">
              <a:lnSpc>
                <a:spcPct val="100000"/>
              </a:lnSpc>
              <a:spcBef>
                <a:spcPct val="0"/>
              </a:spcBef>
              <a:spcAft>
                <a:spcPts val="0"/>
              </a:spcAft>
              <a:buClrTx/>
              <a:buSzTx/>
              <a:buFontTx/>
              <a:buNone/>
              <a:tabLst/>
              <a:defRPr sz="2800" kern="1200">
                <a:solidFill>
                  <a:schemeClr val="bg1"/>
                </a:solidFill>
                <a:latin typeface="Arial Black"/>
                <a:ea typeface="+mj-ea"/>
                <a:cs typeface="Arial Black"/>
              </a:defRPr>
            </a:lvl1pPr>
          </a:lstStyle>
          <a:p>
            <a:r>
              <a:rPr lang="en-US" dirty="0" smtClean="0"/>
              <a:t>Questions?</a:t>
            </a:r>
            <a:endParaRPr lang="en-US" dirty="0"/>
          </a:p>
        </p:txBody>
      </p:sp>
    </p:spTree>
    <p:extLst>
      <p:ext uri="{BB962C8B-B14F-4D97-AF65-F5344CB8AC3E}">
        <p14:creationId xmlns:p14="http://schemas.microsoft.com/office/powerpoint/2010/main" val="131360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4565"/>
            <a:ext cx="7772400" cy="914400"/>
          </a:xfrm>
        </p:spPr>
        <p:txBody>
          <a:bodyPr/>
          <a:lstStyle/>
          <a:p>
            <a:r>
              <a:rPr lang="en-US" dirty="0" smtClean="0">
                <a:solidFill>
                  <a:schemeClr val="bg1"/>
                </a:solidFill>
              </a:rPr>
              <a:t>A Final Example</a:t>
            </a:r>
            <a:endParaRPr lang="en-US" dirty="0">
              <a:solidFill>
                <a:schemeClr val="bg1"/>
              </a:solidFill>
            </a:endParaRPr>
          </a:p>
        </p:txBody>
      </p:sp>
    </p:spTree>
    <p:extLst>
      <p:ext uri="{BB962C8B-B14F-4D97-AF65-F5344CB8AC3E}">
        <p14:creationId xmlns:p14="http://schemas.microsoft.com/office/powerpoint/2010/main" val="1223573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A Lot of Experience</a:t>
            </a:r>
            <a:endParaRPr lang="en-US" dirty="0">
              <a:solidFill>
                <a:schemeClr val="bg1"/>
              </a:solidFill>
            </a:endParaRPr>
          </a:p>
        </p:txBody>
      </p:sp>
      <p:sp>
        <p:nvSpPr>
          <p:cNvPr id="4" name="Rectangular Callout 3"/>
          <p:cNvSpPr/>
          <p:nvPr/>
        </p:nvSpPr>
        <p:spPr>
          <a:xfrm>
            <a:off x="4156682" y="1042416"/>
            <a:ext cx="1952090" cy="1103532"/>
          </a:xfrm>
          <a:prstGeom prst="wedgeRectCallout">
            <a:avLst>
              <a:gd name="adj1" fmla="val -49494"/>
              <a:gd name="adj2" fmla="val 92093"/>
            </a:avLst>
          </a:prstGeom>
        </p:spPr>
        <p:style>
          <a:lnRef idx="1">
            <a:schemeClr val="accent6"/>
          </a:lnRef>
          <a:fillRef idx="3">
            <a:schemeClr val="accent6"/>
          </a:fillRef>
          <a:effectRef idx="2">
            <a:schemeClr val="accent6"/>
          </a:effectRef>
          <a:fontRef idx="minor">
            <a:schemeClr val="lt1"/>
          </a:fontRef>
        </p:style>
        <p:txBody>
          <a:bodyPr lIns="182880" tIns="91440" rIns="182880" bIns="182880" rtlCol="0" anchor="ctr"/>
          <a:lstStyle/>
          <a:p>
            <a:pPr algn="ctr"/>
            <a:r>
              <a:rPr lang="en-US" sz="1400" b="1" dirty="0">
                <a:solidFill>
                  <a:schemeClr val="tx1"/>
                </a:solidFill>
              </a:rPr>
              <a:t>I have two children </a:t>
            </a:r>
            <a:r>
              <a:rPr lang="en-US" sz="1400" b="1" dirty="0" smtClean="0">
                <a:solidFill>
                  <a:schemeClr val="tx1"/>
                </a:solidFill>
              </a:rPr>
              <a:t>and several miscarriages.</a:t>
            </a:r>
            <a:endParaRPr lang="en-US" sz="1400" b="1" dirty="0">
              <a:solidFill>
                <a:schemeClr val="tx1"/>
              </a:solidFill>
              <a:latin typeface="Calibri" pitchFamily="34" charset="0"/>
              <a:ea typeface="ＭＳ Ｐゴシック" pitchFamily="-111" charset="-128"/>
              <a:cs typeface="ＭＳ Ｐゴシック" pitchFamily="-111" charset="-128"/>
            </a:endParaRPr>
          </a:p>
        </p:txBody>
      </p:sp>
      <p:sp>
        <p:nvSpPr>
          <p:cNvPr id="5" name="Rectangular Callout 4"/>
          <p:cNvSpPr/>
          <p:nvPr/>
        </p:nvSpPr>
        <p:spPr>
          <a:xfrm>
            <a:off x="842967" y="1682496"/>
            <a:ext cx="2485110" cy="564896"/>
          </a:xfrm>
          <a:prstGeom prst="wedgeRectCallout">
            <a:avLst>
              <a:gd name="adj1" fmla="val -768"/>
              <a:gd name="adj2" fmla="val 128369"/>
            </a:avLst>
          </a:prstGeom>
        </p:spPr>
        <p:style>
          <a:lnRef idx="1">
            <a:schemeClr val="accent5"/>
          </a:lnRef>
          <a:fillRef idx="3">
            <a:schemeClr val="accent5"/>
          </a:fillRef>
          <a:effectRef idx="2">
            <a:schemeClr val="accent5"/>
          </a:effectRef>
          <a:fontRef idx="minor">
            <a:schemeClr val="lt1"/>
          </a:fontRef>
        </p:style>
        <p:txBody>
          <a:bodyPr lIns="182880" tIns="91440" rIns="182880" bIns="182880" rtlCol="0" anchor="ctr"/>
          <a:lstStyle/>
          <a:p>
            <a:pPr algn="ctr"/>
            <a:r>
              <a:rPr lang="en-US" sz="1400" b="1" dirty="0" smtClean="0">
                <a:solidFill>
                  <a:schemeClr val="tx1"/>
                </a:solidFill>
              </a:rPr>
              <a:t>Miscarriage and IVF. No kids.</a:t>
            </a:r>
            <a:endParaRPr lang="en-US" sz="1400" b="1" dirty="0">
              <a:solidFill>
                <a:schemeClr val="tx1"/>
              </a:solidFill>
            </a:endParaRPr>
          </a:p>
        </p:txBody>
      </p:sp>
      <p:sp>
        <p:nvSpPr>
          <p:cNvPr id="6" name="Rectangular Callout 5"/>
          <p:cNvSpPr/>
          <p:nvPr/>
        </p:nvSpPr>
        <p:spPr>
          <a:xfrm>
            <a:off x="5703710" y="4467513"/>
            <a:ext cx="2609088" cy="1138773"/>
          </a:xfrm>
          <a:prstGeom prst="wedgeRectCallout">
            <a:avLst>
              <a:gd name="adj1" fmla="val 34966"/>
              <a:gd name="adj2" fmla="val -75629"/>
            </a:avLst>
          </a:prstGeom>
        </p:spPr>
        <p:style>
          <a:lnRef idx="1">
            <a:schemeClr val="accent1"/>
          </a:lnRef>
          <a:fillRef idx="3">
            <a:schemeClr val="accent1"/>
          </a:fillRef>
          <a:effectRef idx="2">
            <a:schemeClr val="accent1"/>
          </a:effectRef>
          <a:fontRef idx="minor">
            <a:schemeClr val="lt1"/>
          </a:fontRef>
        </p:style>
        <p:txBody>
          <a:bodyPr lIns="182880" tIns="91440" rIns="182880" bIns="182880" rtlCol="0" anchor="ctr">
            <a:spAutoFit/>
          </a:bodyPr>
          <a:lstStyle/>
          <a:p>
            <a:pPr algn="ctr"/>
            <a:r>
              <a:rPr lang="en-US" sz="1400" b="1" dirty="0" smtClean="0">
                <a:solidFill>
                  <a:schemeClr val="tx1"/>
                </a:solidFill>
              </a:rPr>
              <a:t>Two </a:t>
            </a:r>
            <a:r>
              <a:rPr lang="en-US" sz="1400" b="1" dirty="0">
                <a:solidFill>
                  <a:schemeClr val="tx1"/>
                </a:solidFill>
              </a:rPr>
              <a:t>stepsons, two biological daughters </a:t>
            </a:r>
            <a:r>
              <a:rPr lang="en-US" sz="1400" b="1" dirty="0" smtClean="0">
                <a:solidFill>
                  <a:schemeClr val="tx1"/>
                </a:solidFill>
              </a:rPr>
              <a:t>and</a:t>
            </a:r>
            <a:r>
              <a:rPr lang="en-US" sz="1400" b="1" dirty="0" smtClean="0">
                <a:solidFill>
                  <a:schemeClr val="tx1">
                    <a:lumMod val="50000"/>
                  </a:schemeClr>
                </a:solidFill>
              </a:rPr>
              <a:t> a son who I gave up for adoption when I was in high school.</a:t>
            </a:r>
            <a:endParaRPr lang="en-US" sz="1400" b="1" dirty="0">
              <a:solidFill>
                <a:schemeClr val="tx1">
                  <a:lumMod val="50000"/>
                </a:schemeClr>
              </a:solidFill>
              <a:latin typeface="Calibri" pitchFamily="34" charset="0"/>
              <a:ea typeface="ＭＳ Ｐゴシック" pitchFamily="-111" charset="-128"/>
              <a:cs typeface="ＭＳ Ｐゴシック" pitchFamily="-111" charset="-128"/>
            </a:endParaRPr>
          </a:p>
        </p:txBody>
      </p:sp>
      <p:sp>
        <p:nvSpPr>
          <p:cNvPr id="8" name="Rectangular Callout 7"/>
          <p:cNvSpPr/>
          <p:nvPr/>
        </p:nvSpPr>
        <p:spPr>
          <a:xfrm>
            <a:off x="6760257" y="1847244"/>
            <a:ext cx="2092057" cy="597408"/>
          </a:xfrm>
          <a:prstGeom prst="wedgeRectCallout">
            <a:avLst>
              <a:gd name="adj1" fmla="val 56505"/>
              <a:gd name="adj2" fmla="val 223192"/>
            </a:avLst>
          </a:prstGeom>
          <a:gradFill>
            <a:gsLst>
              <a:gs pos="0">
                <a:schemeClr val="accent4">
                  <a:lumMod val="60000"/>
                  <a:lumOff val="40000"/>
                </a:schemeClr>
              </a:gs>
              <a:gs pos="68000">
                <a:schemeClr val="accent4">
                  <a:lumMod val="40000"/>
                  <a:lumOff val="60000"/>
                </a:schemeClr>
              </a:gs>
              <a:gs pos="100000">
                <a:schemeClr val="accent4">
                  <a:lumMod val="20000"/>
                  <a:lumOff val="80000"/>
                </a:schemeClr>
              </a:gs>
            </a:gsLst>
          </a:gra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lIns="182880" tIns="91440" rIns="182880" bIns="182880" rtlCol="0" anchor="ctr"/>
          <a:lstStyle/>
          <a:p>
            <a:pPr algn="ctr"/>
            <a:r>
              <a:rPr lang="en-US" sz="1400" b="1" dirty="0" smtClean="0">
                <a:solidFill>
                  <a:schemeClr val="tx1"/>
                </a:solidFill>
              </a:rPr>
              <a:t>…And I have two sons</a:t>
            </a:r>
            <a:endParaRPr lang="en-US" sz="1400" b="1" dirty="0">
              <a:solidFill>
                <a:schemeClr val="tx1">
                  <a:lumMod val="50000"/>
                </a:schemeClr>
              </a:solidFill>
              <a:latin typeface="Calibri" pitchFamily="34" charset="0"/>
              <a:ea typeface="ＭＳ Ｐゴシック" pitchFamily="-111" charset="-128"/>
              <a:cs typeface="ＭＳ Ｐゴシック" pitchFamily="-111" charset="-128"/>
            </a:endParaRPr>
          </a:p>
        </p:txBody>
      </p:sp>
      <p:sp>
        <p:nvSpPr>
          <p:cNvPr id="9" name="Rectangular Callout 8"/>
          <p:cNvSpPr/>
          <p:nvPr/>
        </p:nvSpPr>
        <p:spPr>
          <a:xfrm>
            <a:off x="1459185" y="3827433"/>
            <a:ext cx="1762567" cy="640080"/>
          </a:xfrm>
          <a:prstGeom prst="wedgeRectCallout">
            <a:avLst>
              <a:gd name="adj1" fmla="val -74502"/>
              <a:gd name="adj2" fmla="val 16859"/>
            </a:avLst>
          </a:prstGeom>
        </p:spPr>
        <p:style>
          <a:lnRef idx="1">
            <a:schemeClr val="accent1"/>
          </a:lnRef>
          <a:fillRef idx="2">
            <a:schemeClr val="accent1"/>
          </a:fillRef>
          <a:effectRef idx="1">
            <a:schemeClr val="accent1"/>
          </a:effectRef>
          <a:fontRef idx="minor">
            <a:schemeClr val="dk1"/>
          </a:fontRef>
        </p:style>
        <p:txBody>
          <a:bodyPr lIns="182880" tIns="91440" rIns="182880" bIns="182880" rtlCol="0" anchor="ctr"/>
          <a:lstStyle/>
          <a:p>
            <a:pPr algn="ctr"/>
            <a:r>
              <a:rPr lang="en-US" sz="1400" b="1" dirty="0" smtClean="0"/>
              <a:t>A son. Never got pregnant again.</a:t>
            </a:r>
            <a:endParaRPr lang="en-US" sz="1400" b="1" dirty="0">
              <a:solidFill>
                <a:schemeClr val="tx1"/>
              </a:solidFill>
            </a:endParaRPr>
          </a:p>
        </p:txBody>
      </p:sp>
      <p:sp>
        <p:nvSpPr>
          <p:cNvPr id="11" name="Rectangular Callout 10"/>
          <p:cNvSpPr/>
          <p:nvPr/>
        </p:nvSpPr>
        <p:spPr>
          <a:xfrm>
            <a:off x="2340469" y="5212080"/>
            <a:ext cx="2609088" cy="835152"/>
          </a:xfrm>
          <a:prstGeom prst="wedgeRectCallout">
            <a:avLst>
              <a:gd name="adj1" fmla="val 8329"/>
              <a:gd name="adj2" fmla="val -83786"/>
            </a:avLst>
          </a:prstGeom>
        </p:spPr>
        <p:style>
          <a:lnRef idx="1">
            <a:schemeClr val="accent4"/>
          </a:lnRef>
          <a:fillRef idx="2">
            <a:schemeClr val="accent4"/>
          </a:fillRef>
          <a:effectRef idx="1">
            <a:schemeClr val="accent4"/>
          </a:effectRef>
          <a:fontRef idx="minor">
            <a:schemeClr val="dk1"/>
          </a:fontRef>
        </p:style>
        <p:txBody>
          <a:bodyPr lIns="274320" tIns="0" rIns="274320" bIns="182880" rtlCol="0" anchor="ctr"/>
          <a:lstStyle/>
          <a:p>
            <a:pPr algn="ctr"/>
            <a:r>
              <a:rPr lang="en-US" sz="1400" b="1" dirty="0" smtClean="0">
                <a:solidFill>
                  <a:schemeClr val="tx1"/>
                </a:solidFill>
              </a:rPr>
              <a:t>Two children;  a son and his wife just went through IVF</a:t>
            </a:r>
            <a:endParaRPr lang="en-US" sz="1400" b="1" dirty="0">
              <a:solidFill>
                <a:schemeClr val="tx1"/>
              </a:solidFill>
              <a:latin typeface="Calibri" pitchFamily="34" charset="0"/>
              <a:ea typeface="ＭＳ Ｐゴシック" pitchFamily="-111" charset="-128"/>
              <a:cs typeface="ＭＳ Ｐゴシック" pitchFamily="-111" charset="-128"/>
            </a:endParaRPr>
          </a:p>
        </p:txBody>
      </p:sp>
      <p:sp>
        <p:nvSpPr>
          <p:cNvPr id="13" name="Rectangular Callout 12"/>
          <p:cNvSpPr/>
          <p:nvPr/>
        </p:nvSpPr>
        <p:spPr>
          <a:xfrm>
            <a:off x="4819108" y="3133325"/>
            <a:ext cx="2579328" cy="694108"/>
          </a:xfrm>
          <a:prstGeom prst="wedgeRectCallout">
            <a:avLst>
              <a:gd name="adj1" fmla="val 66247"/>
              <a:gd name="adj2" fmla="val -47620"/>
            </a:avLst>
          </a:prstGeom>
          <a:gradFill>
            <a:gsLst>
              <a:gs pos="0">
                <a:srgbClr val="DD5F00">
                  <a:alpha val="86000"/>
                </a:srgbClr>
              </a:gs>
              <a:gs pos="100000">
                <a:schemeClr val="accent2">
                  <a:lumMod val="40000"/>
                  <a:lumOff val="60000"/>
                </a:schemeClr>
              </a:gs>
              <a:gs pos="36000">
                <a:schemeClr val="accent2">
                  <a:lumMod val="60000"/>
                  <a:lumOff val="40000"/>
                  <a:alpha val="86000"/>
                </a:schemeClr>
              </a:gs>
            </a:gsLst>
          </a:gradFill>
        </p:spPr>
        <p:style>
          <a:lnRef idx="1">
            <a:schemeClr val="accent6"/>
          </a:lnRef>
          <a:fillRef idx="3">
            <a:schemeClr val="accent6"/>
          </a:fillRef>
          <a:effectRef idx="2">
            <a:schemeClr val="accent6"/>
          </a:effectRef>
          <a:fontRef idx="minor">
            <a:schemeClr val="lt1"/>
          </a:fontRef>
        </p:style>
        <p:txBody>
          <a:bodyPr lIns="182880" tIns="91440" rIns="182880" bIns="182880" rtlCol="0" anchor="ctr"/>
          <a:lstStyle/>
          <a:p>
            <a:pPr algn="ctr"/>
            <a:r>
              <a:rPr lang="en-US" sz="1400" b="1" dirty="0" smtClean="0">
                <a:solidFill>
                  <a:schemeClr val="tx1"/>
                </a:solidFill>
              </a:rPr>
              <a:t>I have had three pregnancies: three daughters.</a:t>
            </a:r>
            <a:endParaRPr lang="en-US" sz="1400" b="1" dirty="0">
              <a:solidFill>
                <a:schemeClr val="tx1"/>
              </a:solidFill>
              <a:latin typeface="Calibri" pitchFamily="34"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803447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Abortion Stigma?</a:t>
            </a:r>
            <a:endParaRPr lang="en-US" dirty="0"/>
          </a:p>
        </p:txBody>
      </p:sp>
      <p:pic>
        <p:nvPicPr>
          <p:cNvPr id="4" name="Picture 2" descr="http://www.theblaze.com/wp-content/uploads/2012/09/Screen-Shot-2012-09-10-at-3.58.17-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03" y="1678939"/>
            <a:ext cx="2576597" cy="2692400"/>
          </a:xfrm>
          <a:prstGeom prst="rect">
            <a:avLst/>
          </a:prstGeom>
          <a:noFill/>
          <a:ln w="9525">
            <a:solidFill>
              <a:schemeClr val="tx1"/>
            </a:solidFill>
          </a:ln>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8856" y="1418477"/>
            <a:ext cx="4977143" cy="1923604"/>
          </a:xfrm>
          <a:prstGeom prst="rect">
            <a:avLst/>
          </a:prstGeom>
          <a:noFill/>
        </p:spPr>
        <p:txBody>
          <a:bodyPr wrap="square" rtlCol="0">
            <a:spAutoFit/>
          </a:bodyPr>
          <a:lstStyle/>
          <a:p>
            <a:pPr marL="381000" lvl="0" indent="-381000">
              <a:lnSpc>
                <a:spcPts val="3600"/>
              </a:lnSpc>
              <a:spcBef>
                <a:spcPts val="1800"/>
              </a:spcBef>
              <a:buSzPct val="80000"/>
              <a:buFont typeface="Webdings" charset="2"/>
              <a:buChar char=""/>
            </a:pPr>
            <a:r>
              <a:rPr lang="en-US" sz="2800" b="1" dirty="0">
                <a:solidFill>
                  <a:srgbClr val="FEDE7F"/>
                </a:solidFill>
              </a:rPr>
              <a:t>Inferior</a:t>
            </a:r>
            <a:r>
              <a:rPr lang="en-US" sz="2800" b="1" dirty="0" smtClean="0">
                <a:solidFill>
                  <a:srgbClr val="FEDE7F"/>
                </a:solidFill>
              </a:rPr>
              <a:t> status</a:t>
            </a:r>
            <a:r>
              <a:rPr lang="en-US" sz="2800" b="1" dirty="0" smtClean="0">
                <a:solidFill>
                  <a:srgbClr val="FFFFFF"/>
                </a:solidFill>
              </a:rPr>
              <a:t> </a:t>
            </a:r>
            <a:r>
              <a:rPr lang="en-US" sz="2400" dirty="0">
                <a:solidFill>
                  <a:srgbClr val="FFFFFF"/>
                </a:solidFill>
              </a:rPr>
              <a:t>experienced by women who have had abortions, abortion providers, and others involved in </a:t>
            </a:r>
            <a:r>
              <a:rPr lang="en-US" sz="2400" dirty="0" smtClean="0">
                <a:solidFill>
                  <a:srgbClr val="FFFFFF"/>
                </a:solidFill>
              </a:rPr>
              <a:t>abortion</a:t>
            </a:r>
            <a:endParaRPr lang="en-US" sz="2800" b="1" dirty="0" smtClean="0">
              <a:solidFill>
                <a:schemeClr val="bg2"/>
              </a:solidFill>
            </a:endParaRPr>
          </a:p>
        </p:txBody>
      </p:sp>
      <p:sp>
        <p:nvSpPr>
          <p:cNvPr id="6" name="TextBox 5"/>
          <p:cNvSpPr txBox="1"/>
          <p:nvPr/>
        </p:nvSpPr>
        <p:spPr>
          <a:xfrm>
            <a:off x="3658856" y="3499040"/>
            <a:ext cx="4977143" cy="1923604"/>
          </a:xfrm>
          <a:prstGeom prst="rect">
            <a:avLst/>
          </a:prstGeom>
          <a:noFill/>
        </p:spPr>
        <p:txBody>
          <a:bodyPr wrap="square" rtlCol="0">
            <a:spAutoFit/>
          </a:bodyPr>
          <a:lstStyle/>
          <a:p>
            <a:pPr marL="381000" indent="-381000">
              <a:lnSpc>
                <a:spcPts val="3600"/>
              </a:lnSpc>
              <a:spcBef>
                <a:spcPts val="1800"/>
              </a:spcBef>
              <a:buSzPct val="80000"/>
              <a:buFont typeface="Webdings" charset="2"/>
              <a:buChar char=""/>
            </a:pPr>
            <a:r>
              <a:rPr lang="en-US" sz="2800" b="1" dirty="0" smtClean="0">
                <a:solidFill>
                  <a:srgbClr val="FEDE7F"/>
                </a:solidFill>
              </a:rPr>
              <a:t>Prejudicial attitudes</a:t>
            </a:r>
            <a:r>
              <a:rPr lang="en-US" sz="2400" b="1" dirty="0" smtClean="0">
                <a:solidFill>
                  <a:schemeClr val="bg2"/>
                </a:solidFill>
              </a:rPr>
              <a:t> </a:t>
            </a:r>
            <a:r>
              <a:rPr lang="en-US" sz="2400" dirty="0" smtClean="0">
                <a:solidFill>
                  <a:schemeClr val="bg2"/>
                </a:solidFill>
              </a:rPr>
              <a:t>toward women who have had abortions, abortion providers and others who are involved in abortion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An Abortion Disclosure</a:t>
            </a:r>
            <a:endParaRPr lang="en-US" dirty="0">
              <a:solidFill>
                <a:schemeClr val="bg1"/>
              </a:solidFill>
            </a:endParaRPr>
          </a:p>
        </p:txBody>
      </p:sp>
      <p:sp>
        <p:nvSpPr>
          <p:cNvPr id="4" name="Rectangular Callout 3"/>
          <p:cNvSpPr/>
          <p:nvPr/>
        </p:nvSpPr>
        <p:spPr>
          <a:xfrm>
            <a:off x="5645359" y="1218736"/>
            <a:ext cx="3267456" cy="1259943"/>
          </a:xfrm>
          <a:prstGeom prst="wedgeRectCallout">
            <a:avLst>
              <a:gd name="adj1" fmla="val -38147"/>
              <a:gd name="adj2" fmla="val 75269"/>
            </a:avLst>
          </a:prstGeom>
          <a:gradFill flip="none" rotWithShape="1">
            <a:gsLst>
              <a:gs pos="0">
                <a:schemeClr val="accent1"/>
              </a:gs>
              <a:gs pos="100000">
                <a:schemeClr val="accent1">
                  <a:lumMod val="20000"/>
                  <a:lumOff val="80000"/>
                </a:schemeClr>
              </a:gs>
            </a:gsLst>
            <a:lin ang="15900000" scaled="0"/>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lIns="182880" tIns="91440" rIns="182880" bIns="182880" rtlCol="0" anchor="ctr"/>
          <a:lstStyle/>
          <a:p>
            <a:r>
              <a:rPr lang="en-US" sz="1400" b="1" dirty="0" smtClean="0">
                <a:solidFill>
                  <a:schemeClr val="tx1"/>
                </a:solidFill>
              </a:rPr>
              <a:t>I </a:t>
            </a:r>
            <a:r>
              <a:rPr lang="en-US" sz="1400" b="1" dirty="0">
                <a:solidFill>
                  <a:schemeClr val="tx1"/>
                </a:solidFill>
              </a:rPr>
              <a:t>have two children, I’ve been through infertility treatment, I have also been a single parent</a:t>
            </a:r>
            <a:r>
              <a:rPr lang="en-US" sz="1400" b="1" dirty="0" smtClean="0">
                <a:solidFill>
                  <a:schemeClr val="tx1"/>
                </a:solidFill>
              </a:rPr>
              <a:t>...</a:t>
            </a:r>
            <a:r>
              <a:rPr lang="en-US" sz="1400" b="1" dirty="0" smtClean="0">
                <a:solidFill>
                  <a:schemeClr val="tx1">
                    <a:lumMod val="50000"/>
                  </a:schemeClr>
                </a:solidFill>
              </a:rPr>
              <a:t>but </a:t>
            </a:r>
            <a:r>
              <a:rPr lang="en-US" sz="1400" b="1" dirty="0">
                <a:solidFill>
                  <a:schemeClr val="tx1">
                    <a:lumMod val="50000"/>
                  </a:schemeClr>
                </a:solidFill>
              </a:rPr>
              <a:t>I’ve also had an abortion.</a:t>
            </a:r>
          </a:p>
        </p:txBody>
      </p:sp>
    </p:spTree>
    <p:extLst>
      <p:ext uri="{BB962C8B-B14F-4D97-AF65-F5344CB8AC3E}">
        <p14:creationId xmlns:p14="http://schemas.microsoft.com/office/powerpoint/2010/main" val="1537334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Reciprocal Disclosures</a:t>
            </a:r>
            <a:endParaRPr lang="en-US" dirty="0">
              <a:solidFill>
                <a:schemeClr val="bg1"/>
              </a:solidFill>
            </a:endParaRPr>
          </a:p>
        </p:txBody>
      </p:sp>
      <p:sp>
        <p:nvSpPr>
          <p:cNvPr id="4" name="Rectangular Callout 3"/>
          <p:cNvSpPr/>
          <p:nvPr/>
        </p:nvSpPr>
        <p:spPr>
          <a:xfrm>
            <a:off x="1078127" y="2171700"/>
            <a:ext cx="2786384" cy="548351"/>
          </a:xfrm>
          <a:prstGeom prst="wedgeRectCallout">
            <a:avLst>
              <a:gd name="adj1" fmla="val -41941"/>
              <a:gd name="adj2" fmla="val 218678"/>
            </a:avLst>
          </a:prstGeom>
        </p:spPr>
        <p:style>
          <a:lnRef idx="1">
            <a:schemeClr val="accent1"/>
          </a:lnRef>
          <a:fillRef idx="2">
            <a:schemeClr val="accent1"/>
          </a:fillRef>
          <a:effectRef idx="1">
            <a:schemeClr val="accent1"/>
          </a:effectRef>
          <a:fontRef idx="minor">
            <a:schemeClr val="dk1"/>
          </a:fontRef>
        </p:style>
        <p:txBody>
          <a:bodyPr lIns="182880" tIns="91440" rIns="182880" bIns="182880" rtlCol="0" anchor="ctr"/>
          <a:lstStyle/>
          <a:p>
            <a:pPr algn="ctr"/>
            <a:r>
              <a:rPr lang="en-US" b="1" dirty="0" smtClean="0">
                <a:solidFill>
                  <a:schemeClr val="tx1"/>
                </a:solidFill>
              </a:rPr>
              <a:t>I’ve </a:t>
            </a:r>
            <a:r>
              <a:rPr lang="en-US" b="1" dirty="0">
                <a:solidFill>
                  <a:schemeClr val="tx1"/>
                </a:solidFill>
              </a:rPr>
              <a:t>had three abortions.</a:t>
            </a:r>
          </a:p>
        </p:txBody>
      </p:sp>
      <p:sp>
        <p:nvSpPr>
          <p:cNvPr id="5" name="Rectangular Callout 4"/>
          <p:cNvSpPr/>
          <p:nvPr/>
        </p:nvSpPr>
        <p:spPr>
          <a:xfrm>
            <a:off x="5547712" y="2164794"/>
            <a:ext cx="2205509" cy="555257"/>
          </a:xfrm>
          <a:prstGeom prst="wedgeRectCallout">
            <a:avLst>
              <a:gd name="adj1" fmla="val 42540"/>
              <a:gd name="adj2" fmla="val 137950"/>
            </a:avLst>
          </a:prstGeom>
        </p:spPr>
        <p:style>
          <a:lnRef idx="1">
            <a:schemeClr val="accent6"/>
          </a:lnRef>
          <a:fillRef idx="3">
            <a:schemeClr val="accent6"/>
          </a:fillRef>
          <a:effectRef idx="2">
            <a:schemeClr val="accent6"/>
          </a:effectRef>
          <a:fontRef idx="minor">
            <a:schemeClr val="lt1"/>
          </a:fontRef>
        </p:style>
        <p:txBody>
          <a:bodyPr lIns="182880" tIns="91440" rIns="182880" bIns="182880" rtlCol="0" anchor="ctr"/>
          <a:lstStyle/>
          <a:p>
            <a:pPr algn="ctr"/>
            <a:r>
              <a:rPr lang="en-US" b="1" dirty="0" smtClean="0">
                <a:solidFill>
                  <a:schemeClr val="tx1"/>
                </a:solidFill>
              </a:rPr>
              <a:t>I’ve had two.</a:t>
            </a:r>
            <a:endParaRPr lang="en-US" b="1" dirty="0">
              <a:solidFill>
                <a:schemeClr val="tx1"/>
              </a:solidFill>
            </a:endParaRPr>
          </a:p>
        </p:txBody>
      </p:sp>
    </p:spTree>
    <p:extLst>
      <p:ext uri="{BB962C8B-B14F-4D97-AF65-F5344CB8AC3E}">
        <p14:creationId xmlns:p14="http://schemas.microsoft.com/office/powerpoint/2010/main" val="1329427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What happened next…</a:t>
            </a:r>
            <a:endParaRPr lang="en-US" dirty="0">
              <a:solidFill>
                <a:schemeClr val="bg1"/>
              </a:solidFill>
            </a:endParaRPr>
          </a:p>
        </p:txBody>
      </p:sp>
      <p:sp>
        <p:nvSpPr>
          <p:cNvPr id="6" name="Rectangle 5"/>
          <p:cNvSpPr/>
          <p:nvPr/>
        </p:nvSpPr>
        <p:spPr>
          <a:xfrm>
            <a:off x="5643870" y="1431143"/>
            <a:ext cx="684803"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a:t>
            </a:r>
          </a:p>
        </p:txBody>
      </p:sp>
      <p:sp>
        <p:nvSpPr>
          <p:cNvPr id="7" name="Rectangle 6"/>
          <p:cNvSpPr/>
          <p:nvPr/>
        </p:nvSpPr>
        <p:spPr>
          <a:xfrm>
            <a:off x="1187694" y="2851511"/>
            <a:ext cx="684804" cy="923330"/>
          </a:xfrm>
          <a:prstGeom prst="rect">
            <a:avLst/>
          </a:prstGeom>
          <a:noFill/>
        </p:spPr>
        <p:txBody>
          <a:bodyPr wrap="none" lIns="91440" tIns="45720" rIns="91440" bIns="45720">
            <a:spAutoFit/>
          </a:bodyPr>
          <a:lstStyle/>
          <a:p>
            <a:pPr algn="ct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B</a:t>
            </a:r>
            <a:endPar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 name="Rectangle 7"/>
          <p:cNvSpPr/>
          <p:nvPr/>
        </p:nvSpPr>
        <p:spPr>
          <a:xfrm>
            <a:off x="7119102" y="2542246"/>
            <a:ext cx="684804"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a:t>
            </a:r>
          </a:p>
        </p:txBody>
      </p:sp>
    </p:spTree>
    <p:extLst>
      <p:ext uri="{BB962C8B-B14F-4D97-AF65-F5344CB8AC3E}">
        <p14:creationId xmlns:p14="http://schemas.microsoft.com/office/powerpoint/2010/main" val="3446676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itle 3"/>
          <p:cNvSpPr>
            <a:spLocks noGrp="1"/>
          </p:cNvSpPr>
          <p:nvPr>
            <p:ph type="ctrTitle"/>
          </p:nvPr>
        </p:nvSpPr>
        <p:spPr/>
        <p:txBody>
          <a:bodyPr>
            <a:normAutofit/>
          </a:bodyPr>
          <a:lstStyle/>
          <a:p>
            <a:r>
              <a:rPr lang="en-US" dirty="0" smtClean="0"/>
              <a:t>A Sea Change</a:t>
            </a:r>
            <a:endParaRPr lang="en-US" dirty="0"/>
          </a:p>
        </p:txBody>
      </p:sp>
      <p:sp>
        <p:nvSpPr>
          <p:cNvPr id="3" name="Rectangle 2"/>
          <p:cNvSpPr/>
          <p:nvPr/>
        </p:nvSpPr>
        <p:spPr>
          <a:xfrm>
            <a:off x="4935734" y="1790005"/>
            <a:ext cx="3869519" cy="769441"/>
          </a:xfrm>
          <a:prstGeom prst="rect">
            <a:avLst/>
          </a:prstGeom>
          <a:noFill/>
        </p:spPr>
        <p:txBody>
          <a:bodyPr wrap="none" lIns="91440" tIns="45720" rIns="91440" bIns="45720">
            <a:spAutoFit/>
            <a:scene3d>
              <a:camera prst="orthographicFront"/>
              <a:lightRig rig="soft" dir="t">
                <a:rot lat="0" lon="0" rev="10800000"/>
              </a:lightRig>
            </a:scene3d>
            <a:sp3d>
              <a:contourClr>
                <a:srgbClr val="DDDDDD"/>
              </a:contourClr>
            </a:sp3d>
          </a:bodyPr>
          <a:lstStyle/>
          <a:p>
            <a:pPr algn="ctr"/>
            <a:r>
              <a:rPr lang="en-US" sz="4400" b="1" cap="none" spc="150" dirty="0" smtClean="0">
                <a:ln w="11430"/>
                <a:gradFill flip="none" rotWithShape="1">
                  <a:gsLst>
                    <a:gs pos="0">
                      <a:schemeClr val="accent1"/>
                    </a:gs>
                    <a:gs pos="100000">
                      <a:schemeClr val="accent1">
                        <a:lumMod val="20000"/>
                        <a:lumOff val="80000"/>
                      </a:schemeClr>
                    </a:gs>
                  </a:gsLst>
                  <a:lin ang="0" scaled="1"/>
                  <a:tileRect/>
                </a:gradFill>
                <a:effectLst>
                  <a:outerShdw blurRad="25400" dir="17100000" algn="tl" rotWithShape="0">
                    <a:srgbClr val="000000">
                      <a:alpha val="43000"/>
                    </a:srgbClr>
                  </a:outerShdw>
                </a:effectLst>
                <a:latin typeface="Arial Black"/>
                <a:cs typeface="Arial Black"/>
              </a:rPr>
              <a:t>Connection</a:t>
            </a:r>
            <a:endParaRPr lang="en-US" sz="4400" b="1" cap="none" spc="150" dirty="0">
              <a:ln w="11430"/>
              <a:gradFill flip="none" rotWithShape="1">
                <a:gsLst>
                  <a:gs pos="0">
                    <a:schemeClr val="accent1"/>
                  </a:gs>
                  <a:gs pos="100000">
                    <a:schemeClr val="accent1">
                      <a:lumMod val="20000"/>
                      <a:lumOff val="80000"/>
                    </a:schemeClr>
                  </a:gs>
                </a:gsLst>
                <a:lin ang="0" scaled="1"/>
                <a:tileRect/>
              </a:gradFill>
              <a:effectLst>
                <a:outerShdw blurRad="25400" dir="17100000" algn="tl" rotWithShape="0">
                  <a:srgbClr val="000000">
                    <a:alpha val="43000"/>
                  </a:srgbClr>
                </a:outerShdw>
              </a:effectLst>
              <a:latin typeface="Arial Black"/>
              <a:cs typeface="Arial Black"/>
            </a:endParaRPr>
          </a:p>
        </p:txBody>
      </p:sp>
      <p:sp>
        <p:nvSpPr>
          <p:cNvPr id="5" name="Rectangle 4"/>
          <p:cNvSpPr/>
          <p:nvPr/>
        </p:nvSpPr>
        <p:spPr>
          <a:xfrm>
            <a:off x="1636848" y="3515815"/>
            <a:ext cx="3070071" cy="769441"/>
          </a:xfrm>
          <a:prstGeom prst="rect">
            <a:avLst/>
          </a:prstGeom>
          <a:noFill/>
        </p:spPr>
        <p:txBody>
          <a:bodyPr wrap="none" lIns="91440" tIns="45720" rIns="91440" bIns="45720">
            <a:spAutoFit/>
            <a:scene3d>
              <a:camera prst="orthographicFront"/>
              <a:lightRig rig="soft" dir="t">
                <a:rot lat="0" lon="0" rev="10800000"/>
              </a:lightRig>
            </a:scene3d>
            <a:sp3d>
              <a:contourClr>
                <a:srgbClr val="DDDDDD"/>
              </a:contourClr>
            </a:sp3d>
          </a:bodyPr>
          <a:lstStyle/>
          <a:p>
            <a:pPr algn="ctr"/>
            <a:r>
              <a:rPr lang="en-US" sz="4400" b="1" spc="150" dirty="0" smtClean="0">
                <a:ln w="11430"/>
                <a:gradFill flip="none" rotWithShape="1">
                  <a:gsLst>
                    <a:gs pos="0">
                      <a:schemeClr val="accent1"/>
                    </a:gs>
                    <a:gs pos="100000">
                      <a:schemeClr val="accent1">
                        <a:lumMod val="40000"/>
                        <a:lumOff val="60000"/>
                      </a:schemeClr>
                    </a:gs>
                  </a:gsLst>
                  <a:lin ang="0" scaled="1"/>
                  <a:tileRect/>
                </a:gradFill>
                <a:effectLst>
                  <a:outerShdw blurRad="25400" algn="tl" rotWithShape="0">
                    <a:srgbClr val="000000">
                      <a:alpha val="43000"/>
                    </a:srgbClr>
                  </a:outerShdw>
                </a:effectLst>
                <a:latin typeface="Arial Black"/>
                <a:cs typeface="Arial Black"/>
              </a:rPr>
              <a:t>Visibility</a:t>
            </a:r>
            <a:endParaRPr lang="en-US" sz="4400" b="1" cap="none" spc="150" dirty="0">
              <a:ln w="11430"/>
              <a:gradFill flip="none" rotWithShape="1">
                <a:gsLst>
                  <a:gs pos="0">
                    <a:schemeClr val="accent1"/>
                  </a:gs>
                  <a:gs pos="100000">
                    <a:schemeClr val="accent1">
                      <a:lumMod val="40000"/>
                      <a:lumOff val="60000"/>
                    </a:schemeClr>
                  </a:gs>
                </a:gsLst>
                <a:lin ang="0" scaled="1"/>
                <a:tileRect/>
              </a:gradFill>
              <a:effectLst>
                <a:outerShdw blurRad="25400" algn="tl" rotWithShape="0">
                  <a:srgbClr val="000000">
                    <a:alpha val="43000"/>
                  </a:srgbClr>
                </a:outerShdw>
              </a:effectLst>
              <a:latin typeface="Arial Black"/>
              <a:cs typeface="Arial Black"/>
            </a:endParaRPr>
          </a:p>
        </p:txBody>
      </p:sp>
      <p:sp>
        <p:nvSpPr>
          <p:cNvPr id="7" name="Rectangle 6"/>
          <p:cNvSpPr/>
          <p:nvPr/>
        </p:nvSpPr>
        <p:spPr>
          <a:xfrm>
            <a:off x="3760216" y="4937520"/>
            <a:ext cx="4912247" cy="769441"/>
          </a:xfrm>
          <a:prstGeom prst="rect">
            <a:avLst/>
          </a:prstGeom>
          <a:noFill/>
        </p:spPr>
        <p:txBody>
          <a:bodyPr wrap="none" lIns="91440" tIns="45720" rIns="91440" bIns="45720">
            <a:spAutoFit/>
            <a:scene3d>
              <a:camera prst="orthographicFront"/>
              <a:lightRig rig="soft" dir="t">
                <a:rot lat="0" lon="0" rev="10800000"/>
              </a:lightRig>
            </a:scene3d>
            <a:sp3d>
              <a:contourClr>
                <a:srgbClr val="DDDDDD"/>
              </a:contourClr>
            </a:sp3d>
          </a:bodyPr>
          <a:lstStyle/>
          <a:p>
            <a:pPr algn="ctr"/>
            <a:r>
              <a:rPr lang="en-US" sz="4400" b="1" cap="none" dirty="0" smtClean="0">
                <a:ln w="11430"/>
                <a:gradFill flip="none" rotWithShape="1">
                  <a:gsLst>
                    <a:gs pos="0">
                      <a:schemeClr val="accent1"/>
                    </a:gs>
                    <a:gs pos="100000">
                      <a:srgbClr val="FFFFFF"/>
                    </a:gs>
                  </a:gsLst>
                  <a:lin ang="0" scaled="1"/>
                  <a:tileRect/>
                </a:gradFill>
                <a:effectLst>
                  <a:outerShdw blurRad="25400" algn="tl" rotWithShape="0">
                    <a:srgbClr val="000000">
                      <a:alpha val="43000"/>
                    </a:srgbClr>
                  </a:outerShdw>
                </a:effectLst>
                <a:latin typeface="Arial Black"/>
                <a:cs typeface="Arial Black"/>
              </a:rPr>
              <a:t>Transformation</a:t>
            </a:r>
            <a:endParaRPr lang="en-US" sz="4400" b="1" cap="none" dirty="0">
              <a:ln w="11430"/>
              <a:gradFill flip="none" rotWithShape="1">
                <a:gsLst>
                  <a:gs pos="0">
                    <a:schemeClr val="accent1"/>
                  </a:gs>
                  <a:gs pos="100000">
                    <a:srgbClr val="FFFFFF"/>
                  </a:gs>
                </a:gsLst>
                <a:lin ang="0" scaled="1"/>
                <a:tileRect/>
              </a:gradFill>
              <a:effectLst>
                <a:outerShdw blurRad="25400" algn="tl" rotWithShape="0">
                  <a:srgbClr val="000000">
                    <a:alpha val="43000"/>
                  </a:srgbClr>
                </a:outerShdw>
              </a:effectLst>
              <a:latin typeface="Arial Black"/>
              <a:cs typeface="Arial Black"/>
            </a:endParaRPr>
          </a:p>
        </p:txBody>
      </p:sp>
    </p:spTree>
    <p:extLst>
      <p:ext uri="{BB962C8B-B14F-4D97-AF65-F5344CB8AC3E}">
        <p14:creationId xmlns:p14="http://schemas.microsoft.com/office/powerpoint/2010/main" val="3017226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Acknowledgements</a:t>
            </a:r>
            <a:endParaRPr lang="en-US" dirty="0"/>
          </a:p>
        </p:txBody>
      </p:sp>
      <p:sp>
        <p:nvSpPr>
          <p:cNvPr id="4" name="TextBox 3"/>
          <p:cNvSpPr txBox="1"/>
          <p:nvPr/>
        </p:nvSpPr>
        <p:spPr>
          <a:xfrm>
            <a:off x="1993900" y="1060224"/>
            <a:ext cx="5270500" cy="4970591"/>
          </a:xfrm>
          <a:prstGeom prst="rect">
            <a:avLst/>
          </a:prstGeom>
        </p:spPr>
        <p:style>
          <a:lnRef idx="1">
            <a:schemeClr val="accent1"/>
          </a:lnRef>
          <a:fillRef idx="3">
            <a:schemeClr val="accent1"/>
          </a:fillRef>
          <a:effectRef idx="2">
            <a:schemeClr val="accent1"/>
          </a:effectRef>
          <a:fontRef idx="minor">
            <a:schemeClr val="lt1"/>
          </a:fontRef>
        </p:style>
        <p:txBody>
          <a:bodyPr wrap="square" lIns="182880" tIns="91440" rIns="182880" bIns="137160" rtlCol="0">
            <a:spAutoFit/>
          </a:bodyPr>
          <a:lstStyle/>
          <a:p>
            <a:r>
              <a:rPr lang="en-US" sz="2200" b="1" dirty="0" smtClean="0">
                <a:solidFill>
                  <a:schemeClr val="tx1">
                    <a:lumMod val="75000"/>
                  </a:schemeClr>
                </a:solidFill>
              </a:rPr>
              <a:t>Funder:</a:t>
            </a:r>
            <a:endParaRPr lang="en-US" sz="2200" b="1" dirty="0">
              <a:solidFill>
                <a:schemeClr val="tx1">
                  <a:lumMod val="75000"/>
                </a:schemeClr>
              </a:solidFill>
            </a:endParaRPr>
          </a:p>
          <a:p>
            <a:r>
              <a:rPr lang="en-US" sz="2200" dirty="0" smtClean="0">
                <a:solidFill>
                  <a:schemeClr val="tx1">
                    <a:lumMod val="75000"/>
                  </a:schemeClr>
                </a:solidFill>
              </a:rPr>
              <a:t>The William and Flora Hewlett Foundation</a:t>
            </a:r>
          </a:p>
          <a:p>
            <a:endParaRPr lang="en-US" sz="2200" dirty="0">
              <a:solidFill>
                <a:schemeClr val="tx1">
                  <a:lumMod val="75000"/>
                </a:schemeClr>
              </a:solidFill>
            </a:endParaRPr>
          </a:p>
          <a:p>
            <a:r>
              <a:rPr lang="en-US" sz="2200" b="1" dirty="0" smtClean="0">
                <a:solidFill>
                  <a:schemeClr val="tx1">
                    <a:lumMod val="75000"/>
                  </a:schemeClr>
                </a:solidFill>
              </a:rPr>
              <a:t>Editors of </a:t>
            </a:r>
            <a:r>
              <a:rPr lang="en-US" sz="2200" b="1" u="sng" dirty="0" smtClean="0">
                <a:solidFill>
                  <a:schemeClr val="tx1">
                    <a:lumMod val="75000"/>
                  </a:schemeClr>
                </a:solidFill>
              </a:rPr>
              <a:t>Choice</a:t>
            </a:r>
            <a:r>
              <a:rPr lang="en-US" sz="2200" b="1" dirty="0" smtClean="0">
                <a:solidFill>
                  <a:schemeClr val="tx1">
                    <a:lumMod val="75000"/>
                  </a:schemeClr>
                </a:solidFill>
              </a:rPr>
              <a:t>:</a:t>
            </a:r>
          </a:p>
          <a:p>
            <a:r>
              <a:rPr lang="en-US" sz="2200" dirty="0" smtClean="0">
                <a:solidFill>
                  <a:schemeClr val="tx1">
                    <a:lumMod val="75000"/>
                  </a:schemeClr>
                </a:solidFill>
              </a:rPr>
              <a:t>Karen Bender &amp; Nina de </a:t>
            </a:r>
            <a:r>
              <a:rPr lang="en-US" sz="2200" dirty="0" err="1" smtClean="0">
                <a:solidFill>
                  <a:schemeClr val="tx1">
                    <a:lumMod val="75000"/>
                  </a:schemeClr>
                </a:solidFill>
              </a:rPr>
              <a:t>Gramont</a:t>
            </a:r>
            <a:endParaRPr lang="en-US" sz="2200" dirty="0" smtClean="0">
              <a:solidFill>
                <a:schemeClr val="tx1">
                  <a:lumMod val="75000"/>
                </a:schemeClr>
              </a:solidFill>
            </a:endParaRPr>
          </a:p>
          <a:p>
            <a:endParaRPr lang="en-US" sz="2200" dirty="0" smtClean="0">
              <a:solidFill>
                <a:schemeClr val="tx1">
                  <a:lumMod val="75000"/>
                </a:schemeClr>
              </a:solidFill>
            </a:endParaRPr>
          </a:p>
          <a:p>
            <a:r>
              <a:rPr lang="en-US" sz="2200" b="1" dirty="0" smtClean="0">
                <a:solidFill>
                  <a:schemeClr val="tx1">
                    <a:lumMod val="75000"/>
                  </a:schemeClr>
                </a:solidFill>
              </a:rPr>
              <a:t>All the Essayists in </a:t>
            </a:r>
            <a:r>
              <a:rPr lang="en-US" sz="2200" b="1" u="sng" dirty="0" smtClean="0">
                <a:solidFill>
                  <a:schemeClr val="tx1">
                    <a:lumMod val="75000"/>
                  </a:schemeClr>
                </a:solidFill>
              </a:rPr>
              <a:t>Choice</a:t>
            </a:r>
            <a:endParaRPr lang="en-US" sz="2200" b="1" u="sng" dirty="0">
              <a:solidFill>
                <a:schemeClr val="tx1">
                  <a:lumMod val="75000"/>
                </a:schemeClr>
              </a:solidFill>
            </a:endParaRPr>
          </a:p>
          <a:p>
            <a:endParaRPr lang="en-US" sz="2200" dirty="0">
              <a:solidFill>
                <a:schemeClr val="tx1">
                  <a:lumMod val="75000"/>
                </a:schemeClr>
              </a:solidFill>
            </a:endParaRPr>
          </a:p>
          <a:p>
            <a:r>
              <a:rPr lang="en-US" sz="2200" b="1" dirty="0" smtClean="0">
                <a:solidFill>
                  <a:schemeClr val="tx1">
                    <a:lumMod val="75000"/>
                  </a:schemeClr>
                </a:solidFill>
              </a:rPr>
              <a:t>Research Interns:</a:t>
            </a:r>
          </a:p>
          <a:p>
            <a:r>
              <a:rPr lang="en-US" sz="2200" dirty="0" smtClean="0">
                <a:solidFill>
                  <a:schemeClr val="tx1">
                    <a:lumMod val="75000"/>
                  </a:schemeClr>
                </a:solidFill>
              </a:rPr>
              <a:t>Poonam Pai</a:t>
            </a:r>
          </a:p>
          <a:p>
            <a:r>
              <a:rPr lang="en-US" sz="2200" dirty="0" smtClean="0">
                <a:solidFill>
                  <a:schemeClr val="tx1">
                    <a:lumMod val="75000"/>
                  </a:schemeClr>
                </a:solidFill>
              </a:rPr>
              <a:t>Steph Herold</a:t>
            </a:r>
          </a:p>
          <a:p>
            <a:r>
              <a:rPr lang="en-US" sz="2200" dirty="0" smtClean="0">
                <a:solidFill>
                  <a:schemeClr val="tx1">
                    <a:lumMod val="75000"/>
                  </a:schemeClr>
                </a:solidFill>
              </a:rPr>
              <a:t>Becky Michelson</a:t>
            </a:r>
          </a:p>
          <a:p>
            <a:endParaRPr lang="en-US" sz="2200" dirty="0">
              <a:solidFill>
                <a:schemeClr val="tx1">
                  <a:lumMod val="75000"/>
                </a:schemeClr>
              </a:solidFill>
            </a:endParaRPr>
          </a:p>
          <a:p>
            <a:r>
              <a:rPr lang="en-US" sz="2200" b="1" dirty="0" smtClean="0">
                <a:solidFill>
                  <a:schemeClr val="tx1"/>
                </a:solidFill>
              </a:rPr>
              <a:t>All the study participants</a:t>
            </a:r>
            <a:endParaRPr lang="en-US" sz="2200" b="1" dirty="0">
              <a:solidFill>
                <a:schemeClr val="tx1"/>
              </a:solidFill>
            </a:endParaRPr>
          </a:p>
        </p:txBody>
      </p:sp>
    </p:spTree>
    <p:extLst>
      <p:ext uri="{BB962C8B-B14F-4D97-AF65-F5344CB8AC3E}">
        <p14:creationId xmlns:p14="http://schemas.microsoft.com/office/powerpoint/2010/main" val="668253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Connect</a:t>
            </a:r>
            <a:endParaRPr lang="en-US" dirty="0"/>
          </a:p>
        </p:txBody>
      </p:sp>
      <p:sp>
        <p:nvSpPr>
          <p:cNvPr id="3" name="TextBox 2"/>
          <p:cNvSpPr txBox="1"/>
          <p:nvPr/>
        </p:nvSpPr>
        <p:spPr>
          <a:xfrm>
            <a:off x="1993900" y="2830030"/>
            <a:ext cx="5270500" cy="1923604"/>
          </a:xfrm>
          <a:prstGeom prst="rect">
            <a:avLst/>
          </a:prstGeom>
        </p:spPr>
        <p:style>
          <a:lnRef idx="1">
            <a:schemeClr val="accent1"/>
          </a:lnRef>
          <a:fillRef idx="3">
            <a:schemeClr val="accent1"/>
          </a:fillRef>
          <a:effectRef idx="2">
            <a:schemeClr val="accent1"/>
          </a:effectRef>
          <a:fontRef idx="minor">
            <a:schemeClr val="lt1"/>
          </a:fontRef>
        </p:style>
        <p:txBody>
          <a:bodyPr wrap="square" lIns="182880" tIns="91440" rIns="182880" bIns="137160" rtlCol="0">
            <a:spAutoFit/>
          </a:bodyPr>
          <a:lstStyle/>
          <a:p>
            <a:pPr algn="ctr"/>
            <a:r>
              <a:rPr lang="en-US" sz="2200" b="1" dirty="0" smtClean="0">
                <a:solidFill>
                  <a:schemeClr val="tx1">
                    <a:lumMod val="75000"/>
                  </a:schemeClr>
                </a:solidFill>
              </a:rPr>
              <a:t>Kate Cockrill</a:t>
            </a:r>
          </a:p>
          <a:p>
            <a:pPr algn="ctr"/>
            <a:r>
              <a:rPr lang="en-US" sz="2200" b="1" dirty="0" smtClean="0">
                <a:solidFill>
                  <a:schemeClr val="tx1">
                    <a:lumMod val="75000"/>
                  </a:schemeClr>
                </a:solidFill>
              </a:rPr>
              <a:t>Director</a:t>
            </a:r>
          </a:p>
          <a:p>
            <a:pPr algn="ctr"/>
            <a:r>
              <a:rPr lang="en-US" sz="2200" b="1" dirty="0" smtClean="0">
                <a:solidFill>
                  <a:schemeClr val="tx1">
                    <a:lumMod val="75000"/>
                  </a:schemeClr>
                </a:solidFill>
              </a:rPr>
              <a:t>Sea Change Program</a:t>
            </a:r>
          </a:p>
          <a:p>
            <a:pPr algn="ctr"/>
            <a:r>
              <a:rPr lang="en-US" sz="2200" b="1" dirty="0" smtClean="0">
                <a:solidFill>
                  <a:schemeClr val="tx1">
                    <a:lumMod val="75000"/>
                  </a:schemeClr>
                </a:solidFill>
              </a:rPr>
              <a:t>ANSIRH</a:t>
            </a:r>
          </a:p>
          <a:p>
            <a:pPr algn="ctr"/>
            <a:r>
              <a:rPr lang="en-US" sz="2200" b="1" dirty="0" smtClean="0">
                <a:solidFill>
                  <a:schemeClr val="tx1">
                    <a:lumMod val="75000"/>
                  </a:schemeClr>
                </a:solidFill>
                <a:hlinkClick r:id="rId4"/>
              </a:rPr>
              <a:t>cockrillk@obgyn.ucsf.edu</a:t>
            </a:r>
            <a:endParaRPr lang="en-US" sz="2200" b="1" dirty="0" smtClean="0">
              <a:solidFill>
                <a:schemeClr val="tx1">
                  <a:lumMod val="75000"/>
                </a:schemeClr>
              </a:solidFill>
            </a:endParaRPr>
          </a:p>
        </p:txBody>
      </p:sp>
    </p:spTree>
    <p:extLst>
      <p:ext uri="{BB962C8B-B14F-4D97-AF65-F5344CB8AC3E}">
        <p14:creationId xmlns:p14="http://schemas.microsoft.com/office/powerpoint/2010/main" val="11098451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solidFill>
                <a:schemeClr val="bg1"/>
              </a:solidFill>
            </a:endParaRPr>
          </a:p>
        </p:txBody>
      </p:sp>
      <p:sp>
        <p:nvSpPr>
          <p:cNvPr id="9" name="Subtitle 3"/>
          <p:cNvSpPr txBox="1">
            <a:spLocks noGrp="1"/>
          </p:cNvSpPr>
          <p:nvPr>
            <p:ph type="subTitle" idx="1"/>
          </p:nvPr>
        </p:nvSpPr>
        <p:spPr>
          <a:xfrm>
            <a:off x="531591" y="1062026"/>
            <a:ext cx="7926609" cy="4862870"/>
          </a:xfrm>
          <a:prstGeom prst="rect">
            <a:avLst/>
          </a:prstGeom>
          <a:noFill/>
        </p:spPr>
        <p:txBody>
          <a:bodyPr wrap="square" lIns="0" tIns="0" rIns="0" bIns="0" rtlCol="0">
            <a:spAutoFit/>
          </a:bodyPr>
          <a:lstStyle/>
          <a:p>
            <a:pPr marL="251460" indent="-251460" algn="l">
              <a:spcBef>
                <a:spcPts val="1200"/>
              </a:spcBef>
              <a:buFont typeface="+mj-lt"/>
              <a:buAutoNum type="arabicPeriod"/>
            </a:pPr>
            <a:r>
              <a:rPr lang="en-US" sz="1600" dirty="0" smtClean="0"/>
              <a:t>Major, B., and R. H. Gramzow. 1999. Abortion as stigma: cognitive and emotional implications of concealment. Journal of Personality and Social Psychology 77 (4):735-45.</a:t>
            </a:r>
          </a:p>
          <a:p>
            <a:pPr marL="251460" indent="-251460" algn="l">
              <a:spcBef>
                <a:spcPts val="1200"/>
              </a:spcBef>
              <a:buFont typeface="+mj-lt"/>
              <a:buAutoNum type="arabicPeriod"/>
            </a:pPr>
            <a:r>
              <a:rPr lang="en-US" sz="1600" dirty="0" smtClean="0"/>
              <a:t>Ellison, M. A. 2003. Authoritative knowledge and single women's unintentional pregnancies, abortions, adoption, and single motherhood: Social stigma and structural violence. Medical Anthropology</a:t>
            </a:r>
            <a:r>
              <a:rPr lang="en-US" sz="1600" i="1" dirty="0" smtClean="0"/>
              <a:t> </a:t>
            </a:r>
            <a:r>
              <a:rPr lang="en-US" sz="1600" dirty="0" smtClean="0"/>
              <a:t>Quarterly 17 (3):322-47.</a:t>
            </a:r>
          </a:p>
          <a:p>
            <a:pPr marL="251460" indent="-251460" algn="l">
              <a:spcBef>
                <a:spcPts val="1200"/>
              </a:spcBef>
              <a:buFont typeface="+mj-lt"/>
              <a:buAutoNum type="arabicPeriod"/>
            </a:pPr>
            <a:r>
              <a:rPr lang="en-US" sz="1600" dirty="0" smtClean="0"/>
              <a:t>Joffe, Carole. 2010. </a:t>
            </a:r>
            <a:r>
              <a:rPr lang="en-US" sz="1600" u="sng" dirty="0" smtClean="0"/>
              <a:t>Dispatches from the abortion wars: The costs of fanaticism to doctors, patients, and the rest of us</a:t>
            </a:r>
            <a:r>
              <a:rPr lang="en-US" sz="1600" dirty="0" smtClean="0"/>
              <a:t>. Boston: Beacon Press.</a:t>
            </a:r>
          </a:p>
          <a:p>
            <a:pPr marL="251460" indent="-251460" algn="l">
              <a:spcBef>
                <a:spcPts val="1200"/>
              </a:spcBef>
              <a:buFont typeface="+mj-lt"/>
              <a:buAutoNum type="arabicPeriod"/>
            </a:pPr>
            <a:r>
              <a:rPr lang="en-US" sz="1600" dirty="0" err="1" smtClean="0"/>
              <a:t>Herek</a:t>
            </a:r>
            <a:r>
              <a:rPr lang="en-US" sz="1600" dirty="0" smtClean="0"/>
              <a:t>, G. M. (1987) The instrumentality of attitudes: Toward a </a:t>
            </a:r>
            <a:r>
              <a:rPr lang="en-US" sz="1600" dirty="0" err="1" smtClean="0"/>
              <a:t>neofunctional</a:t>
            </a:r>
            <a:r>
              <a:rPr lang="en-US" sz="1600" dirty="0" smtClean="0"/>
              <a:t> theory. Journal of Social Issues, 42, 99–114.</a:t>
            </a:r>
          </a:p>
          <a:p>
            <a:pPr marL="251460" indent="-251460" algn="l">
              <a:spcBef>
                <a:spcPts val="1200"/>
              </a:spcBef>
              <a:buFont typeface="+mj-lt"/>
              <a:buAutoNum type="arabicPeriod"/>
            </a:pPr>
            <a:r>
              <a:rPr lang="en-US" sz="1600" dirty="0" err="1" smtClean="0"/>
              <a:t>Savelkoul</a:t>
            </a:r>
            <a:r>
              <a:rPr lang="en-US" sz="1600" dirty="0" smtClean="0"/>
              <a:t>, </a:t>
            </a:r>
            <a:r>
              <a:rPr lang="en-US" sz="1600" dirty="0" err="1" smtClean="0"/>
              <a:t>Scheepers</a:t>
            </a:r>
            <a:r>
              <a:rPr lang="en-US" sz="1600" dirty="0" smtClean="0"/>
              <a:t>, P., </a:t>
            </a:r>
            <a:r>
              <a:rPr lang="en-US" sz="1600" dirty="0" err="1" smtClean="0"/>
              <a:t>Tolsma</a:t>
            </a:r>
            <a:r>
              <a:rPr lang="en-US" sz="1600" dirty="0" smtClean="0"/>
              <a:t>, J., </a:t>
            </a:r>
            <a:r>
              <a:rPr lang="en-US" sz="1600" dirty="0" err="1" smtClean="0"/>
              <a:t>Hagendoorn</a:t>
            </a:r>
            <a:r>
              <a:rPr lang="en-US" sz="1600" dirty="0" smtClean="0"/>
              <a:t>, L. (2011) "Anti-Muslim Attitudes in The Netherlands…" </a:t>
            </a:r>
            <a:r>
              <a:rPr lang="en-US" sz="1600" i="1" dirty="0" smtClean="0"/>
              <a:t>European Sociological Review</a:t>
            </a:r>
            <a:r>
              <a:rPr lang="en-US" sz="1600" dirty="0" smtClean="0"/>
              <a:t>, 27, 6, 741-758.</a:t>
            </a:r>
          </a:p>
          <a:p>
            <a:pPr marL="251460" indent="-251460" algn="l">
              <a:spcBef>
                <a:spcPts val="1200"/>
              </a:spcBef>
              <a:buFont typeface="+mj-lt"/>
              <a:buAutoNum type="arabicPeriod"/>
            </a:pPr>
            <a:r>
              <a:rPr lang="en-US" sz="1600" dirty="0" smtClean="0"/>
              <a:t>Brown, K.T, Brown, T.N., Jackson, J.S., et al. (2003). Teammates on and off the field? …. Journal of Applied Social Psychology, 33, 1379-1403</a:t>
            </a:r>
          </a:p>
          <a:p>
            <a:pPr marL="251460" indent="-251460" algn="l">
              <a:spcBef>
                <a:spcPts val="1200"/>
              </a:spcBef>
              <a:buFont typeface="+mj-lt"/>
              <a:buAutoNum type="arabicPeriod"/>
            </a:pPr>
            <a:r>
              <a:rPr lang="en-US" sz="1600" dirty="0" smtClean="0"/>
              <a:t>Pettigrew and Tropp. 2011. Meta-Analytic Test of Intergroup Contact Theory. Interpersonal Relationships and Group Processes. </a:t>
            </a:r>
          </a:p>
        </p:txBody>
      </p:sp>
    </p:spTree>
    <p:extLst>
      <p:ext uri="{BB962C8B-B14F-4D97-AF65-F5344CB8AC3E}">
        <p14:creationId xmlns:p14="http://schemas.microsoft.com/office/powerpoint/2010/main" val="1460827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Abortion Stigma is Harmful</a:t>
            </a:r>
            <a:endParaRPr lang="en-US" dirty="0"/>
          </a:p>
        </p:txBody>
      </p:sp>
      <p:sp>
        <p:nvSpPr>
          <p:cNvPr id="5" name="Text Placeholder 7"/>
          <p:cNvSpPr>
            <a:spLocks noGrp="1"/>
          </p:cNvSpPr>
          <p:nvPr>
            <p:ph type="subTitle" idx="1"/>
          </p:nvPr>
        </p:nvSpPr>
        <p:spPr>
          <a:xfrm>
            <a:off x="914400" y="1188720"/>
            <a:ext cx="7827264" cy="4526280"/>
          </a:xfrm>
        </p:spPr>
        <p:txBody>
          <a:bodyPr>
            <a:normAutofit/>
          </a:bodyPr>
          <a:lstStyle/>
          <a:p>
            <a:pPr marL="381000" indent="-381000" algn="l">
              <a:lnSpc>
                <a:spcPts val="3600"/>
              </a:lnSpc>
              <a:spcBef>
                <a:spcPts val="1800"/>
              </a:spcBef>
              <a:buSzPct val="80000"/>
              <a:buFont typeface="Webdings" charset="2"/>
              <a:buChar char=""/>
            </a:pPr>
            <a:r>
              <a:rPr lang="en-US" sz="2400" dirty="0" smtClean="0"/>
              <a:t>Negatively affects women’s mental and emotional health </a:t>
            </a:r>
            <a:r>
              <a:rPr lang="en-US" sz="2400" baseline="30000" dirty="0" smtClean="0"/>
              <a:t>1</a:t>
            </a:r>
          </a:p>
          <a:p>
            <a:pPr marL="381000" indent="-381000" algn="l">
              <a:lnSpc>
                <a:spcPts val="3600"/>
              </a:lnSpc>
              <a:spcBef>
                <a:spcPts val="1800"/>
              </a:spcBef>
              <a:buSzPct val="80000"/>
              <a:buFont typeface="Webdings" charset="2"/>
              <a:buChar char=""/>
            </a:pPr>
            <a:r>
              <a:rPr lang="en-US" sz="2400" dirty="0" smtClean="0"/>
              <a:t>Negatively affects relationships</a:t>
            </a:r>
            <a:r>
              <a:rPr lang="en-US" sz="2400" baseline="30000" dirty="0"/>
              <a:t> </a:t>
            </a:r>
            <a:r>
              <a:rPr lang="en-US" sz="2400" baseline="30000" dirty="0" smtClean="0"/>
              <a:t>1</a:t>
            </a:r>
            <a:endParaRPr lang="en-US" sz="2400" dirty="0" smtClean="0"/>
          </a:p>
          <a:p>
            <a:pPr marL="381000" indent="-381000" algn="l">
              <a:lnSpc>
                <a:spcPts val="3600"/>
              </a:lnSpc>
              <a:spcBef>
                <a:spcPts val="1800"/>
              </a:spcBef>
              <a:buSzPct val="80000"/>
              <a:buFont typeface="Webdings" charset="2"/>
              <a:buChar char=""/>
            </a:pPr>
            <a:r>
              <a:rPr lang="en-US" sz="2400" dirty="0" smtClean="0"/>
              <a:t>Silences women’s real experiences </a:t>
            </a:r>
            <a:r>
              <a:rPr lang="en-US" sz="2400" baseline="30000" dirty="0" smtClean="0"/>
              <a:t>2</a:t>
            </a:r>
            <a:endParaRPr lang="en-US" sz="2400" dirty="0" smtClean="0"/>
          </a:p>
          <a:p>
            <a:pPr marL="381000" indent="-381000" algn="l">
              <a:lnSpc>
                <a:spcPts val="3600"/>
              </a:lnSpc>
              <a:spcBef>
                <a:spcPts val="1800"/>
              </a:spcBef>
              <a:buSzPct val="80000"/>
              <a:buFont typeface="Webdings" charset="2"/>
              <a:buChar char=""/>
            </a:pPr>
            <a:r>
              <a:rPr lang="en-US" sz="2400" dirty="0" smtClean="0"/>
              <a:t>Contributes to social conflict, ideological entrenchment and political polarization </a:t>
            </a:r>
            <a:r>
              <a:rPr lang="en-US" sz="2400" baseline="30000" dirty="0" smtClean="0"/>
              <a:t>3</a:t>
            </a:r>
            <a:endParaRPr lang="en-US" sz="2400" dirty="0" smtClean="0"/>
          </a:p>
          <a:p>
            <a:pPr marL="381000" indent="-381000" algn="l">
              <a:lnSpc>
                <a:spcPts val="3600"/>
              </a:lnSpc>
              <a:spcBef>
                <a:spcPts val="1800"/>
              </a:spcBef>
              <a:buSzPct val="80000"/>
              <a:buFont typeface="Webdings" charset="2"/>
              <a:buChar char=""/>
            </a:pPr>
            <a:r>
              <a:rPr lang="en-US" sz="2400" dirty="0" smtClean="0"/>
              <a:t>Stymies efforts to improve public health</a:t>
            </a:r>
            <a:r>
              <a:rPr lang="en-US" sz="2400" baseline="30000" dirty="0"/>
              <a:t> 3</a:t>
            </a:r>
            <a:endParaRPr lang="en-US" sz="2400" dirty="0"/>
          </a:p>
          <a:p>
            <a:pPr marL="381000" indent="-381000" algn="l">
              <a:lnSpc>
                <a:spcPts val="3600"/>
              </a:lnSpc>
              <a:spcBef>
                <a:spcPts val="1800"/>
              </a:spcBef>
              <a:buSzPct val="80000"/>
              <a:buFont typeface="Webdings" charset="2"/>
              <a:buChar char=""/>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Contact Theory</a:t>
            </a:r>
            <a:endParaRPr lang="en-US" dirty="0"/>
          </a:p>
        </p:txBody>
      </p:sp>
      <p:sp>
        <p:nvSpPr>
          <p:cNvPr id="3" name="Title 3"/>
          <p:cNvSpPr txBox="1">
            <a:spLocks/>
          </p:cNvSpPr>
          <p:nvPr/>
        </p:nvSpPr>
        <p:spPr>
          <a:xfrm>
            <a:off x="684639" y="1860014"/>
            <a:ext cx="7772400" cy="270664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ts val="406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bg1"/>
                </a:solidFill>
                <a:effectLst/>
                <a:uLnTx/>
                <a:uFillTx/>
                <a:latin typeface="Arial"/>
                <a:ea typeface="+mj-ea"/>
                <a:cs typeface="Arial"/>
              </a:rPr>
              <a:t>Under appropriate conditions interpersonal contact is one of the most effective ways to </a:t>
            </a:r>
            <a:r>
              <a:rPr kumimoji="0" lang="en-US" sz="2800" b="1" i="0" u="none" strike="noStrike" kern="1200" cap="none" spc="0" normalizeH="0" baseline="0" noProof="0" dirty="0" smtClean="0">
                <a:ln>
                  <a:noFill/>
                </a:ln>
                <a:solidFill>
                  <a:schemeClr val="accent1">
                    <a:lumMod val="40000"/>
                    <a:lumOff val="60000"/>
                  </a:schemeClr>
                </a:solidFill>
                <a:effectLst/>
                <a:uLnTx/>
                <a:uFillTx/>
                <a:latin typeface="Arial"/>
                <a:ea typeface="+mj-ea"/>
                <a:cs typeface="Arial"/>
              </a:rPr>
              <a:t>reduce stigma and prejudice</a:t>
            </a:r>
            <a:r>
              <a:rPr kumimoji="0" lang="en-US" sz="2800" b="1" i="0" u="none" strike="noStrike" kern="1200" cap="none" spc="0" normalizeH="0" baseline="0" noProof="0" dirty="0" smtClean="0">
                <a:ln>
                  <a:noFill/>
                </a:ln>
                <a:solidFill>
                  <a:schemeClr val="bg1"/>
                </a:solidFill>
                <a:effectLst/>
                <a:uLnTx/>
                <a:uFillTx/>
                <a:latin typeface="Arial"/>
                <a:ea typeface="+mj-ea"/>
                <a:cs typeface="Arial"/>
              </a:rPr>
              <a:t> </a:t>
            </a:r>
            <a:r>
              <a:rPr kumimoji="0" lang="en-US" sz="2800" b="0" i="0" u="none" strike="noStrike" kern="1200" cap="none" spc="0" normalizeH="0" baseline="0" noProof="0" dirty="0" smtClean="0">
                <a:ln>
                  <a:noFill/>
                </a:ln>
                <a:solidFill>
                  <a:schemeClr val="bg1"/>
                </a:solidFill>
                <a:effectLst/>
                <a:uLnTx/>
                <a:uFillTx/>
                <a:latin typeface="Arial"/>
                <a:ea typeface="+mj-ea"/>
                <a:cs typeface="Arial"/>
              </a:rPr>
              <a:t>between majority and minority group members. </a:t>
            </a:r>
            <a:endParaRPr kumimoji="0" lang="en-US" sz="2800" b="0" i="0" u="none" strike="noStrike" kern="1200" cap="none" spc="0" normalizeH="0" baseline="0" noProof="0" dirty="0">
              <a:ln>
                <a:noFill/>
              </a:ln>
              <a:solidFill>
                <a:schemeClr val="bg1"/>
              </a:solidFill>
              <a:effectLst/>
              <a:uLnTx/>
              <a:uFillTx/>
              <a:latin typeface="Arial"/>
              <a:ea typeface="+mj-ea"/>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312164"/>
          </a:xfrm>
        </p:spPr>
        <p:txBody>
          <a:bodyPr/>
          <a:lstStyle/>
          <a:p>
            <a:r>
              <a:rPr lang="en-US" dirty="0" smtClean="0">
                <a:ln w="12700">
                  <a:noFill/>
                  <a:prstDash val="solid"/>
                </a:ln>
                <a:solidFill>
                  <a:schemeClr val="bg2">
                    <a:tint val="85000"/>
                    <a:satMod val="155000"/>
                  </a:schemeClr>
                </a:solidFill>
                <a:latin typeface="Arial Black"/>
                <a:cs typeface="Arial Black"/>
              </a:rPr>
              <a:t>The Optimal Conditions for </a:t>
            </a:r>
            <a:br>
              <a:rPr lang="en-US" dirty="0" smtClean="0">
                <a:ln w="12700">
                  <a:noFill/>
                  <a:prstDash val="solid"/>
                </a:ln>
                <a:solidFill>
                  <a:schemeClr val="bg2">
                    <a:tint val="85000"/>
                    <a:satMod val="155000"/>
                  </a:schemeClr>
                </a:solidFill>
                <a:latin typeface="Arial Black"/>
                <a:cs typeface="Arial Black"/>
              </a:rPr>
            </a:br>
            <a:r>
              <a:rPr lang="en-US" dirty="0" smtClean="0">
                <a:ln w="12700">
                  <a:noFill/>
                  <a:prstDash val="solid"/>
                </a:ln>
                <a:solidFill>
                  <a:schemeClr val="bg2">
                    <a:tint val="85000"/>
                    <a:satMod val="155000"/>
                  </a:schemeClr>
                </a:solidFill>
                <a:latin typeface="Arial Black"/>
                <a:cs typeface="Arial Black"/>
              </a:rPr>
              <a:t>Contact</a:t>
            </a:r>
            <a:endParaRPr lang="en-US" dirty="0">
              <a:latin typeface="Arial Black"/>
              <a:cs typeface="Arial Black"/>
            </a:endParaRPr>
          </a:p>
        </p:txBody>
      </p:sp>
      <p:sp>
        <p:nvSpPr>
          <p:cNvPr id="3" name="Rectangle 2"/>
          <p:cNvSpPr>
            <a:spLocks noChangeArrowheads="1"/>
          </p:cNvSpPr>
          <p:nvPr/>
        </p:nvSpPr>
        <p:spPr bwMode="auto">
          <a:xfrm>
            <a:off x="4917903" y="1718739"/>
            <a:ext cx="3734977"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26720" indent="-274320">
              <a:lnSpc>
                <a:spcPts val="3600"/>
              </a:lnSpc>
              <a:spcBef>
                <a:spcPts val="1800"/>
              </a:spcBef>
              <a:buSzPct val="80000"/>
              <a:buFont typeface="Webdings" charset="2"/>
              <a:buChar char=""/>
            </a:pPr>
            <a:r>
              <a:rPr lang="en-US" sz="2400" dirty="0" smtClean="0">
                <a:solidFill>
                  <a:schemeClr val="bg1"/>
                </a:solidFill>
              </a:rPr>
              <a:t>Equal status</a:t>
            </a:r>
          </a:p>
          <a:p>
            <a:pPr marL="426720" indent="-274320">
              <a:lnSpc>
                <a:spcPts val="3600"/>
              </a:lnSpc>
              <a:spcBef>
                <a:spcPts val="1800"/>
              </a:spcBef>
              <a:buSzPct val="80000"/>
              <a:buFont typeface="Webdings" charset="2"/>
              <a:buChar char=""/>
            </a:pPr>
            <a:r>
              <a:rPr lang="en-US" sz="2400" dirty="0" smtClean="0">
                <a:solidFill>
                  <a:schemeClr val="bg1"/>
                </a:solidFill>
              </a:rPr>
              <a:t>Common goals</a:t>
            </a:r>
          </a:p>
          <a:p>
            <a:pPr marL="426720" indent="-274320">
              <a:lnSpc>
                <a:spcPts val="3600"/>
              </a:lnSpc>
              <a:spcBef>
                <a:spcPts val="1800"/>
              </a:spcBef>
              <a:buSzPct val="80000"/>
              <a:buFont typeface="Webdings" charset="2"/>
              <a:buChar char=""/>
            </a:pPr>
            <a:r>
              <a:rPr lang="en-US" sz="2400" dirty="0" smtClean="0">
                <a:solidFill>
                  <a:schemeClr val="bg1"/>
                </a:solidFill>
              </a:rPr>
              <a:t>Intergroup cooperation</a:t>
            </a:r>
          </a:p>
          <a:p>
            <a:pPr marL="426720" indent="-274320">
              <a:lnSpc>
                <a:spcPts val="3600"/>
              </a:lnSpc>
              <a:spcBef>
                <a:spcPts val="1800"/>
              </a:spcBef>
              <a:buSzPct val="80000"/>
              <a:buFont typeface="Webdings" charset="2"/>
              <a:buChar char=""/>
            </a:pPr>
            <a:r>
              <a:rPr lang="en-US" sz="2400" dirty="0" smtClean="0">
                <a:solidFill>
                  <a:schemeClr val="bg1"/>
                </a:solidFill>
              </a:rPr>
              <a:t>Support of authorities, law or customs</a:t>
            </a:r>
            <a:endParaRPr lang="en-US" sz="2400" dirty="0">
              <a:solidFill>
                <a:schemeClr val="bg1"/>
              </a:solidFill>
            </a:endParaRPr>
          </a:p>
        </p:txBody>
      </p:sp>
      <p:pic>
        <p:nvPicPr>
          <p:cNvPr id="4" name="Picture 3" descr="hands2.jpg"/>
          <p:cNvPicPr>
            <a:picLocks noChangeAspect="1"/>
          </p:cNvPicPr>
          <p:nvPr/>
        </p:nvPicPr>
        <p:blipFill>
          <a:blip r:embed="rId3"/>
          <a:stretch>
            <a:fillRect/>
          </a:stretch>
        </p:blipFill>
        <p:spPr>
          <a:xfrm>
            <a:off x="788414" y="1926326"/>
            <a:ext cx="4129489" cy="289532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12700">
                  <a:noFill/>
                  <a:prstDash val="solid"/>
                </a:ln>
                <a:solidFill>
                  <a:schemeClr val="bg2">
                    <a:tint val="85000"/>
                    <a:satMod val="155000"/>
                  </a:schemeClr>
                </a:solidFill>
              </a:rPr>
              <a:t>Some Examples</a:t>
            </a:r>
            <a:endParaRPr lang="en-US" dirty="0"/>
          </a:p>
        </p:txBody>
      </p:sp>
      <p:sp>
        <p:nvSpPr>
          <p:cNvPr id="3" name="Rectangle 2"/>
          <p:cNvSpPr>
            <a:spLocks noChangeArrowheads="1"/>
          </p:cNvSpPr>
          <p:nvPr/>
        </p:nvSpPr>
        <p:spPr bwMode="auto">
          <a:xfrm>
            <a:off x="531591" y="1270000"/>
            <a:ext cx="8108048" cy="470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26720" indent="-274320">
              <a:lnSpc>
                <a:spcPts val="3600"/>
              </a:lnSpc>
              <a:spcBef>
                <a:spcPts val="1800"/>
              </a:spcBef>
              <a:buSzPct val="80000"/>
              <a:buFont typeface="Webdings" charset="2"/>
              <a:buChar char=""/>
            </a:pPr>
            <a:r>
              <a:rPr lang="en-US" sz="2800" dirty="0" smtClean="0">
                <a:solidFill>
                  <a:schemeClr val="bg1"/>
                </a:solidFill>
              </a:rPr>
              <a:t> Gay student and heterosexual students at a US college</a:t>
            </a:r>
            <a:r>
              <a:rPr lang="en-US" sz="2800" baseline="30000" dirty="0">
                <a:solidFill>
                  <a:schemeClr val="bg1"/>
                </a:solidFill>
              </a:rPr>
              <a:t>4</a:t>
            </a:r>
            <a:endParaRPr lang="en-US" sz="2800" dirty="0" smtClean="0">
              <a:solidFill>
                <a:schemeClr val="bg1"/>
              </a:solidFill>
            </a:endParaRPr>
          </a:p>
          <a:p>
            <a:pPr marL="426720" indent="-274320">
              <a:lnSpc>
                <a:spcPts val="3600"/>
              </a:lnSpc>
              <a:spcBef>
                <a:spcPts val="1800"/>
              </a:spcBef>
              <a:buSzPct val="80000"/>
              <a:buFont typeface="Webdings" charset="2"/>
              <a:buChar char=""/>
            </a:pPr>
            <a:r>
              <a:rPr lang="en-US" sz="2800" dirty="0" smtClean="0">
                <a:solidFill>
                  <a:schemeClr val="bg1"/>
                </a:solidFill>
              </a:rPr>
              <a:t>Muslims and Non-Muslims neighbors in the Netherlands</a:t>
            </a:r>
            <a:r>
              <a:rPr lang="en-US" sz="2800" baseline="30000" dirty="0" smtClean="0">
                <a:solidFill>
                  <a:schemeClr val="bg1"/>
                </a:solidFill>
              </a:rPr>
              <a:t>5</a:t>
            </a:r>
          </a:p>
          <a:p>
            <a:pPr marL="426720" indent="-274320">
              <a:lnSpc>
                <a:spcPts val="3600"/>
              </a:lnSpc>
              <a:spcBef>
                <a:spcPts val="1800"/>
              </a:spcBef>
              <a:buSzPct val="80000"/>
              <a:buFont typeface="Webdings" charset="2"/>
              <a:buChar char=""/>
            </a:pPr>
            <a:r>
              <a:rPr lang="en-US" sz="2800" dirty="0">
                <a:solidFill>
                  <a:schemeClr val="bg1"/>
                </a:solidFill>
              </a:rPr>
              <a:t> </a:t>
            </a:r>
            <a:r>
              <a:rPr lang="en-US" sz="2800" dirty="0" smtClean="0">
                <a:solidFill>
                  <a:schemeClr val="bg1"/>
                </a:solidFill>
              </a:rPr>
              <a:t>Racial attitudes toward between Black and white teammates on sports teams.</a:t>
            </a:r>
            <a:r>
              <a:rPr lang="en-US" sz="2800" baseline="30000" dirty="0" smtClean="0">
                <a:solidFill>
                  <a:schemeClr val="bg1"/>
                </a:solidFill>
              </a:rPr>
              <a:t>6</a:t>
            </a:r>
          </a:p>
          <a:p>
            <a:pPr marL="426720" indent="-274320">
              <a:lnSpc>
                <a:spcPts val="3600"/>
              </a:lnSpc>
              <a:spcBef>
                <a:spcPts val="1800"/>
              </a:spcBef>
              <a:buSzPct val="80000"/>
              <a:buFont typeface="Webdings" charset="2"/>
              <a:buChar char=""/>
            </a:pPr>
            <a:endParaRPr lang="en-US" sz="2800" dirty="0">
              <a:solidFill>
                <a:schemeClr val="bg1"/>
              </a:solidFill>
            </a:endParaRPr>
          </a:p>
          <a:p>
            <a:pPr marL="426720" indent="-274320">
              <a:lnSpc>
                <a:spcPts val="3600"/>
              </a:lnSpc>
              <a:spcBef>
                <a:spcPts val="1800"/>
              </a:spcBef>
              <a:buSzPct val="80000"/>
              <a:buFont typeface="Webdings" charset="2"/>
              <a:buChar char=""/>
            </a:pP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about Contact Theory</a:t>
            </a:r>
            <a:endParaRPr lang="en-US" dirty="0"/>
          </a:p>
        </p:txBody>
      </p:sp>
      <p:sp>
        <p:nvSpPr>
          <p:cNvPr id="3" name="Text Placeholder 4"/>
          <p:cNvSpPr txBox="1">
            <a:spLocks/>
          </p:cNvSpPr>
          <p:nvPr/>
        </p:nvSpPr>
        <p:spPr>
          <a:xfrm>
            <a:off x="685800" y="1345506"/>
            <a:ext cx="7987326" cy="3848794"/>
          </a:xfrm>
          <a:prstGeom prst="rect">
            <a:avLst/>
          </a:prstGeom>
        </p:spPr>
        <p:txBody>
          <a:bodyPr lIns="0"/>
          <a:lstStyle>
            <a:lvl1pPr marL="342900" indent="-342900" algn="ctr" defTabSz="457200" rtl="0" eaLnBrk="1" latinLnBrk="0" hangingPunct="1">
              <a:spcBef>
                <a:spcPct val="20000"/>
              </a:spcBef>
              <a:buFont typeface="Arial"/>
              <a:buNone/>
              <a:defRPr sz="3200" b="0" i="0" kern="1200">
                <a:solidFill>
                  <a:srgbClr val="FFFFFF"/>
                </a:solidFill>
                <a:latin typeface="Arial"/>
                <a:ea typeface="+mn-ea"/>
                <a:cs typeface="Arial"/>
              </a:defRPr>
            </a:lvl1pPr>
            <a:lvl2pPr marL="0" indent="0" algn="ctr" defTabSz="457200" rtl="0" eaLnBrk="1" latinLnBrk="0" hangingPunct="1">
              <a:spcBef>
                <a:spcPct val="20000"/>
              </a:spcBef>
              <a:buFont typeface="Arial"/>
              <a:buNone/>
              <a:defRPr sz="2400" b="0" i="0" kern="1200">
                <a:solidFill>
                  <a:srgbClr val="FFFFFF"/>
                </a:solidFill>
                <a:latin typeface="Arial"/>
                <a:ea typeface="+mn-ea"/>
                <a:cs typeface="Arial"/>
              </a:defRPr>
            </a:lvl2pPr>
            <a:lvl3pPr marL="0" indent="0" algn="ctr" defTabSz="457200" rtl="0" eaLnBrk="1" latinLnBrk="0" hangingPunct="1">
              <a:spcBef>
                <a:spcPct val="20000"/>
              </a:spcBef>
              <a:buFont typeface="Arial"/>
              <a:buNone/>
              <a:defRPr sz="2400" b="0" i="0" kern="1200">
                <a:solidFill>
                  <a:srgbClr val="FFFFFF"/>
                </a:solidFill>
                <a:latin typeface="Arial"/>
                <a:ea typeface="+mn-ea"/>
                <a:cs typeface="Arial"/>
              </a:defRPr>
            </a:lvl3pPr>
            <a:lvl4pPr marL="0" indent="0" algn="ctr" defTabSz="457200" rtl="0" eaLnBrk="1" latinLnBrk="0" hangingPunct="1">
              <a:spcBef>
                <a:spcPct val="20000"/>
              </a:spcBef>
              <a:buFont typeface="Arial"/>
              <a:buNone/>
              <a:defRPr sz="2000" b="0" i="0" kern="1200">
                <a:solidFill>
                  <a:srgbClr val="FFFFFF"/>
                </a:solidFill>
                <a:latin typeface="Arial"/>
                <a:ea typeface="+mn-ea"/>
                <a:cs typeface="Arial"/>
              </a:defRPr>
            </a:lvl4pPr>
            <a:lvl5pPr marL="0" indent="0" algn="ctr" defTabSz="457200" rtl="0" eaLnBrk="1" latinLnBrk="0" hangingPunct="1">
              <a:spcBef>
                <a:spcPct val="20000"/>
              </a:spcBef>
              <a:buFont typeface="Arial"/>
              <a:buNone/>
              <a:defRPr sz="20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2" indent="-381000" algn="l">
              <a:lnSpc>
                <a:spcPts val="3600"/>
              </a:lnSpc>
              <a:spcBef>
                <a:spcPts val="1800"/>
              </a:spcBef>
              <a:buClr>
                <a:schemeClr val="bg1"/>
              </a:buClr>
              <a:buSzPct val="80000"/>
              <a:buFont typeface="Webdings" charset="2"/>
              <a:buChar char=""/>
            </a:pPr>
            <a:r>
              <a:rPr lang="en-US" dirty="0" smtClean="0"/>
              <a:t>80 years of evidence</a:t>
            </a:r>
          </a:p>
          <a:p>
            <a:pPr marL="228600" lvl="2" indent="-381000" algn="l">
              <a:lnSpc>
                <a:spcPts val="3600"/>
              </a:lnSpc>
              <a:spcBef>
                <a:spcPts val="1800"/>
              </a:spcBef>
              <a:buClr>
                <a:schemeClr val="bg1"/>
              </a:buClr>
              <a:buSzPct val="80000"/>
              <a:buFont typeface="Webdings" charset="2"/>
              <a:buChar char=""/>
            </a:pPr>
            <a:r>
              <a:rPr lang="en-US" dirty="0" smtClean="0"/>
              <a:t>Meta-analytic study of 515 studies</a:t>
            </a:r>
            <a:r>
              <a:rPr lang="en-US" baseline="30000" dirty="0"/>
              <a:t> </a:t>
            </a:r>
            <a:r>
              <a:rPr lang="en-US" baseline="30000" dirty="0" smtClean="0"/>
              <a:t>7</a:t>
            </a:r>
          </a:p>
          <a:p>
            <a:pPr marL="228600" lvl="4" indent="-381000" algn="l">
              <a:lnSpc>
                <a:spcPts val="3600"/>
              </a:lnSpc>
              <a:spcBef>
                <a:spcPts val="1800"/>
              </a:spcBef>
              <a:buClr>
                <a:schemeClr val="bg1"/>
              </a:buClr>
              <a:buSzPct val="80000"/>
              <a:buFont typeface="Webdings" charset="2"/>
              <a:buChar char=""/>
            </a:pPr>
            <a:r>
              <a:rPr lang="en-US" sz="2400" dirty="0" smtClean="0"/>
              <a:t>Across multiple stigmas, contact reduces prejudice</a:t>
            </a:r>
          </a:p>
          <a:p>
            <a:pPr marL="228600" lvl="3" indent="-381000" algn="l">
              <a:lnSpc>
                <a:spcPts val="3600"/>
              </a:lnSpc>
              <a:spcBef>
                <a:spcPts val="1800"/>
              </a:spcBef>
              <a:buClr>
                <a:schemeClr val="bg1"/>
              </a:buClr>
              <a:buSzPct val="80000"/>
              <a:buFont typeface="Webdings" charset="2"/>
              <a:buChar char=""/>
            </a:pPr>
            <a:r>
              <a:rPr lang="en-US" sz="2400" dirty="0" smtClean="0"/>
              <a:t>Greatest reductions were found around LGBT stigma</a:t>
            </a:r>
          </a:p>
          <a:p>
            <a:pPr marL="228600" lvl="3" indent="-381000" algn="l">
              <a:lnSpc>
                <a:spcPts val="3600"/>
              </a:lnSpc>
              <a:spcBef>
                <a:spcPts val="1800"/>
              </a:spcBef>
              <a:buClr>
                <a:schemeClr val="bg1"/>
              </a:buClr>
              <a:buSzPct val="80000"/>
              <a:buFont typeface="Webdings" charset="2"/>
              <a:buChar char=""/>
            </a:pPr>
            <a:r>
              <a:rPr lang="en-US" sz="2400" dirty="0" smtClean="0"/>
              <a:t>Reductions in prejudice are generalizable</a:t>
            </a:r>
          </a:p>
        </p:txBody>
      </p:sp>
      <p:sp>
        <p:nvSpPr>
          <p:cNvPr id="4" name="TextBox 3"/>
          <p:cNvSpPr txBox="1"/>
          <p:nvPr/>
        </p:nvSpPr>
        <p:spPr>
          <a:xfrm>
            <a:off x="685800" y="5194300"/>
            <a:ext cx="7674429" cy="502702"/>
          </a:xfrm>
          <a:prstGeom prst="rect">
            <a:avLst/>
          </a:prstGeom>
          <a:noFill/>
        </p:spPr>
        <p:txBody>
          <a:bodyPr wrap="square" lIns="0" rtlCol="0">
            <a:spAutoFit/>
          </a:bodyPr>
          <a:lstStyle/>
          <a:p>
            <a:pPr>
              <a:lnSpc>
                <a:spcPts val="1620"/>
              </a:lnSpc>
            </a:pPr>
            <a:r>
              <a:rPr lang="en-US" sz="1600" dirty="0" smtClean="0">
                <a:solidFill>
                  <a:srgbClr val="FEDE7F"/>
                </a:solidFill>
              </a:rPr>
              <a:t>*Pettigrew and Tropp. 2011. Meta-Analytic Test of Intergroup Contact Theory. Interpersonal Relationships and Group Processes. </a:t>
            </a:r>
            <a:endParaRPr lang="en-US" sz="1600" dirty="0">
              <a:solidFill>
                <a:srgbClr val="FEDE7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SIRH10-12">
  <a:themeElements>
    <a:clrScheme name="ANSIRH2012">
      <a:dk1>
        <a:srgbClr val="555555"/>
      </a:dk1>
      <a:lt1>
        <a:srgbClr val="FFFFFF"/>
      </a:lt1>
      <a:dk2>
        <a:srgbClr val="82854E"/>
      </a:dk2>
      <a:lt2>
        <a:srgbClr val="FFFFFF"/>
      </a:lt2>
      <a:accent1>
        <a:srgbClr val="BC8C01"/>
      </a:accent1>
      <a:accent2>
        <a:srgbClr val="B65B01"/>
      </a:accent2>
      <a:accent3>
        <a:srgbClr val="880101"/>
      </a:accent3>
      <a:accent4>
        <a:srgbClr val="646495"/>
      </a:accent4>
      <a:accent5>
        <a:srgbClr val="626535"/>
      </a:accent5>
      <a:accent6>
        <a:srgbClr val="5C7182"/>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ull-color background">
  <a:themeElements>
    <a:clrScheme name="ANSIRH2012">
      <a:dk1>
        <a:srgbClr val="555555"/>
      </a:dk1>
      <a:lt1>
        <a:srgbClr val="FFFFFF"/>
      </a:lt1>
      <a:dk2>
        <a:srgbClr val="82854E"/>
      </a:dk2>
      <a:lt2>
        <a:srgbClr val="FFFFFF"/>
      </a:lt2>
      <a:accent1>
        <a:srgbClr val="BC8C01"/>
      </a:accent1>
      <a:accent2>
        <a:srgbClr val="B65B01"/>
      </a:accent2>
      <a:accent3>
        <a:srgbClr val="880101"/>
      </a:accent3>
      <a:accent4>
        <a:srgbClr val="646495"/>
      </a:accent4>
      <a:accent5>
        <a:srgbClr val="626535"/>
      </a:accent5>
      <a:accent6>
        <a:srgbClr val="5C7182"/>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ANSIRH10-12.thmx</Template>
  <TotalTime>12118</TotalTime>
  <Words>6335</Words>
  <Application>Microsoft Office PowerPoint</Application>
  <PresentationFormat>On-screen Show (4:3)</PresentationFormat>
  <Paragraphs>622</Paragraphs>
  <Slides>46</Slides>
  <Notes>44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0" baseType="lpstr">
      <vt:lpstr>ANSIRH10-12</vt:lpstr>
      <vt:lpstr>full-color background</vt:lpstr>
      <vt:lpstr>Office Theme</vt:lpstr>
      <vt:lpstr>Worksheet</vt:lpstr>
      <vt:lpstr>PowerPoint Presentation</vt:lpstr>
      <vt:lpstr>A Road Map</vt:lpstr>
      <vt:lpstr>Stigma and Prejudice</vt:lpstr>
      <vt:lpstr>What is Abortion Stigma?</vt:lpstr>
      <vt:lpstr>Abortion Stigma is Harmful</vt:lpstr>
      <vt:lpstr>Contact Theory</vt:lpstr>
      <vt:lpstr>The Optimal Conditions for  Contact</vt:lpstr>
      <vt:lpstr>Some Examples</vt:lpstr>
      <vt:lpstr>Evidence about Contact Theory</vt:lpstr>
      <vt:lpstr>PowerPoint Presentation</vt:lpstr>
      <vt:lpstr>The Experience of Abortion Stigma</vt:lpstr>
      <vt:lpstr>Common Responses to Stigma</vt:lpstr>
      <vt:lpstr>How Women Manage Stigma</vt:lpstr>
      <vt:lpstr>How Women Manage Stigma</vt:lpstr>
      <vt:lpstr>How Women Manage Stigma</vt:lpstr>
      <vt:lpstr>Different Levels of Prejudice</vt:lpstr>
      <vt:lpstr>What are the conditions?</vt:lpstr>
      <vt:lpstr>Revisiting the Optimal Conditions  for Contact</vt:lpstr>
      <vt:lpstr>The Reading Women’s Lives Study</vt:lpstr>
      <vt:lpstr>Reading Women’s Lives  </vt:lpstr>
      <vt:lpstr>Reading Women’s Lives:  14 Book Clubs Enrolled</vt:lpstr>
      <vt:lpstr>Reading Women’s Lives</vt:lpstr>
      <vt:lpstr>Religious Background</vt:lpstr>
      <vt:lpstr>Pregnancy Experiences from Survey</vt:lpstr>
      <vt:lpstr>77% of Book Clubs Contained an Abortion Experience</vt:lpstr>
      <vt:lpstr>15 out of 19 (79%) Women shared their abortion with their Book Club</vt:lpstr>
      <vt:lpstr>Abortion Disclosure</vt:lpstr>
      <vt:lpstr>The Importance of Visibility</vt:lpstr>
      <vt:lpstr>Sharing and Listening</vt:lpstr>
      <vt:lpstr>Contact Theory: Feeling Thermometer</vt:lpstr>
      <vt:lpstr>Contact Theory: Feeling Thermometer</vt:lpstr>
      <vt:lpstr>Average Pre-Test Scores</vt:lpstr>
      <vt:lpstr>Average Pre-Test Scores</vt:lpstr>
      <vt:lpstr>Did Scores Increase Post-Intervention?</vt:lpstr>
      <vt:lpstr>Biggest Difference Among Most Prejudiced</vt:lpstr>
      <vt:lpstr>Limitations and Caveats</vt:lpstr>
      <vt:lpstr>PowerPoint Presentation</vt:lpstr>
      <vt:lpstr>A Final Example</vt:lpstr>
      <vt:lpstr>A Lot of Experience</vt:lpstr>
      <vt:lpstr>An Abortion Disclosure</vt:lpstr>
      <vt:lpstr>Reciprocal Disclosures</vt:lpstr>
      <vt:lpstr>What happened next…</vt:lpstr>
      <vt:lpstr>A Sea Change</vt:lpstr>
      <vt:lpstr>Acknowledgements</vt:lpstr>
      <vt:lpstr>Let’s Connect</vt:lpstr>
      <vt:lpstr>References</vt:lpstr>
    </vt:vector>
  </TitlesOfParts>
  <Company>InForm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Betsy Rubinstein</dc:creator>
  <cp:lastModifiedBy>Kate Cosby</cp:lastModifiedBy>
  <cp:revision>231</cp:revision>
  <cp:lastPrinted>2013-03-06T18:09:39Z</cp:lastPrinted>
  <dcterms:created xsi:type="dcterms:W3CDTF">2013-03-08T15:26:17Z</dcterms:created>
  <dcterms:modified xsi:type="dcterms:W3CDTF">2013-03-12T16:03:06Z</dcterms:modified>
</cp:coreProperties>
</file>