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9" r:id="rId8"/>
    <p:sldId id="261" r:id="rId9"/>
    <p:sldId id="262" r:id="rId10"/>
    <p:sldId id="264" r:id="rId11"/>
    <p:sldId id="263" r:id="rId12"/>
    <p:sldId id="265" r:id="rId13"/>
    <p:sldId id="266" r:id="rId14"/>
    <p:sldId id="267" r:id="rId15"/>
    <p:sldId id="268" r:id="rId16"/>
    <p:sldId id="271"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4660"/>
  </p:normalViewPr>
  <p:slideViewPr>
    <p:cSldViewPr>
      <p:cViewPr varScale="1">
        <p:scale>
          <a:sx n="69" d="100"/>
          <a:sy n="69" d="100"/>
        </p:scale>
        <p:origin x="-14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258950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423072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80595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260275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4095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293035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21138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184581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372301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3303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10AD429-401F-450D-9396-CF0C3DBE23EF}" type="datetimeFigureOut">
              <a:rPr lang="es-ES" smtClean="0"/>
              <a:t>15/08/2017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7F33146-6A40-41B9-A551-3F4B3020E33D}" type="slidenum">
              <a:rPr lang="es-ES" smtClean="0"/>
              <a:t>‹Nº›</a:t>
            </a:fld>
            <a:endParaRPr lang="es-ES"/>
          </a:p>
        </p:txBody>
      </p:sp>
    </p:spTree>
    <p:extLst>
      <p:ext uri="{BB962C8B-B14F-4D97-AF65-F5344CB8AC3E}">
        <p14:creationId xmlns:p14="http://schemas.microsoft.com/office/powerpoint/2010/main" val="673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AD429-401F-450D-9396-CF0C3DBE23EF}" type="datetimeFigureOut">
              <a:rPr lang="es-ES" smtClean="0"/>
              <a:t>15/08/2017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33146-6A40-41B9-A551-3F4B3020E33D}" type="slidenum">
              <a:rPr lang="es-ES" smtClean="0"/>
              <a:t>‹Nº›</a:t>
            </a:fld>
            <a:endParaRPr lang="es-ES"/>
          </a:p>
        </p:txBody>
      </p:sp>
    </p:spTree>
    <p:extLst>
      <p:ext uri="{BB962C8B-B14F-4D97-AF65-F5344CB8AC3E}">
        <p14:creationId xmlns:p14="http://schemas.microsoft.com/office/powerpoint/2010/main" val="3821439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edgar@mohansoft.com"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mailto:stalin@mohansof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contacto@mohansoft.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0" y="0"/>
            <a:ext cx="9144000" cy="6858000"/>
          </a:xfrm>
          <a:prstGeom prst="rect">
            <a:avLst/>
          </a:prstGeom>
        </p:spPr>
      </p:pic>
      <p:sp>
        <p:nvSpPr>
          <p:cNvPr id="2" name="1 Título"/>
          <p:cNvSpPr>
            <a:spLocks noGrp="1"/>
          </p:cNvSpPr>
          <p:nvPr>
            <p:ph type="ctrTitle"/>
          </p:nvPr>
        </p:nvSpPr>
        <p:spPr>
          <a:xfrm>
            <a:off x="685800" y="2636912"/>
            <a:ext cx="7772400" cy="963538"/>
          </a:xfrm>
        </p:spPr>
        <p:txBody>
          <a:bodyPr/>
          <a:lstStyle/>
          <a:p>
            <a:r>
              <a:rPr lang="es-ES" dirty="0" smtClean="0"/>
              <a:t>Mohansoft S.A.S</a:t>
            </a:r>
            <a:endParaRPr lang="es-ES" dirty="0"/>
          </a:p>
        </p:txBody>
      </p:sp>
      <p:sp>
        <p:nvSpPr>
          <p:cNvPr id="3" name="2 Subtítulo"/>
          <p:cNvSpPr>
            <a:spLocks noGrp="1"/>
          </p:cNvSpPr>
          <p:nvPr>
            <p:ph type="subTitle" idx="1"/>
          </p:nvPr>
        </p:nvSpPr>
        <p:spPr/>
        <p:txBody>
          <a:bodyPr/>
          <a:lstStyle/>
          <a:p>
            <a:r>
              <a:rPr lang="es-ES" dirty="0" smtClean="0"/>
              <a:t>Desarrollo a la medida de su necesidad.</a:t>
            </a:r>
            <a:endParaRPr lang="es-ES"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153" y="692696"/>
            <a:ext cx="1628571" cy="1723810"/>
          </a:xfrm>
          <a:prstGeom prst="rect">
            <a:avLst/>
          </a:prstGeom>
        </p:spPr>
      </p:pic>
    </p:spTree>
    <p:extLst>
      <p:ext uri="{BB962C8B-B14F-4D97-AF65-F5344CB8AC3E}">
        <p14:creationId xmlns:p14="http://schemas.microsoft.com/office/powerpoint/2010/main" val="39122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9252520" cy="6858000"/>
          </a:xfrm>
          <a:prstGeom prst="rect">
            <a:avLst/>
          </a:prstGeom>
        </p:spPr>
      </p:pic>
      <p:sp>
        <p:nvSpPr>
          <p:cNvPr id="2" name="1 Título"/>
          <p:cNvSpPr>
            <a:spLocks noGrp="1"/>
          </p:cNvSpPr>
          <p:nvPr>
            <p:ph type="title"/>
          </p:nvPr>
        </p:nvSpPr>
        <p:spPr/>
        <p:txBody>
          <a:bodyPr/>
          <a:lstStyle/>
          <a:p>
            <a:r>
              <a:rPr lang="es-ES" dirty="0" smtClean="0"/>
              <a:t>Administración de redes sociales</a:t>
            </a:r>
            <a:endParaRPr lang="es-ES" dirty="0"/>
          </a:p>
        </p:txBody>
      </p:sp>
      <p:sp>
        <p:nvSpPr>
          <p:cNvPr id="3" name="2 Marcador de contenido"/>
          <p:cNvSpPr>
            <a:spLocks noGrp="1"/>
          </p:cNvSpPr>
          <p:nvPr>
            <p:ph idx="1"/>
          </p:nvPr>
        </p:nvSpPr>
        <p:spPr/>
        <p:txBody>
          <a:bodyPr/>
          <a:lstStyle/>
          <a:p>
            <a:r>
              <a:rPr lang="es-ES" dirty="0" smtClean="0"/>
              <a:t>Las redes sociales sean convertido en una puerta mas de nuestra empresa, por allí pueden entrar y mantener una relación mas directa con nuestros clientes, por eso están importante dar a conocer y mantener una imagen acorde a nuestras metas y objetivos definidos en muestra organización.   </a:t>
            </a:r>
            <a:endParaRPr lang="es-ES" dirty="0"/>
          </a:p>
        </p:txBody>
      </p:sp>
    </p:spTree>
    <p:extLst>
      <p:ext uri="{BB962C8B-B14F-4D97-AF65-F5344CB8AC3E}">
        <p14:creationId xmlns:p14="http://schemas.microsoft.com/office/powerpoint/2010/main" val="631374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Administración de redes sociales</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174777983"/>
              </p:ext>
            </p:extLst>
          </p:nvPr>
        </p:nvGraphicFramePr>
        <p:xfrm>
          <a:off x="457200" y="1600200"/>
          <a:ext cx="8229600" cy="46685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s-ES" dirty="0" smtClean="0"/>
                        <a:t>Características.</a:t>
                      </a:r>
                    </a:p>
                    <a:p>
                      <a:pPr algn="ctr"/>
                      <a:endParaRPr lang="es-ES" dirty="0"/>
                    </a:p>
                  </a:txBody>
                  <a:tcPr/>
                </a:tc>
                <a:tc>
                  <a:txBody>
                    <a:bodyPr/>
                    <a:lstStyle/>
                    <a:p>
                      <a:pPr algn="ctr"/>
                      <a:r>
                        <a:rPr lang="es-ES" dirty="0" smtClean="0"/>
                        <a:t>Plan básico.</a:t>
                      </a:r>
                    </a:p>
                    <a:p>
                      <a:pPr algn="ctr"/>
                      <a:r>
                        <a:rPr lang="es-ES" dirty="0" smtClean="0"/>
                        <a:t> $ 160.000 /</a:t>
                      </a:r>
                      <a:r>
                        <a:rPr lang="es-ES" sz="1600" dirty="0" smtClean="0"/>
                        <a:t> mensuales</a:t>
                      </a:r>
                      <a:endParaRPr lang="es-ES" dirty="0"/>
                    </a:p>
                  </a:txBody>
                  <a:tcPr/>
                </a:tc>
                <a:tc>
                  <a:txBody>
                    <a:bodyPr/>
                    <a:lstStyle/>
                    <a:p>
                      <a:pPr algn="ctr"/>
                      <a:r>
                        <a:rPr lang="es-ES" dirty="0" smtClean="0"/>
                        <a:t>Plan profesional.</a:t>
                      </a:r>
                    </a:p>
                    <a:p>
                      <a:pPr algn="ctr"/>
                      <a:r>
                        <a:rPr lang="es-ES" dirty="0" smtClean="0"/>
                        <a:t> $ 280.000 </a:t>
                      </a:r>
                      <a:r>
                        <a:rPr lang="es-ES" dirty="0" smtClean="0"/>
                        <a:t>/ </a:t>
                      </a:r>
                      <a:r>
                        <a:rPr lang="es-ES" sz="1800" dirty="0" smtClean="0"/>
                        <a:t> mensuales</a:t>
                      </a:r>
                      <a:endParaRPr lang="es-ES" dirty="0"/>
                    </a:p>
                  </a:txBody>
                  <a:tcPr/>
                </a:tc>
                <a:tc>
                  <a:txBody>
                    <a:bodyPr/>
                    <a:lstStyle/>
                    <a:p>
                      <a:pPr algn="ctr"/>
                      <a:r>
                        <a:rPr lang="es-ES" dirty="0" smtClean="0"/>
                        <a:t>Plan experto.</a:t>
                      </a:r>
                    </a:p>
                    <a:p>
                      <a:pPr algn="ctr"/>
                      <a:r>
                        <a:rPr lang="es-ES" dirty="0" smtClean="0"/>
                        <a:t>$ 400.000 </a:t>
                      </a:r>
                      <a:r>
                        <a:rPr lang="es-ES" dirty="0" smtClean="0"/>
                        <a:t>/</a:t>
                      </a:r>
                      <a:r>
                        <a:rPr lang="es-ES" sz="1800" dirty="0" smtClean="0"/>
                        <a:t> mensuales</a:t>
                      </a:r>
                      <a:endParaRPr lang="es-ES" dirty="0"/>
                    </a:p>
                  </a:txBody>
                  <a:tcPr/>
                </a:tc>
              </a:tr>
              <a:tr h="370840">
                <a:tc>
                  <a:txBody>
                    <a:bodyPr/>
                    <a:lstStyle/>
                    <a:p>
                      <a:r>
                        <a:rPr lang="es-ES" sz="1600" dirty="0" smtClean="0"/>
                        <a:t>Análisis y</a:t>
                      </a:r>
                      <a:r>
                        <a:rPr lang="es-ES" sz="1600" baseline="0" dirty="0" smtClean="0"/>
                        <a:t> creación de palabras claves</a:t>
                      </a:r>
                      <a:endParaRPr lang="es-ES" sz="1600" dirty="0"/>
                    </a:p>
                  </a:txBody>
                  <a:tcPr/>
                </a:tc>
                <a:tc>
                  <a:txBody>
                    <a:bodyPr/>
                    <a:lstStyle/>
                    <a:p>
                      <a:pPr algn="ctr"/>
                      <a:r>
                        <a:rPr lang="es-ES" dirty="0" smtClean="0"/>
                        <a:t>X</a:t>
                      </a:r>
                      <a:endParaRPr lang="es-ES" dirty="0"/>
                    </a:p>
                  </a:txBody>
                  <a:tcPr/>
                </a:tc>
                <a:tc>
                  <a:txBody>
                    <a:bodyPr/>
                    <a:lstStyle/>
                    <a:p>
                      <a:pPr marL="0" indent="0" algn="ctr">
                        <a:buFont typeface="Wingdings" panose="05000000000000000000" pitchFamily="2" charset="2"/>
                        <a:buNone/>
                      </a:pPr>
                      <a:r>
                        <a:rPr lang="es-ES" dirty="0" smtClean="0"/>
                        <a:t>2</a:t>
                      </a:r>
                      <a:r>
                        <a:rPr lang="es-ES" baseline="0" dirty="0" smtClean="0"/>
                        <a:t> palabras claves</a:t>
                      </a:r>
                      <a:r>
                        <a:rPr lang="es-ES" dirty="0" smtClean="0"/>
                        <a:t> </a:t>
                      </a:r>
                      <a:endParaRPr lang="es-ES" dirty="0"/>
                    </a:p>
                  </a:txBody>
                  <a:tcPr/>
                </a:tc>
                <a:tc>
                  <a:txBody>
                    <a:bodyPr/>
                    <a:lstStyle/>
                    <a:p>
                      <a:pPr marL="0" indent="0" algn="ctr">
                        <a:buFont typeface="Wingdings" panose="05000000000000000000" pitchFamily="2" charset="2"/>
                        <a:buNone/>
                      </a:pPr>
                      <a:r>
                        <a:rPr lang="es-ES" baseline="0" dirty="0" smtClean="0"/>
                        <a:t>4 </a:t>
                      </a:r>
                      <a:r>
                        <a:rPr lang="es-ES" baseline="0" dirty="0" smtClean="0"/>
                        <a:t>palabras claves</a:t>
                      </a:r>
                      <a:r>
                        <a:rPr lang="es-ES" dirty="0" smtClean="0"/>
                        <a:t> </a:t>
                      </a:r>
                      <a:endParaRPr lang="es-ES" dirty="0"/>
                    </a:p>
                  </a:txBody>
                  <a:tcPr/>
                </a:tc>
              </a:tr>
              <a:tr h="370840">
                <a:tc>
                  <a:txBody>
                    <a:bodyPr/>
                    <a:lstStyle/>
                    <a:p>
                      <a:r>
                        <a:rPr lang="es-ES" sz="1600" dirty="0" smtClean="0"/>
                        <a:t>Google analitycs.</a:t>
                      </a:r>
                      <a:endParaRPr lang="es-ES" sz="1600"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r>
              <a:tr h="370840">
                <a:tc>
                  <a:txBody>
                    <a:bodyPr/>
                    <a:lstStyle/>
                    <a:p>
                      <a:r>
                        <a:rPr lang="es-ES" sz="1600" dirty="0" smtClean="0"/>
                        <a:t>Análisis de competencia.</a:t>
                      </a:r>
                      <a:endParaRPr lang="es-ES" sz="1600" dirty="0"/>
                    </a:p>
                  </a:txBody>
                  <a:tcPr/>
                </a:tc>
                <a:tc>
                  <a:txBody>
                    <a:bodyPr/>
                    <a:lstStyle/>
                    <a:p>
                      <a:pPr marL="342900" indent="-34290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r>
              <a:tr h="370840">
                <a:tc>
                  <a:txBody>
                    <a:bodyPr/>
                    <a:lstStyle/>
                    <a:p>
                      <a:r>
                        <a:rPr lang="es-ES" sz="1600" dirty="0" smtClean="0"/>
                        <a:t>Diseño</a:t>
                      </a:r>
                      <a:r>
                        <a:rPr lang="es-ES" sz="1600" baseline="0" dirty="0" smtClean="0"/>
                        <a:t> y creación de anuncios SEM.</a:t>
                      </a:r>
                      <a:endParaRPr lang="es-ES" sz="1600" dirty="0"/>
                    </a:p>
                  </a:txBody>
                  <a:tcPr/>
                </a:tc>
                <a:tc>
                  <a:txBody>
                    <a:bodyPr/>
                    <a:lstStyle/>
                    <a:p>
                      <a:pPr algn="ctr"/>
                      <a:r>
                        <a:rPr lang="es-ES" dirty="0" smtClean="0"/>
                        <a:t>X</a:t>
                      </a:r>
                      <a:endParaRPr lang="es-ES" dirty="0"/>
                    </a:p>
                  </a:txBody>
                  <a:tcPr/>
                </a:tc>
                <a:tc>
                  <a:txBody>
                    <a:bodyPr/>
                    <a:lstStyle/>
                    <a:p>
                      <a:pPr marL="0" indent="0" algn="ctr">
                        <a:buFont typeface="Wingdings" panose="05000000000000000000" pitchFamily="2" charset="2"/>
                        <a:buNone/>
                      </a:pPr>
                      <a:r>
                        <a:rPr lang="es-ES" baseline="0" dirty="0" smtClean="0"/>
                        <a:t> 2 Mensual</a:t>
                      </a:r>
                      <a:endParaRPr lang="es-ES" dirty="0"/>
                    </a:p>
                  </a:txBody>
                  <a:tcPr/>
                </a:tc>
                <a:tc>
                  <a:txBody>
                    <a:bodyPr/>
                    <a:lstStyle/>
                    <a:p>
                      <a:pPr marL="0" indent="0" algn="ctr">
                        <a:buFont typeface="Wingdings" panose="05000000000000000000" pitchFamily="2" charset="2"/>
                        <a:buNone/>
                      </a:pPr>
                      <a:r>
                        <a:rPr lang="es-ES" baseline="0" dirty="0" smtClean="0"/>
                        <a:t> </a:t>
                      </a:r>
                      <a:r>
                        <a:rPr lang="es-ES" baseline="0" dirty="0" smtClean="0"/>
                        <a:t>3 </a:t>
                      </a:r>
                      <a:r>
                        <a:rPr lang="es-ES" baseline="0" dirty="0" smtClean="0"/>
                        <a:t>Mensual</a:t>
                      </a:r>
                      <a:endParaRPr lang="es-ES" dirty="0"/>
                    </a:p>
                  </a:txBody>
                  <a:tcPr/>
                </a:tc>
              </a:tr>
              <a:tr h="370840">
                <a:tc>
                  <a:txBody>
                    <a:bodyPr/>
                    <a:lstStyle/>
                    <a:p>
                      <a:r>
                        <a:rPr lang="es-ES" sz="1600" dirty="0" smtClean="0"/>
                        <a:t>Creación</a:t>
                      </a:r>
                      <a:r>
                        <a:rPr lang="es-ES" sz="1600" baseline="0" dirty="0" smtClean="0"/>
                        <a:t> de anuncios redes sociales.</a:t>
                      </a:r>
                      <a:endParaRPr lang="es-ES" sz="1600" dirty="0"/>
                    </a:p>
                  </a:txBody>
                  <a:tcPr/>
                </a:tc>
                <a:tc>
                  <a:txBody>
                    <a:bodyPr/>
                    <a:lstStyle/>
                    <a:p>
                      <a:pPr marL="0" indent="0" algn="ctr">
                        <a:buFont typeface="Wingdings" panose="05000000000000000000" pitchFamily="2" charset="2"/>
                        <a:buNone/>
                      </a:pPr>
                      <a:r>
                        <a:rPr lang="es-ES" baseline="0" dirty="0" smtClean="0"/>
                        <a:t> 1 Semanal</a:t>
                      </a:r>
                      <a:endParaRPr lang="es-ES" dirty="0"/>
                    </a:p>
                  </a:txBody>
                  <a:tcPr/>
                </a:tc>
                <a:tc>
                  <a:txBody>
                    <a:bodyPr/>
                    <a:lstStyle/>
                    <a:p>
                      <a:pPr marL="0" indent="0" algn="ctr">
                        <a:buFont typeface="Wingdings" panose="05000000000000000000" pitchFamily="2" charset="2"/>
                        <a:buNone/>
                      </a:pPr>
                      <a:r>
                        <a:rPr lang="es-ES" dirty="0" smtClean="0"/>
                        <a:t>3</a:t>
                      </a:r>
                      <a:r>
                        <a:rPr lang="es-ES" baseline="0" dirty="0" smtClean="0"/>
                        <a:t> Semanales</a:t>
                      </a:r>
                      <a:endParaRPr lang="es-ES" dirty="0"/>
                    </a:p>
                  </a:txBody>
                  <a:tcPr/>
                </a:tc>
                <a:tc>
                  <a:txBody>
                    <a:bodyPr/>
                    <a:lstStyle/>
                    <a:p>
                      <a:pPr marL="0" indent="0" algn="ctr">
                        <a:buFont typeface="Wingdings" panose="05000000000000000000" pitchFamily="2" charset="2"/>
                        <a:buNone/>
                      </a:pPr>
                      <a:r>
                        <a:rPr lang="es-ES" baseline="0" dirty="0" smtClean="0"/>
                        <a:t>Semanales</a:t>
                      </a:r>
                      <a:endParaRPr lang="es-ES" dirty="0"/>
                    </a:p>
                  </a:txBody>
                  <a:tcPr/>
                </a:tc>
              </a:tr>
              <a:tr h="370840">
                <a:tc>
                  <a:txBody>
                    <a:bodyPr/>
                    <a:lstStyle/>
                    <a:p>
                      <a:r>
                        <a:rPr lang="es-ES" sz="1600" dirty="0" smtClean="0"/>
                        <a:t>Control</a:t>
                      </a:r>
                      <a:r>
                        <a:rPr lang="es-ES" sz="1600" baseline="0" dirty="0" smtClean="0"/>
                        <a:t> de publicaciones y/ o comentarios de parte del publico.</a:t>
                      </a:r>
                      <a:endParaRPr lang="es-ES" sz="1600"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r>
            </a:tbl>
          </a:graphicData>
        </a:graphic>
      </p:graphicFrame>
    </p:spTree>
    <p:extLst>
      <p:ext uri="{BB962C8B-B14F-4D97-AF65-F5344CB8AC3E}">
        <p14:creationId xmlns:p14="http://schemas.microsoft.com/office/powerpoint/2010/main" val="993263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Dominios</a:t>
            </a:r>
            <a:endParaRPr lang="es-ES" dirty="0"/>
          </a:p>
        </p:txBody>
      </p:sp>
      <p:sp>
        <p:nvSpPr>
          <p:cNvPr id="3" name="2 Marcador de contenido"/>
          <p:cNvSpPr>
            <a:spLocks noGrp="1"/>
          </p:cNvSpPr>
          <p:nvPr>
            <p:ph idx="1"/>
          </p:nvPr>
        </p:nvSpPr>
        <p:spPr/>
        <p:txBody>
          <a:bodyPr/>
          <a:lstStyle/>
          <a:p>
            <a:r>
              <a:rPr lang="es-ES" dirty="0" smtClean="0"/>
              <a:t>Si aun no cuentas con una dirección (dominio) en internet para tu empresa ahora es el momento, cada vez son mas las empresas que tienen presencia en internet, que esperas?</a:t>
            </a:r>
            <a:endParaRPr lang="es-ES" dirty="0"/>
          </a:p>
        </p:txBody>
      </p:sp>
    </p:spTree>
    <p:extLst>
      <p:ext uri="{BB962C8B-B14F-4D97-AF65-F5344CB8AC3E}">
        <p14:creationId xmlns:p14="http://schemas.microsoft.com/office/powerpoint/2010/main" val="2791483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Precios dominios</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100488867"/>
              </p:ext>
            </p:extLst>
          </p:nvPr>
        </p:nvGraphicFramePr>
        <p:xfrm>
          <a:off x="457200" y="1600200"/>
          <a:ext cx="8229600" cy="2692895"/>
        </p:xfrm>
        <a:graphic>
          <a:graphicData uri="http://schemas.openxmlformats.org/drawingml/2006/table">
            <a:tbl>
              <a:tblPr firstRow="1" bandRow="1">
                <a:tableStyleId>{5C22544A-7EE6-4342-B048-85BDC9FD1C3A}</a:tableStyleId>
              </a:tblPr>
              <a:tblGrid>
                <a:gridCol w="4114800"/>
                <a:gridCol w="4114800"/>
              </a:tblGrid>
              <a:tr h="538579">
                <a:tc>
                  <a:txBody>
                    <a:bodyPr/>
                    <a:lstStyle/>
                    <a:p>
                      <a:r>
                        <a:rPr lang="es-ES" dirty="0" smtClean="0"/>
                        <a:t>Dominio</a:t>
                      </a:r>
                      <a:endParaRPr lang="es-ES" dirty="0"/>
                    </a:p>
                  </a:txBody>
                  <a:tcPr/>
                </a:tc>
                <a:tc>
                  <a:txBody>
                    <a:bodyPr/>
                    <a:lstStyle/>
                    <a:p>
                      <a:r>
                        <a:rPr lang="es-ES" dirty="0" smtClean="0"/>
                        <a:t>Valor</a:t>
                      </a:r>
                      <a:endParaRPr lang="es-ES" dirty="0"/>
                    </a:p>
                  </a:txBody>
                  <a:tcPr/>
                </a:tc>
              </a:tr>
              <a:tr h="538579">
                <a:tc>
                  <a:txBody>
                    <a:bodyPr/>
                    <a:lstStyle/>
                    <a:p>
                      <a:r>
                        <a:rPr lang="es-ES" dirty="0" smtClean="0"/>
                        <a:t>miempresa.com</a:t>
                      </a:r>
                      <a:endParaRPr lang="es-ES" dirty="0"/>
                    </a:p>
                  </a:txBody>
                  <a:tcPr/>
                </a:tc>
                <a:tc>
                  <a:txBody>
                    <a:bodyPr/>
                    <a:lstStyle/>
                    <a:p>
                      <a:r>
                        <a:rPr lang="es-ES" dirty="0" smtClean="0"/>
                        <a:t>$</a:t>
                      </a:r>
                      <a:r>
                        <a:rPr lang="es-ES" baseline="0" dirty="0" smtClean="0"/>
                        <a:t> 60.000 anuales</a:t>
                      </a:r>
                      <a:endParaRPr lang="es-ES" dirty="0"/>
                    </a:p>
                  </a:txBody>
                  <a:tcPr/>
                </a:tc>
              </a:tr>
              <a:tr h="538579">
                <a:tc>
                  <a:txBody>
                    <a:bodyPr/>
                    <a:lstStyle/>
                    <a:p>
                      <a:r>
                        <a:rPr lang="es-ES" dirty="0" smtClean="0"/>
                        <a:t>miempresa.com.co</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t>
                      </a:r>
                      <a:r>
                        <a:rPr lang="es-ES" baseline="0" dirty="0" smtClean="0"/>
                        <a:t> 60.000 anuales</a:t>
                      </a:r>
                      <a:endParaRPr lang="es-ES" dirty="0"/>
                    </a:p>
                  </a:txBody>
                  <a:tcPr/>
                </a:tc>
              </a:tr>
              <a:tr h="538579">
                <a:tc>
                  <a:txBody>
                    <a:bodyPr/>
                    <a:lstStyle/>
                    <a:p>
                      <a:r>
                        <a:rPr lang="es-ES" dirty="0" smtClean="0"/>
                        <a:t>miempresa.co</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t>
                      </a:r>
                      <a:r>
                        <a:rPr lang="es-ES" baseline="0" dirty="0" smtClean="0"/>
                        <a:t> 70.000 anuales</a:t>
                      </a:r>
                      <a:endParaRPr lang="es-ES" dirty="0"/>
                    </a:p>
                  </a:txBody>
                  <a:tcPr/>
                </a:tc>
              </a:tr>
              <a:tr h="538579">
                <a:tc>
                  <a:txBody>
                    <a:bodyPr/>
                    <a:lstStyle/>
                    <a:p>
                      <a:r>
                        <a:rPr lang="es-ES" dirty="0" smtClean="0"/>
                        <a:t>miempresa.net</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t>
                      </a:r>
                      <a:r>
                        <a:rPr lang="es-ES" baseline="0" dirty="0" smtClean="0"/>
                        <a:t> 60.000 anuales</a:t>
                      </a:r>
                      <a:endParaRPr lang="es-ES" dirty="0"/>
                    </a:p>
                  </a:txBody>
                  <a:tcPr/>
                </a:tc>
              </a:tr>
            </a:tbl>
          </a:graphicData>
        </a:graphic>
      </p:graphicFrame>
    </p:spTree>
    <p:extLst>
      <p:ext uri="{BB962C8B-B14F-4D97-AF65-F5344CB8AC3E}">
        <p14:creationId xmlns:p14="http://schemas.microsoft.com/office/powerpoint/2010/main" val="4135640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Hosting</a:t>
            </a:r>
            <a:endParaRPr lang="es-ES" dirty="0"/>
          </a:p>
        </p:txBody>
      </p:sp>
      <p:sp>
        <p:nvSpPr>
          <p:cNvPr id="3" name="2 Marcador de contenido"/>
          <p:cNvSpPr>
            <a:spLocks noGrp="1"/>
          </p:cNvSpPr>
          <p:nvPr>
            <p:ph idx="1"/>
          </p:nvPr>
        </p:nvSpPr>
        <p:spPr/>
        <p:txBody>
          <a:bodyPr/>
          <a:lstStyle/>
          <a:p>
            <a:r>
              <a:rPr lang="es-ES" dirty="0" smtClean="0"/>
              <a:t>El apartamento (hosting) que necesitas para tu sitio web, nuestra infraestructura, es altamente calificada y en constante actualización y vigilancia, para que tu negocio no se detenga en internet, de nada sirve una pagina web bonita, si no cuenta con un apartamento eficiente y adecuado a la necesidad.</a:t>
            </a:r>
            <a:endParaRPr lang="es-ES" dirty="0"/>
          </a:p>
        </p:txBody>
      </p:sp>
    </p:spTree>
    <p:extLst>
      <p:ext uri="{BB962C8B-B14F-4D97-AF65-F5344CB8AC3E}">
        <p14:creationId xmlns:p14="http://schemas.microsoft.com/office/powerpoint/2010/main" val="3471966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Precio de hosting</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458857952"/>
              </p:ext>
            </p:extLst>
          </p:nvPr>
        </p:nvGraphicFramePr>
        <p:xfrm>
          <a:off x="457200" y="1600200"/>
          <a:ext cx="8229600" cy="34086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s-ES" dirty="0" smtClean="0"/>
                        <a:t>Características</a:t>
                      </a:r>
                      <a:endParaRPr lang="es-ES" dirty="0"/>
                    </a:p>
                  </a:txBody>
                  <a:tcPr/>
                </a:tc>
                <a:tc>
                  <a:txBody>
                    <a:bodyPr/>
                    <a:lstStyle/>
                    <a:p>
                      <a:r>
                        <a:rPr lang="es-ES" dirty="0" smtClean="0"/>
                        <a:t>Plan</a:t>
                      </a:r>
                      <a:r>
                        <a:rPr lang="es-ES" baseline="0" dirty="0" smtClean="0"/>
                        <a:t> básico</a:t>
                      </a:r>
                    </a:p>
                    <a:p>
                      <a:r>
                        <a:rPr lang="es-ES" baseline="0" dirty="0" smtClean="0"/>
                        <a:t>$ 24.000 / mensuales</a:t>
                      </a:r>
                      <a:endParaRPr lang="es-ES" dirty="0"/>
                    </a:p>
                  </a:txBody>
                  <a:tcPr/>
                </a:tc>
                <a:tc>
                  <a:txBody>
                    <a:bodyPr/>
                    <a:lstStyle/>
                    <a:p>
                      <a:r>
                        <a:rPr lang="es-ES" dirty="0" smtClean="0"/>
                        <a:t>Plan profesional</a:t>
                      </a:r>
                    </a:p>
                    <a:p>
                      <a:r>
                        <a:rPr lang="es-ES" dirty="0" smtClean="0"/>
                        <a:t>$ 36.000</a:t>
                      </a:r>
                      <a:r>
                        <a:rPr lang="es-ES" baseline="0" dirty="0" smtClean="0"/>
                        <a:t> / mensuales</a:t>
                      </a:r>
                      <a:endParaRPr lang="es-ES" dirty="0"/>
                    </a:p>
                  </a:txBody>
                  <a:tcPr/>
                </a:tc>
                <a:tc>
                  <a:txBody>
                    <a:bodyPr/>
                    <a:lstStyle/>
                    <a:p>
                      <a:r>
                        <a:rPr lang="es-ES" dirty="0" smtClean="0"/>
                        <a:t>Plan experto</a:t>
                      </a:r>
                    </a:p>
                    <a:p>
                      <a:r>
                        <a:rPr lang="es-ES" dirty="0" smtClean="0"/>
                        <a:t>$  48.000</a:t>
                      </a:r>
                      <a:r>
                        <a:rPr lang="es-ES" baseline="0" dirty="0" smtClean="0"/>
                        <a:t> /mensuales.</a:t>
                      </a:r>
                      <a:endParaRPr lang="es-ES" dirty="0"/>
                    </a:p>
                  </a:txBody>
                  <a:tcPr/>
                </a:tc>
              </a:tr>
              <a:tr h="370840">
                <a:tc>
                  <a:txBody>
                    <a:bodyPr/>
                    <a:lstStyle/>
                    <a:p>
                      <a:r>
                        <a:rPr lang="es-ES" dirty="0" smtClean="0"/>
                        <a:t>Disco duro.</a:t>
                      </a:r>
                      <a:endParaRPr lang="es-ES" dirty="0"/>
                    </a:p>
                  </a:txBody>
                  <a:tcPr/>
                </a:tc>
                <a:tc>
                  <a:txBody>
                    <a:bodyPr/>
                    <a:lstStyle/>
                    <a:p>
                      <a:pPr algn="ctr"/>
                      <a:r>
                        <a:rPr lang="es-ES" dirty="0" smtClean="0"/>
                        <a:t>20 GB</a:t>
                      </a:r>
                      <a:endParaRPr lang="es-ES" dirty="0"/>
                    </a:p>
                  </a:txBody>
                  <a:tcPr/>
                </a:tc>
                <a:tc>
                  <a:txBody>
                    <a:bodyPr/>
                    <a:lstStyle/>
                    <a:p>
                      <a:pPr algn="ctr"/>
                      <a:r>
                        <a:rPr lang="es-ES" dirty="0" smtClean="0"/>
                        <a:t>50 GB</a:t>
                      </a:r>
                      <a:endParaRPr lang="es-ES" dirty="0"/>
                    </a:p>
                  </a:txBody>
                  <a:tcPr/>
                </a:tc>
                <a:tc>
                  <a:txBody>
                    <a:bodyPr/>
                    <a:lstStyle/>
                    <a:p>
                      <a:pPr algn="ctr"/>
                      <a:r>
                        <a:rPr lang="es-ES" dirty="0" smtClean="0"/>
                        <a:t>100 GB</a:t>
                      </a:r>
                      <a:endParaRPr lang="es-ES" dirty="0"/>
                    </a:p>
                  </a:txBody>
                  <a:tcPr/>
                </a:tc>
              </a:tr>
              <a:tr h="370840">
                <a:tc>
                  <a:txBody>
                    <a:bodyPr/>
                    <a:lstStyle/>
                    <a:p>
                      <a:r>
                        <a:rPr lang="es-ES" dirty="0" smtClean="0"/>
                        <a:t>Memoria RAM.</a:t>
                      </a:r>
                      <a:endParaRPr lang="es-ES" dirty="0"/>
                    </a:p>
                  </a:txBody>
                  <a:tcPr/>
                </a:tc>
                <a:tc>
                  <a:txBody>
                    <a:bodyPr/>
                    <a:lstStyle/>
                    <a:p>
                      <a:pPr algn="ctr"/>
                      <a:r>
                        <a:rPr lang="es-ES" dirty="0" smtClean="0"/>
                        <a:t>512</a:t>
                      </a:r>
                      <a:r>
                        <a:rPr lang="es-ES" baseline="0" dirty="0" smtClean="0"/>
                        <a:t> MB</a:t>
                      </a:r>
                      <a:endParaRPr lang="es-ES" dirty="0"/>
                    </a:p>
                  </a:txBody>
                  <a:tcPr/>
                </a:tc>
                <a:tc>
                  <a:txBody>
                    <a:bodyPr/>
                    <a:lstStyle/>
                    <a:p>
                      <a:pPr algn="ctr"/>
                      <a:r>
                        <a:rPr lang="es-ES" dirty="0" smtClean="0"/>
                        <a:t> 512</a:t>
                      </a:r>
                      <a:r>
                        <a:rPr lang="es-ES" baseline="0" dirty="0" smtClean="0"/>
                        <a:t> </a:t>
                      </a:r>
                      <a:r>
                        <a:rPr lang="es-ES" dirty="0" smtClean="0"/>
                        <a:t>GB</a:t>
                      </a:r>
                      <a:endParaRPr lang="es-ES" dirty="0"/>
                    </a:p>
                  </a:txBody>
                  <a:tcPr/>
                </a:tc>
                <a:tc>
                  <a:txBody>
                    <a:bodyPr/>
                    <a:lstStyle/>
                    <a:p>
                      <a:pPr algn="ctr"/>
                      <a:r>
                        <a:rPr lang="es-ES" dirty="0" smtClean="0"/>
                        <a:t>1 GB</a:t>
                      </a:r>
                      <a:endParaRPr lang="es-ES" dirty="0"/>
                    </a:p>
                  </a:txBody>
                  <a:tcPr/>
                </a:tc>
              </a:tr>
              <a:tr h="370840">
                <a:tc>
                  <a:txBody>
                    <a:bodyPr/>
                    <a:lstStyle/>
                    <a:p>
                      <a:r>
                        <a:rPr lang="es-ES" dirty="0" smtClean="0"/>
                        <a:t>Ancho de banda</a:t>
                      </a:r>
                      <a:endParaRPr lang="es-ES" dirty="0"/>
                    </a:p>
                  </a:txBody>
                  <a:tcPr/>
                </a:tc>
                <a:tc>
                  <a:txBody>
                    <a:bodyPr/>
                    <a:lstStyle/>
                    <a:p>
                      <a:pPr algn="ctr"/>
                      <a:r>
                        <a:rPr lang="es-ES" dirty="0" smtClean="0"/>
                        <a:t>ILIMITADO</a:t>
                      </a:r>
                      <a:endParaRPr lang="es-ES" dirty="0"/>
                    </a:p>
                  </a:txBody>
                  <a:tcPr/>
                </a:tc>
                <a:tc>
                  <a:txBody>
                    <a:bodyPr/>
                    <a:lstStyle/>
                    <a:p>
                      <a:pPr algn="ctr"/>
                      <a:r>
                        <a:rPr lang="es-ES" dirty="0" smtClean="0"/>
                        <a:t>ILIMITADO</a:t>
                      </a:r>
                      <a:endParaRPr lang="es-ES" dirty="0"/>
                    </a:p>
                  </a:txBody>
                  <a:tcPr/>
                </a:tc>
                <a:tc>
                  <a:txBody>
                    <a:bodyPr/>
                    <a:lstStyle/>
                    <a:p>
                      <a:pPr algn="ctr"/>
                      <a:r>
                        <a:rPr lang="es-ES" dirty="0" smtClean="0"/>
                        <a:t>ILIMITADO</a:t>
                      </a:r>
                      <a:endParaRPr lang="es-ES" dirty="0"/>
                    </a:p>
                  </a:txBody>
                  <a:tcPr/>
                </a:tc>
              </a:tr>
              <a:tr h="370840">
                <a:tc>
                  <a:txBody>
                    <a:bodyPr/>
                    <a:lstStyle/>
                    <a:p>
                      <a:r>
                        <a:rPr lang="es-ES" dirty="0" smtClean="0"/>
                        <a:t>Correos electrónicos.</a:t>
                      </a:r>
                      <a:endParaRPr lang="es-ES" dirty="0"/>
                    </a:p>
                  </a:txBody>
                  <a:tcPr/>
                </a:tc>
                <a:tc>
                  <a:txBody>
                    <a:bodyPr/>
                    <a:lstStyle/>
                    <a:p>
                      <a:pPr algn="ctr"/>
                      <a:r>
                        <a:rPr lang="es-ES" dirty="0" smtClean="0"/>
                        <a:t>Hasta</a:t>
                      </a:r>
                      <a:r>
                        <a:rPr lang="es-ES" baseline="0" dirty="0" smtClean="0"/>
                        <a:t> 10 correos</a:t>
                      </a:r>
                      <a:endParaRPr lang="es-ES" dirty="0"/>
                    </a:p>
                  </a:txBody>
                  <a:tcPr/>
                </a:tc>
                <a:tc>
                  <a:txBody>
                    <a:bodyPr/>
                    <a:lstStyle/>
                    <a:p>
                      <a:pPr algn="ctr"/>
                      <a:r>
                        <a:rPr lang="es-ES" dirty="0" smtClean="0"/>
                        <a:t>Hasta</a:t>
                      </a:r>
                      <a:r>
                        <a:rPr lang="es-ES" baseline="0" dirty="0" smtClean="0"/>
                        <a:t> 20 Correos</a:t>
                      </a:r>
                      <a:endParaRPr lang="es-ES" dirty="0"/>
                    </a:p>
                  </a:txBody>
                  <a:tcPr/>
                </a:tc>
                <a:tc>
                  <a:txBody>
                    <a:bodyPr/>
                    <a:lstStyle/>
                    <a:p>
                      <a:pPr algn="ctr"/>
                      <a:r>
                        <a:rPr lang="es-ES" dirty="0" smtClean="0"/>
                        <a:t>ILIMITADOS</a:t>
                      </a:r>
                      <a:endParaRPr lang="es-ES" dirty="0"/>
                    </a:p>
                  </a:txBody>
                  <a:tcPr/>
                </a:tc>
              </a:tr>
              <a:tr h="370840">
                <a:tc>
                  <a:txBody>
                    <a:bodyPr/>
                    <a:lstStyle/>
                    <a:p>
                      <a:r>
                        <a:rPr lang="es-ES" dirty="0" smtClean="0"/>
                        <a:t>Bases</a:t>
                      </a:r>
                      <a:r>
                        <a:rPr lang="es-ES" baseline="0" dirty="0" smtClean="0"/>
                        <a:t> de datos.</a:t>
                      </a:r>
                      <a:endParaRPr lang="es-ES" dirty="0"/>
                    </a:p>
                  </a:txBody>
                  <a:tcPr/>
                </a:tc>
                <a:tc>
                  <a:txBody>
                    <a:bodyPr/>
                    <a:lstStyle/>
                    <a:p>
                      <a:pPr algn="ctr"/>
                      <a:r>
                        <a:rPr lang="es-ES" dirty="0" smtClean="0"/>
                        <a:t>1  </a:t>
                      </a:r>
                      <a:endParaRPr lang="es-ES" dirty="0"/>
                    </a:p>
                  </a:txBody>
                  <a:tcPr/>
                </a:tc>
                <a:tc>
                  <a:txBody>
                    <a:bodyPr/>
                    <a:lstStyle/>
                    <a:p>
                      <a:pPr algn="ctr"/>
                      <a:r>
                        <a:rPr lang="es-ES" dirty="0" smtClean="0"/>
                        <a:t>2</a:t>
                      </a:r>
                      <a:endParaRPr lang="es-ES" dirty="0"/>
                    </a:p>
                  </a:txBody>
                  <a:tcPr/>
                </a:tc>
                <a:tc>
                  <a:txBody>
                    <a:bodyPr/>
                    <a:lstStyle/>
                    <a:p>
                      <a:pPr algn="ctr"/>
                      <a:r>
                        <a:rPr lang="es-ES" dirty="0" smtClean="0"/>
                        <a:t>Hasta</a:t>
                      </a:r>
                      <a:r>
                        <a:rPr lang="es-ES" baseline="0" dirty="0" smtClean="0"/>
                        <a:t> 10</a:t>
                      </a:r>
                      <a:endParaRPr lang="es-ES" dirty="0"/>
                    </a:p>
                  </a:txBody>
                  <a:tcPr/>
                </a:tc>
              </a:tr>
              <a:tr h="370840">
                <a:tc>
                  <a:txBody>
                    <a:bodyPr/>
                    <a:lstStyle/>
                    <a:p>
                      <a:r>
                        <a:rPr lang="es-ES" dirty="0" smtClean="0"/>
                        <a:t>Cuentas FTP.</a:t>
                      </a:r>
                      <a:endParaRPr lang="es-ES" dirty="0"/>
                    </a:p>
                  </a:txBody>
                  <a:tcPr/>
                </a:tc>
                <a:tc>
                  <a:txBody>
                    <a:bodyPr/>
                    <a:lstStyle/>
                    <a:p>
                      <a:pPr algn="ctr"/>
                      <a:r>
                        <a:rPr lang="es-ES" dirty="0" smtClean="0"/>
                        <a:t>2</a:t>
                      </a:r>
                      <a:endParaRPr lang="es-ES" dirty="0"/>
                    </a:p>
                  </a:txBody>
                  <a:tcPr/>
                </a:tc>
                <a:tc>
                  <a:txBody>
                    <a:bodyPr/>
                    <a:lstStyle/>
                    <a:p>
                      <a:pPr algn="ctr"/>
                      <a:r>
                        <a:rPr lang="es-ES" dirty="0" smtClean="0"/>
                        <a:t>4</a:t>
                      </a:r>
                      <a:endParaRPr lang="es-ES" dirty="0"/>
                    </a:p>
                  </a:txBody>
                  <a:tcPr/>
                </a:tc>
                <a:tc>
                  <a:txBody>
                    <a:bodyPr/>
                    <a:lstStyle/>
                    <a:p>
                      <a:pPr algn="ctr"/>
                      <a:r>
                        <a:rPr lang="es-ES" dirty="0" smtClean="0"/>
                        <a:t>Las requeridas.</a:t>
                      </a:r>
                      <a:endParaRPr lang="es-ES" dirty="0"/>
                    </a:p>
                  </a:txBody>
                  <a:tcPr/>
                </a:tc>
              </a:tr>
            </a:tbl>
          </a:graphicData>
        </a:graphic>
      </p:graphicFrame>
    </p:spTree>
    <p:extLst>
      <p:ext uri="{BB962C8B-B14F-4D97-AF65-F5344CB8AC3E}">
        <p14:creationId xmlns:p14="http://schemas.microsoft.com/office/powerpoint/2010/main" val="294260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1 Título"/>
          <p:cNvSpPr>
            <a:spLocks noGrp="1"/>
          </p:cNvSpPr>
          <p:nvPr>
            <p:ph type="title"/>
          </p:nvPr>
        </p:nvSpPr>
        <p:spPr/>
        <p:txBody>
          <a:bodyPr/>
          <a:lstStyle/>
          <a:p>
            <a:r>
              <a:rPr lang="es-ES" smtClean="0"/>
              <a:t>Contáctanos </a:t>
            </a:r>
            <a:r>
              <a:rPr lang="es-ES" dirty="0" smtClean="0"/>
              <a:t>y </a:t>
            </a:r>
            <a:r>
              <a:rPr lang="es-ES" smtClean="0"/>
              <a:t>déjanos ayudarte.</a:t>
            </a:r>
            <a:endParaRPr lang="es-ES" dirty="0"/>
          </a:p>
        </p:txBody>
      </p:sp>
      <p:sp>
        <p:nvSpPr>
          <p:cNvPr id="3" name="2 Marcador de contenido"/>
          <p:cNvSpPr>
            <a:spLocks noGrp="1"/>
          </p:cNvSpPr>
          <p:nvPr>
            <p:ph idx="1"/>
          </p:nvPr>
        </p:nvSpPr>
        <p:spPr/>
        <p:txBody>
          <a:bodyPr/>
          <a:lstStyle/>
          <a:p>
            <a:r>
              <a:rPr lang="es-ES" dirty="0" smtClean="0"/>
              <a:t>Edgar Adrián Guzmán</a:t>
            </a:r>
          </a:p>
          <a:p>
            <a:pPr>
              <a:buFont typeface="Wingdings" panose="05000000000000000000" pitchFamily="2" charset="2"/>
              <a:buChar char="ü"/>
            </a:pPr>
            <a:r>
              <a:rPr lang="es-ES" dirty="0" smtClean="0"/>
              <a:t>Celular: 3172269546.</a:t>
            </a:r>
          </a:p>
          <a:p>
            <a:pPr>
              <a:buFont typeface="Wingdings" panose="05000000000000000000" pitchFamily="2" charset="2"/>
              <a:buChar char="ü"/>
            </a:pPr>
            <a:r>
              <a:rPr lang="es-ES" dirty="0" smtClean="0"/>
              <a:t>Correo: </a:t>
            </a:r>
            <a:r>
              <a:rPr lang="es-ES" dirty="0" smtClean="0">
                <a:hlinkClick r:id="rId3"/>
              </a:rPr>
              <a:t>edgar@mohansoft.com</a:t>
            </a:r>
            <a:endParaRPr lang="es-ES" dirty="0" smtClean="0"/>
          </a:p>
          <a:p>
            <a:r>
              <a:rPr lang="es-ES" dirty="0" smtClean="0"/>
              <a:t>Stalin Chacón.</a:t>
            </a:r>
          </a:p>
          <a:p>
            <a:pPr>
              <a:buFont typeface="Wingdings" panose="05000000000000000000" pitchFamily="2" charset="2"/>
              <a:buChar char="ü"/>
            </a:pPr>
            <a:r>
              <a:rPr lang="es-ES" dirty="0" smtClean="0"/>
              <a:t>Celular: 3114461157</a:t>
            </a:r>
          </a:p>
          <a:p>
            <a:pPr>
              <a:buFont typeface="Wingdings" panose="05000000000000000000" pitchFamily="2" charset="2"/>
              <a:buChar char="ü"/>
            </a:pPr>
            <a:r>
              <a:rPr lang="es-ES" dirty="0" smtClean="0"/>
              <a:t>Correo: </a:t>
            </a:r>
            <a:r>
              <a:rPr lang="es-ES" dirty="0" smtClean="0">
                <a:hlinkClick r:id="rId4"/>
              </a:rPr>
              <a:t>stalin@mohansoft.com</a:t>
            </a:r>
            <a:endParaRPr lang="es-ES" dirty="0" smtClean="0"/>
          </a:p>
          <a:p>
            <a:endParaRPr lang="es-ES" dirty="0"/>
          </a:p>
        </p:txBody>
      </p:sp>
    </p:spTree>
    <p:extLst>
      <p:ext uri="{BB962C8B-B14F-4D97-AF65-F5344CB8AC3E}">
        <p14:creationId xmlns:p14="http://schemas.microsoft.com/office/powerpoint/2010/main" val="1343017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0" y="-27384"/>
            <a:ext cx="9144000" cy="6912768"/>
          </a:xfrm>
          <a:prstGeom prst="rect">
            <a:avLst/>
          </a:prstGeom>
        </p:spPr>
      </p:pic>
      <p:sp>
        <p:nvSpPr>
          <p:cNvPr id="2" name="1 Título"/>
          <p:cNvSpPr>
            <a:spLocks noGrp="1"/>
          </p:cNvSpPr>
          <p:nvPr>
            <p:ph type="title"/>
          </p:nvPr>
        </p:nvSpPr>
        <p:spPr/>
        <p:txBody>
          <a:bodyPr/>
          <a:lstStyle/>
          <a:p>
            <a:r>
              <a:rPr lang="es-ES" dirty="0" smtClean="0"/>
              <a:t>Quienes somos?</a:t>
            </a:r>
            <a:endParaRPr lang="es-ES" dirty="0"/>
          </a:p>
        </p:txBody>
      </p:sp>
      <p:sp>
        <p:nvSpPr>
          <p:cNvPr id="3" name="2 Marcador de contenido"/>
          <p:cNvSpPr>
            <a:spLocks noGrp="1"/>
          </p:cNvSpPr>
          <p:nvPr>
            <p:ph idx="1"/>
          </p:nvPr>
        </p:nvSpPr>
        <p:spPr/>
        <p:txBody>
          <a:bodyPr/>
          <a:lstStyle/>
          <a:p>
            <a:r>
              <a:rPr lang="es-ES" dirty="0" smtClean="0"/>
              <a:t>Somos una empresa orgullosamente colombiana, conformada por profesionales especializados en el desarrollo, diseño web y móvil, administración de servidores y redes sociales en constante crecimiento y modernización, es para nosotros un gusto darle a conocer nuestros productos y  servicios. </a:t>
            </a:r>
            <a:endParaRPr lang="es-ES" dirty="0"/>
          </a:p>
        </p:txBody>
      </p:sp>
    </p:spTree>
    <p:extLst>
      <p:ext uri="{BB962C8B-B14F-4D97-AF65-F5344CB8AC3E}">
        <p14:creationId xmlns:p14="http://schemas.microsoft.com/office/powerpoint/2010/main" val="4283136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20" y="0"/>
            <a:ext cx="9252520" cy="6858000"/>
          </a:xfrm>
          <a:prstGeom prst="rect">
            <a:avLst/>
          </a:prstGeom>
        </p:spPr>
      </p:pic>
      <p:sp>
        <p:nvSpPr>
          <p:cNvPr id="2" name="1 Título"/>
          <p:cNvSpPr>
            <a:spLocks noGrp="1"/>
          </p:cNvSpPr>
          <p:nvPr>
            <p:ph type="title"/>
          </p:nvPr>
        </p:nvSpPr>
        <p:spPr/>
        <p:txBody>
          <a:bodyPr>
            <a:normAutofit fontScale="90000"/>
          </a:bodyPr>
          <a:lstStyle/>
          <a:p>
            <a:r>
              <a:rPr lang="es-ES" dirty="0" smtClean="0"/>
              <a:t>Por que la información también es valiosa</a:t>
            </a:r>
            <a:endParaRPr lang="es-ES" dirty="0"/>
          </a:p>
        </p:txBody>
      </p:sp>
      <p:sp>
        <p:nvSpPr>
          <p:cNvPr id="3" name="2 Marcador de contenido"/>
          <p:cNvSpPr>
            <a:spLocks noGrp="1"/>
          </p:cNvSpPr>
          <p:nvPr>
            <p:ph idx="1"/>
          </p:nvPr>
        </p:nvSpPr>
        <p:spPr/>
        <p:txBody>
          <a:bodyPr/>
          <a:lstStyle/>
          <a:p>
            <a:r>
              <a:rPr lang="es-ES" dirty="0" smtClean="0"/>
              <a:t>Estamos en el siglo de la información, cada día son mas las personas que usan internet y mas las personas que toman decisiones gracias a la información todo el tiempo, no solo personas sino las grandes y pequeñas empresas, se ven cada día mas con la necesidad de analizar y sistematizar sus procesos, por eso para MohanSoft S.A.S la información es el bien mas importante que debe cuidar su empresa.  </a:t>
            </a:r>
            <a:endParaRPr lang="es-ES" dirty="0"/>
          </a:p>
        </p:txBody>
      </p:sp>
    </p:spTree>
    <p:extLst>
      <p:ext uri="{BB962C8B-B14F-4D97-AF65-F5344CB8AC3E}">
        <p14:creationId xmlns:p14="http://schemas.microsoft.com/office/powerpoint/2010/main" val="2344689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035"/>
            <a:ext cx="9157855" cy="6885384"/>
          </a:xfrm>
          <a:prstGeom prst="rect">
            <a:avLst/>
          </a:prstGeom>
        </p:spPr>
      </p:pic>
      <p:sp>
        <p:nvSpPr>
          <p:cNvPr id="2" name="1 Título"/>
          <p:cNvSpPr>
            <a:spLocks noGrp="1"/>
          </p:cNvSpPr>
          <p:nvPr>
            <p:ph type="title"/>
          </p:nvPr>
        </p:nvSpPr>
        <p:spPr/>
        <p:txBody>
          <a:bodyPr/>
          <a:lstStyle/>
          <a:p>
            <a:r>
              <a:rPr lang="es-ES" dirty="0" smtClean="0"/>
              <a:t>Diseño y desarrollo web</a:t>
            </a:r>
            <a:endParaRPr lang="es-ES" dirty="0"/>
          </a:p>
        </p:txBody>
      </p:sp>
      <p:sp>
        <p:nvSpPr>
          <p:cNvPr id="3" name="2 Marcador de contenido"/>
          <p:cNvSpPr>
            <a:spLocks noGrp="1"/>
          </p:cNvSpPr>
          <p:nvPr>
            <p:ph idx="1"/>
          </p:nvPr>
        </p:nvSpPr>
        <p:spPr/>
        <p:txBody>
          <a:bodyPr>
            <a:normAutofit lnSpcReduction="10000"/>
          </a:bodyPr>
          <a:lstStyle/>
          <a:p>
            <a:r>
              <a:rPr lang="es-ES" dirty="0" smtClean="0"/>
              <a:t>Una pagina web es la ventana de su empresa en el tan cambiante y gran ecosistema digital, que sigue en constante cambio y mejora, es por eso que las paginas web deben ser el reflejo del espíritu e imagen que quiere trasmitir cualquier organización, para MohanSoft es muy importante crear paginas acordes a las necesidades de cada mercado, que permitan una fácil difusión y acogida de nuevos clientes. </a:t>
            </a:r>
            <a:endParaRPr lang="es-ES" dirty="0"/>
          </a:p>
        </p:txBody>
      </p:sp>
    </p:spTree>
    <p:extLst>
      <p:ext uri="{BB962C8B-B14F-4D97-AF65-F5344CB8AC3E}">
        <p14:creationId xmlns:p14="http://schemas.microsoft.com/office/powerpoint/2010/main" val="406528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457200" y="274638"/>
            <a:ext cx="8229600" cy="778098"/>
          </a:xfrm>
        </p:spPr>
        <p:txBody>
          <a:bodyPr/>
          <a:lstStyle/>
          <a:p>
            <a:r>
              <a:rPr lang="es-ES" dirty="0" smtClean="0"/>
              <a:t>Precios diseño y desarrollo web</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525289086"/>
              </p:ext>
            </p:extLst>
          </p:nvPr>
        </p:nvGraphicFramePr>
        <p:xfrm>
          <a:off x="323528" y="1052736"/>
          <a:ext cx="8496944" cy="5250122"/>
        </p:xfrm>
        <a:graphic>
          <a:graphicData uri="http://schemas.openxmlformats.org/drawingml/2006/table">
            <a:tbl>
              <a:tblPr firstRow="1" bandRow="1">
                <a:tableStyleId>{5C22544A-7EE6-4342-B048-85BDC9FD1C3A}</a:tableStyleId>
              </a:tblPr>
              <a:tblGrid>
                <a:gridCol w="2448272"/>
                <a:gridCol w="1800200"/>
                <a:gridCol w="2124236"/>
                <a:gridCol w="2124236"/>
              </a:tblGrid>
              <a:tr h="617013">
                <a:tc>
                  <a:txBody>
                    <a:bodyPr/>
                    <a:lstStyle/>
                    <a:p>
                      <a:pPr algn="ctr"/>
                      <a:r>
                        <a:rPr lang="es-ES" dirty="0" smtClean="0"/>
                        <a:t>Características</a:t>
                      </a:r>
                      <a:endParaRPr lang="es-ES" dirty="0"/>
                    </a:p>
                  </a:txBody>
                  <a:tcPr/>
                </a:tc>
                <a:tc>
                  <a:txBody>
                    <a:bodyPr/>
                    <a:lstStyle/>
                    <a:p>
                      <a:pPr algn="ctr"/>
                      <a:r>
                        <a:rPr lang="es-ES" dirty="0" smtClean="0"/>
                        <a:t>Plan básico</a:t>
                      </a:r>
                    </a:p>
                    <a:p>
                      <a:pPr algn="ctr"/>
                      <a:r>
                        <a:rPr lang="es-ES" dirty="0" smtClean="0"/>
                        <a:t>  $ 500.000</a:t>
                      </a:r>
                      <a:endParaRPr lang="es-ES" dirty="0"/>
                    </a:p>
                  </a:txBody>
                  <a:tcPr/>
                </a:tc>
                <a:tc>
                  <a:txBody>
                    <a:bodyPr/>
                    <a:lstStyle/>
                    <a:p>
                      <a:pPr algn="ctr"/>
                      <a:r>
                        <a:rPr lang="es-ES" dirty="0" smtClean="0"/>
                        <a:t>Plan profesional.</a:t>
                      </a:r>
                    </a:p>
                    <a:p>
                      <a:pPr algn="ctr"/>
                      <a:r>
                        <a:rPr lang="es-ES" dirty="0" smtClean="0"/>
                        <a:t>     $ 800.000</a:t>
                      </a:r>
                      <a:endParaRPr lang="es-ES" dirty="0"/>
                    </a:p>
                  </a:txBody>
                  <a:tcPr/>
                </a:tc>
                <a:tc>
                  <a:txBody>
                    <a:bodyPr/>
                    <a:lstStyle/>
                    <a:p>
                      <a:pPr algn="ctr"/>
                      <a:r>
                        <a:rPr lang="es-ES" dirty="0" smtClean="0"/>
                        <a:t>Plan especializado</a:t>
                      </a:r>
                    </a:p>
                    <a:p>
                      <a:pPr algn="ctr"/>
                      <a:r>
                        <a:rPr lang="es-ES" dirty="0" smtClean="0"/>
                        <a:t>     $ 1.100.000</a:t>
                      </a:r>
                      <a:endParaRPr lang="es-ES" dirty="0"/>
                    </a:p>
                  </a:txBody>
                  <a:tcPr/>
                </a:tc>
              </a:tr>
              <a:tr h="881460">
                <a:tc>
                  <a:txBody>
                    <a:bodyPr/>
                    <a:lstStyle/>
                    <a:p>
                      <a:r>
                        <a:rPr lang="es-ES" sz="1600" dirty="0" smtClean="0"/>
                        <a:t>Diseño responsivo y adaptable a cualquier</a:t>
                      </a:r>
                      <a:r>
                        <a:rPr lang="es-ES" sz="1600" baseline="0" dirty="0" smtClean="0"/>
                        <a:t> dispositivo .</a:t>
                      </a:r>
                      <a:endParaRPr lang="es-ES" sz="1600" dirty="0"/>
                    </a:p>
                  </a:txBody>
                  <a:tcPr/>
                </a:tc>
                <a:tc>
                  <a:txBody>
                    <a:bodyPr/>
                    <a:lstStyle/>
                    <a:p>
                      <a:pPr marL="285750" indent="-285750" algn="ctr">
                        <a:lnSpc>
                          <a:spcPct val="200000"/>
                        </a:lnSpc>
                        <a:buFont typeface="Wingdings" panose="05000000000000000000" pitchFamily="2" charset="2"/>
                        <a:buChar char="ü"/>
                      </a:pPr>
                      <a:r>
                        <a:rPr lang="es-ES" dirty="0" smtClean="0"/>
                        <a:t>  </a:t>
                      </a:r>
                      <a:endParaRPr lang="es-ES" dirty="0"/>
                    </a:p>
                  </a:txBody>
                  <a:tcPr/>
                </a:tc>
                <a:tc>
                  <a:txBody>
                    <a:bodyPr/>
                    <a:lstStyle/>
                    <a:p>
                      <a:pPr marL="285750" indent="-285750" algn="ctr">
                        <a:lnSpc>
                          <a:spcPct val="200000"/>
                        </a:lnSpc>
                        <a:buFont typeface="Wingdings" panose="05000000000000000000" pitchFamily="2" charset="2"/>
                        <a:buChar char="ü"/>
                      </a:pPr>
                      <a:r>
                        <a:rPr lang="es-ES" dirty="0" smtClean="0"/>
                        <a:t>  </a:t>
                      </a:r>
                      <a:endParaRPr lang="es-ES" dirty="0"/>
                    </a:p>
                  </a:txBody>
                  <a:tcPr/>
                </a:tc>
                <a:tc>
                  <a:txBody>
                    <a:bodyPr/>
                    <a:lstStyle/>
                    <a:p>
                      <a:pPr marL="285750" indent="-285750" algn="ctr">
                        <a:lnSpc>
                          <a:spcPct val="200000"/>
                        </a:lnSpc>
                        <a:buFont typeface="Wingdings" panose="05000000000000000000" pitchFamily="2" charset="2"/>
                        <a:buChar char="ü"/>
                      </a:pPr>
                      <a:r>
                        <a:rPr lang="es-ES" dirty="0" smtClean="0"/>
                        <a:t>  </a:t>
                      </a:r>
                      <a:endParaRPr lang="es-ES" dirty="0"/>
                    </a:p>
                  </a:txBody>
                  <a:tcPr/>
                </a:tc>
              </a:tr>
              <a:tr h="638700">
                <a:tc>
                  <a:txBody>
                    <a:bodyPr/>
                    <a:lstStyle/>
                    <a:p>
                      <a:r>
                        <a:rPr lang="es-ES" dirty="0" smtClean="0"/>
                        <a:t>Diseño auto administrable.</a:t>
                      </a:r>
                      <a:endParaRPr lang="es-ES" dirty="0"/>
                    </a:p>
                  </a:txBody>
                  <a:tcPr/>
                </a:tc>
                <a:tc>
                  <a:txBody>
                    <a:bodyPr/>
                    <a:lstStyle/>
                    <a:p>
                      <a:pPr marL="0" indent="0" algn="ctr">
                        <a:buFont typeface="Wingdings" panose="05000000000000000000" pitchFamily="2" charset="2"/>
                        <a:buNone/>
                      </a:pPr>
                      <a:r>
                        <a:rPr lang="es-ES" dirty="0" smtClean="0"/>
                        <a:t>X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r>
              <a:tr h="385168">
                <a:tc>
                  <a:txBody>
                    <a:bodyPr/>
                    <a:lstStyle/>
                    <a:p>
                      <a:r>
                        <a:rPr lang="es-ES" dirty="0" smtClean="0"/>
                        <a:t>Google maps.</a:t>
                      </a:r>
                      <a:endParaRPr lang="es-ES" dirty="0"/>
                    </a:p>
                  </a:txBody>
                  <a:tcPr/>
                </a:tc>
                <a:tc>
                  <a:txBody>
                    <a:bodyPr/>
                    <a:lstStyle/>
                    <a:p>
                      <a:pPr marL="0" indent="0">
                        <a:buFont typeface="Wingdings" panose="05000000000000000000" pitchFamily="2" charset="2"/>
                        <a:buNone/>
                      </a:pPr>
                      <a:r>
                        <a:rPr lang="es-ES" dirty="0" smtClean="0"/>
                        <a:t>              X</a:t>
                      </a:r>
                      <a:endParaRPr lang="es-ES" dirty="0"/>
                    </a:p>
                  </a:txBody>
                  <a:tcPr/>
                </a:tc>
                <a:tc>
                  <a:txBody>
                    <a:bodyPr/>
                    <a:lstStyle/>
                    <a:p>
                      <a:pPr marL="342900" indent="-342900" algn="ctr">
                        <a:buFont typeface="Wingdings" panose="05000000000000000000" pitchFamily="2" charset="2"/>
                        <a:buChar char="ü"/>
                      </a:pPr>
                      <a:r>
                        <a:rPr lang="es-ES" dirty="0" smtClean="0"/>
                        <a:t>             </a:t>
                      </a:r>
                      <a:r>
                        <a:rPr lang="es-ES" dirty="0" smtClean="0"/>
                        <a:t> </a:t>
                      </a:r>
                      <a:endParaRPr lang="es-ES" dirty="0"/>
                    </a:p>
                  </a:txBody>
                  <a:tcPr/>
                </a:tc>
                <a:tc>
                  <a:txBody>
                    <a:bodyPr/>
                    <a:lstStyle/>
                    <a:p>
                      <a:pPr marL="342900" indent="-342900" algn="ctr">
                        <a:buFont typeface="Wingdings" panose="05000000000000000000" pitchFamily="2" charset="2"/>
                        <a:buChar char="ü"/>
                      </a:pPr>
                      <a:r>
                        <a:rPr lang="es-ES" dirty="0" smtClean="0"/>
                        <a:t>              </a:t>
                      </a:r>
                      <a:endParaRPr lang="es-ES" dirty="0"/>
                    </a:p>
                  </a:txBody>
                  <a:tcPr/>
                </a:tc>
              </a:tr>
              <a:tr h="366305">
                <a:tc>
                  <a:txBody>
                    <a:bodyPr/>
                    <a:lstStyle/>
                    <a:p>
                      <a:r>
                        <a:rPr lang="es-ES" dirty="0" smtClean="0"/>
                        <a:t>Formulario de contacto.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r>
              <a:tr h="472814">
                <a:tc>
                  <a:txBody>
                    <a:bodyPr/>
                    <a:lstStyle/>
                    <a:p>
                      <a:r>
                        <a:rPr lang="es-ES" dirty="0" smtClean="0"/>
                        <a:t>Formulario suscripción.</a:t>
                      </a:r>
                      <a:endParaRPr lang="es-ES" dirty="0"/>
                    </a:p>
                  </a:txBody>
                  <a:tcPr/>
                </a:tc>
                <a:tc>
                  <a:txBody>
                    <a:bodyPr/>
                    <a:lstStyle/>
                    <a:p>
                      <a:pPr marL="0" indent="0">
                        <a:buFont typeface="Wingdings" panose="05000000000000000000" pitchFamily="2" charset="2"/>
                        <a:buNone/>
                      </a:pPr>
                      <a:r>
                        <a:rPr lang="es-ES" baseline="0" dirty="0" smtClean="0"/>
                        <a:t>              X</a:t>
                      </a:r>
                      <a:endParaRPr lang="es-ES" dirty="0"/>
                    </a:p>
                  </a:txBody>
                  <a:tcPr/>
                </a:tc>
                <a:tc>
                  <a:txBody>
                    <a:bodyPr/>
                    <a:lstStyle/>
                    <a:p>
                      <a:pPr marL="285750" indent="-285750" algn="ctr">
                        <a:buFont typeface="Wingdings" panose="05000000000000000000" pitchFamily="2" charset="2"/>
                        <a:buChar char="ü"/>
                      </a:pPr>
                      <a:r>
                        <a:rPr lang="es-ES" baseline="0" dirty="0" smtClean="0"/>
                        <a:t>             </a:t>
                      </a:r>
                      <a:r>
                        <a:rPr lang="es-ES" baseline="0" dirty="0" smtClean="0"/>
                        <a:t>  </a:t>
                      </a:r>
                      <a:endParaRPr lang="es-ES" dirty="0"/>
                    </a:p>
                  </a:txBody>
                  <a:tcPr/>
                </a:tc>
                <a:tc>
                  <a:txBody>
                    <a:bodyPr/>
                    <a:lstStyle/>
                    <a:p>
                      <a:pPr marL="285750" indent="-285750" algn="ctr">
                        <a:buFont typeface="Wingdings" panose="05000000000000000000" pitchFamily="2" charset="2"/>
                        <a:buChar char="ü"/>
                      </a:pPr>
                      <a:r>
                        <a:rPr lang="es-ES" baseline="0" dirty="0" smtClean="0"/>
                        <a:t>               </a:t>
                      </a:r>
                      <a:endParaRPr lang="es-ES" dirty="0"/>
                    </a:p>
                  </a:txBody>
                  <a:tcPr/>
                </a:tc>
              </a:tr>
              <a:tr h="391760">
                <a:tc>
                  <a:txBody>
                    <a:bodyPr/>
                    <a:lstStyle/>
                    <a:p>
                      <a:r>
                        <a:rPr lang="es-ES" dirty="0" smtClean="0"/>
                        <a:t>Chat.</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r>
              <a:tr h="441541">
                <a:tc>
                  <a:txBody>
                    <a:bodyPr/>
                    <a:lstStyle/>
                    <a:p>
                      <a:r>
                        <a:rPr lang="es-ES" dirty="0" smtClean="0"/>
                        <a:t>Blog.</a:t>
                      </a:r>
                      <a:endParaRPr lang="es-ES" dirty="0"/>
                    </a:p>
                  </a:txBody>
                  <a:tcPr/>
                </a:tc>
                <a:tc>
                  <a:txBody>
                    <a:bodyPr/>
                    <a:lstStyle/>
                    <a:p>
                      <a:r>
                        <a:rPr lang="es-ES" dirty="0" smtClean="0"/>
                        <a:t>              X</a:t>
                      </a:r>
                      <a:endParaRPr lang="es-ES" dirty="0"/>
                    </a:p>
                  </a:txBody>
                  <a:tcPr/>
                </a:tc>
                <a:tc>
                  <a:txBody>
                    <a:bodyPr/>
                    <a:lstStyle/>
                    <a:p>
                      <a:r>
                        <a:rPr lang="es-ES" dirty="0" smtClean="0"/>
                        <a:t>               X</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r>
              <a:tr h="390834">
                <a:tc>
                  <a:txBody>
                    <a:bodyPr/>
                    <a:lstStyle/>
                    <a:p>
                      <a:r>
                        <a:rPr lang="es-ES" dirty="0" smtClean="0"/>
                        <a:t>Landing page.</a:t>
                      </a:r>
                      <a:endParaRPr lang="es-ES" dirty="0"/>
                    </a:p>
                  </a:txBody>
                  <a:tcPr/>
                </a:tc>
                <a:tc>
                  <a:txBody>
                    <a:bodyPr/>
                    <a:lstStyle/>
                    <a:p>
                      <a:r>
                        <a:rPr lang="es-ES" dirty="0" smtClean="0"/>
                        <a:t>              X</a:t>
                      </a:r>
                      <a:endParaRPr lang="es-ES" dirty="0"/>
                    </a:p>
                  </a:txBody>
                  <a:tcPr/>
                </a:tc>
                <a:tc>
                  <a:txBody>
                    <a:bodyPr/>
                    <a:lstStyle/>
                    <a:p>
                      <a:r>
                        <a:rPr lang="es-ES" dirty="0" smtClean="0"/>
                        <a:t>             </a:t>
                      </a:r>
                      <a:r>
                        <a:rPr lang="es-ES" dirty="0" smtClean="0"/>
                        <a:t>  X</a:t>
                      </a:r>
                      <a:endParaRPr lang="es-ES" dirty="0"/>
                    </a:p>
                  </a:txBody>
                  <a:tcPr/>
                </a:tc>
                <a:tc>
                  <a:txBody>
                    <a:bodyPr/>
                    <a:lstStyle/>
                    <a:p>
                      <a:pPr marL="342900" indent="-342900" algn="ctr">
                        <a:buFont typeface="Wingdings" panose="05000000000000000000" pitchFamily="2" charset="2"/>
                        <a:buChar char="ü"/>
                      </a:pPr>
                      <a:r>
                        <a:rPr lang="es-ES" dirty="0" smtClean="0"/>
                        <a:t>               </a:t>
                      </a:r>
                      <a:endParaRPr lang="es-ES" dirty="0"/>
                    </a:p>
                  </a:txBody>
                  <a:tcPr/>
                </a:tc>
              </a:tr>
              <a:tr h="441541">
                <a:tc>
                  <a:txBody>
                    <a:bodyPr/>
                    <a:lstStyle/>
                    <a:p>
                      <a:r>
                        <a:rPr lang="es-ES" dirty="0" smtClean="0"/>
                        <a:t>Certificado</a:t>
                      </a:r>
                      <a:r>
                        <a:rPr lang="es-ES" baseline="0" dirty="0" smtClean="0"/>
                        <a:t> de seguridad</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285750" indent="-285750" algn="ctr">
                        <a:buFont typeface="Wingdings" panose="05000000000000000000" pitchFamily="2" charset="2"/>
                        <a:buChar char="ü"/>
                      </a:pPr>
                      <a:r>
                        <a:rPr lang="es-ES" dirty="0" smtClean="0"/>
                        <a:t> </a:t>
                      </a:r>
                      <a:endParaRPr lang="es-ES" dirty="0"/>
                    </a:p>
                  </a:txBody>
                  <a:tcPr/>
                </a:tc>
                <a:tc>
                  <a:txBody>
                    <a:bodyPr/>
                    <a:lstStyle/>
                    <a:p>
                      <a:pPr marL="342900" indent="-342900" algn="ctr">
                        <a:buFont typeface="Wingdings" panose="05000000000000000000" pitchFamily="2" charset="2"/>
                        <a:buChar char="ü"/>
                      </a:pPr>
                      <a:r>
                        <a:rPr lang="es-ES" dirty="0" smtClean="0"/>
                        <a:t> </a:t>
                      </a:r>
                      <a:endParaRPr lang="es-ES" dirty="0"/>
                    </a:p>
                  </a:txBody>
                  <a:tcPr/>
                </a:tc>
              </a:tr>
            </a:tbl>
          </a:graphicData>
        </a:graphic>
      </p:graphicFrame>
    </p:spTree>
    <p:extLst>
      <p:ext uri="{BB962C8B-B14F-4D97-AF65-F5344CB8AC3E}">
        <p14:creationId xmlns:p14="http://schemas.microsoft.com/office/powerpoint/2010/main" val="314735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Desarrollo tiendas virtuales</a:t>
            </a:r>
            <a:endParaRPr lang="es-ES" dirty="0"/>
          </a:p>
        </p:txBody>
      </p:sp>
      <p:sp>
        <p:nvSpPr>
          <p:cNvPr id="3" name="2 Marcador de contenido"/>
          <p:cNvSpPr>
            <a:spLocks noGrp="1"/>
          </p:cNvSpPr>
          <p:nvPr>
            <p:ph idx="1"/>
          </p:nvPr>
        </p:nvSpPr>
        <p:spPr/>
        <p:txBody>
          <a:bodyPr/>
          <a:lstStyle/>
          <a:p>
            <a:r>
              <a:rPr lang="es-ES" dirty="0" smtClean="0"/>
              <a:t>Cada vez aumenta el numero de personas que usamos internet no solo para consultar sino para adquirir, productos o servicios, que esperas para abrir una sucursal virtual de tu empresa y mostrar los productos o servicios de tu organización.</a:t>
            </a:r>
            <a:endParaRPr lang="es-ES" dirty="0"/>
          </a:p>
        </p:txBody>
      </p:sp>
    </p:spTree>
    <p:extLst>
      <p:ext uri="{BB962C8B-B14F-4D97-AF65-F5344CB8AC3E}">
        <p14:creationId xmlns:p14="http://schemas.microsoft.com/office/powerpoint/2010/main" val="3104145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0" y="0"/>
            <a:ext cx="9144000" cy="6858000"/>
          </a:xfrm>
          <a:prstGeom prst="rect">
            <a:avLst/>
          </a:prstGeom>
        </p:spPr>
      </p:pic>
      <p:sp>
        <p:nvSpPr>
          <p:cNvPr id="2" name="1 Título"/>
          <p:cNvSpPr>
            <a:spLocks noGrp="1"/>
          </p:cNvSpPr>
          <p:nvPr>
            <p:ph type="title"/>
          </p:nvPr>
        </p:nvSpPr>
        <p:spPr>
          <a:xfrm>
            <a:off x="467544" y="116632"/>
            <a:ext cx="8229600" cy="792088"/>
          </a:xfrm>
        </p:spPr>
        <p:txBody>
          <a:bodyPr/>
          <a:lstStyle/>
          <a:p>
            <a:r>
              <a:rPr lang="es-ES" dirty="0" smtClean="0"/>
              <a:t>Precios desarrollo tienda virtual.</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949354028"/>
              </p:ext>
            </p:extLst>
          </p:nvPr>
        </p:nvGraphicFramePr>
        <p:xfrm>
          <a:off x="251520" y="980728"/>
          <a:ext cx="8568951" cy="5559084"/>
        </p:xfrm>
        <a:graphic>
          <a:graphicData uri="http://schemas.openxmlformats.org/drawingml/2006/table">
            <a:tbl>
              <a:tblPr firstRow="1" bandRow="1">
                <a:tableStyleId>{5C22544A-7EE6-4342-B048-85BDC9FD1C3A}</a:tableStyleId>
              </a:tblPr>
              <a:tblGrid>
                <a:gridCol w="2856317"/>
                <a:gridCol w="2856317"/>
                <a:gridCol w="2856317"/>
              </a:tblGrid>
              <a:tr h="608068">
                <a:tc>
                  <a:txBody>
                    <a:bodyPr/>
                    <a:lstStyle/>
                    <a:p>
                      <a:pPr algn="ctr"/>
                      <a:r>
                        <a:rPr lang="es-ES" dirty="0" smtClean="0"/>
                        <a:t>Características.</a:t>
                      </a:r>
                      <a:endParaRPr lang="es-ES" dirty="0"/>
                    </a:p>
                  </a:txBody>
                  <a:tcPr/>
                </a:tc>
                <a:tc>
                  <a:txBody>
                    <a:bodyPr/>
                    <a:lstStyle/>
                    <a:p>
                      <a:pPr algn="ctr"/>
                      <a:r>
                        <a:rPr lang="es-ES" dirty="0" smtClean="0"/>
                        <a:t>Plan</a:t>
                      </a:r>
                      <a:r>
                        <a:rPr lang="es-ES" baseline="0" dirty="0" smtClean="0"/>
                        <a:t> básico.</a:t>
                      </a:r>
                    </a:p>
                    <a:p>
                      <a:pPr algn="ctr"/>
                      <a:r>
                        <a:rPr lang="es-ES" baseline="0" dirty="0" smtClean="0"/>
                        <a:t>$ 1.800.000</a:t>
                      </a:r>
                      <a:endParaRPr lang="es-ES" dirty="0"/>
                    </a:p>
                  </a:txBody>
                  <a:tcPr/>
                </a:tc>
                <a:tc>
                  <a:txBody>
                    <a:bodyPr/>
                    <a:lstStyle/>
                    <a:p>
                      <a:pPr algn="ctr"/>
                      <a:r>
                        <a:rPr lang="es-ES" dirty="0" smtClean="0"/>
                        <a:t>Plan profesional.</a:t>
                      </a:r>
                    </a:p>
                    <a:p>
                      <a:pPr algn="ctr"/>
                      <a:r>
                        <a:rPr lang="es-ES" dirty="0" smtClean="0"/>
                        <a:t>$ 2.500.000 </a:t>
                      </a:r>
                      <a:endParaRPr lang="es-ES" dirty="0"/>
                    </a:p>
                  </a:txBody>
                  <a:tcPr/>
                </a:tc>
              </a:tr>
              <a:tr h="608068">
                <a:tc>
                  <a:txBody>
                    <a:bodyPr/>
                    <a:lstStyle/>
                    <a:p>
                      <a:r>
                        <a:rPr lang="es-ES" sz="1400" dirty="0" smtClean="0"/>
                        <a:t>Modulo</a:t>
                      </a:r>
                      <a:r>
                        <a:rPr lang="es-ES" sz="1400" baseline="0" dirty="0" smtClean="0"/>
                        <a:t> de administración de productos y servicios.</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608068">
                <a:tc>
                  <a:txBody>
                    <a:bodyPr/>
                    <a:lstStyle/>
                    <a:p>
                      <a:r>
                        <a:rPr lang="es-ES" sz="1400" dirty="0" smtClean="0"/>
                        <a:t>Modulo</a:t>
                      </a:r>
                      <a:r>
                        <a:rPr lang="es-ES" sz="1400" baseline="0" dirty="0" smtClean="0"/>
                        <a:t> de reportes y control de inventarios y ventas.</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608068">
                <a:tc>
                  <a:txBody>
                    <a:bodyPr/>
                    <a:lstStyle/>
                    <a:p>
                      <a:r>
                        <a:rPr lang="es-ES" sz="1400" dirty="0" smtClean="0"/>
                        <a:t>Landing page.</a:t>
                      </a:r>
                      <a:endParaRPr lang="es-ES" sz="1400" dirty="0"/>
                    </a:p>
                  </a:txBody>
                  <a:tcPr/>
                </a:tc>
                <a:tc>
                  <a:txBody>
                    <a:bodyPr/>
                    <a:lstStyle/>
                    <a:p>
                      <a:pPr algn="ctr"/>
                      <a:r>
                        <a:rPr lang="es-ES" sz="1400" dirty="0" smtClean="0"/>
                        <a:t>X</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608068">
                <a:tc>
                  <a:txBody>
                    <a:bodyPr/>
                    <a:lstStyle/>
                    <a:p>
                      <a:r>
                        <a:rPr lang="es-ES" sz="1400" dirty="0" smtClean="0"/>
                        <a:t>Formularios de contacto y suscripción.</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344036">
                <a:tc>
                  <a:txBody>
                    <a:bodyPr/>
                    <a:lstStyle/>
                    <a:p>
                      <a:r>
                        <a:rPr lang="es-ES" sz="1400" dirty="0" smtClean="0"/>
                        <a:t>Chat.</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288032">
                <a:tc>
                  <a:txBody>
                    <a:bodyPr/>
                    <a:lstStyle/>
                    <a:p>
                      <a:r>
                        <a:rPr lang="es-ES" sz="1400" dirty="0" smtClean="0"/>
                        <a:t>Blog.</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408048">
                <a:tc>
                  <a:txBody>
                    <a:bodyPr/>
                    <a:lstStyle/>
                    <a:p>
                      <a:r>
                        <a:rPr lang="es-ES" sz="1400" dirty="0" smtClean="0"/>
                        <a:t>Google maps.</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376044">
                <a:tc>
                  <a:txBody>
                    <a:bodyPr/>
                    <a:lstStyle/>
                    <a:p>
                      <a:r>
                        <a:rPr lang="es-ES" sz="1400" dirty="0" smtClean="0"/>
                        <a:t>Modulo de redes</a:t>
                      </a:r>
                      <a:r>
                        <a:rPr lang="es-ES" sz="1400" baseline="0" dirty="0" smtClean="0"/>
                        <a:t> sociales</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351268">
                <a:tc>
                  <a:txBody>
                    <a:bodyPr/>
                    <a:lstStyle/>
                    <a:p>
                      <a:r>
                        <a:rPr lang="es-ES" sz="1400" dirty="0" smtClean="0"/>
                        <a:t>Pagos en línea.</a:t>
                      </a:r>
                      <a:endParaRPr lang="es-ES" sz="1400" dirty="0"/>
                    </a:p>
                  </a:txBody>
                  <a:tcPr/>
                </a:tc>
                <a:tc>
                  <a:txBody>
                    <a:bodyPr/>
                    <a:lstStyle/>
                    <a:p>
                      <a:pPr algn="ctr"/>
                      <a:r>
                        <a:rPr lang="es-ES" sz="1400" dirty="0" smtClean="0"/>
                        <a:t>X</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351268">
                <a:tc>
                  <a:txBody>
                    <a:bodyPr/>
                    <a:lstStyle/>
                    <a:p>
                      <a:r>
                        <a:rPr lang="es-ES" sz="1400" dirty="0" smtClean="0"/>
                        <a:t>Geolocalización.</a:t>
                      </a:r>
                      <a:endParaRPr lang="es-ES" sz="1400" dirty="0"/>
                    </a:p>
                  </a:txBody>
                  <a:tcPr/>
                </a:tc>
                <a:tc>
                  <a:txBody>
                    <a:bodyPr/>
                    <a:lstStyle/>
                    <a:p>
                      <a:pPr algn="ctr"/>
                      <a:r>
                        <a:rPr lang="es-ES" sz="1400" dirty="0" smtClean="0"/>
                        <a:t>X</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r h="351268">
                <a:tc>
                  <a:txBody>
                    <a:bodyPr/>
                    <a:lstStyle/>
                    <a:p>
                      <a:r>
                        <a:rPr lang="es-ES" sz="1400" dirty="0" smtClean="0"/>
                        <a:t>Carrito de compras</a:t>
                      </a:r>
                      <a:endParaRPr lang="es-ES" sz="1400" dirty="0"/>
                    </a:p>
                  </a:txBody>
                  <a:tcPr/>
                </a:tc>
                <a:tc>
                  <a:txBody>
                    <a:bodyPr/>
                    <a:lstStyle/>
                    <a:p>
                      <a:pPr marL="0" indent="0" algn="ctr">
                        <a:buFont typeface="Wingdings" panose="05000000000000000000" pitchFamily="2" charset="2"/>
                        <a:buNone/>
                      </a:pPr>
                      <a:r>
                        <a:rPr lang="es-ES" sz="1400" dirty="0" smtClean="0"/>
                        <a:t>X </a:t>
                      </a:r>
                      <a:endParaRPr lang="es-ES" sz="1400" dirty="0"/>
                    </a:p>
                  </a:txBody>
                  <a:tcPr/>
                </a:tc>
                <a:tc>
                  <a:txBody>
                    <a:bodyPr/>
                    <a:lstStyle/>
                    <a:p>
                      <a:pPr marL="285750" indent="-285750" algn="ctr">
                        <a:buFont typeface="Wingdings" panose="05000000000000000000" pitchFamily="2" charset="2"/>
                        <a:buChar char="ü"/>
                      </a:pPr>
                      <a:r>
                        <a:rPr lang="es-ES" sz="1400" dirty="0" smtClean="0"/>
                        <a:t> </a:t>
                      </a:r>
                      <a:endParaRPr lang="es-ES" sz="1400" dirty="0"/>
                    </a:p>
                  </a:txBody>
                  <a:tcPr/>
                </a:tc>
              </a:tr>
            </a:tbl>
          </a:graphicData>
        </a:graphic>
      </p:graphicFrame>
    </p:spTree>
    <p:extLst>
      <p:ext uri="{BB962C8B-B14F-4D97-AF65-F5344CB8AC3E}">
        <p14:creationId xmlns:p14="http://schemas.microsoft.com/office/powerpoint/2010/main" val="68346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0" y="0"/>
            <a:ext cx="9144000" cy="6858000"/>
          </a:xfrm>
          <a:prstGeom prst="rect">
            <a:avLst/>
          </a:prstGeom>
        </p:spPr>
      </p:pic>
      <p:sp>
        <p:nvSpPr>
          <p:cNvPr id="2" name="1 Título"/>
          <p:cNvSpPr>
            <a:spLocks noGrp="1"/>
          </p:cNvSpPr>
          <p:nvPr>
            <p:ph type="title"/>
          </p:nvPr>
        </p:nvSpPr>
        <p:spPr/>
        <p:txBody>
          <a:bodyPr/>
          <a:lstStyle/>
          <a:p>
            <a:r>
              <a:rPr lang="es-ES" dirty="0" smtClean="0"/>
              <a:t>Aplicaciones web</a:t>
            </a:r>
            <a:endParaRPr lang="es-ES" dirty="0"/>
          </a:p>
        </p:txBody>
      </p:sp>
      <p:sp>
        <p:nvSpPr>
          <p:cNvPr id="3" name="2 Marcador de contenido"/>
          <p:cNvSpPr>
            <a:spLocks noGrp="1"/>
          </p:cNvSpPr>
          <p:nvPr>
            <p:ph idx="1"/>
          </p:nvPr>
        </p:nvSpPr>
        <p:spPr/>
        <p:txBody>
          <a:bodyPr>
            <a:normAutofit fontScale="92500" lnSpcReduction="10000"/>
          </a:bodyPr>
          <a:lstStyle/>
          <a:p>
            <a:r>
              <a:rPr lang="es-ES" dirty="0" smtClean="0"/>
              <a:t>El mundo ha cambiado tanto en la ultima década, y uno de los grandes cambios ha surgido por parte de el tan cambiante ecosistema digital, internet a permitido crear nuevos y eficientes caminos de comunicación, es por eso que para MohanSoft S.A.S es tan importante el desarrollo de aplicaciones web que puedan aprovechar todas las tecnologías emergentes en el entorno web, por que no aprovechar todo ese potencial para tu empresa.  </a:t>
            </a:r>
            <a:endParaRPr lang="es-ES" dirty="0"/>
          </a:p>
        </p:txBody>
      </p:sp>
    </p:spTree>
    <p:extLst>
      <p:ext uri="{BB962C8B-B14F-4D97-AF65-F5344CB8AC3E}">
        <p14:creationId xmlns:p14="http://schemas.microsoft.com/office/powerpoint/2010/main" val="550787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flipV="1">
            <a:off x="0" y="0"/>
            <a:ext cx="9144000" cy="6858000"/>
          </a:xfrm>
          <a:prstGeom prst="rect">
            <a:avLst/>
          </a:prstGeom>
        </p:spPr>
      </p:pic>
      <p:sp>
        <p:nvSpPr>
          <p:cNvPr id="2" name="1 Título"/>
          <p:cNvSpPr>
            <a:spLocks noGrp="1"/>
          </p:cNvSpPr>
          <p:nvPr>
            <p:ph type="title"/>
          </p:nvPr>
        </p:nvSpPr>
        <p:spPr/>
        <p:txBody>
          <a:bodyPr/>
          <a:lstStyle/>
          <a:p>
            <a:r>
              <a:rPr lang="es-ES" dirty="0" smtClean="0"/>
              <a:t>Precios aplicaciones web y móviles</a:t>
            </a:r>
            <a:endParaRPr lang="es-ES" dirty="0"/>
          </a:p>
        </p:txBody>
      </p:sp>
      <p:sp>
        <p:nvSpPr>
          <p:cNvPr id="3" name="2 Marcador de contenido"/>
          <p:cNvSpPr>
            <a:spLocks noGrp="1"/>
          </p:cNvSpPr>
          <p:nvPr>
            <p:ph idx="1"/>
          </p:nvPr>
        </p:nvSpPr>
        <p:spPr/>
        <p:txBody>
          <a:bodyPr/>
          <a:lstStyle/>
          <a:p>
            <a:r>
              <a:rPr lang="es-ES" dirty="0" smtClean="0"/>
              <a:t>Este servicio es totalmente personalizado de acuerdo a la necesidad especifica que posea la organización, y el precio varia de acuerdo a los módulos y requerimientos que se desean realizar, tienes alguna duda, déjanos ayudarte y aclarar mas acerca de este tema, escribe a </a:t>
            </a:r>
            <a:r>
              <a:rPr lang="es-ES" dirty="0" smtClean="0">
                <a:hlinkClick r:id="rId3"/>
              </a:rPr>
              <a:t>contacto@mohansoft.com</a:t>
            </a:r>
            <a:r>
              <a:rPr lang="es-ES" dirty="0" smtClean="0"/>
              <a:t> y recibe información mas precisa de acuerdo tu necesidad.</a:t>
            </a:r>
            <a:endParaRPr lang="es-ES" dirty="0"/>
          </a:p>
        </p:txBody>
      </p:sp>
    </p:spTree>
    <p:extLst>
      <p:ext uri="{BB962C8B-B14F-4D97-AF65-F5344CB8AC3E}">
        <p14:creationId xmlns:p14="http://schemas.microsoft.com/office/powerpoint/2010/main" val="3309042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936</Words>
  <Application>Microsoft Office PowerPoint</Application>
  <PresentationFormat>Presentación en pantalla (4:3)</PresentationFormat>
  <Paragraphs>185</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Mohansoft S.A.S</vt:lpstr>
      <vt:lpstr>Quienes somos?</vt:lpstr>
      <vt:lpstr>Por que la información también es valiosa</vt:lpstr>
      <vt:lpstr>Diseño y desarrollo web</vt:lpstr>
      <vt:lpstr>Precios diseño y desarrollo web</vt:lpstr>
      <vt:lpstr>Desarrollo tiendas virtuales</vt:lpstr>
      <vt:lpstr>Precios desarrollo tienda virtual.</vt:lpstr>
      <vt:lpstr>Aplicaciones web</vt:lpstr>
      <vt:lpstr>Precios aplicaciones web y móviles</vt:lpstr>
      <vt:lpstr>Administración de redes sociales</vt:lpstr>
      <vt:lpstr>Administración de redes sociales</vt:lpstr>
      <vt:lpstr>Dominios</vt:lpstr>
      <vt:lpstr>Precios dominios</vt:lpstr>
      <vt:lpstr>Hosting</vt:lpstr>
      <vt:lpstr>Precio de hosting</vt:lpstr>
      <vt:lpstr>Contáctanos y déjanos ayudarte.</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Mohansoft S.A.S</dc:title>
  <dc:creator>Luffi</dc:creator>
  <cp:lastModifiedBy>Luffi</cp:lastModifiedBy>
  <cp:revision>18</cp:revision>
  <dcterms:created xsi:type="dcterms:W3CDTF">2017-08-15T21:00:08Z</dcterms:created>
  <dcterms:modified xsi:type="dcterms:W3CDTF">2017-08-15T23:34:22Z</dcterms:modified>
</cp:coreProperties>
</file>