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16"/>
  </p:notesMasterIdLst>
  <p:handoutMasterIdLst>
    <p:handoutMasterId r:id="rId17"/>
  </p:handoutMasterIdLst>
  <p:sldIdLst>
    <p:sldId id="256" r:id="rId2"/>
    <p:sldId id="262" r:id="rId3"/>
    <p:sldId id="258" r:id="rId4"/>
    <p:sldId id="259" r:id="rId5"/>
    <p:sldId id="263" r:id="rId6"/>
    <p:sldId id="260" r:id="rId7"/>
    <p:sldId id="265" r:id="rId8"/>
    <p:sldId id="264" r:id="rId9"/>
    <p:sldId id="267" r:id="rId10"/>
    <p:sldId id="268" r:id="rId11"/>
    <p:sldId id="269" r:id="rId12"/>
    <p:sldId id="270" r:id="rId13"/>
    <p:sldId id="271"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5859" autoAdjust="0"/>
  </p:normalViewPr>
  <p:slideViewPr>
    <p:cSldViewPr snapToGrid="0">
      <p:cViewPr varScale="1">
        <p:scale>
          <a:sx n="91" d="100"/>
          <a:sy n="91" d="100"/>
        </p:scale>
        <p:origin x="208" y="65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138060-8308-4A23-8B1F-6DDD723B339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844E9BA-FD02-4A1E-92BF-CA8B52407765}">
      <dgm:prSet/>
      <dgm:spPr/>
      <dgm:t>
        <a:bodyPr/>
        <a:lstStyle/>
        <a:p>
          <a:pPr>
            <a:lnSpc>
              <a:spcPct val="100000"/>
            </a:lnSpc>
          </a:pPr>
          <a:r>
            <a:rPr lang="en-US"/>
            <a:t>The DevSecOps pipeline is a secure coding strategy that takes a full-circle approach to enforcing a policy with an infrastructure designed to keep code safe.</a:t>
          </a:r>
        </a:p>
      </dgm:t>
    </dgm:pt>
    <dgm:pt modelId="{ED616473-EAD6-41E1-B1C8-AA6AF6615E4D}" type="parTrans" cxnId="{547B9D2B-291A-4E2C-88FC-204DF2B65989}">
      <dgm:prSet/>
      <dgm:spPr/>
      <dgm:t>
        <a:bodyPr/>
        <a:lstStyle/>
        <a:p>
          <a:endParaRPr lang="en-US"/>
        </a:p>
      </dgm:t>
    </dgm:pt>
    <dgm:pt modelId="{278905B8-6BE9-4EDA-864A-D37F0EF98116}" type="sibTrans" cxnId="{547B9D2B-291A-4E2C-88FC-204DF2B65989}">
      <dgm:prSet/>
      <dgm:spPr/>
      <dgm:t>
        <a:bodyPr/>
        <a:lstStyle/>
        <a:p>
          <a:endParaRPr lang="en-US"/>
        </a:p>
      </dgm:t>
    </dgm:pt>
    <dgm:pt modelId="{46F099E3-BE44-48A9-8BB5-7AF62D0AAE23}">
      <dgm:prSet/>
      <dgm:spPr/>
      <dgm:t>
        <a:bodyPr/>
        <a:lstStyle/>
        <a:p>
          <a:pPr>
            <a:lnSpc>
              <a:spcPct val="100000"/>
            </a:lnSpc>
          </a:pPr>
          <a:r>
            <a:rPr lang="en-US"/>
            <a:t>This is a good system structure; but I would always remember defense in depth and make sure that you test early and regularly to discover any faults or vulnerabilities so that we may find defects and errors early.</a:t>
          </a:r>
          <a:endParaRPr lang="en-US" dirty="0"/>
        </a:p>
      </dgm:t>
    </dgm:pt>
    <dgm:pt modelId="{8CAC351A-7A8B-4E1C-9421-B3DE312B7DC2}" type="parTrans" cxnId="{18C35448-D4BF-4FBF-8B40-FE87F503883A}">
      <dgm:prSet/>
      <dgm:spPr/>
      <dgm:t>
        <a:bodyPr/>
        <a:lstStyle/>
        <a:p>
          <a:endParaRPr lang="en-US"/>
        </a:p>
      </dgm:t>
    </dgm:pt>
    <dgm:pt modelId="{D4785D20-1326-4BDE-A66D-8D50506AEE3A}" type="sibTrans" cxnId="{18C35448-D4BF-4FBF-8B40-FE87F503883A}">
      <dgm:prSet/>
      <dgm:spPr/>
      <dgm:t>
        <a:bodyPr/>
        <a:lstStyle/>
        <a:p>
          <a:endParaRPr lang="en-US"/>
        </a:p>
      </dgm:t>
    </dgm:pt>
    <dgm:pt modelId="{186A3843-95E9-4105-A667-28118190219A}" type="pres">
      <dgm:prSet presAssocID="{10138060-8308-4A23-8B1F-6DDD723B339A}" presName="root" presStyleCnt="0">
        <dgm:presLayoutVars>
          <dgm:dir/>
          <dgm:resizeHandles val="exact"/>
        </dgm:presLayoutVars>
      </dgm:prSet>
      <dgm:spPr/>
    </dgm:pt>
    <dgm:pt modelId="{91C9C1BD-5723-49BD-85FE-83F594C08D90}" type="pres">
      <dgm:prSet presAssocID="{5844E9BA-FD02-4A1E-92BF-CA8B52407765}" presName="compNode" presStyleCnt="0"/>
      <dgm:spPr/>
    </dgm:pt>
    <dgm:pt modelId="{CD6206BB-9B7F-47FC-A9AC-F339D26F52D7}" type="pres">
      <dgm:prSet presAssocID="{5844E9BA-FD02-4A1E-92BF-CA8B52407765}" presName="bgRect" presStyleLbl="bgShp" presStyleIdx="0" presStyleCnt="2"/>
      <dgm:spPr/>
    </dgm:pt>
    <dgm:pt modelId="{BF3C59F3-583D-45FB-AC89-83DB6E3B6E37}" type="pres">
      <dgm:prSet presAssocID="{5844E9BA-FD02-4A1E-92BF-CA8B5240776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lowchart"/>
        </a:ext>
      </dgm:extLst>
    </dgm:pt>
    <dgm:pt modelId="{D8377415-94F9-4893-B047-295EF21494EB}" type="pres">
      <dgm:prSet presAssocID="{5844E9BA-FD02-4A1E-92BF-CA8B52407765}" presName="spaceRect" presStyleCnt="0"/>
      <dgm:spPr/>
    </dgm:pt>
    <dgm:pt modelId="{9CC3D6FD-3BEA-476B-BCC6-EFB47145C8B8}" type="pres">
      <dgm:prSet presAssocID="{5844E9BA-FD02-4A1E-92BF-CA8B52407765}" presName="parTx" presStyleLbl="revTx" presStyleIdx="0" presStyleCnt="2">
        <dgm:presLayoutVars>
          <dgm:chMax val="0"/>
          <dgm:chPref val="0"/>
        </dgm:presLayoutVars>
      </dgm:prSet>
      <dgm:spPr/>
    </dgm:pt>
    <dgm:pt modelId="{CE9F8879-44BA-45E1-8FE6-8CAB80734AEF}" type="pres">
      <dgm:prSet presAssocID="{278905B8-6BE9-4EDA-864A-D37F0EF98116}" presName="sibTrans" presStyleCnt="0"/>
      <dgm:spPr/>
    </dgm:pt>
    <dgm:pt modelId="{BD8C6EBD-1E05-4D44-9299-51F3E00EA2CD}" type="pres">
      <dgm:prSet presAssocID="{46F099E3-BE44-48A9-8BB5-7AF62D0AAE23}" presName="compNode" presStyleCnt="0"/>
      <dgm:spPr/>
    </dgm:pt>
    <dgm:pt modelId="{217DDA5F-0755-4A81-BF97-63861968FC06}" type="pres">
      <dgm:prSet presAssocID="{46F099E3-BE44-48A9-8BB5-7AF62D0AAE23}" presName="bgRect" presStyleLbl="bgShp" presStyleIdx="1" presStyleCnt="2"/>
      <dgm:spPr/>
    </dgm:pt>
    <dgm:pt modelId="{DAEAF543-0454-4AB5-95DA-0919E3536372}" type="pres">
      <dgm:prSet presAssocID="{46F099E3-BE44-48A9-8BB5-7AF62D0AAE2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Irritant"/>
        </a:ext>
      </dgm:extLst>
    </dgm:pt>
    <dgm:pt modelId="{14BE4BE0-2E2D-45B5-826A-C62568846132}" type="pres">
      <dgm:prSet presAssocID="{46F099E3-BE44-48A9-8BB5-7AF62D0AAE23}" presName="spaceRect" presStyleCnt="0"/>
      <dgm:spPr/>
    </dgm:pt>
    <dgm:pt modelId="{5CA5E05D-EF9E-4F5E-A3A0-D4A971D9DC26}" type="pres">
      <dgm:prSet presAssocID="{46F099E3-BE44-48A9-8BB5-7AF62D0AAE23}" presName="parTx" presStyleLbl="revTx" presStyleIdx="1" presStyleCnt="2">
        <dgm:presLayoutVars>
          <dgm:chMax val="0"/>
          <dgm:chPref val="0"/>
        </dgm:presLayoutVars>
      </dgm:prSet>
      <dgm:spPr/>
    </dgm:pt>
  </dgm:ptLst>
  <dgm:cxnLst>
    <dgm:cxn modelId="{547B9D2B-291A-4E2C-88FC-204DF2B65989}" srcId="{10138060-8308-4A23-8B1F-6DDD723B339A}" destId="{5844E9BA-FD02-4A1E-92BF-CA8B52407765}" srcOrd="0" destOrd="0" parTransId="{ED616473-EAD6-41E1-B1C8-AA6AF6615E4D}" sibTransId="{278905B8-6BE9-4EDA-864A-D37F0EF98116}"/>
    <dgm:cxn modelId="{49A9FD44-0C2B-E34B-AC6C-C8CCD1877058}" type="presOf" srcId="{10138060-8308-4A23-8B1F-6DDD723B339A}" destId="{186A3843-95E9-4105-A667-28118190219A}" srcOrd="0" destOrd="0" presId="urn:microsoft.com/office/officeart/2018/2/layout/IconVerticalSolidList"/>
    <dgm:cxn modelId="{18C35448-D4BF-4FBF-8B40-FE87F503883A}" srcId="{10138060-8308-4A23-8B1F-6DDD723B339A}" destId="{46F099E3-BE44-48A9-8BB5-7AF62D0AAE23}" srcOrd="1" destOrd="0" parTransId="{8CAC351A-7A8B-4E1C-9421-B3DE312B7DC2}" sibTransId="{D4785D20-1326-4BDE-A66D-8D50506AEE3A}"/>
    <dgm:cxn modelId="{0E037088-7AD7-8740-91B4-1E5BAA9C53FC}" type="presOf" srcId="{5844E9BA-FD02-4A1E-92BF-CA8B52407765}" destId="{9CC3D6FD-3BEA-476B-BCC6-EFB47145C8B8}" srcOrd="0" destOrd="0" presId="urn:microsoft.com/office/officeart/2018/2/layout/IconVerticalSolidList"/>
    <dgm:cxn modelId="{4E00BAE9-7C7B-6043-BC3E-4BDAA95B1853}" type="presOf" srcId="{46F099E3-BE44-48A9-8BB5-7AF62D0AAE23}" destId="{5CA5E05D-EF9E-4F5E-A3A0-D4A971D9DC26}" srcOrd="0" destOrd="0" presId="urn:microsoft.com/office/officeart/2018/2/layout/IconVerticalSolidList"/>
    <dgm:cxn modelId="{AC99BC42-DE83-D846-B7A6-2A01AFC89DF8}" type="presParOf" srcId="{186A3843-95E9-4105-A667-28118190219A}" destId="{91C9C1BD-5723-49BD-85FE-83F594C08D90}" srcOrd="0" destOrd="0" presId="urn:microsoft.com/office/officeart/2018/2/layout/IconVerticalSolidList"/>
    <dgm:cxn modelId="{64845E3A-52A6-3E40-B682-F5A233D16EA6}" type="presParOf" srcId="{91C9C1BD-5723-49BD-85FE-83F594C08D90}" destId="{CD6206BB-9B7F-47FC-A9AC-F339D26F52D7}" srcOrd="0" destOrd="0" presId="urn:microsoft.com/office/officeart/2018/2/layout/IconVerticalSolidList"/>
    <dgm:cxn modelId="{58D1C6D6-F08C-B145-9774-5E24B6982842}" type="presParOf" srcId="{91C9C1BD-5723-49BD-85FE-83F594C08D90}" destId="{BF3C59F3-583D-45FB-AC89-83DB6E3B6E37}" srcOrd="1" destOrd="0" presId="urn:microsoft.com/office/officeart/2018/2/layout/IconVerticalSolidList"/>
    <dgm:cxn modelId="{759D2324-BA6D-2845-877F-00439A9452A7}" type="presParOf" srcId="{91C9C1BD-5723-49BD-85FE-83F594C08D90}" destId="{D8377415-94F9-4893-B047-295EF21494EB}" srcOrd="2" destOrd="0" presId="urn:microsoft.com/office/officeart/2018/2/layout/IconVerticalSolidList"/>
    <dgm:cxn modelId="{18F873C4-F2DA-DD41-B219-EB570FABB633}" type="presParOf" srcId="{91C9C1BD-5723-49BD-85FE-83F594C08D90}" destId="{9CC3D6FD-3BEA-476B-BCC6-EFB47145C8B8}" srcOrd="3" destOrd="0" presId="urn:microsoft.com/office/officeart/2018/2/layout/IconVerticalSolidList"/>
    <dgm:cxn modelId="{7609C5BB-8987-9E40-9E70-DF877052FC60}" type="presParOf" srcId="{186A3843-95E9-4105-A667-28118190219A}" destId="{CE9F8879-44BA-45E1-8FE6-8CAB80734AEF}" srcOrd="1" destOrd="0" presId="urn:microsoft.com/office/officeart/2018/2/layout/IconVerticalSolidList"/>
    <dgm:cxn modelId="{302DD0CB-23B7-E744-B616-6354B6C4390F}" type="presParOf" srcId="{186A3843-95E9-4105-A667-28118190219A}" destId="{BD8C6EBD-1E05-4D44-9299-51F3E00EA2CD}" srcOrd="2" destOrd="0" presId="urn:microsoft.com/office/officeart/2018/2/layout/IconVerticalSolidList"/>
    <dgm:cxn modelId="{85E533D0-7B19-4542-9604-22584A12B1E5}" type="presParOf" srcId="{BD8C6EBD-1E05-4D44-9299-51F3E00EA2CD}" destId="{217DDA5F-0755-4A81-BF97-63861968FC06}" srcOrd="0" destOrd="0" presId="urn:microsoft.com/office/officeart/2018/2/layout/IconVerticalSolidList"/>
    <dgm:cxn modelId="{4824AE66-F251-204C-89A0-03BBAC35AF10}" type="presParOf" srcId="{BD8C6EBD-1E05-4D44-9299-51F3E00EA2CD}" destId="{DAEAF543-0454-4AB5-95DA-0919E3536372}" srcOrd="1" destOrd="0" presId="urn:microsoft.com/office/officeart/2018/2/layout/IconVerticalSolidList"/>
    <dgm:cxn modelId="{4862033E-24BB-9844-BD0D-8F1F095A0FC4}" type="presParOf" srcId="{BD8C6EBD-1E05-4D44-9299-51F3E00EA2CD}" destId="{14BE4BE0-2E2D-45B5-826A-C62568846132}" srcOrd="2" destOrd="0" presId="urn:microsoft.com/office/officeart/2018/2/layout/IconVerticalSolidList"/>
    <dgm:cxn modelId="{45869A52-AF22-944B-8B50-19161305F735}" type="presParOf" srcId="{BD8C6EBD-1E05-4D44-9299-51F3E00EA2CD}" destId="{5CA5E05D-EF9E-4F5E-A3A0-D4A971D9DC26}"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0138060-8308-4A23-8B1F-6DDD723B339A}" type="doc">
      <dgm:prSet loTypeId="urn:microsoft.com/office/officeart/2008/layout/VerticalCurvedList" loCatId="list" qsTypeId="urn:microsoft.com/office/officeart/2005/8/quickstyle/3d2" qsCatId="3D" csTypeId="urn:microsoft.com/office/officeart/2005/8/colors/accent1_2" csCatId="accent1" phldr="1"/>
      <dgm:spPr/>
      <dgm:t>
        <a:bodyPr/>
        <a:lstStyle/>
        <a:p>
          <a:endParaRPr lang="en-US"/>
        </a:p>
      </dgm:t>
    </dgm:pt>
    <dgm:pt modelId="{07CF3D09-3C01-0F4B-8511-0CFF01C98736}">
      <dgm:prSet/>
      <dgm:spPr/>
      <dgm:t>
        <a:bodyPr/>
        <a:lstStyle/>
        <a:p>
          <a:r>
            <a:rPr lang="en-US" dirty="0"/>
            <a:t>Trying to keep up with all the latest security risks and trends is essential for us to deliver the level of protection we guarantee. To get the job done, we keep things simple yet effective.</a:t>
          </a:r>
        </a:p>
      </dgm:t>
    </dgm:pt>
    <dgm:pt modelId="{CB96BF72-3CE1-2E49-B296-CEE6914C2E5D}" type="parTrans" cxnId="{636E719D-B1D0-6C4C-8465-81045BFBA193}">
      <dgm:prSet/>
      <dgm:spPr/>
      <dgm:t>
        <a:bodyPr/>
        <a:lstStyle/>
        <a:p>
          <a:endParaRPr lang="en-US"/>
        </a:p>
      </dgm:t>
    </dgm:pt>
    <dgm:pt modelId="{E3F5859D-78D5-E144-9D78-45E48439D19A}" type="sibTrans" cxnId="{636E719D-B1D0-6C4C-8465-81045BFBA193}">
      <dgm:prSet/>
      <dgm:spPr/>
      <dgm:t>
        <a:bodyPr/>
        <a:lstStyle/>
        <a:p>
          <a:endParaRPr lang="en-US"/>
        </a:p>
      </dgm:t>
    </dgm:pt>
    <dgm:pt modelId="{C6A9E51B-93D1-9349-839C-84CC4BFD2308}" type="pres">
      <dgm:prSet presAssocID="{10138060-8308-4A23-8B1F-6DDD723B339A}" presName="Name0" presStyleCnt="0">
        <dgm:presLayoutVars>
          <dgm:chMax val="7"/>
          <dgm:chPref val="7"/>
          <dgm:dir/>
        </dgm:presLayoutVars>
      </dgm:prSet>
      <dgm:spPr/>
    </dgm:pt>
    <dgm:pt modelId="{E469EB8B-D207-D543-8EC7-8F841AF5213B}" type="pres">
      <dgm:prSet presAssocID="{10138060-8308-4A23-8B1F-6DDD723B339A}" presName="Name1" presStyleCnt="0"/>
      <dgm:spPr/>
    </dgm:pt>
    <dgm:pt modelId="{A07D4B65-0838-B94A-AB4C-9C7FE7C30598}" type="pres">
      <dgm:prSet presAssocID="{10138060-8308-4A23-8B1F-6DDD723B339A}" presName="cycle" presStyleCnt="0"/>
      <dgm:spPr/>
    </dgm:pt>
    <dgm:pt modelId="{830E28CC-E8A0-0F4E-9440-A1FAEC37C05D}" type="pres">
      <dgm:prSet presAssocID="{10138060-8308-4A23-8B1F-6DDD723B339A}" presName="srcNode" presStyleLbl="node1" presStyleIdx="0" presStyleCnt="1"/>
      <dgm:spPr/>
    </dgm:pt>
    <dgm:pt modelId="{CE00E025-1733-664B-B4D1-29EBEFB0ABF4}" type="pres">
      <dgm:prSet presAssocID="{10138060-8308-4A23-8B1F-6DDD723B339A}" presName="conn" presStyleLbl="parChTrans1D2" presStyleIdx="0" presStyleCnt="1"/>
      <dgm:spPr/>
    </dgm:pt>
    <dgm:pt modelId="{959A1B04-781A-0448-8B15-6D0938DA01C0}" type="pres">
      <dgm:prSet presAssocID="{10138060-8308-4A23-8B1F-6DDD723B339A}" presName="extraNode" presStyleLbl="node1" presStyleIdx="0" presStyleCnt="1"/>
      <dgm:spPr/>
    </dgm:pt>
    <dgm:pt modelId="{DFDE8329-051F-4A43-9D7C-EBF0EB90B3BB}" type="pres">
      <dgm:prSet presAssocID="{10138060-8308-4A23-8B1F-6DDD723B339A}" presName="dstNode" presStyleLbl="node1" presStyleIdx="0" presStyleCnt="1"/>
      <dgm:spPr/>
    </dgm:pt>
    <dgm:pt modelId="{0DF2601D-E0BA-6C4E-8D58-C6320FEFFE25}" type="pres">
      <dgm:prSet presAssocID="{07CF3D09-3C01-0F4B-8511-0CFF01C98736}" presName="text_1" presStyleLbl="node1" presStyleIdx="0" presStyleCnt="1">
        <dgm:presLayoutVars>
          <dgm:bulletEnabled val="1"/>
        </dgm:presLayoutVars>
      </dgm:prSet>
      <dgm:spPr/>
    </dgm:pt>
    <dgm:pt modelId="{905966C8-DCA3-7D4D-BF26-467E11F29ADB}" type="pres">
      <dgm:prSet presAssocID="{07CF3D09-3C01-0F4B-8511-0CFF01C98736}" presName="accent_1" presStyleCnt="0"/>
      <dgm:spPr/>
    </dgm:pt>
    <dgm:pt modelId="{4C9AD0AE-F4D0-284A-8703-7BC42C4DDDC8}" type="pres">
      <dgm:prSet presAssocID="{07CF3D09-3C01-0F4B-8511-0CFF01C98736}" presName="accentRepeatNode" presStyleLbl="solidFgAcc1" presStyleIdx="0" presStyleCnt="1"/>
      <dgm:spPr/>
    </dgm:pt>
  </dgm:ptLst>
  <dgm:cxnLst>
    <dgm:cxn modelId="{14CAE544-EB15-194C-94D6-EEA8D0370A2A}" type="presOf" srcId="{E3F5859D-78D5-E144-9D78-45E48439D19A}" destId="{CE00E025-1733-664B-B4D1-29EBEFB0ABF4}" srcOrd="0" destOrd="0" presId="urn:microsoft.com/office/officeart/2008/layout/VerticalCurvedList"/>
    <dgm:cxn modelId="{928AE849-0617-7340-AC78-79A7466FC38D}" type="presOf" srcId="{07CF3D09-3C01-0F4B-8511-0CFF01C98736}" destId="{0DF2601D-E0BA-6C4E-8D58-C6320FEFFE25}" srcOrd="0" destOrd="0" presId="urn:microsoft.com/office/officeart/2008/layout/VerticalCurvedList"/>
    <dgm:cxn modelId="{636E719D-B1D0-6C4C-8465-81045BFBA193}" srcId="{10138060-8308-4A23-8B1F-6DDD723B339A}" destId="{07CF3D09-3C01-0F4B-8511-0CFF01C98736}" srcOrd="0" destOrd="0" parTransId="{CB96BF72-3CE1-2E49-B296-CEE6914C2E5D}" sibTransId="{E3F5859D-78D5-E144-9D78-45E48439D19A}"/>
    <dgm:cxn modelId="{1C2F78D1-E368-934A-9EE8-1E60069A1BB5}" type="presOf" srcId="{10138060-8308-4A23-8B1F-6DDD723B339A}" destId="{C6A9E51B-93D1-9349-839C-84CC4BFD2308}" srcOrd="0" destOrd="0" presId="urn:microsoft.com/office/officeart/2008/layout/VerticalCurvedList"/>
    <dgm:cxn modelId="{4838D396-6CFD-4E4D-83AE-B358021CACFC}" type="presParOf" srcId="{C6A9E51B-93D1-9349-839C-84CC4BFD2308}" destId="{E469EB8B-D207-D543-8EC7-8F841AF5213B}" srcOrd="0" destOrd="0" presId="urn:microsoft.com/office/officeart/2008/layout/VerticalCurvedList"/>
    <dgm:cxn modelId="{AB64C05D-DFCC-9D47-9B16-450EAF57159C}" type="presParOf" srcId="{E469EB8B-D207-D543-8EC7-8F841AF5213B}" destId="{A07D4B65-0838-B94A-AB4C-9C7FE7C30598}" srcOrd="0" destOrd="0" presId="urn:microsoft.com/office/officeart/2008/layout/VerticalCurvedList"/>
    <dgm:cxn modelId="{DAB9A331-35CD-A741-9E2E-7943137B6E85}" type="presParOf" srcId="{A07D4B65-0838-B94A-AB4C-9C7FE7C30598}" destId="{830E28CC-E8A0-0F4E-9440-A1FAEC37C05D}" srcOrd="0" destOrd="0" presId="urn:microsoft.com/office/officeart/2008/layout/VerticalCurvedList"/>
    <dgm:cxn modelId="{3DBF552F-1F9C-0546-B731-EA35D62D74D7}" type="presParOf" srcId="{A07D4B65-0838-B94A-AB4C-9C7FE7C30598}" destId="{CE00E025-1733-664B-B4D1-29EBEFB0ABF4}" srcOrd="1" destOrd="0" presId="urn:microsoft.com/office/officeart/2008/layout/VerticalCurvedList"/>
    <dgm:cxn modelId="{0D5DD559-0AD8-2B4A-89A6-F450E5AB9286}" type="presParOf" srcId="{A07D4B65-0838-B94A-AB4C-9C7FE7C30598}" destId="{959A1B04-781A-0448-8B15-6D0938DA01C0}" srcOrd="2" destOrd="0" presId="urn:microsoft.com/office/officeart/2008/layout/VerticalCurvedList"/>
    <dgm:cxn modelId="{5874823D-6770-AF4E-AE46-D3F4F4AD0747}" type="presParOf" srcId="{A07D4B65-0838-B94A-AB4C-9C7FE7C30598}" destId="{DFDE8329-051F-4A43-9D7C-EBF0EB90B3BB}" srcOrd="3" destOrd="0" presId="urn:microsoft.com/office/officeart/2008/layout/VerticalCurvedList"/>
    <dgm:cxn modelId="{20EBB4CB-A94E-3546-94AF-8DF3F2292F38}" type="presParOf" srcId="{E469EB8B-D207-D543-8EC7-8F841AF5213B}" destId="{0DF2601D-E0BA-6C4E-8D58-C6320FEFFE25}" srcOrd="1" destOrd="0" presId="urn:microsoft.com/office/officeart/2008/layout/VerticalCurvedList"/>
    <dgm:cxn modelId="{E8437051-A4BC-4745-960A-8F4417026C55}" type="presParOf" srcId="{E469EB8B-D207-D543-8EC7-8F841AF5213B}" destId="{905966C8-DCA3-7D4D-BF26-467E11F29ADB}" srcOrd="2" destOrd="0" presId="urn:microsoft.com/office/officeart/2008/layout/VerticalCurvedList"/>
    <dgm:cxn modelId="{F882814F-7395-CD4F-BDA2-808D798E5907}" type="presParOf" srcId="{905966C8-DCA3-7D4D-BF26-467E11F29ADB}" destId="{4C9AD0AE-F4D0-284A-8703-7BC42C4DDDC8}"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6206BB-9B7F-47FC-A9AC-F339D26F52D7}">
      <dsp:nvSpPr>
        <dsp:cNvPr id="0" name=""/>
        <dsp:cNvSpPr/>
      </dsp:nvSpPr>
      <dsp:spPr>
        <a:xfrm>
          <a:off x="0" y="758951"/>
          <a:ext cx="10766472" cy="140114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3C59F3-583D-45FB-AC89-83DB6E3B6E37}">
      <dsp:nvSpPr>
        <dsp:cNvPr id="0" name=""/>
        <dsp:cNvSpPr/>
      </dsp:nvSpPr>
      <dsp:spPr>
        <a:xfrm>
          <a:off x="423845" y="1074208"/>
          <a:ext cx="770628" cy="7706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C3D6FD-3BEA-476B-BCC6-EFB47145C8B8}">
      <dsp:nvSpPr>
        <dsp:cNvPr id="0" name=""/>
        <dsp:cNvSpPr/>
      </dsp:nvSpPr>
      <dsp:spPr>
        <a:xfrm>
          <a:off x="1618318" y="758951"/>
          <a:ext cx="9148153" cy="14011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288" tIns="148288" rIns="148288" bIns="148288" numCol="1" spcCol="1270" anchor="ctr" anchorCtr="0">
          <a:noAutofit/>
        </a:bodyPr>
        <a:lstStyle/>
        <a:p>
          <a:pPr marL="0" lvl="0" indent="0" algn="l" defTabSz="1066800">
            <a:lnSpc>
              <a:spcPct val="100000"/>
            </a:lnSpc>
            <a:spcBef>
              <a:spcPct val="0"/>
            </a:spcBef>
            <a:spcAft>
              <a:spcPct val="35000"/>
            </a:spcAft>
            <a:buNone/>
          </a:pPr>
          <a:r>
            <a:rPr lang="en-US" sz="2400" kern="1200"/>
            <a:t>The DevSecOps pipeline is a secure coding strategy that takes a full-circle approach to enforcing a policy with an infrastructure designed to keep code safe.</a:t>
          </a:r>
        </a:p>
      </dsp:txBody>
      <dsp:txXfrm>
        <a:off x="1618318" y="758951"/>
        <a:ext cx="9148153" cy="1401141"/>
      </dsp:txXfrm>
    </dsp:sp>
    <dsp:sp modelId="{217DDA5F-0755-4A81-BF97-63861968FC06}">
      <dsp:nvSpPr>
        <dsp:cNvPr id="0" name=""/>
        <dsp:cNvSpPr/>
      </dsp:nvSpPr>
      <dsp:spPr>
        <a:xfrm>
          <a:off x="0" y="2510379"/>
          <a:ext cx="10766472" cy="140114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EAF543-0454-4AB5-95DA-0919E3536372}">
      <dsp:nvSpPr>
        <dsp:cNvPr id="0" name=""/>
        <dsp:cNvSpPr/>
      </dsp:nvSpPr>
      <dsp:spPr>
        <a:xfrm>
          <a:off x="423845" y="2825636"/>
          <a:ext cx="770628" cy="7706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A5E05D-EF9E-4F5E-A3A0-D4A971D9DC26}">
      <dsp:nvSpPr>
        <dsp:cNvPr id="0" name=""/>
        <dsp:cNvSpPr/>
      </dsp:nvSpPr>
      <dsp:spPr>
        <a:xfrm>
          <a:off x="1618318" y="2510379"/>
          <a:ext cx="9148153" cy="14011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288" tIns="148288" rIns="148288" bIns="148288" numCol="1" spcCol="1270" anchor="ctr" anchorCtr="0">
          <a:noAutofit/>
        </a:bodyPr>
        <a:lstStyle/>
        <a:p>
          <a:pPr marL="0" lvl="0" indent="0" algn="l" defTabSz="1066800">
            <a:lnSpc>
              <a:spcPct val="100000"/>
            </a:lnSpc>
            <a:spcBef>
              <a:spcPct val="0"/>
            </a:spcBef>
            <a:spcAft>
              <a:spcPct val="35000"/>
            </a:spcAft>
            <a:buNone/>
          </a:pPr>
          <a:r>
            <a:rPr lang="en-US" sz="2400" kern="1200"/>
            <a:t>This is a good system structure; but I would always remember defense in depth and make sure that you test early and regularly to discover any faults or vulnerabilities so that we may find defects and errors early.</a:t>
          </a:r>
          <a:endParaRPr lang="en-US" sz="2400" kern="1200" dirty="0"/>
        </a:p>
      </dsp:txBody>
      <dsp:txXfrm>
        <a:off x="1618318" y="2510379"/>
        <a:ext cx="9148153" cy="14011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00E025-1733-664B-B4D1-29EBEFB0ABF4}">
      <dsp:nvSpPr>
        <dsp:cNvPr id="0" name=""/>
        <dsp:cNvSpPr/>
      </dsp:nvSpPr>
      <dsp:spPr>
        <a:xfrm>
          <a:off x="-4845432" y="-808721"/>
          <a:ext cx="6287915" cy="6287915"/>
        </a:xfrm>
        <a:prstGeom prst="blockArc">
          <a:avLst>
            <a:gd name="adj1" fmla="val 18900000"/>
            <a:gd name="adj2" fmla="val 2700000"/>
            <a:gd name="adj3" fmla="val 344"/>
          </a:avLst>
        </a:prstGeom>
        <a:noFill/>
        <a:ln w="22225" cap="rnd"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0DF2601D-E0BA-6C4E-8D58-C6320FEFFE25}">
      <dsp:nvSpPr>
        <dsp:cNvPr id="0" name=""/>
        <dsp:cNvSpPr/>
      </dsp:nvSpPr>
      <dsp:spPr>
        <a:xfrm>
          <a:off x="1406325" y="1210176"/>
          <a:ext cx="9360146" cy="2250120"/>
        </a:xfrm>
        <a:prstGeom prst="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853594" tIns="78740" rIns="78740" bIns="78740" numCol="1" spcCol="1270" anchor="ctr" anchorCtr="0">
          <a:noAutofit/>
        </a:bodyPr>
        <a:lstStyle/>
        <a:p>
          <a:pPr marL="0" lvl="0" indent="0" algn="l" defTabSz="1377950">
            <a:lnSpc>
              <a:spcPct val="90000"/>
            </a:lnSpc>
            <a:spcBef>
              <a:spcPct val="0"/>
            </a:spcBef>
            <a:spcAft>
              <a:spcPct val="35000"/>
            </a:spcAft>
            <a:buNone/>
          </a:pPr>
          <a:r>
            <a:rPr lang="en-US" sz="3100" kern="1200" dirty="0"/>
            <a:t>Trying to keep up with all the latest security risks and trends is essential for us to deliver the level of protection we guarantee. To get the job done, we keep things simple yet effective.</a:t>
          </a:r>
        </a:p>
      </dsp:txBody>
      <dsp:txXfrm>
        <a:off x="1406325" y="1210176"/>
        <a:ext cx="9360146" cy="2250120"/>
      </dsp:txXfrm>
    </dsp:sp>
    <dsp:sp modelId="{4C9AD0AE-F4D0-284A-8703-7BC42C4DDDC8}">
      <dsp:nvSpPr>
        <dsp:cNvPr id="0" name=""/>
        <dsp:cNvSpPr/>
      </dsp:nvSpPr>
      <dsp:spPr>
        <a:xfrm>
          <a:off x="0" y="928911"/>
          <a:ext cx="2812650" cy="2812650"/>
        </a:xfrm>
        <a:prstGeom prst="ellipse">
          <a:avLst/>
        </a:prstGeom>
        <a:solidFill>
          <a:schemeClr val="lt1">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55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4/16/22</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4/16/22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4</a:t>
            </a:fld>
            <a:endParaRPr lang="en-US" dirty="0"/>
          </a:p>
        </p:txBody>
      </p:sp>
    </p:spTree>
    <p:extLst>
      <p:ext uri="{BB962C8B-B14F-4D97-AF65-F5344CB8AC3E}">
        <p14:creationId xmlns:p14="http://schemas.microsoft.com/office/powerpoint/2010/main" val="3505115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6</a:t>
            </a:fld>
            <a:endParaRPr lang="en-US" dirty="0"/>
          </a:p>
        </p:txBody>
      </p:sp>
    </p:spTree>
    <p:extLst>
      <p:ext uri="{BB962C8B-B14F-4D97-AF65-F5344CB8AC3E}">
        <p14:creationId xmlns:p14="http://schemas.microsoft.com/office/powerpoint/2010/main" val="1046714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7</a:t>
            </a:fld>
            <a:endParaRPr lang="en-US" dirty="0"/>
          </a:p>
        </p:txBody>
      </p:sp>
    </p:spTree>
    <p:extLst>
      <p:ext uri="{BB962C8B-B14F-4D97-AF65-F5344CB8AC3E}">
        <p14:creationId xmlns:p14="http://schemas.microsoft.com/office/powerpoint/2010/main" val="2453451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10</a:t>
            </a:fld>
            <a:endParaRPr lang="en-US" dirty="0"/>
          </a:p>
        </p:txBody>
      </p:sp>
    </p:spTree>
    <p:extLst>
      <p:ext uri="{BB962C8B-B14F-4D97-AF65-F5344CB8AC3E}">
        <p14:creationId xmlns:p14="http://schemas.microsoft.com/office/powerpoint/2010/main" val="6429562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12</a:t>
            </a:fld>
            <a:endParaRPr lang="en-US" dirty="0"/>
          </a:p>
        </p:txBody>
      </p:sp>
    </p:spTree>
    <p:extLst>
      <p:ext uri="{BB962C8B-B14F-4D97-AF65-F5344CB8AC3E}">
        <p14:creationId xmlns:p14="http://schemas.microsoft.com/office/powerpoint/2010/main" val="1037342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4/16/22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4/16/22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4/16/22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4/16/22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4/16/22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4/16/22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4/16/22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4/16/22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jpeg"/><Relationship Id="rId7" Type="http://schemas.openxmlformats.org/officeDocument/2006/relationships/diagramColors" Target="../diagrams/colors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5.jpeg"/><Relationship Id="rId7" Type="http://schemas.openxmlformats.org/officeDocument/2006/relationships/diagramColors" Target="../diagrams/colors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a:effectLst>
            <a:reflection endPos="0" dist="50800" dir="5400000" sy="-100000" algn="bl" rotWithShape="0"/>
          </a:effectLst>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446534" y="4557932"/>
            <a:ext cx="7346968" cy="759655"/>
          </a:xfrm>
        </p:spPr>
        <p:txBody>
          <a:bodyPr>
            <a:noAutofit/>
          </a:bodyPr>
          <a:lstStyle/>
          <a:p>
            <a:r>
              <a:rPr lang="en-US" sz="4800" dirty="0">
                <a:solidFill>
                  <a:schemeClr val="bg1"/>
                </a:solidFill>
              </a:rPr>
              <a:t>GREEN PaCE</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317587"/>
            <a:ext cx="10993546" cy="872198"/>
          </a:xfrm>
        </p:spPr>
        <p:txBody>
          <a:bodyPr>
            <a:normAutofit fontScale="92500" lnSpcReduction="20000"/>
          </a:bodyPr>
          <a:lstStyle/>
          <a:p>
            <a:r>
              <a:rPr lang="en-US" sz="2400" dirty="0">
                <a:solidFill>
                  <a:srgbClr val="7CEBFF"/>
                </a:solidFill>
              </a:rPr>
              <a:t>Security policy PRESENTATION </a:t>
            </a:r>
          </a:p>
          <a:p>
            <a:r>
              <a:rPr lang="en-US" sz="2400" dirty="0">
                <a:solidFill>
                  <a:srgbClr val="7CEBFF"/>
                </a:solidFill>
              </a:rPr>
              <a:t>Developer: Carlos aguirre</a:t>
            </a:r>
          </a:p>
          <a:p>
            <a:endParaRPr lang="en-US" dirty="0">
              <a:solidFill>
                <a:srgbClr val="7CEBFF"/>
              </a:solidFill>
            </a:endParaRPr>
          </a:p>
        </p:txBody>
      </p:sp>
      <p:pic>
        <p:nvPicPr>
          <p:cNvPr id="5" name="Picture 4" descr="Logo&#10;&#10;Description automatically generated">
            <a:extLst>
              <a:ext uri="{FF2B5EF4-FFF2-40B4-BE49-F238E27FC236}">
                <a16:creationId xmlns:a16="http://schemas.microsoft.com/office/drawing/2014/main" id="{15D90135-00F1-EC2C-B7A5-3ACC085709AC}"/>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39000"/>
                    </a14:imgEffect>
                    <a14:imgEffect>
                      <a14:colorTemperature colorTemp="5970"/>
                    </a14:imgEffect>
                    <a14:imgEffect>
                      <a14:saturation sat="91000"/>
                    </a14:imgEffect>
                    <a14:imgEffect>
                      <a14:brightnessContrast bright="71000" contrast="27000"/>
                    </a14:imgEffect>
                  </a14:imgLayer>
                </a14:imgProps>
              </a:ext>
            </a:extLst>
          </a:blip>
          <a:stretch>
            <a:fillRect/>
          </a:stretch>
        </p:blipFill>
        <p:spPr>
          <a:xfrm>
            <a:off x="8555365" y="879973"/>
            <a:ext cx="2676883" cy="3341842"/>
          </a:xfrm>
          <a:prstGeom prst="rect">
            <a:avLst/>
          </a:prstGeom>
          <a:effectLst>
            <a:outerShdw blurRad="50800" dist="38100" sx="74316" sy="74316" algn="l" rotWithShape="0">
              <a:prstClr val="black"/>
            </a:outerShdw>
            <a:reflection endPos="0" dist="50800" dir="5400000" sy="-100000" algn="bl" rotWithShape="0"/>
          </a:effectLst>
        </p:spPr>
      </p:pic>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1"/>
            <a:ext cx="10895036" cy="1688122"/>
          </a:xfrm>
        </p:spPr>
        <p:txBody>
          <a:bodyPr anchor="ctr">
            <a:normAutofit/>
          </a:bodyPr>
          <a:lstStyle/>
          <a:p>
            <a:pPr algn="ctr"/>
            <a:r>
              <a:rPr lang="en-US" dirty="0">
                <a:highlight>
                  <a:srgbClr val="000000"/>
                </a:highlight>
              </a:rPr>
              <a:t>tools</a:t>
            </a:r>
          </a:p>
        </p:txBody>
      </p:sp>
      <p:graphicFrame>
        <p:nvGraphicFramePr>
          <p:cNvPr id="11" name="TextBox 8">
            <a:extLst>
              <a:ext uri="{FF2B5EF4-FFF2-40B4-BE49-F238E27FC236}">
                <a16:creationId xmlns:a16="http://schemas.microsoft.com/office/drawing/2014/main" id="{DBB80E7F-896B-BE5D-58D8-7699E55CC5E7}"/>
              </a:ext>
            </a:extLst>
          </p:cNvPr>
          <p:cNvGraphicFramePr/>
          <p:nvPr>
            <p:extLst>
              <p:ext uri="{D42A27DB-BD31-4B8C-83A1-F6EECF244321}">
                <p14:modId xmlns:p14="http://schemas.microsoft.com/office/powerpoint/2010/main" val="1575594195"/>
              </p:ext>
            </p:extLst>
          </p:nvPr>
        </p:nvGraphicFramePr>
        <p:xfrm>
          <a:off x="712765" y="1280160"/>
          <a:ext cx="10766472" cy="467047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707540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6EFDD-F67C-086E-87C9-96968905D96D}"/>
              </a:ext>
            </a:extLst>
          </p:cNvPr>
          <p:cNvSpPr>
            <a:spLocks noGrp="1"/>
          </p:cNvSpPr>
          <p:nvPr>
            <p:ph type="title"/>
          </p:nvPr>
        </p:nvSpPr>
        <p:spPr>
          <a:xfrm>
            <a:off x="581193" y="729658"/>
            <a:ext cx="11029616" cy="988332"/>
          </a:xfrm>
        </p:spPr>
        <p:txBody>
          <a:bodyPr anchor="b">
            <a:normAutofit/>
          </a:bodyPr>
          <a:lstStyle/>
          <a:p>
            <a:r>
              <a:rPr lang="en-US" dirty="0"/>
              <a:t>RISKS AND BENEFITS </a:t>
            </a:r>
          </a:p>
        </p:txBody>
      </p:sp>
      <p:sp>
        <p:nvSpPr>
          <p:cNvPr id="3" name="Content Placeholder 2">
            <a:extLst>
              <a:ext uri="{FF2B5EF4-FFF2-40B4-BE49-F238E27FC236}">
                <a16:creationId xmlns:a16="http://schemas.microsoft.com/office/drawing/2014/main" id="{8969C251-46B7-64E9-717F-C515E54B6CE9}"/>
              </a:ext>
            </a:extLst>
          </p:cNvPr>
          <p:cNvSpPr>
            <a:spLocks noGrp="1"/>
          </p:cNvSpPr>
          <p:nvPr>
            <p:ph sz="half" idx="1"/>
          </p:nvPr>
        </p:nvSpPr>
        <p:spPr>
          <a:xfrm>
            <a:off x="581193" y="2228003"/>
            <a:ext cx="5422390" cy="3633047"/>
          </a:xfrm>
        </p:spPr>
        <p:txBody>
          <a:bodyPr anchor="ctr">
            <a:normAutofit/>
          </a:bodyPr>
          <a:lstStyle/>
          <a:p>
            <a:pPr marL="0" indent="0">
              <a:buNone/>
            </a:pPr>
            <a:r>
              <a:rPr lang="en-US" sz="2400" dirty="0"/>
              <a:t>• When coding, there will always be a risk because nothing is completely safe. Always anticipate that there are threats and holes in the system and remain on top of all of today's prevalent threats and preventive strategies, thus continual education is important to the policy's effectiveness.</a:t>
            </a:r>
          </a:p>
        </p:txBody>
      </p:sp>
      <p:pic>
        <p:nvPicPr>
          <p:cNvPr id="5" name="Content Placeholder 4" descr="Logo&#10;&#10;Description automatically generated">
            <a:extLst>
              <a:ext uri="{FF2B5EF4-FFF2-40B4-BE49-F238E27FC236}">
                <a16:creationId xmlns:a16="http://schemas.microsoft.com/office/drawing/2014/main" id="{4CD9EB30-2569-5113-B160-EAFC6D8167B8}"/>
              </a:ext>
            </a:extLst>
          </p:cNvPr>
          <p:cNvPicPr>
            <a:picLocks noGrp="1" noChangeAspect="1"/>
          </p:cNvPicPr>
          <p:nvPr>
            <p:ph sz="half" idx="2"/>
          </p:nvPr>
        </p:nvPicPr>
        <p:blipFill>
          <a:blip r:embed="rId2">
            <a:extLst>
              <a:ext uri="{BEBA8EAE-BF5A-486C-A8C5-ECC9F3942E4B}">
                <a14:imgProps xmlns:a14="http://schemas.microsoft.com/office/drawing/2010/main">
                  <a14:imgLayer r:embed="rId3">
                    <a14:imgEffect>
                      <a14:sharpenSoften amount="39000"/>
                    </a14:imgEffect>
                    <a14:imgEffect>
                      <a14:colorTemperature colorTemp="5970"/>
                    </a14:imgEffect>
                    <a14:imgEffect>
                      <a14:saturation sat="91000"/>
                    </a14:imgEffect>
                    <a14:imgEffect>
                      <a14:brightnessContrast bright="71000" contrast="27000"/>
                    </a14:imgEffect>
                  </a14:imgLayer>
                </a14:imgProps>
              </a:ext>
            </a:extLst>
          </a:blip>
          <a:stretch>
            <a:fillRect/>
          </a:stretch>
        </p:blipFill>
        <p:spPr>
          <a:xfrm>
            <a:off x="7446395" y="2228003"/>
            <a:ext cx="2906436" cy="3633047"/>
          </a:xfrm>
          <a:prstGeom prst="rect">
            <a:avLst/>
          </a:prstGeom>
          <a:noFill/>
          <a:effectLst>
            <a:outerShdw blurRad="50800" dist="38100" sx="74316" sy="74316" algn="l" rotWithShape="0">
              <a:prstClr val="black"/>
            </a:outerShdw>
            <a:reflection endPos="0" dist="50800" dir="5400000" sy="-100000" algn="bl" rotWithShape="0"/>
          </a:effectLst>
        </p:spPr>
      </p:pic>
    </p:spTree>
    <p:extLst>
      <p:ext uri="{BB962C8B-B14F-4D97-AF65-F5344CB8AC3E}">
        <p14:creationId xmlns:p14="http://schemas.microsoft.com/office/powerpoint/2010/main" val="988972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1"/>
            <a:ext cx="10895036" cy="1688122"/>
          </a:xfrm>
        </p:spPr>
        <p:txBody>
          <a:bodyPr anchor="ctr">
            <a:normAutofit/>
          </a:bodyPr>
          <a:lstStyle/>
          <a:p>
            <a:pPr algn="ctr"/>
            <a:r>
              <a:rPr lang="en-US" dirty="0">
                <a:highlight>
                  <a:srgbClr val="000000"/>
                </a:highlight>
              </a:rPr>
              <a:t>recommendations</a:t>
            </a:r>
          </a:p>
        </p:txBody>
      </p:sp>
      <p:graphicFrame>
        <p:nvGraphicFramePr>
          <p:cNvPr id="11" name="TextBox 8">
            <a:extLst>
              <a:ext uri="{FF2B5EF4-FFF2-40B4-BE49-F238E27FC236}">
                <a16:creationId xmlns:a16="http://schemas.microsoft.com/office/drawing/2014/main" id="{DBB80E7F-896B-BE5D-58D8-7699E55CC5E7}"/>
              </a:ext>
            </a:extLst>
          </p:cNvPr>
          <p:cNvGraphicFramePr/>
          <p:nvPr>
            <p:extLst>
              <p:ext uri="{D42A27DB-BD31-4B8C-83A1-F6EECF244321}">
                <p14:modId xmlns:p14="http://schemas.microsoft.com/office/powerpoint/2010/main" val="1263525973"/>
              </p:ext>
            </p:extLst>
          </p:nvPr>
        </p:nvGraphicFramePr>
        <p:xfrm>
          <a:off x="712765" y="1280160"/>
          <a:ext cx="10766472" cy="467047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819216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6EFDD-F67C-086E-87C9-96968905D96D}"/>
              </a:ext>
            </a:extLst>
          </p:cNvPr>
          <p:cNvSpPr>
            <a:spLocks noGrp="1"/>
          </p:cNvSpPr>
          <p:nvPr>
            <p:ph type="title"/>
          </p:nvPr>
        </p:nvSpPr>
        <p:spPr>
          <a:xfrm>
            <a:off x="581193" y="729658"/>
            <a:ext cx="11029616" cy="988332"/>
          </a:xfrm>
        </p:spPr>
        <p:txBody>
          <a:bodyPr anchor="b">
            <a:normAutofit/>
          </a:bodyPr>
          <a:lstStyle/>
          <a:p>
            <a:r>
              <a:rPr lang="en-US" dirty="0"/>
              <a:t>conclusions </a:t>
            </a:r>
          </a:p>
        </p:txBody>
      </p:sp>
      <p:pic>
        <p:nvPicPr>
          <p:cNvPr id="5" name="Content Placeholder 4" descr="Logo&#10;&#10;Description automatically generated">
            <a:extLst>
              <a:ext uri="{FF2B5EF4-FFF2-40B4-BE49-F238E27FC236}">
                <a16:creationId xmlns:a16="http://schemas.microsoft.com/office/drawing/2014/main" id="{4CD9EB30-2569-5113-B160-EAFC6D8167B8}"/>
              </a:ext>
            </a:extLst>
          </p:cNvPr>
          <p:cNvPicPr>
            <a:picLocks noGrp="1" noChangeAspect="1"/>
          </p:cNvPicPr>
          <p:nvPr>
            <p:ph sz="half" idx="1"/>
          </p:nvPr>
        </p:nvPicPr>
        <p:blipFill>
          <a:blip r:embed="rId2">
            <a:extLst>
              <a:ext uri="{BEBA8EAE-BF5A-486C-A8C5-ECC9F3942E4B}">
                <a14:imgProps xmlns:a14="http://schemas.microsoft.com/office/drawing/2010/main">
                  <a14:imgLayer r:embed="rId3">
                    <a14:imgEffect>
                      <a14:sharpenSoften amount="39000"/>
                    </a14:imgEffect>
                    <a14:imgEffect>
                      <a14:colorTemperature colorTemp="5970"/>
                    </a14:imgEffect>
                    <a14:imgEffect>
                      <a14:saturation sat="91000"/>
                    </a14:imgEffect>
                    <a14:imgEffect>
                      <a14:brightnessContrast bright="71000" contrast="27000"/>
                    </a14:imgEffect>
                  </a14:imgLayer>
                </a14:imgProps>
              </a:ext>
            </a:extLst>
          </a:blip>
          <a:stretch>
            <a:fillRect/>
          </a:stretch>
        </p:blipFill>
        <p:spPr>
          <a:xfrm>
            <a:off x="1839170" y="2228003"/>
            <a:ext cx="2906436" cy="3633047"/>
          </a:xfrm>
          <a:prstGeom prst="rect">
            <a:avLst/>
          </a:prstGeom>
          <a:noFill/>
          <a:effectLst>
            <a:outerShdw blurRad="50800" dist="38100" sx="74316" sy="74316" algn="l" rotWithShape="0">
              <a:prstClr val="black"/>
            </a:outerShdw>
            <a:reflection endPos="0" dist="50800" dir="5400000" sy="-100000" algn="bl" rotWithShape="0"/>
          </a:effectLst>
        </p:spPr>
      </p:pic>
      <p:sp>
        <p:nvSpPr>
          <p:cNvPr id="3" name="Content Placeholder 2">
            <a:extLst>
              <a:ext uri="{FF2B5EF4-FFF2-40B4-BE49-F238E27FC236}">
                <a16:creationId xmlns:a16="http://schemas.microsoft.com/office/drawing/2014/main" id="{8969C251-46B7-64E9-717F-C515E54B6CE9}"/>
              </a:ext>
            </a:extLst>
          </p:cNvPr>
          <p:cNvSpPr>
            <a:spLocks noGrp="1"/>
          </p:cNvSpPr>
          <p:nvPr>
            <p:ph sz="half" idx="2"/>
          </p:nvPr>
        </p:nvSpPr>
        <p:spPr>
          <a:xfrm>
            <a:off x="5134708" y="2228003"/>
            <a:ext cx="6476101" cy="3633047"/>
          </a:xfrm>
        </p:spPr>
        <p:txBody>
          <a:bodyPr anchor="ctr">
            <a:noAutofit/>
          </a:bodyPr>
          <a:lstStyle/>
          <a:p>
            <a:pPr marL="0" indent="0">
              <a:buNone/>
            </a:pPr>
            <a:r>
              <a:rPr lang="en-US" sz="2400" dirty="0"/>
              <a:t>•Finally, based on the concepts and standards discussed in this presentation, we can conclude that most of the relevant subjects were addressed in order to demonstrate our strategy for developing and maintaining a secure and competent programming. </a:t>
            </a:r>
          </a:p>
          <a:p>
            <a:pPr marL="0" indent="0">
              <a:buNone/>
            </a:pPr>
            <a:r>
              <a:rPr lang="en-US" sz="2400" dirty="0"/>
              <a:t>We've also implemented a zero-trust policy for accessing items both within and outside the corporate network, in order to protect security and privacy and keep all sensitive data safe and secure for all parties concerned.</a:t>
            </a:r>
          </a:p>
        </p:txBody>
      </p:sp>
    </p:spTree>
    <p:extLst>
      <p:ext uri="{BB962C8B-B14F-4D97-AF65-F5344CB8AC3E}">
        <p14:creationId xmlns:p14="http://schemas.microsoft.com/office/powerpoint/2010/main" val="3809047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48ED8-46D2-676F-7936-684894C579FF}"/>
              </a:ext>
            </a:extLst>
          </p:cNvPr>
          <p:cNvSpPr>
            <a:spLocks noGrp="1"/>
          </p:cNvSpPr>
          <p:nvPr>
            <p:ph type="ctrTitle"/>
          </p:nvPr>
        </p:nvSpPr>
        <p:spPr>
          <a:xfrm>
            <a:off x="538265" y="886265"/>
            <a:ext cx="10993549" cy="2059345"/>
          </a:xfrm>
        </p:spPr>
        <p:txBody>
          <a:bodyPr/>
          <a:lstStyle/>
          <a:p>
            <a:br>
              <a:rPr lang="en-US" dirty="0"/>
            </a:br>
            <a:r>
              <a:rPr lang="en-US" dirty="0"/>
              <a:t>REFERENCES</a:t>
            </a:r>
          </a:p>
        </p:txBody>
      </p:sp>
      <p:sp>
        <p:nvSpPr>
          <p:cNvPr id="7" name="TextBox 6">
            <a:extLst>
              <a:ext uri="{FF2B5EF4-FFF2-40B4-BE49-F238E27FC236}">
                <a16:creationId xmlns:a16="http://schemas.microsoft.com/office/drawing/2014/main" id="{C7AFD5CA-0E90-7AB4-3CDB-A5837A4746CB}"/>
              </a:ext>
            </a:extLst>
          </p:cNvPr>
          <p:cNvSpPr txBox="1"/>
          <p:nvPr/>
        </p:nvSpPr>
        <p:spPr>
          <a:xfrm>
            <a:off x="538265" y="3244334"/>
            <a:ext cx="9801489" cy="646331"/>
          </a:xfrm>
          <a:prstGeom prst="rect">
            <a:avLst/>
          </a:prstGeom>
          <a:noFill/>
        </p:spPr>
        <p:txBody>
          <a:bodyPr wrap="square" rtlCol="0">
            <a:spAutoFit/>
          </a:bodyPr>
          <a:lstStyle/>
          <a:p>
            <a:r>
              <a:rPr lang="en-US" dirty="0">
                <a:solidFill>
                  <a:schemeClr val="bg1"/>
                </a:solidFill>
              </a:rPr>
              <a:t>Seacord, R. (2020, November 18). Confluence. Retrieved from SEI External Wiki Home: https://wiki.sei.cmu.edu/confluence/</a:t>
            </a:r>
          </a:p>
        </p:txBody>
      </p:sp>
    </p:spTree>
    <p:extLst>
      <p:ext uri="{BB962C8B-B14F-4D97-AF65-F5344CB8AC3E}">
        <p14:creationId xmlns:p14="http://schemas.microsoft.com/office/powerpoint/2010/main" val="2679603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A7677-848A-08B1-FAC9-D9048E2D7CFE}"/>
              </a:ext>
            </a:extLst>
          </p:cNvPr>
          <p:cNvSpPr>
            <a:spLocks noGrp="1"/>
          </p:cNvSpPr>
          <p:nvPr>
            <p:ph type="title"/>
          </p:nvPr>
        </p:nvSpPr>
        <p:spPr>
          <a:xfrm>
            <a:off x="581193" y="729658"/>
            <a:ext cx="11029616" cy="988332"/>
          </a:xfrm>
        </p:spPr>
        <p:txBody>
          <a:bodyPr vert="horz" lIns="91440" tIns="45720" rIns="91440" bIns="45720" rtlCol="0" anchor="b">
            <a:normAutofit/>
          </a:bodyPr>
          <a:lstStyle/>
          <a:p>
            <a:r>
              <a:rPr lang="en-US" b="0" kern="1200" cap="all">
                <a:latin typeface="+mj-lt"/>
                <a:ea typeface="+mj-ea"/>
                <a:cs typeface="+mj-cs"/>
              </a:rPr>
              <a:t>Defense in depth </a:t>
            </a:r>
          </a:p>
        </p:txBody>
      </p:sp>
      <p:pic>
        <p:nvPicPr>
          <p:cNvPr id="5" name="Content Placeholder 4" descr="Diagram&#10;&#10;Description automatically generated with medium confidence">
            <a:extLst>
              <a:ext uri="{FF2B5EF4-FFF2-40B4-BE49-F238E27FC236}">
                <a16:creationId xmlns:a16="http://schemas.microsoft.com/office/drawing/2014/main" id="{D92DC9CE-5F07-555E-16D3-B27051E87DE4}"/>
              </a:ext>
            </a:extLst>
          </p:cNvPr>
          <p:cNvPicPr>
            <a:picLocks noGrp="1" noChangeAspect="1"/>
          </p:cNvPicPr>
          <p:nvPr>
            <p:ph sz="half" idx="1"/>
          </p:nvPr>
        </p:nvPicPr>
        <p:blipFill>
          <a:blip r:embed="rId2"/>
          <a:stretch>
            <a:fillRect/>
          </a:stretch>
        </p:blipFill>
        <p:spPr>
          <a:xfrm>
            <a:off x="581193" y="2458478"/>
            <a:ext cx="5422390" cy="3172096"/>
          </a:xfrm>
          <a:noFill/>
        </p:spPr>
      </p:pic>
      <p:sp>
        <p:nvSpPr>
          <p:cNvPr id="6" name="TextBox 5">
            <a:extLst>
              <a:ext uri="{FF2B5EF4-FFF2-40B4-BE49-F238E27FC236}">
                <a16:creationId xmlns:a16="http://schemas.microsoft.com/office/drawing/2014/main" id="{69DE54DC-BD5E-4707-7D9A-8F86CD6E1522}"/>
              </a:ext>
            </a:extLst>
          </p:cNvPr>
          <p:cNvSpPr txBox="1"/>
          <p:nvPr/>
        </p:nvSpPr>
        <p:spPr>
          <a:xfrm>
            <a:off x="6188417" y="2228003"/>
            <a:ext cx="5422392" cy="3633047"/>
          </a:xfrm>
          <a:prstGeom prst="rect">
            <a:avLst/>
          </a:prstGeom>
        </p:spPr>
        <p:txBody>
          <a:bodyPr vert="horz" lIns="91440" tIns="45720" rIns="91440" bIns="45720" rtlCol="0" anchor="ctr">
            <a:normAutofit/>
          </a:bodyPr>
          <a:lstStyle/>
          <a:p>
            <a:pPr>
              <a:spcBef>
                <a:spcPct val="20000"/>
              </a:spcBef>
              <a:spcAft>
                <a:spcPts val="600"/>
              </a:spcAft>
              <a:buClr>
                <a:schemeClr val="accent2"/>
              </a:buClr>
              <a:buSzPct val="92000"/>
              <a:buFont typeface="Wingdings 2" panose="05020102010507070707" pitchFamily="18" charset="2"/>
              <a:buChar char=""/>
            </a:pPr>
            <a:r>
              <a:rPr lang="en-US" sz="2400" dirty="0">
                <a:solidFill>
                  <a:schemeClr val="tx2"/>
                </a:solidFill>
              </a:rPr>
              <a:t>We can see an overview of the different ways of protection in this graphic, which we can utilize in our efforts to maintain a strong design for developing secure code.</a:t>
            </a:r>
          </a:p>
        </p:txBody>
      </p:sp>
    </p:spTree>
    <p:extLst>
      <p:ext uri="{BB962C8B-B14F-4D97-AF65-F5344CB8AC3E}">
        <p14:creationId xmlns:p14="http://schemas.microsoft.com/office/powerpoint/2010/main" val="4291069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Threats Matrix</a:t>
            </a:r>
          </a:p>
        </p:txBody>
      </p:sp>
      <p:sp>
        <p:nvSpPr>
          <p:cNvPr id="4" name="Content Placeholder 3">
            <a:extLst>
              <a:ext uri="{FF2B5EF4-FFF2-40B4-BE49-F238E27FC236}">
                <a16:creationId xmlns:a16="http://schemas.microsoft.com/office/drawing/2014/main" id="{9955220F-E307-483B-9A1A-B1C60DDB2FB3}"/>
              </a:ext>
            </a:extLst>
          </p:cNvPr>
          <p:cNvSpPr>
            <a:spLocks noGrp="1"/>
          </p:cNvSpPr>
          <p:nvPr>
            <p:ph sz="half" idx="2"/>
          </p:nvPr>
        </p:nvSpPr>
        <p:spPr/>
        <p:txBody>
          <a:bodyPr>
            <a:normAutofit/>
          </a:bodyPr>
          <a:lstStyle/>
          <a:p>
            <a:pPr marL="0" indent="0">
              <a:buNone/>
            </a:pPr>
            <a:r>
              <a:rPr lang="en-US" sz="2400" dirty="0"/>
              <a:t>Secure coding standards include several degrees of susceptibility to measure the standard's influence. Here are a chart to help you evaluate those levels.</a:t>
            </a:r>
          </a:p>
        </p:txBody>
      </p:sp>
      <p:pic>
        <p:nvPicPr>
          <p:cNvPr id="8" name="Content Placeholder 7" descr="Table&#10;&#10;Description automatically generated with medium confidence">
            <a:extLst>
              <a:ext uri="{FF2B5EF4-FFF2-40B4-BE49-F238E27FC236}">
                <a16:creationId xmlns:a16="http://schemas.microsoft.com/office/drawing/2014/main" id="{4A8B0CA3-EB0F-95E3-C4A8-E9AE463CBC61}"/>
              </a:ext>
            </a:extLst>
          </p:cNvPr>
          <p:cNvPicPr>
            <a:picLocks noGrp="1" noChangeAspect="1"/>
          </p:cNvPicPr>
          <p:nvPr>
            <p:ph sz="half" idx="1"/>
          </p:nvPr>
        </p:nvPicPr>
        <p:blipFill>
          <a:blip r:embed="rId2">
            <a:duotone>
              <a:prstClr val="black"/>
              <a:schemeClr val="accent3">
                <a:tint val="45000"/>
                <a:satMod val="400000"/>
              </a:schemeClr>
            </a:duotone>
            <a:extLst>
              <a:ext uri="{BEBA8EAE-BF5A-486C-A8C5-ECC9F3942E4B}">
                <a14:imgProps xmlns:a14="http://schemas.microsoft.com/office/drawing/2010/main">
                  <a14:imgLayer r:embed="rId3">
                    <a14:imgEffect>
                      <a14:sharpenSoften amount="100000"/>
                    </a14:imgEffect>
                    <a14:imgEffect>
                      <a14:colorTemperature colorTemp="2174"/>
                    </a14:imgEffect>
                    <a14:imgEffect>
                      <a14:saturation sat="0"/>
                    </a14:imgEffect>
                    <a14:imgEffect>
                      <a14:brightnessContrast contrast="-45000"/>
                    </a14:imgEffect>
                  </a14:imgLayer>
                </a14:imgProps>
              </a:ext>
            </a:extLst>
          </a:blip>
          <a:stretch>
            <a:fillRect/>
          </a:stretch>
        </p:blipFill>
        <p:spPr>
          <a:xfrm>
            <a:off x="581191" y="2475913"/>
            <a:ext cx="5422734" cy="3162615"/>
          </a:xfrm>
        </p:spPr>
      </p:pic>
    </p:spTree>
    <p:extLst>
      <p:ext uri="{BB962C8B-B14F-4D97-AF65-F5344CB8AC3E}">
        <p14:creationId xmlns:p14="http://schemas.microsoft.com/office/powerpoint/2010/main" val="497607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Group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621625"/>
            <a:ext cx="7213600" cy="1333784"/>
          </a:xfrm>
        </p:spPr>
        <p:txBody>
          <a:bodyPr anchor="ctr">
            <a:normAutofit/>
          </a:bodyPr>
          <a:lstStyle/>
          <a:p>
            <a:pPr algn="ctr"/>
            <a:r>
              <a:rPr lang="en-US" dirty="0"/>
              <a:t>10 Principles</a:t>
            </a:r>
          </a:p>
        </p:txBody>
      </p:sp>
      <p:sp>
        <p:nvSpPr>
          <p:cNvPr id="9" name="TextBox 8">
            <a:extLst>
              <a:ext uri="{FF2B5EF4-FFF2-40B4-BE49-F238E27FC236}">
                <a16:creationId xmlns:a16="http://schemas.microsoft.com/office/drawing/2014/main" id="{D22473E0-380C-4049-CDF1-5FD18A3D8A17}"/>
              </a:ext>
            </a:extLst>
          </p:cNvPr>
          <p:cNvSpPr txBox="1"/>
          <p:nvPr/>
        </p:nvSpPr>
        <p:spPr>
          <a:xfrm>
            <a:off x="1026942" y="1568115"/>
            <a:ext cx="6541476" cy="4154984"/>
          </a:xfrm>
          <a:prstGeom prst="rect">
            <a:avLst/>
          </a:prstGeom>
          <a:noFill/>
        </p:spPr>
        <p:txBody>
          <a:bodyPr wrap="square" rtlCol="0">
            <a:spAutoFit/>
          </a:bodyPr>
          <a:lstStyle/>
          <a:p>
            <a:endParaRPr lang="en-US" sz="2400" dirty="0">
              <a:solidFill>
                <a:schemeClr val="bg1"/>
              </a:solidFill>
            </a:endParaRPr>
          </a:p>
          <a:p>
            <a:pPr marL="342900" indent="-342900">
              <a:buFont typeface="+mj-lt"/>
              <a:buAutoNum type="arabicPeriod"/>
            </a:pPr>
            <a:r>
              <a:rPr lang="en-US" sz="2400" dirty="0">
                <a:solidFill>
                  <a:schemeClr val="bg1"/>
                </a:solidFill>
              </a:rPr>
              <a:t>Validate input data. </a:t>
            </a:r>
          </a:p>
          <a:p>
            <a:pPr marL="342900" indent="-342900">
              <a:buFont typeface="+mj-lt"/>
              <a:buAutoNum type="arabicPeriod"/>
            </a:pPr>
            <a:r>
              <a:rPr lang="en-US" sz="2400" dirty="0">
                <a:solidFill>
                  <a:schemeClr val="bg1"/>
                </a:solidFill>
              </a:rPr>
              <a:t>Heed compiler warnings. </a:t>
            </a:r>
          </a:p>
          <a:p>
            <a:pPr marL="342900" indent="-342900">
              <a:buFont typeface="+mj-lt"/>
              <a:buAutoNum type="arabicPeriod"/>
            </a:pPr>
            <a:r>
              <a:rPr lang="en-US" sz="2400" dirty="0">
                <a:solidFill>
                  <a:schemeClr val="bg1"/>
                </a:solidFill>
              </a:rPr>
              <a:t>Architect and design for security policies.</a:t>
            </a:r>
          </a:p>
          <a:p>
            <a:pPr marL="342900" indent="-342900">
              <a:buFont typeface="+mj-lt"/>
              <a:buAutoNum type="arabicPeriod"/>
            </a:pPr>
            <a:r>
              <a:rPr lang="en-US" sz="2400" dirty="0">
                <a:solidFill>
                  <a:schemeClr val="bg1"/>
                </a:solidFill>
              </a:rPr>
              <a:t>Default deny,</a:t>
            </a:r>
          </a:p>
          <a:p>
            <a:pPr marL="342900" indent="-342900">
              <a:buFont typeface="+mj-lt"/>
              <a:buAutoNum type="arabicPeriod"/>
            </a:pPr>
            <a:r>
              <a:rPr lang="en-US" sz="2400" dirty="0">
                <a:solidFill>
                  <a:schemeClr val="bg1"/>
                </a:solidFill>
              </a:rPr>
              <a:t>Keep it simple. </a:t>
            </a:r>
          </a:p>
          <a:p>
            <a:pPr marL="342900" indent="-342900">
              <a:buFont typeface="+mj-lt"/>
              <a:buAutoNum type="arabicPeriod"/>
            </a:pPr>
            <a:r>
              <a:rPr lang="en-US" sz="2400" dirty="0">
                <a:solidFill>
                  <a:schemeClr val="bg1"/>
                </a:solidFill>
              </a:rPr>
              <a:t>Adhere to the principle of least privilege. </a:t>
            </a:r>
          </a:p>
          <a:p>
            <a:pPr marL="342900" indent="-342900">
              <a:buFont typeface="+mj-lt"/>
              <a:buAutoNum type="arabicPeriod"/>
            </a:pPr>
            <a:r>
              <a:rPr lang="en-US" sz="2400" dirty="0">
                <a:solidFill>
                  <a:schemeClr val="bg1"/>
                </a:solidFill>
              </a:rPr>
              <a:t>Sanitize data sent to other systems. </a:t>
            </a:r>
          </a:p>
          <a:p>
            <a:pPr marL="342900" indent="-342900">
              <a:buFont typeface="+mj-lt"/>
              <a:buAutoNum type="arabicPeriod"/>
            </a:pPr>
            <a:r>
              <a:rPr lang="en-US" sz="2400" dirty="0">
                <a:solidFill>
                  <a:schemeClr val="bg1"/>
                </a:solidFill>
              </a:rPr>
              <a:t>Practice defense in depth. </a:t>
            </a:r>
          </a:p>
          <a:p>
            <a:pPr marL="342900" indent="-342900">
              <a:buFont typeface="+mj-lt"/>
              <a:buAutoNum type="arabicPeriod"/>
            </a:pPr>
            <a:r>
              <a:rPr lang="en-US" sz="2400" dirty="0">
                <a:solidFill>
                  <a:schemeClr val="bg1"/>
                </a:solidFill>
              </a:rPr>
              <a:t>Use effective quality assurance techniques. </a:t>
            </a:r>
          </a:p>
          <a:p>
            <a:pPr marL="342900" indent="-342900">
              <a:buFont typeface="+mj-lt"/>
              <a:buAutoNum type="arabicPeriod"/>
            </a:pPr>
            <a:r>
              <a:rPr lang="en-US" sz="2400" dirty="0">
                <a:solidFill>
                  <a:schemeClr val="bg1"/>
                </a:solidFill>
              </a:rPr>
              <a:t> Adopt a secure code standard.</a:t>
            </a:r>
          </a:p>
        </p:txBody>
      </p:sp>
    </p:spTree>
    <p:extLst>
      <p:ext uri="{BB962C8B-B14F-4D97-AF65-F5344CB8AC3E}">
        <p14:creationId xmlns:p14="http://schemas.microsoft.com/office/powerpoint/2010/main" val="4209322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A3FDB-953A-ECAB-8700-CDFFCFBCB3AB}"/>
              </a:ext>
            </a:extLst>
          </p:cNvPr>
          <p:cNvSpPr>
            <a:spLocks noGrp="1"/>
          </p:cNvSpPr>
          <p:nvPr>
            <p:ph type="title"/>
          </p:nvPr>
        </p:nvSpPr>
        <p:spPr/>
        <p:txBody>
          <a:bodyPr/>
          <a:lstStyle/>
          <a:p>
            <a:r>
              <a:rPr lang="en-US" dirty="0"/>
              <a:t>Coding Standards </a:t>
            </a:r>
          </a:p>
        </p:txBody>
      </p:sp>
      <p:sp>
        <p:nvSpPr>
          <p:cNvPr id="3" name="Content Placeholder 2">
            <a:extLst>
              <a:ext uri="{FF2B5EF4-FFF2-40B4-BE49-F238E27FC236}">
                <a16:creationId xmlns:a16="http://schemas.microsoft.com/office/drawing/2014/main" id="{97F92F76-A503-4334-E3BF-183B614A2741}"/>
              </a:ext>
            </a:extLst>
          </p:cNvPr>
          <p:cNvSpPr>
            <a:spLocks noGrp="1"/>
          </p:cNvSpPr>
          <p:nvPr>
            <p:ph idx="1"/>
          </p:nvPr>
        </p:nvSpPr>
        <p:spPr>
          <a:xfrm>
            <a:off x="581192" y="1715956"/>
            <a:ext cx="11029615" cy="5142044"/>
          </a:xfrm>
        </p:spPr>
        <p:txBody>
          <a:bodyPr>
            <a:normAutofit/>
          </a:bodyPr>
          <a:lstStyle/>
          <a:p>
            <a:r>
              <a:rPr lang="en-US" sz="2000" dirty="0"/>
              <a:t>1. Do not cast to an enumeration value that is out of range.</a:t>
            </a:r>
          </a:p>
          <a:p>
            <a:r>
              <a:rPr lang="en-US" sz="2000" dirty="0"/>
              <a:t>2. To refer to elements of a container, use valid references, pointers, and iterators.</a:t>
            </a:r>
          </a:p>
          <a:p>
            <a:r>
              <a:rPr lang="en-US" sz="2000" dirty="0"/>
              <a:t>3. Never try to make a std::string out of a null reference.</a:t>
            </a:r>
          </a:p>
          <a:p>
            <a:r>
              <a:rPr lang="en-US" sz="2000" dirty="0"/>
              <a:t>4. Do not save the value of an already-owned smart pointer in an unrelated smart pointer.</a:t>
            </a:r>
          </a:p>
          <a:p>
            <a:r>
              <a:rPr lang="en-US" sz="2000" dirty="0"/>
              <a:t>5. Deallocate dynamically allocated resources correctly.</a:t>
            </a:r>
          </a:p>
          <a:p>
            <a:r>
              <a:rPr lang="en-US" sz="2000" dirty="0"/>
              <a:t>6. To test the value of a constant expression, use a static assertion.</a:t>
            </a:r>
          </a:p>
          <a:p>
            <a:r>
              <a:rPr lang="en-US" sz="2000" dirty="0"/>
              <a:t>7. Handle any exceptions thrown before calling main().</a:t>
            </a:r>
          </a:p>
          <a:p>
            <a:r>
              <a:rPr lang="en-US" sz="2000" dirty="0"/>
              <a:t>8. Never switch input and output from a file stream without a positioning call in between.</a:t>
            </a:r>
          </a:p>
          <a:p>
            <a:r>
              <a:rPr lang="en-US" sz="2000" dirty="0"/>
              <a:t>9. Virtual functions should not be called from constructors or destructors.</a:t>
            </a:r>
          </a:p>
          <a:p>
            <a:r>
              <a:rPr lang="en-US" sz="2000" dirty="0"/>
              <a:t>10. All exit pathways must return a value for value returning functions.</a:t>
            </a:r>
          </a:p>
        </p:txBody>
      </p:sp>
    </p:spTree>
    <p:extLst>
      <p:ext uri="{BB962C8B-B14F-4D97-AF65-F5344CB8AC3E}">
        <p14:creationId xmlns:p14="http://schemas.microsoft.com/office/powerpoint/2010/main" val="3769709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BE0363BC-DC4C-9C4C-FA2D-A8D0623DF420}"/>
              </a:ext>
            </a:extLst>
          </p:cNvPr>
          <p:cNvSpPr>
            <a:spLocks noGrp="1"/>
          </p:cNvSpPr>
          <p:nvPr>
            <p:ph type="title"/>
          </p:nvPr>
        </p:nvSpPr>
        <p:spPr>
          <a:xfrm>
            <a:off x="581193" y="729658"/>
            <a:ext cx="11029616" cy="988332"/>
          </a:xfrm>
        </p:spPr>
        <p:txBody>
          <a:bodyPr anchor="b">
            <a:normAutofit/>
          </a:bodyPr>
          <a:lstStyle/>
          <a:p>
            <a:r>
              <a:rPr lang="en-US" dirty="0"/>
              <a:t>ENCRIPTION POLICIES</a:t>
            </a:r>
          </a:p>
        </p:txBody>
      </p:sp>
      <p:sp>
        <p:nvSpPr>
          <p:cNvPr id="7" name="TextBox 6">
            <a:extLst>
              <a:ext uri="{FF2B5EF4-FFF2-40B4-BE49-F238E27FC236}">
                <a16:creationId xmlns:a16="http://schemas.microsoft.com/office/drawing/2014/main" id="{68631D9E-0303-07BD-E2EC-B32846A748C7}"/>
              </a:ext>
            </a:extLst>
          </p:cNvPr>
          <p:cNvSpPr txBox="1"/>
          <p:nvPr/>
        </p:nvSpPr>
        <p:spPr>
          <a:xfrm>
            <a:off x="581193" y="2228003"/>
            <a:ext cx="5422390" cy="4060255"/>
          </a:xfrm>
          <a:prstGeom prst="rect">
            <a:avLst/>
          </a:prstGeom>
        </p:spPr>
        <p:txBody>
          <a:bodyPr rtlCol="0" anchor="ctr">
            <a:noAutofit/>
          </a:bodyPr>
          <a:lstStyle/>
          <a:p>
            <a:pPr>
              <a:lnSpc>
                <a:spcPct val="90000"/>
              </a:lnSpc>
              <a:spcAft>
                <a:spcPts val="600"/>
              </a:spcAft>
            </a:pPr>
            <a:r>
              <a:rPr lang="en-US" b="1" dirty="0">
                <a:solidFill>
                  <a:schemeClr val="tx2"/>
                </a:solidFill>
              </a:rPr>
              <a:t>Encryption at rest </a:t>
            </a:r>
            <a:r>
              <a:rPr lang="en-US" dirty="0">
                <a:solidFill>
                  <a:schemeClr val="tx2"/>
                </a:solidFill>
              </a:rPr>
              <a:t>- Encryption at rest prevents an attacker from obtaining unencrypted data by guaranteeing that the data is encrypted when it is stored on disk. If an attacker acquires a hard disk containing encrypted data but not the encryption keys, he or she must decrypt the data in order to read it.</a:t>
            </a:r>
          </a:p>
          <a:p>
            <a:pPr>
              <a:lnSpc>
                <a:spcPct val="90000"/>
              </a:lnSpc>
              <a:spcAft>
                <a:spcPts val="600"/>
              </a:spcAft>
            </a:pPr>
            <a:r>
              <a:rPr lang="en-US" dirty="0">
                <a:solidFill>
                  <a:schemeClr val="tx2"/>
                </a:solidFill>
              </a:rPr>
              <a:t>• </a:t>
            </a:r>
            <a:r>
              <a:rPr lang="en-US" b="1" dirty="0">
                <a:solidFill>
                  <a:schemeClr val="tx2"/>
                </a:solidFill>
              </a:rPr>
              <a:t>Encryption in Flight </a:t>
            </a:r>
            <a:r>
              <a:rPr lang="en-US" dirty="0">
                <a:solidFill>
                  <a:schemeClr val="tx2"/>
                </a:solidFill>
              </a:rPr>
              <a:t>- This is the process of encrypting data while it is sent. Data may be unencrypted when at rest on disk arrays in some applications, such as remote replication, but encrypted while being sent to ensure protection.</a:t>
            </a:r>
          </a:p>
          <a:p>
            <a:pPr>
              <a:lnSpc>
                <a:spcPct val="90000"/>
              </a:lnSpc>
              <a:spcAft>
                <a:spcPts val="600"/>
              </a:spcAft>
            </a:pPr>
            <a:r>
              <a:rPr lang="en-US" b="1" dirty="0">
                <a:solidFill>
                  <a:schemeClr val="tx2"/>
                </a:solidFill>
              </a:rPr>
              <a:t>Encryption in Use </a:t>
            </a:r>
            <a:r>
              <a:rPr lang="en-US" dirty="0">
                <a:solidFill>
                  <a:schemeClr val="tx2"/>
                </a:solidFill>
              </a:rPr>
              <a:t>- By compromising data in use, it is possible to get access to encrypted data in transit and at rest. Someone having access to random access memory, for example, can parse it to get the encryption key for data at rest. They can decode encrypted data at rest once they get that encryption key.</a:t>
            </a: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r="375" b="1"/>
          <a:stretch/>
        </p:blipFill>
        <p:spPr>
          <a:xfrm>
            <a:off x="6188417" y="2228003"/>
            <a:ext cx="5422392" cy="3633047"/>
          </a:xfrm>
          <a:prstGeom prst="rect">
            <a:avLst/>
          </a:prstGeom>
          <a:noFill/>
        </p:spPr>
      </p:pic>
    </p:spTree>
    <p:extLst>
      <p:ext uri="{BB962C8B-B14F-4D97-AF65-F5344CB8AC3E}">
        <p14:creationId xmlns:p14="http://schemas.microsoft.com/office/powerpoint/2010/main" val="3501347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1"/>
            <a:ext cx="10895036" cy="1688122"/>
          </a:xfrm>
        </p:spPr>
        <p:txBody>
          <a:bodyPr anchor="ctr">
            <a:normAutofit/>
          </a:bodyPr>
          <a:lstStyle/>
          <a:p>
            <a:pPr algn="ctr"/>
            <a:r>
              <a:rPr lang="en-US" dirty="0">
                <a:highlight>
                  <a:srgbClr val="000000"/>
                </a:highlight>
              </a:rPr>
              <a:t>Triple A POLICIES </a:t>
            </a:r>
          </a:p>
        </p:txBody>
      </p:sp>
      <p:sp>
        <p:nvSpPr>
          <p:cNvPr id="9" name="TextBox 8">
            <a:extLst>
              <a:ext uri="{FF2B5EF4-FFF2-40B4-BE49-F238E27FC236}">
                <a16:creationId xmlns:a16="http://schemas.microsoft.com/office/drawing/2014/main" id="{D22473E0-380C-4049-CDF1-5FD18A3D8A17}"/>
              </a:ext>
            </a:extLst>
          </p:cNvPr>
          <p:cNvSpPr txBox="1"/>
          <p:nvPr/>
        </p:nvSpPr>
        <p:spPr>
          <a:xfrm>
            <a:off x="712765" y="1280161"/>
            <a:ext cx="10766472" cy="4893647"/>
          </a:xfrm>
          <a:prstGeom prst="rect">
            <a:avLst/>
          </a:prstGeom>
          <a:noFill/>
        </p:spPr>
        <p:txBody>
          <a:bodyPr wrap="square" rtlCol="0">
            <a:spAutoFit/>
          </a:bodyPr>
          <a:lstStyle/>
          <a:p>
            <a:r>
              <a:rPr lang="en-US" sz="2400" dirty="0">
                <a:solidFill>
                  <a:schemeClr val="bg1"/>
                </a:solidFill>
                <a:highlight>
                  <a:srgbClr val="000000"/>
                </a:highlight>
              </a:rPr>
              <a:t>• Authentication - Authentication is the process of confirming a user's identity as a legitimate user of the system. This can include information such as a user's username and password so that they can access certain areas of the system. Some contemporary authentication systems employ two-step or multi-tier authentication.</a:t>
            </a:r>
          </a:p>
          <a:p>
            <a:endParaRPr lang="en-US" sz="2400" dirty="0">
              <a:solidFill>
                <a:schemeClr val="bg1"/>
              </a:solidFill>
              <a:highlight>
                <a:srgbClr val="000000"/>
              </a:highlight>
            </a:endParaRPr>
          </a:p>
          <a:p>
            <a:r>
              <a:rPr lang="en-US" sz="2400" dirty="0">
                <a:solidFill>
                  <a:schemeClr val="bg1"/>
                </a:solidFill>
                <a:highlight>
                  <a:srgbClr val="000000"/>
                </a:highlight>
              </a:rPr>
              <a:t>• Authorization - Authorization refers to a user's level of access to the system. This might include whether or not the user has permission to read, create, remove, or edit files in the database. This can also lead to a user's ability to add or remove files and users from the system.</a:t>
            </a:r>
          </a:p>
          <a:p>
            <a:endParaRPr lang="en-US" sz="2400" dirty="0">
              <a:solidFill>
                <a:schemeClr val="bg1"/>
              </a:solidFill>
              <a:highlight>
                <a:srgbClr val="000000"/>
              </a:highlight>
            </a:endParaRPr>
          </a:p>
          <a:p>
            <a:r>
              <a:rPr lang="en-US" sz="2400" dirty="0">
                <a:solidFill>
                  <a:schemeClr val="bg1"/>
                </a:solidFill>
                <a:highlight>
                  <a:srgbClr val="000000"/>
                </a:highlight>
              </a:rPr>
              <a:t>Accounting - Accounting is the process of keeping track of what a user does with their degree of system access. This will record which databases are visited, what was done when they were accessed, and who first accessed the system.</a:t>
            </a:r>
          </a:p>
        </p:txBody>
      </p:sp>
    </p:spTree>
    <p:extLst>
      <p:ext uri="{BB962C8B-B14F-4D97-AF65-F5344CB8AC3E}">
        <p14:creationId xmlns:p14="http://schemas.microsoft.com/office/powerpoint/2010/main" val="3743460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A20DFC0-A6A6-A44F-2962-618DF057AE36}"/>
              </a:ext>
            </a:extLst>
          </p:cNvPr>
          <p:cNvSpPr>
            <a:spLocks noGrp="1"/>
          </p:cNvSpPr>
          <p:nvPr>
            <p:ph type="title"/>
          </p:nvPr>
        </p:nvSpPr>
        <p:spPr>
          <a:xfrm>
            <a:off x="581193" y="729658"/>
            <a:ext cx="11029616" cy="988332"/>
          </a:xfrm>
        </p:spPr>
        <p:txBody>
          <a:bodyPr/>
          <a:lstStyle/>
          <a:p>
            <a:pPr algn="ctr"/>
            <a:r>
              <a:rPr lang="en-US" dirty="0"/>
              <a:t>Unit testing</a:t>
            </a:r>
          </a:p>
        </p:txBody>
      </p:sp>
      <p:pic>
        <p:nvPicPr>
          <p:cNvPr id="6" name="Content Placeholder 5" descr="Text&#10;&#10;Description automatically generated">
            <a:extLst>
              <a:ext uri="{FF2B5EF4-FFF2-40B4-BE49-F238E27FC236}">
                <a16:creationId xmlns:a16="http://schemas.microsoft.com/office/drawing/2014/main" id="{2EE16A36-B1FB-0686-1158-595997124126}"/>
              </a:ext>
            </a:extLst>
          </p:cNvPr>
          <p:cNvPicPr>
            <a:picLocks noGrp="1" noChangeAspect="1"/>
          </p:cNvPicPr>
          <p:nvPr>
            <p:ph sz="half" idx="1"/>
          </p:nvPr>
        </p:nvPicPr>
        <p:blipFill>
          <a:blip r:embed="rId2"/>
          <a:stretch>
            <a:fillRect/>
          </a:stretch>
        </p:blipFill>
        <p:spPr>
          <a:xfrm>
            <a:off x="688053" y="2228003"/>
            <a:ext cx="5208670" cy="3633047"/>
          </a:xfrm>
          <a:noFill/>
        </p:spPr>
      </p:pic>
      <p:sp>
        <p:nvSpPr>
          <p:cNvPr id="13" name="Content Placeholder 3">
            <a:extLst>
              <a:ext uri="{FF2B5EF4-FFF2-40B4-BE49-F238E27FC236}">
                <a16:creationId xmlns:a16="http://schemas.microsoft.com/office/drawing/2014/main" id="{AA3CADD3-DB8C-6AE1-21F2-5FF2C046BE6F}"/>
              </a:ext>
            </a:extLst>
          </p:cNvPr>
          <p:cNvSpPr>
            <a:spLocks noGrp="1"/>
          </p:cNvSpPr>
          <p:nvPr>
            <p:ph sz="half" idx="2"/>
          </p:nvPr>
        </p:nvSpPr>
        <p:spPr>
          <a:xfrm>
            <a:off x="6188417" y="2228003"/>
            <a:ext cx="5422392" cy="3633047"/>
          </a:xfrm>
        </p:spPr>
        <p:txBody>
          <a:bodyPr>
            <a:normAutofit/>
          </a:bodyPr>
          <a:lstStyle/>
          <a:p>
            <a:r>
              <a:rPr lang="en-US" sz="2400" dirty="0"/>
              <a:t>To guarantee that we have secure functional code, we use unit testing procedures early and regularly throughout the development process. To avoid buffer overflow, limit the number of characters in a user input string.</a:t>
            </a:r>
          </a:p>
        </p:txBody>
      </p:sp>
    </p:spTree>
    <p:extLst>
      <p:ext uri="{BB962C8B-B14F-4D97-AF65-F5344CB8AC3E}">
        <p14:creationId xmlns:p14="http://schemas.microsoft.com/office/powerpoint/2010/main" val="3479326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580C184-A5CD-1B89-2503-76E4F99A5ACE}"/>
              </a:ext>
            </a:extLst>
          </p:cNvPr>
          <p:cNvSpPr>
            <a:spLocks noGrp="1"/>
          </p:cNvSpPr>
          <p:nvPr>
            <p:ph type="title"/>
          </p:nvPr>
        </p:nvSpPr>
        <p:spPr>
          <a:xfrm>
            <a:off x="581192" y="702156"/>
            <a:ext cx="11029616" cy="1013800"/>
          </a:xfrm>
        </p:spPr>
        <p:txBody>
          <a:bodyPr anchor="b">
            <a:normAutofit/>
          </a:bodyPr>
          <a:lstStyle/>
          <a:p>
            <a:r>
              <a:rPr lang="en-US"/>
              <a:t>AUTOMATION SUMARRY</a:t>
            </a:r>
          </a:p>
        </p:txBody>
      </p:sp>
      <p:pic>
        <p:nvPicPr>
          <p:cNvPr id="5" name="Picture 4" descr="Diagram&#10;&#10;Description automatically generated">
            <a:extLst>
              <a:ext uri="{FF2B5EF4-FFF2-40B4-BE49-F238E27FC236}">
                <a16:creationId xmlns:a16="http://schemas.microsoft.com/office/drawing/2014/main" id="{187FEFB1-CA31-E0DE-21E2-DCC40DAF2657}"/>
              </a:ext>
            </a:extLst>
          </p:cNvPr>
          <p:cNvPicPr>
            <a:picLocks noChangeAspect="1"/>
          </p:cNvPicPr>
          <p:nvPr/>
        </p:nvPicPr>
        <p:blipFill>
          <a:blip r:embed="rId2"/>
          <a:stretch>
            <a:fillRect/>
          </a:stretch>
        </p:blipFill>
        <p:spPr>
          <a:xfrm>
            <a:off x="2435997" y="2180496"/>
            <a:ext cx="7320004" cy="3975348"/>
          </a:xfrm>
          <a:prstGeom prst="rect">
            <a:avLst/>
          </a:prstGeom>
          <a:noFill/>
        </p:spPr>
      </p:pic>
    </p:spTree>
    <p:extLst>
      <p:ext uri="{BB962C8B-B14F-4D97-AF65-F5344CB8AC3E}">
        <p14:creationId xmlns:p14="http://schemas.microsoft.com/office/powerpoint/2010/main" val="67831584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1312</TotalTime>
  <Words>921</Words>
  <Application>Microsoft Macintosh PowerPoint</Application>
  <PresentationFormat>Widescreen</PresentationFormat>
  <Paragraphs>61</Paragraphs>
  <Slides>14</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Calibri</vt:lpstr>
      <vt:lpstr>Gill Sans MT</vt:lpstr>
      <vt:lpstr>Wingdings 2</vt:lpstr>
      <vt:lpstr>Dividend</vt:lpstr>
      <vt:lpstr>GREEN PaCE</vt:lpstr>
      <vt:lpstr>Defense in depth </vt:lpstr>
      <vt:lpstr>Threats Matrix</vt:lpstr>
      <vt:lpstr>10 Principles</vt:lpstr>
      <vt:lpstr>Coding Standards </vt:lpstr>
      <vt:lpstr>ENCRIPTION POLICIES</vt:lpstr>
      <vt:lpstr>Triple A POLICIES </vt:lpstr>
      <vt:lpstr>Unit testing</vt:lpstr>
      <vt:lpstr>AUTOMATION SUMARRY</vt:lpstr>
      <vt:lpstr>tools</vt:lpstr>
      <vt:lpstr>RISKS AND BENEFITS </vt:lpstr>
      <vt:lpstr>recommendations</vt:lpstr>
      <vt:lpstr>conclusions </vt:lpstr>
      <vt:lpstr>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PaCE</dc:title>
  <dc:creator>Aguirre Deeringer, Carlos</dc:creator>
  <cp:lastModifiedBy>Aguirre Deeringer, Carlos</cp:lastModifiedBy>
  <cp:revision>9</cp:revision>
  <dcterms:created xsi:type="dcterms:W3CDTF">2022-04-17T06:22:56Z</dcterms:created>
  <dcterms:modified xsi:type="dcterms:W3CDTF">2022-04-18T04:14:56Z</dcterms:modified>
</cp:coreProperties>
</file>