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Montserrat Light"/>
      <p:regular r:id="rId32"/>
      <p:bold r:id="rId33"/>
      <p:italic r:id="rId34"/>
      <p:boldItalic r:id="rId35"/>
    </p:embeddedFont>
    <p:embeddedFont>
      <p:font typeface="Montserrat ExtraBold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8" roundtripDataSignature="AMtx7mjY18skbo9oQ9VHJOJxeOon8csc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2B0DB7-C851-43D6-B72B-1BBA928C1B13}">
  <a:tblStyle styleId="{AE2B0DB7-C851-43D6-B72B-1BBA928C1B1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7DCF3E7-00F1-41D2-B13B-B84CB34626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ExtraBold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Extra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1b484a0c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d1b484a0cf_0_3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1b484a0c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d1b484a0cf_0_3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1b484a0c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d1b484a0cf_0_3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我們會從三個部分來介紹我們的project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我們的dataset是使用kaggle上的fruit classification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原始的dataset 共有33種class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Image size 為32*32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而因為這個dataset裡面，有許多水果是相同的，只是顏色不同，所以我們的蔬果種類就由33種更改成20種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training data set 總共有4000張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而test是1000張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我們使用NIN架構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為一層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3x3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conv layer (3,60)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及兩層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1x1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conv layer (60,33)(33,20)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最後是 max pooling layer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在第一層通過疊加更多的卷積結果，能提取更強的非線性特徵。進而將上層特徵更復雜的映射到下層。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而後面再使用1×1卷積進行降維，來降低計算複雜度。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加上我們在convolution中將Batch Normalization電路做移除以減少延遲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同時不失去太多準確性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最終的結果為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With CLIP-Q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~80.6%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1b484a0c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就是in8 * w2(到w8查表) + bias32 = out8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首先是input.hex代表輸入的值 此處以conv0座表示關係 相片是32*32(pixel) * 3 (channel) 故為3072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接下來因為用2bit做Clip所以W8有四種值，根據W2得出對應的weight值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最後相乘以後加上bias得到輸出out8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d1b484a0cf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1b484a0c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d1b484a0cf_0_2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1b484a0c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d1b484a0cf_0_2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1b484a0cf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d1b484a0cf_0_2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 txBox="1"/>
          <p:nvPr>
            <p:ph type="ctrTitle"/>
          </p:nvPr>
        </p:nvSpPr>
        <p:spPr>
          <a:xfrm>
            <a:off x="1619672" y="1196752"/>
            <a:ext cx="5832648" cy="158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b="0" sz="5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1"/>
          <p:cNvSpPr txBox="1"/>
          <p:nvPr>
            <p:ph type="title"/>
          </p:nvPr>
        </p:nvSpPr>
        <p:spPr>
          <a:xfrm>
            <a:off x="1331640" y="116632"/>
            <a:ext cx="6725092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  <a:defRPr b="1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869391" y="1268760"/>
            <a:ext cx="7928670" cy="488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>
            <p:ph idx="10" type="dt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95536" y="1268760"/>
            <a:ext cx="8402525" cy="488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395536" y="116632"/>
            <a:ext cx="766119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  <a:defRPr b="1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2052782" y="1844824"/>
            <a:ext cx="6983714" cy="1224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  <a:defRPr b="0" sz="7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algun Gothic"/>
              <a:buNone/>
              <a:defRPr b="0" i="0" sz="3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295850" y="1823750"/>
            <a:ext cx="8387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</a:pPr>
            <a:r>
              <a:rPr lang="en-US" sz="56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CNN accelerator for</a:t>
            </a:r>
            <a:r>
              <a:rPr lang="en-US" sz="5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56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fruit recognition</a:t>
            </a:r>
            <a:r>
              <a:rPr b="1" lang="en-US" sz="5600"/>
              <a:t> </a:t>
            </a:r>
            <a:endParaRPr b="1" sz="5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</a:pPr>
            <a:r>
              <a:t/>
            </a:r>
            <a:endParaRPr b="1"/>
          </a:p>
        </p:txBody>
      </p:sp>
      <p:sp>
        <p:nvSpPr>
          <p:cNvPr id="57" name="Google Shape;57;p1"/>
          <p:cNvSpPr/>
          <p:nvPr/>
        </p:nvSpPr>
        <p:spPr>
          <a:xfrm>
            <a:off x="295850" y="4953870"/>
            <a:ext cx="41766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男童俱樂部</a:t>
            </a:r>
            <a:endParaRPr b="1" sz="25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黃昱澄 黃冠予 王昱承</a:t>
            </a:r>
            <a:endParaRPr sz="2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俞杉麒 陳奕萍 賴致文</a:t>
            </a:r>
            <a:endParaRPr sz="2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739825" y="868350"/>
            <a:ext cx="5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999750" y="1347500"/>
            <a:ext cx="568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</a:pPr>
            <a:r>
              <a:rPr lang="en-US" sz="22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rPr>
              <a:t>VLSI SYSTEM DESIGN - FINAL PROJECT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6553200" y="6429396"/>
            <a:ext cx="2133600" cy="29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1" name="Google Shape;61;p1"/>
          <p:cNvGrpSpPr/>
          <p:nvPr/>
        </p:nvGrpSpPr>
        <p:grpSpPr>
          <a:xfrm>
            <a:off x="6986575" y="6372133"/>
            <a:ext cx="1454400" cy="443902"/>
            <a:chOff x="7188850" y="4067100"/>
            <a:chExt cx="1454400" cy="443902"/>
          </a:xfrm>
        </p:grpSpPr>
        <p:sp>
          <p:nvSpPr>
            <p:cNvPr id="62" name="Google Shape;62;p1"/>
            <p:cNvSpPr txBox="1"/>
            <p:nvPr/>
          </p:nvSpPr>
          <p:spPr>
            <a:xfrm>
              <a:off x="7188850" y="4067100"/>
              <a:ext cx="14544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VLSI FINAL PROJECT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 txBox="1"/>
            <p:nvPr/>
          </p:nvSpPr>
          <p:spPr>
            <a:xfrm>
              <a:off x="7616050" y="4166602"/>
              <a:ext cx="1027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283440"/>
                </a:buClr>
                <a:buSzPts val="700"/>
                <a:buFont typeface="Arial"/>
                <a:buNone/>
              </a:pPr>
              <a:r>
                <a:rPr lang="en-US" sz="900">
                  <a:solidFill>
                    <a:srgbClr val="28344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2023.1.12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1b484a0cf_0_309"/>
          <p:cNvSpPr txBox="1"/>
          <p:nvPr>
            <p:ph idx="12" type="sldNum"/>
          </p:nvPr>
        </p:nvSpPr>
        <p:spPr>
          <a:xfrm>
            <a:off x="6553200" y="6429396"/>
            <a:ext cx="2133600" cy="29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g1d1b484a0cf_0_309"/>
          <p:cNvSpPr txBox="1"/>
          <p:nvPr/>
        </p:nvSpPr>
        <p:spPr>
          <a:xfrm>
            <a:off x="968450" y="1331550"/>
            <a:ext cx="7812900" cy="49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Program flow</a:t>
            </a:r>
            <a:endParaRPr b="1" sz="24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lphaU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Assume ALL input/weight/bias data in DRAM.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lphaU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CPU runs booting program with DMA.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lphaU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Use DMA to move data from DRAM to EPU’s buffer.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lphaU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CPU writes to EPU ctrl registers.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lphaU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8-bit weight shared by that layer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lphaU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“start” signal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lphaU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EPU writes to output buffer as CPU stuck at WFI.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lphaU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EPU finishes and send interrupt. CPU continues with ISR.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lphaU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CPU writes ctrl signals for next layer.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lphaU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Trigger “In-Output buffer swap”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lphaU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Output of this layer is the input of next layer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lphaU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If done, DMA move data from EPU to DRAM.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lphaU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TB verify the content of DRAM.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g1d1b484a0cf_0_309"/>
          <p:cNvSpPr txBox="1"/>
          <p:nvPr/>
        </p:nvSpPr>
        <p:spPr>
          <a:xfrm>
            <a:off x="1539350" y="192425"/>
            <a:ext cx="667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B8B6F"/>
                </a:solidFill>
                <a:latin typeface="Montserrat"/>
                <a:ea typeface="Montserrat"/>
                <a:cs typeface="Montserrat"/>
                <a:sym typeface="Montserrat"/>
              </a:rPr>
              <a:t>Full sys </a:t>
            </a:r>
            <a:r>
              <a:rPr b="1" lang="en-US" sz="4000">
                <a:solidFill>
                  <a:srgbClr val="7B8B6F"/>
                </a:solidFill>
                <a:latin typeface="Montserrat"/>
                <a:ea typeface="Montserrat"/>
                <a:cs typeface="Montserrat"/>
                <a:sym typeface="Montserrat"/>
              </a:rPr>
              <a:t>verification</a:t>
            </a:r>
            <a:endParaRPr b="1" sz="4000">
              <a:solidFill>
                <a:srgbClr val="7B8B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2" name="Google Shape;232;g1d1b484a0cf_0_309"/>
          <p:cNvGrpSpPr/>
          <p:nvPr/>
        </p:nvGrpSpPr>
        <p:grpSpPr>
          <a:xfrm>
            <a:off x="6986575" y="6372133"/>
            <a:ext cx="1454400" cy="443902"/>
            <a:chOff x="7188850" y="4067100"/>
            <a:chExt cx="1454400" cy="443902"/>
          </a:xfrm>
        </p:grpSpPr>
        <p:sp>
          <p:nvSpPr>
            <p:cNvPr id="233" name="Google Shape;233;g1d1b484a0cf_0_309"/>
            <p:cNvSpPr txBox="1"/>
            <p:nvPr/>
          </p:nvSpPr>
          <p:spPr>
            <a:xfrm>
              <a:off x="7188850" y="4067100"/>
              <a:ext cx="14544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VLSI FINAL PROJECT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1d1b484a0cf_0_309"/>
            <p:cNvSpPr txBox="1"/>
            <p:nvPr/>
          </p:nvSpPr>
          <p:spPr>
            <a:xfrm>
              <a:off x="7616050" y="4166602"/>
              <a:ext cx="1027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283440"/>
                </a:buClr>
                <a:buSzPts val="700"/>
                <a:buFont typeface="Arial"/>
                <a:buNone/>
              </a:pPr>
              <a:r>
                <a:rPr lang="en-US" sz="900">
                  <a:solidFill>
                    <a:srgbClr val="28344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2023.1.12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g1d1b484a0cf_0_366"/>
          <p:cNvGrpSpPr/>
          <p:nvPr/>
        </p:nvGrpSpPr>
        <p:grpSpPr>
          <a:xfrm>
            <a:off x="177615" y="1654639"/>
            <a:ext cx="4025830" cy="1227737"/>
            <a:chOff x="915334" y="1832104"/>
            <a:chExt cx="3280500" cy="1227737"/>
          </a:xfrm>
        </p:grpSpPr>
        <p:sp>
          <p:nvSpPr>
            <p:cNvPr id="240" name="Google Shape;240;g1d1b484a0cf_0_366"/>
            <p:cNvSpPr txBox="1"/>
            <p:nvPr/>
          </p:nvSpPr>
          <p:spPr>
            <a:xfrm>
              <a:off x="915334" y="2521041"/>
              <a:ext cx="32805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00">
                  <a:solidFill>
                    <a:srgbClr val="7B8B6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Overall results</a:t>
              </a:r>
              <a:endParaRPr b="1" sz="2900">
                <a:solidFill>
                  <a:srgbClr val="7B8B6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1" name="Google Shape;241;g1d1b484a0cf_0_366"/>
            <p:cNvSpPr txBox="1"/>
            <p:nvPr/>
          </p:nvSpPr>
          <p:spPr>
            <a:xfrm>
              <a:off x="2254827" y="1832104"/>
              <a:ext cx="601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7B8B6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3200">
                <a:solidFill>
                  <a:srgbClr val="7B8B6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1d1b484a0cf_0_366"/>
            <p:cNvSpPr/>
            <p:nvPr/>
          </p:nvSpPr>
          <p:spPr>
            <a:xfrm>
              <a:off x="2255130" y="2416879"/>
              <a:ext cx="600900" cy="45600"/>
            </a:xfrm>
            <a:prstGeom prst="rect">
              <a:avLst/>
            </a:prstGeom>
            <a:solidFill>
              <a:srgbClr val="7B8B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B8B6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g1d1b484a0cf_0_366"/>
          <p:cNvSpPr txBox="1"/>
          <p:nvPr>
            <p:ph idx="12" type="sldNum"/>
          </p:nvPr>
        </p:nvSpPr>
        <p:spPr>
          <a:xfrm>
            <a:off x="6553200" y="6429396"/>
            <a:ext cx="2133600" cy="29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4" name="Google Shape;244;g1d1b484a0cf_0_366"/>
          <p:cNvGrpSpPr/>
          <p:nvPr/>
        </p:nvGrpSpPr>
        <p:grpSpPr>
          <a:xfrm>
            <a:off x="6986575" y="6372133"/>
            <a:ext cx="1454400" cy="443902"/>
            <a:chOff x="7188850" y="4067100"/>
            <a:chExt cx="1454400" cy="443902"/>
          </a:xfrm>
        </p:grpSpPr>
        <p:sp>
          <p:nvSpPr>
            <p:cNvPr id="245" name="Google Shape;245;g1d1b484a0cf_0_366"/>
            <p:cNvSpPr txBox="1"/>
            <p:nvPr/>
          </p:nvSpPr>
          <p:spPr>
            <a:xfrm>
              <a:off x="7188850" y="4067100"/>
              <a:ext cx="14544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VLSI FINAL PROJECT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1d1b484a0cf_0_366"/>
            <p:cNvSpPr txBox="1"/>
            <p:nvPr/>
          </p:nvSpPr>
          <p:spPr>
            <a:xfrm>
              <a:off x="7616050" y="4166602"/>
              <a:ext cx="1027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283440"/>
                </a:buClr>
                <a:buSzPts val="700"/>
                <a:buFont typeface="Arial"/>
                <a:buNone/>
              </a:pPr>
              <a:r>
                <a:rPr lang="en-US" sz="900">
                  <a:solidFill>
                    <a:srgbClr val="28344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2023.1.12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g1d1b484a0cf_0_366"/>
          <p:cNvSpPr txBox="1"/>
          <p:nvPr/>
        </p:nvSpPr>
        <p:spPr>
          <a:xfrm>
            <a:off x="4973275" y="3845675"/>
            <a:ext cx="39471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Montserrat Medium"/>
              <a:buAutoNum type="arabicPeriod"/>
            </a:pPr>
            <a:r>
              <a:rPr lang="en-US" sz="26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Speed perf</a:t>
            </a:r>
            <a:endParaRPr sz="260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Montserrat Medium"/>
              <a:buAutoNum type="arabicPeriod"/>
            </a:pPr>
            <a:r>
              <a:rPr lang="en-US" sz="26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Area </a:t>
            </a:r>
            <a:r>
              <a:rPr lang="en-US" sz="26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perf</a:t>
            </a:r>
            <a:endParaRPr sz="260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Montserrat Medium"/>
              <a:buAutoNum type="arabicPeriod"/>
            </a:pPr>
            <a:r>
              <a:rPr lang="en-US" sz="26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Power </a:t>
            </a:r>
            <a:r>
              <a:rPr lang="en-US" sz="26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perf</a:t>
            </a:r>
            <a:endParaRPr sz="260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1b484a0cf_0_384"/>
          <p:cNvSpPr txBox="1"/>
          <p:nvPr/>
        </p:nvSpPr>
        <p:spPr>
          <a:xfrm>
            <a:off x="395525" y="222025"/>
            <a:ext cx="5900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B8B6F"/>
                </a:solidFill>
                <a:latin typeface="Montserrat"/>
                <a:ea typeface="Montserrat"/>
                <a:cs typeface="Montserrat"/>
                <a:sym typeface="Montserrat"/>
              </a:rPr>
              <a:t>Overall Results</a:t>
            </a:r>
            <a:endParaRPr b="1" sz="4000">
              <a:solidFill>
                <a:srgbClr val="7B8B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3" name="Google Shape;253;g1d1b484a0cf_0_384"/>
          <p:cNvGrpSpPr/>
          <p:nvPr/>
        </p:nvGrpSpPr>
        <p:grpSpPr>
          <a:xfrm>
            <a:off x="6986575" y="6372133"/>
            <a:ext cx="1454400" cy="443902"/>
            <a:chOff x="7188850" y="4067100"/>
            <a:chExt cx="1454400" cy="443902"/>
          </a:xfrm>
        </p:grpSpPr>
        <p:sp>
          <p:nvSpPr>
            <p:cNvPr id="254" name="Google Shape;254;g1d1b484a0cf_0_384"/>
            <p:cNvSpPr txBox="1"/>
            <p:nvPr/>
          </p:nvSpPr>
          <p:spPr>
            <a:xfrm>
              <a:off x="7188850" y="4067100"/>
              <a:ext cx="14544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VLSI FINAL PROJECT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1d1b484a0cf_0_384"/>
            <p:cNvSpPr txBox="1"/>
            <p:nvPr/>
          </p:nvSpPr>
          <p:spPr>
            <a:xfrm>
              <a:off x="7616050" y="4166602"/>
              <a:ext cx="1027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283440"/>
                </a:buClr>
                <a:buSzPts val="700"/>
                <a:buFont typeface="Arial"/>
                <a:buNone/>
              </a:pPr>
              <a:r>
                <a:rPr lang="en-US" sz="900">
                  <a:solidFill>
                    <a:srgbClr val="28344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2023.1.12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g1d1b484a0cf_0_384"/>
          <p:cNvSpPr txBox="1"/>
          <p:nvPr>
            <p:ph idx="12" type="sldNum"/>
          </p:nvPr>
        </p:nvSpPr>
        <p:spPr>
          <a:xfrm>
            <a:off x="6553200" y="6500834"/>
            <a:ext cx="2133600" cy="22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g1d1b484a0cf_0_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223" y="3041347"/>
            <a:ext cx="3233976" cy="32670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8" name="Google Shape;258;g1d1b484a0cf_0_384"/>
          <p:cNvGraphicFramePr/>
          <p:nvPr/>
        </p:nvGraphicFramePr>
        <p:xfrm>
          <a:off x="610375" y="13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{A7DCF3E7-00F1-41D2-B13B-B84CB346268A}</a:tableStyleId>
              </a:tblPr>
              <a:tblGrid>
                <a:gridCol w="3757700"/>
                <a:gridCol w="3757700"/>
              </a:tblGrid>
              <a:tr h="49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Clock period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12.5ns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Area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69447383.21 um^2</a:t>
                      </a:r>
                      <a:endParaRPr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Power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304.26555650mW</a:t>
                      </a:r>
                      <a:endParaRPr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9" name="Google Shape;259;g1d1b484a0cf_0_3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41350"/>
            <a:ext cx="3262552" cy="326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"/>
          <p:cNvSpPr txBox="1"/>
          <p:nvPr>
            <p:ph type="ctrTitle"/>
          </p:nvPr>
        </p:nvSpPr>
        <p:spPr>
          <a:xfrm>
            <a:off x="2052782" y="1844824"/>
            <a:ext cx="6983714" cy="1224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</a:pPr>
            <a:r>
              <a:rPr b="1" lang="en-US">
                <a:solidFill>
                  <a:schemeClr val="accent2"/>
                </a:solidFill>
              </a:rPr>
              <a:t>Q&amp;A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65" name="Google Shape;265;p6"/>
          <p:cNvSpPr txBox="1"/>
          <p:nvPr>
            <p:ph idx="12" type="sldNum"/>
          </p:nvPr>
        </p:nvSpPr>
        <p:spPr>
          <a:xfrm>
            <a:off x="6553200" y="6429396"/>
            <a:ext cx="2133600" cy="29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/>
        </p:nvSpPr>
        <p:spPr>
          <a:xfrm>
            <a:off x="411350" y="696850"/>
            <a:ext cx="316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B8B6F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 sz="4000">
              <a:solidFill>
                <a:srgbClr val="7B8B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9" name="Google Shape;69;p2"/>
          <p:cNvGrpSpPr/>
          <p:nvPr/>
        </p:nvGrpSpPr>
        <p:grpSpPr>
          <a:xfrm>
            <a:off x="4323792" y="1601800"/>
            <a:ext cx="3422014" cy="1388100"/>
            <a:chOff x="3877500" y="1601800"/>
            <a:chExt cx="3934336" cy="1388100"/>
          </a:xfrm>
        </p:grpSpPr>
        <p:sp>
          <p:nvSpPr>
            <p:cNvPr id="70" name="Google Shape;70;p2"/>
            <p:cNvSpPr/>
            <p:nvPr/>
          </p:nvSpPr>
          <p:spPr>
            <a:xfrm flipH="1" rot="5400000">
              <a:off x="3449098" y="2065450"/>
              <a:ext cx="1365300" cy="483600"/>
            </a:xfrm>
            <a:prstGeom prst="rect">
              <a:avLst/>
            </a:prstGeom>
            <a:solidFill>
              <a:srgbClr val="D4D0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 txBox="1"/>
            <p:nvPr/>
          </p:nvSpPr>
          <p:spPr>
            <a:xfrm>
              <a:off x="4554136" y="1601800"/>
              <a:ext cx="32577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D4D09A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  <a:endParaRPr sz="2300"/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4598677" y="1966898"/>
              <a:ext cx="3168600" cy="10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NN architecture</a:t>
              </a:r>
              <a:endParaRPr sz="1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HW architecture</a:t>
              </a:r>
              <a:endParaRPr sz="1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EPU architecture</a:t>
              </a:r>
              <a:endParaRPr sz="1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 txBox="1"/>
            <p:nvPr/>
          </p:nvSpPr>
          <p:spPr>
            <a:xfrm>
              <a:off x="3877500" y="1624601"/>
              <a:ext cx="5085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4323863" y="3234325"/>
            <a:ext cx="3422086" cy="1087700"/>
            <a:chOff x="3877500" y="1601800"/>
            <a:chExt cx="3934336" cy="1087700"/>
          </a:xfrm>
        </p:grpSpPr>
        <p:sp>
          <p:nvSpPr>
            <p:cNvPr id="75" name="Google Shape;75;p2"/>
            <p:cNvSpPr/>
            <p:nvPr/>
          </p:nvSpPr>
          <p:spPr>
            <a:xfrm flipH="1" rot="5400000">
              <a:off x="3599248" y="1915200"/>
              <a:ext cx="1065000" cy="483600"/>
            </a:xfrm>
            <a:prstGeom prst="rect">
              <a:avLst/>
            </a:prstGeom>
            <a:solidFill>
              <a:srgbClr val="D4D0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 txBox="1"/>
            <p:nvPr/>
          </p:nvSpPr>
          <p:spPr>
            <a:xfrm>
              <a:off x="4554136" y="1601800"/>
              <a:ext cx="32577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D4D09A"/>
                  </a:solidFill>
                  <a:latin typeface="Calibri"/>
                  <a:ea typeface="Calibri"/>
                  <a:cs typeface="Calibri"/>
                  <a:sym typeface="Calibri"/>
                </a:rPr>
                <a:t>Verification</a:t>
              </a:r>
              <a:endParaRPr sz="2300"/>
            </a:p>
          </p:txBody>
        </p:sp>
        <p:sp>
          <p:nvSpPr>
            <p:cNvPr id="77" name="Google Shape;77;p2"/>
            <p:cNvSpPr txBox="1"/>
            <p:nvPr/>
          </p:nvSpPr>
          <p:spPr>
            <a:xfrm>
              <a:off x="4598677" y="1966898"/>
              <a:ext cx="3168600" cy="7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EPU verification</a:t>
              </a:r>
              <a:endParaRPr sz="1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Full sys verification</a:t>
              </a:r>
              <a:endParaRPr sz="1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 txBox="1"/>
            <p:nvPr/>
          </p:nvSpPr>
          <p:spPr>
            <a:xfrm>
              <a:off x="3877500" y="1624601"/>
              <a:ext cx="5085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2"/>
          <p:cNvGrpSpPr/>
          <p:nvPr/>
        </p:nvGrpSpPr>
        <p:grpSpPr>
          <a:xfrm>
            <a:off x="4323863" y="4566450"/>
            <a:ext cx="3422086" cy="1388100"/>
            <a:chOff x="3877500" y="1601800"/>
            <a:chExt cx="3934336" cy="1388100"/>
          </a:xfrm>
        </p:grpSpPr>
        <p:sp>
          <p:nvSpPr>
            <p:cNvPr id="80" name="Google Shape;80;p2"/>
            <p:cNvSpPr/>
            <p:nvPr/>
          </p:nvSpPr>
          <p:spPr>
            <a:xfrm flipH="1" rot="5400000">
              <a:off x="3449098" y="2065450"/>
              <a:ext cx="1365300" cy="483600"/>
            </a:xfrm>
            <a:prstGeom prst="rect">
              <a:avLst/>
            </a:prstGeom>
            <a:solidFill>
              <a:srgbClr val="D4D0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 txBox="1"/>
            <p:nvPr/>
          </p:nvSpPr>
          <p:spPr>
            <a:xfrm>
              <a:off x="4554136" y="1601800"/>
              <a:ext cx="32577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D4D09A"/>
                  </a:solidFill>
                  <a:latin typeface="Calibri"/>
                  <a:ea typeface="Calibri"/>
                  <a:cs typeface="Calibri"/>
                  <a:sym typeface="Calibri"/>
                </a:rPr>
                <a:t>Overall results</a:t>
              </a:r>
              <a:endParaRPr sz="2300"/>
            </a:p>
          </p:txBody>
        </p:sp>
        <p:sp>
          <p:nvSpPr>
            <p:cNvPr id="82" name="Google Shape;82;p2"/>
            <p:cNvSpPr txBox="1"/>
            <p:nvPr/>
          </p:nvSpPr>
          <p:spPr>
            <a:xfrm>
              <a:off x="4598677" y="1966898"/>
              <a:ext cx="3168600" cy="10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Speed perf</a:t>
              </a:r>
              <a:endParaRPr sz="1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Area perf</a:t>
              </a:r>
              <a:endParaRPr sz="1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Power perf</a:t>
              </a:r>
              <a:endParaRPr sz="1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 txBox="1"/>
            <p:nvPr/>
          </p:nvSpPr>
          <p:spPr>
            <a:xfrm>
              <a:off x="3877500" y="1624601"/>
              <a:ext cx="5085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2"/>
          <p:cNvSpPr txBox="1"/>
          <p:nvPr>
            <p:ph idx="12" type="sldNum"/>
          </p:nvPr>
        </p:nvSpPr>
        <p:spPr>
          <a:xfrm>
            <a:off x="6553200" y="6429396"/>
            <a:ext cx="2133600" cy="29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5" name="Google Shape;85;p2"/>
          <p:cNvGrpSpPr/>
          <p:nvPr/>
        </p:nvGrpSpPr>
        <p:grpSpPr>
          <a:xfrm>
            <a:off x="6986575" y="6372133"/>
            <a:ext cx="1454400" cy="443902"/>
            <a:chOff x="7188850" y="4067100"/>
            <a:chExt cx="1454400" cy="443902"/>
          </a:xfrm>
        </p:grpSpPr>
        <p:sp>
          <p:nvSpPr>
            <p:cNvPr id="86" name="Google Shape;86;p2"/>
            <p:cNvSpPr txBox="1"/>
            <p:nvPr/>
          </p:nvSpPr>
          <p:spPr>
            <a:xfrm>
              <a:off x="7188850" y="4067100"/>
              <a:ext cx="14544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VLSI FINAL PROJECT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 txBox="1"/>
            <p:nvPr/>
          </p:nvSpPr>
          <p:spPr>
            <a:xfrm>
              <a:off x="7616050" y="4166602"/>
              <a:ext cx="1027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283440"/>
                </a:buClr>
                <a:buSzPts val="700"/>
                <a:buFont typeface="Arial"/>
                <a:buNone/>
              </a:pPr>
              <a:r>
                <a:rPr lang="en-US" sz="900">
                  <a:solidFill>
                    <a:srgbClr val="28344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2023.1.12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4973275" y="3697650"/>
            <a:ext cx="3947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Montserrat Medium"/>
              <a:buAutoNum type="arabicPeriod"/>
            </a:pPr>
            <a:r>
              <a:rPr lang="en-US" sz="26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NN architecture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Montserrat Medium"/>
              <a:buAutoNum type="arabicPeriod"/>
            </a:pPr>
            <a:r>
              <a:rPr lang="en-US" sz="26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HW architecture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Montserrat Medium"/>
              <a:buAutoNum type="arabicPeriod"/>
            </a:pPr>
            <a:r>
              <a:rPr lang="en-US" sz="26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EPU architecture</a:t>
            </a:r>
            <a:endParaRPr sz="260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7635" y="1654663"/>
            <a:ext cx="4203633" cy="1227737"/>
            <a:chOff x="915334" y="1832104"/>
            <a:chExt cx="3280500" cy="1227737"/>
          </a:xfrm>
        </p:grpSpPr>
        <p:sp>
          <p:nvSpPr>
            <p:cNvPr id="94" name="Google Shape;94;p3"/>
            <p:cNvSpPr txBox="1"/>
            <p:nvPr/>
          </p:nvSpPr>
          <p:spPr>
            <a:xfrm>
              <a:off x="915334" y="2521041"/>
              <a:ext cx="32805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2900">
                  <a:solidFill>
                    <a:srgbClr val="7B8B6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System architecture</a:t>
              </a:r>
              <a:endParaRPr b="1" sz="2900">
                <a:solidFill>
                  <a:srgbClr val="7B8B6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" name="Google Shape;95;p3"/>
            <p:cNvSpPr txBox="1"/>
            <p:nvPr/>
          </p:nvSpPr>
          <p:spPr>
            <a:xfrm>
              <a:off x="2254827" y="1832104"/>
              <a:ext cx="601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7B8B6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3200">
                <a:solidFill>
                  <a:srgbClr val="7B8B6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255130" y="2416879"/>
              <a:ext cx="600900" cy="45600"/>
            </a:xfrm>
            <a:prstGeom prst="rect">
              <a:avLst/>
            </a:prstGeom>
            <a:solidFill>
              <a:srgbClr val="7B8B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B8B6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3"/>
          <p:cNvSpPr txBox="1"/>
          <p:nvPr>
            <p:ph idx="12" type="sldNum"/>
          </p:nvPr>
        </p:nvSpPr>
        <p:spPr>
          <a:xfrm>
            <a:off x="6553200" y="6429396"/>
            <a:ext cx="2133600" cy="29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>
            <a:off x="6986575" y="6372133"/>
            <a:ext cx="1454400" cy="443902"/>
            <a:chOff x="7188850" y="4067100"/>
            <a:chExt cx="1454400" cy="443902"/>
          </a:xfrm>
        </p:grpSpPr>
        <p:sp>
          <p:nvSpPr>
            <p:cNvPr id="99" name="Google Shape;99;p3"/>
            <p:cNvSpPr txBox="1"/>
            <p:nvPr/>
          </p:nvSpPr>
          <p:spPr>
            <a:xfrm>
              <a:off x="7188850" y="4067100"/>
              <a:ext cx="14544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VLSI FINAL PROJECT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 txBox="1"/>
            <p:nvPr/>
          </p:nvSpPr>
          <p:spPr>
            <a:xfrm>
              <a:off x="7616050" y="4166602"/>
              <a:ext cx="1027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283440"/>
                </a:buClr>
                <a:buSzPts val="700"/>
                <a:buFont typeface="Arial"/>
                <a:buNone/>
              </a:pPr>
              <a:r>
                <a:rPr lang="en-US" sz="900">
                  <a:solidFill>
                    <a:srgbClr val="28344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2023.1.12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1539352" y="192425"/>
            <a:ext cx="4687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B8B6F"/>
                </a:solidFill>
                <a:latin typeface="Montserrat"/>
                <a:ea typeface="Montserrat"/>
                <a:cs typeface="Montserrat"/>
                <a:sym typeface="Montserrat"/>
              </a:rPr>
              <a:t>NN</a:t>
            </a:r>
            <a:r>
              <a:rPr b="1" lang="en-US" sz="4000">
                <a:solidFill>
                  <a:srgbClr val="7B8B6F"/>
                </a:solidFill>
                <a:latin typeface="Montserrat"/>
                <a:ea typeface="Montserrat"/>
                <a:cs typeface="Montserrat"/>
                <a:sym typeface="Montserrat"/>
              </a:rPr>
              <a:t> architecture</a:t>
            </a:r>
            <a:endParaRPr b="1" sz="4000">
              <a:solidFill>
                <a:srgbClr val="7B8B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6" name="Google Shape;106;p4"/>
          <p:cNvGraphicFramePr/>
          <p:nvPr/>
        </p:nvGraphicFramePr>
        <p:xfrm>
          <a:off x="1409100" y="140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{AE2B0DB7-C851-43D6-B72B-1BBA928C1B13}</a:tableStyleId>
              </a:tblPr>
              <a:tblGrid>
                <a:gridCol w="1171975"/>
                <a:gridCol w="1171975"/>
                <a:gridCol w="1171975"/>
                <a:gridCol w="1171975"/>
                <a:gridCol w="1171975"/>
                <a:gridCol w="1171975"/>
              </a:tblGrid>
              <a:tr h="56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Imap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Kernel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Omap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Note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(s)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Conv 0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32*32*3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3*3*3*60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32*32*60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3x3 conv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0.014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Conv 1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32*32*60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1*1*60*33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32*32*33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1x1 conv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0.051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Conv 2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32*32*33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1*1*33*20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32*32*20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conv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0.019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Poo1 0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32*32*20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32*32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1*1*20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 Max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0.002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4"/>
          <p:cNvSpPr txBox="1"/>
          <p:nvPr/>
        </p:nvSpPr>
        <p:spPr>
          <a:xfrm>
            <a:off x="1409100" y="4238513"/>
            <a:ext cx="6006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900">
                <a:latin typeface="Montserrat"/>
                <a:ea typeface="Montserrat"/>
                <a:cs typeface="Montserrat"/>
                <a:sym typeface="Montserrat"/>
              </a:rPr>
              <a:t>Dataset :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Source : </a:t>
            </a:r>
            <a:r>
              <a:rPr b="1" lang="en-US" sz="1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Fruit Classification</a:t>
            </a: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 (kaggle)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Number of classes: </a:t>
            </a:r>
            <a:r>
              <a:rPr b="1" lang="en-US" sz="1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 (fruits and vegetables)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Image size: </a:t>
            </a:r>
            <a:r>
              <a:rPr b="1" lang="en-US" sz="1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32*32</a:t>
            </a:r>
            <a:endParaRPr b="1" sz="17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Train : 200 img/per fruit, </a:t>
            </a:r>
            <a:r>
              <a:rPr lang="en-US" sz="17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Total = </a:t>
            </a:r>
            <a:r>
              <a:rPr b="1" lang="en-US" sz="1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4000</a:t>
            </a:r>
            <a:r>
              <a:rPr lang="en-US" sz="17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images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Test : Average 50 img/per fruit, Total = </a:t>
            </a:r>
            <a:r>
              <a:rPr b="1" lang="en-US" sz="1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1000</a:t>
            </a: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 images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1409100" y="5895125"/>
            <a:ext cx="524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Montserrat"/>
                <a:ea typeface="Montserrat"/>
                <a:cs typeface="Montserrat"/>
                <a:sym typeface="Montserrat"/>
              </a:rPr>
              <a:t>Final Accuracy = </a:t>
            </a:r>
            <a:r>
              <a:rPr b="1" lang="en-US" sz="1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80.6%</a:t>
            </a:r>
            <a:endParaRPr b="1" sz="1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6553200" y="6429396"/>
            <a:ext cx="2133600" cy="29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>
            <a:off x="6986575" y="6372133"/>
            <a:ext cx="1454400" cy="443902"/>
            <a:chOff x="7188850" y="4067100"/>
            <a:chExt cx="1454400" cy="443902"/>
          </a:xfrm>
        </p:grpSpPr>
        <p:sp>
          <p:nvSpPr>
            <p:cNvPr id="111" name="Google Shape;111;p4"/>
            <p:cNvSpPr txBox="1"/>
            <p:nvPr/>
          </p:nvSpPr>
          <p:spPr>
            <a:xfrm>
              <a:off x="7188850" y="4067100"/>
              <a:ext cx="14544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VLSI FINAL PROJECT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7616050" y="4166602"/>
              <a:ext cx="1027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283440"/>
                </a:buClr>
                <a:buSzPts val="700"/>
                <a:buFont typeface="Arial"/>
                <a:buNone/>
              </a:pPr>
              <a:r>
                <a:rPr lang="en-US" sz="900">
                  <a:solidFill>
                    <a:srgbClr val="28344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2023.1.12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1b484a0cf_0_21"/>
          <p:cNvSpPr/>
          <p:nvPr/>
        </p:nvSpPr>
        <p:spPr>
          <a:xfrm>
            <a:off x="7324800" y="4085200"/>
            <a:ext cx="1176900" cy="1581000"/>
          </a:xfrm>
          <a:prstGeom prst="rect">
            <a:avLst/>
          </a:prstGeom>
          <a:solidFill>
            <a:srgbClr val="EED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d1b484a0cf_0_21"/>
          <p:cNvSpPr txBox="1"/>
          <p:nvPr/>
        </p:nvSpPr>
        <p:spPr>
          <a:xfrm>
            <a:off x="1539352" y="192425"/>
            <a:ext cx="4687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B8B6F"/>
                </a:solidFill>
                <a:latin typeface="Montserrat"/>
                <a:ea typeface="Montserrat"/>
                <a:cs typeface="Montserrat"/>
                <a:sym typeface="Montserrat"/>
              </a:rPr>
              <a:t>NN architecture</a:t>
            </a:r>
            <a:endParaRPr b="1" sz="4000">
              <a:solidFill>
                <a:srgbClr val="7B8B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g1d1b484a0cf_0_21"/>
          <p:cNvSpPr txBox="1"/>
          <p:nvPr/>
        </p:nvSpPr>
        <p:spPr>
          <a:xfrm>
            <a:off x="786050" y="1377700"/>
            <a:ext cx="294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 Example : </a:t>
            </a:r>
            <a:r>
              <a:rPr b="1" lang="en-US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Conv0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g1d1b484a0cf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25" y="1973525"/>
            <a:ext cx="7891574" cy="181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4000"/>
              </a:srgbClr>
            </a:outerShdw>
          </a:effectLst>
        </p:spPr>
      </p:pic>
      <p:sp>
        <p:nvSpPr>
          <p:cNvPr id="121" name="Google Shape;121;g1d1b484a0cf_0_21"/>
          <p:cNvSpPr txBox="1"/>
          <p:nvPr/>
        </p:nvSpPr>
        <p:spPr>
          <a:xfrm>
            <a:off x="7420645" y="4096475"/>
            <a:ext cx="141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Out8.hex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1	 00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2	 00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3	 00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…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61440 00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" name="Google Shape;122;g1d1b484a0cf_0_21"/>
          <p:cNvSpPr/>
          <p:nvPr/>
        </p:nvSpPr>
        <p:spPr>
          <a:xfrm>
            <a:off x="6817923" y="4638425"/>
            <a:ext cx="468900" cy="393600"/>
          </a:xfrm>
          <a:prstGeom prst="mathEqual">
            <a:avLst>
              <a:gd fmla="val 23520" name="adj1"/>
              <a:gd fmla="val 11760" name="adj2"/>
            </a:avLst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3" name="Google Shape;123;g1d1b484a0cf_0_21"/>
          <p:cNvSpPr/>
          <p:nvPr/>
        </p:nvSpPr>
        <p:spPr>
          <a:xfrm>
            <a:off x="610200" y="4085200"/>
            <a:ext cx="1026300" cy="158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d1b484a0cf_0_21"/>
          <p:cNvSpPr/>
          <p:nvPr/>
        </p:nvSpPr>
        <p:spPr>
          <a:xfrm>
            <a:off x="2091975" y="4085200"/>
            <a:ext cx="2265300" cy="158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d1b484a0cf_0_21"/>
          <p:cNvSpPr txBox="1"/>
          <p:nvPr/>
        </p:nvSpPr>
        <p:spPr>
          <a:xfrm>
            <a:off x="2158497" y="4119275"/>
            <a:ext cx="2313300" cy="1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W2.hex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EFF8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10_11_11_11_11_10_00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W8.hex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05_FA_ED_00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" name="Google Shape;126;g1d1b484a0cf_0_21"/>
          <p:cNvSpPr txBox="1"/>
          <p:nvPr/>
        </p:nvSpPr>
        <p:spPr>
          <a:xfrm>
            <a:off x="641968" y="4096475"/>
            <a:ext cx="141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In8.hex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1	20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2	20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3	20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…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3072  20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7" name="Google Shape;127;g1d1b484a0cf_0_21"/>
          <p:cNvSpPr/>
          <p:nvPr/>
        </p:nvSpPr>
        <p:spPr>
          <a:xfrm>
            <a:off x="1615985" y="4635125"/>
            <a:ext cx="492900" cy="400200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8" name="Google Shape;128;g1d1b484a0cf_0_21"/>
          <p:cNvSpPr/>
          <p:nvPr/>
        </p:nvSpPr>
        <p:spPr>
          <a:xfrm>
            <a:off x="4392480" y="4638425"/>
            <a:ext cx="468900" cy="3936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9" name="Google Shape;129;g1d1b484a0cf_0_21"/>
          <p:cNvSpPr/>
          <p:nvPr/>
        </p:nvSpPr>
        <p:spPr>
          <a:xfrm>
            <a:off x="4896550" y="4090775"/>
            <a:ext cx="1883400" cy="158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d1b484a0cf_0_21"/>
          <p:cNvSpPr txBox="1"/>
          <p:nvPr/>
        </p:nvSpPr>
        <p:spPr>
          <a:xfrm>
            <a:off x="4992408" y="4096475"/>
            <a:ext cx="169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Bias32.hex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1	00000111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2	FFFFFDEC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3	00000080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…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60	FFFFFFF6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" name="Google Shape;131;g1d1b484a0cf_0_21"/>
          <p:cNvSpPr txBox="1"/>
          <p:nvPr>
            <p:ph idx="12" type="sldNum"/>
          </p:nvPr>
        </p:nvSpPr>
        <p:spPr>
          <a:xfrm>
            <a:off x="6553200" y="6429396"/>
            <a:ext cx="2133600" cy="29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2" name="Google Shape;132;g1d1b484a0cf_0_21"/>
          <p:cNvGrpSpPr/>
          <p:nvPr/>
        </p:nvGrpSpPr>
        <p:grpSpPr>
          <a:xfrm>
            <a:off x="6986575" y="6372133"/>
            <a:ext cx="1454400" cy="443902"/>
            <a:chOff x="7188850" y="4067100"/>
            <a:chExt cx="1454400" cy="443902"/>
          </a:xfrm>
        </p:grpSpPr>
        <p:sp>
          <p:nvSpPr>
            <p:cNvPr id="133" name="Google Shape;133;g1d1b484a0cf_0_21"/>
            <p:cNvSpPr txBox="1"/>
            <p:nvPr/>
          </p:nvSpPr>
          <p:spPr>
            <a:xfrm>
              <a:off x="7188850" y="4067100"/>
              <a:ext cx="14544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VLSI FINAL PROJECT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1d1b484a0cf_0_21"/>
            <p:cNvSpPr txBox="1"/>
            <p:nvPr/>
          </p:nvSpPr>
          <p:spPr>
            <a:xfrm>
              <a:off x="7616050" y="4166602"/>
              <a:ext cx="1027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283440"/>
                </a:buClr>
                <a:buSzPts val="700"/>
                <a:buFont typeface="Arial"/>
                <a:buNone/>
              </a:pPr>
              <a:r>
                <a:rPr lang="en-US" sz="900">
                  <a:solidFill>
                    <a:srgbClr val="28344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2023.1.12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/>
        </p:nvSpPr>
        <p:spPr>
          <a:xfrm>
            <a:off x="395527" y="222025"/>
            <a:ext cx="4687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B8B6F"/>
                </a:solidFill>
                <a:latin typeface="Montserrat"/>
                <a:ea typeface="Montserrat"/>
                <a:cs typeface="Montserrat"/>
                <a:sym typeface="Montserrat"/>
              </a:rPr>
              <a:t>HW architecture</a:t>
            </a:r>
            <a:endParaRPr b="1" sz="4000">
              <a:solidFill>
                <a:srgbClr val="7B8B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172800" y="1777475"/>
            <a:ext cx="8798400" cy="3920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5"/>
          <p:cNvGrpSpPr/>
          <p:nvPr/>
        </p:nvGrpSpPr>
        <p:grpSpPr>
          <a:xfrm>
            <a:off x="6986575" y="6372133"/>
            <a:ext cx="1454400" cy="443902"/>
            <a:chOff x="7188850" y="4067100"/>
            <a:chExt cx="1454400" cy="443902"/>
          </a:xfrm>
        </p:grpSpPr>
        <p:sp>
          <p:nvSpPr>
            <p:cNvPr id="142" name="Google Shape;142;p5"/>
            <p:cNvSpPr txBox="1"/>
            <p:nvPr/>
          </p:nvSpPr>
          <p:spPr>
            <a:xfrm>
              <a:off x="7188850" y="4067100"/>
              <a:ext cx="14544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VLSI FINAL PROJECT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7616050" y="4166602"/>
              <a:ext cx="1027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283440"/>
                </a:buClr>
                <a:buSzPts val="700"/>
                <a:buFont typeface="Arial"/>
                <a:buNone/>
              </a:pPr>
              <a:r>
                <a:rPr lang="en-US" sz="900">
                  <a:solidFill>
                    <a:srgbClr val="28344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2023.1.12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5"/>
          <p:cNvSpPr/>
          <p:nvPr/>
        </p:nvSpPr>
        <p:spPr>
          <a:xfrm>
            <a:off x="1199275" y="2126450"/>
            <a:ext cx="1052700" cy="992700"/>
          </a:xfrm>
          <a:prstGeom prst="rect">
            <a:avLst/>
          </a:prstGeom>
          <a:solidFill>
            <a:srgbClr val="A2AF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DMA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(master2)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(slave)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801550" y="3823150"/>
            <a:ext cx="1983300" cy="1739700"/>
            <a:chOff x="1353550" y="2932600"/>
            <a:chExt cx="1983300" cy="1739700"/>
          </a:xfrm>
        </p:grpSpPr>
        <p:sp>
          <p:nvSpPr>
            <p:cNvPr id="146" name="Google Shape;146;p5"/>
            <p:cNvSpPr/>
            <p:nvPr/>
          </p:nvSpPr>
          <p:spPr>
            <a:xfrm>
              <a:off x="1353550" y="2932600"/>
              <a:ext cx="1983300" cy="1739700"/>
            </a:xfrm>
            <a:prstGeom prst="rect">
              <a:avLst/>
            </a:prstGeom>
            <a:solidFill>
              <a:srgbClr val="A2AFA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EPU wrapper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(slave)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618000" y="3531300"/>
              <a:ext cx="1454400" cy="992700"/>
            </a:xfrm>
            <a:prstGeom prst="rect">
              <a:avLst/>
            </a:prstGeom>
            <a:solidFill>
              <a:srgbClr val="CFC3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Bias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Weight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Input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Output Buffer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8" name="Google Shape;148;p5"/>
          <p:cNvSpPr/>
          <p:nvPr/>
        </p:nvSpPr>
        <p:spPr>
          <a:xfrm>
            <a:off x="268050" y="3132688"/>
            <a:ext cx="8607900" cy="721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90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AXI bus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3246321" y="4971250"/>
            <a:ext cx="1052700" cy="439200"/>
          </a:xfrm>
          <a:prstGeom prst="rect">
            <a:avLst/>
          </a:prstGeom>
          <a:solidFill>
            <a:srgbClr val="BECB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Sensor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2665922" y="1849867"/>
            <a:ext cx="2320200" cy="1275900"/>
          </a:xfrm>
          <a:prstGeom prst="rect">
            <a:avLst/>
          </a:prstGeom>
          <a:solidFill>
            <a:srgbClr val="A2AF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2784838" y="2024463"/>
            <a:ext cx="627000" cy="9027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1428750" rotWithShape="0" algn="bl" dir="4860000" dist="19050">
              <a:srgbClr val="D8D8D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CPU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3568913" y="2024475"/>
            <a:ext cx="1286700" cy="394500"/>
          </a:xfrm>
          <a:prstGeom prst="rect">
            <a:avLst/>
          </a:prstGeom>
          <a:solidFill>
            <a:srgbClr val="CFC3BC"/>
          </a:solidFill>
          <a:ln>
            <a:noFill/>
          </a:ln>
          <a:effectLst>
            <a:outerShdw blurRad="1428750" rotWithShape="0" algn="bl" dir="4860000" dist="19050">
              <a:srgbClr val="D8D8D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L1 I$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(master0)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3568913" y="2532675"/>
            <a:ext cx="1286700" cy="394500"/>
          </a:xfrm>
          <a:prstGeom prst="rect">
            <a:avLst/>
          </a:prstGeom>
          <a:solidFill>
            <a:srgbClr val="CFC3BC"/>
          </a:solidFill>
          <a:ln>
            <a:noFill/>
          </a:ln>
          <a:effectLst>
            <a:outerShdw blurRad="1428750" rotWithShape="0" algn="bl" dir="4860000" dist="19050">
              <a:srgbClr val="D8D8D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L1 D$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(master1)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5400075" y="1847775"/>
            <a:ext cx="1088100" cy="1280100"/>
          </a:xfrm>
          <a:prstGeom prst="rect">
            <a:avLst/>
          </a:prstGeom>
          <a:solidFill>
            <a:srgbClr val="A2AF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IM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Wrapper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(Slave1)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5500675" y="2642325"/>
            <a:ext cx="883800" cy="394500"/>
          </a:xfrm>
          <a:prstGeom prst="rect">
            <a:avLst/>
          </a:prstGeom>
          <a:solidFill>
            <a:srgbClr val="CFC3BC"/>
          </a:solidFill>
          <a:ln>
            <a:noFill/>
          </a:ln>
          <a:effectLst>
            <a:outerShdw blurRad="1428750" rotWithShape="0" algn="bl" dir="4860000" dist="19050">
              <a:srgbClr val="D8D8D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IM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6902125" y="1847775"/>
            <a:ext cx="1088100" cy="1280100"/>
          </a:xfrm>
          <a:prstGeom prst="rect">
            <a:avLst/>
          </a:prstGeom>
          <a:solidFill>
            <a:srgbClr val="A2AF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DM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Wrapper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(Slave2)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6986575" y="2642325"/>
            <a:ext cx="883800" cy="394500"/>
          </a:xfrm>
          <a:prstGeom prst="rect">
            <a:avLst/>
          </a:prstGeom>
          <a:solidFill>
            <a:srgbClr val="CFC3BC"/>
          </a:solidFill>
          <a:ln>
            <a:noFill/>
          </a:ln>
          <a:effectLst>
            <a:outerShdw blurRad="1428750" rotWithShape="0" algn="bl" dir="4860000" dist="19050">
              <a:srgbClr val="D8D8D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DM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2899571" y="3823150"/>
            <a:ext cx="1802700" cy="778500"/>
          </a:xfrm>
          <a:prstGeom prst="rect">
            <a:avLst/>
          </a:prstGeom>
          <a:solidFill>
            <a:srgbClr val="A2AF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SCtrl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Wrapper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(Slave)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3840071" y="3950350"/>
            <a:ext cx="783600" cy="524100"/>
          </a:xfrm>
          <a:prstGeom prst="rect">
            <a:avLst/>
          </a:prstGeom>
          <a:solidFill>
            <a:srgbClr val="CFC3BC"/>
          </a:solidFill>
          <a:ln>
            <a:noFill/>
          </a:ln>
          <a:effectLst>
            <a:outerShdw blurRad="1428750" rotWithShape="0" algn="bl" dir="4860000" dist="19050">
              <a:srgbClr val="D8D8D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Sensor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Ctrl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3686121" y="4641100"/>
            <a:ext cx="173100" cy="290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4829714" y="4971250"/>
            <a:ext cx="1052700" cy="439200"/>
          </a:xfrm>
          <a:prstGeom prst="rect">
            <a:avLst/>
          </a:prstGeom>
          <a:solidFill>
            <a:srgbClr val="BECB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ROM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6005561" y="4971250"/>
            <a:ext cx="1052700" cy="439200"/>
          </a:xfrm>
          <a:prstGeom prst="rect">
            <a:avLst/>
          </a:prstGeom>
          <a:solidFill>
            <a:srgbClr val="BECB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DRAM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4817539" y="3824424"/>
            <a:ext cx="1052700" cy="778500"/>
          </a:xfrm>
          <a:prstGeom prst="rect">
            <a:avLst/>
          </a:prstGeom>
          <a:solidFill>
            <a:srgbClr val="A2AF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ROM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Wrapper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(slave)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5269514" y="4641100"/>
            <a:ext cx="173100" cy="290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6445361" y="4641100"/>
            <a:ext cx="173100" cy="290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6005561" y="3823150"/>
            <a:ext cx="1052700" cy="778500"/>
          </a:xfrm>
          <a:prstGeom prst="rect">
            <a:avLst/>
          </a:prstGeom>
          <a:solidFill>
            <a:srgbClr val="A2AF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DRAM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Wrapper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(slave)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3380859" y="5359175"/>
            <a:ext cx="7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FA8DC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(Off-chip)</a:t>
            </a:r>
            <a:endParaRPr sz="1000">
              <a:solidFill>
                <a:srgbClr val="6FA8D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4952077" y="5359175"/>
            <a:ext cx="7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FA8DC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(Off-chip)</a:t>
            </a:r>
            <a:endParaRPr sz="1000">
              <a:solidFill>
                <a:srgbClr val="6FA8D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6114573" y="5359175"/>
            <a:ext cx="7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FA8DC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(Off-chip)</a:t>
            </a:r>
            <a:endParaRPr sz="1000">
              <a:solidFill>
                <a:srgbClr val="6FA8D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7183142" y="3824424"/>
            <a:ext cx="1188900" cy="1478400"/>
          </a:xfrm>
          <a:prstGeom prst="rect">
            <a:avLst/>
          </a:prstGeom>
          <a:solidFill>
            <a:srgbClr val="A2AF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WDT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Wrapper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(Slave)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7385792" y="4641088"/>
            <a:ext cx="783600" cy="524100"/>
          </a:xfrm>
          <a:prstGeom prst="rect">
            <a:avLst/>
          </a:prstGeom>
          <a:solidFill>
            <a:srgbClr val="CFC3BC"/>
          </a:solidFill>
          <a:ln>
            <a:noFill/>
          </a:ln>
          <a:effectLst>
            <a:outerShdw blurRad="1428750" rotWithShape="0" algn="bl" dir="4860000" dist="19050">
              <a:srgbClr val="D8D8D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Montserrat"/>
                <a:ea typeface="Montserrat"/>
                <a:cs typeface="Montserrat"/>
                <a:sym typeface="Montserrat"/>
              </a:rPr>
              <a:t>WDT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5"/>
          <p:cNvSpPr txBox="1"/>
          <p:nvPr>
            <p:ph idx="12" type="sldNum"/>
          </p:nvPr>
        </p:nvSpPr>
        <p:spPr>
          <a:xfrm>
            <a:off x="6553200" y="6500834"/>
            <a:ext cx="2133600" cy="22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1b484a0cf_0_238"/>
          <p:cNvSpPr txBox="1"/>
          <p:nvPr/>
        </p:nvSpPr>
        <p:spPr>
          <a:xfrm>
            <a:off x="1539350" y="192425"/>
            <a:ext cx="535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B8B6F"/>
                </a:solidFill>
                <a:latin typeface="Montserrat"/>
                <a:ea typeface="Montserrat"/>
                <a:cs typeface="Montserrat"/>
                <a:sym typeface="Montserrat"/>
              </a:rPr>
              <a:t>EPU</a:t>
            </a:r>
            <a:r>
              <a:rPr b="1" lang="en-US" sz="4000">
                <a:solidFill>
                  <a:srgbClr val="7B8B6F"/>
                </a:solidFill>
                <a:latin typeface="Montserrat"/>
                <a:ea typeface="Montserrat"/>
                <a:cs typeface="Montserrat"/>
                <a:sym typeface="Montserrat"/>
              </a:rPr>
              <a:t> architecture</a:t>
            </a:r>
            <a:endParaRPr b="1" sz="4000">
              <a:solidFill>
                <a:srgbClr val="7B8B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g1d1b484a0cf_0_238"/>
          <p:cNvSpPr txBox="1"/>
          <p:nvPr>
            <p:ph idx="12" type="sldNum"/>
          </p:nvPr>
        </p:nvSpPr>
        <p:spPr>
          <a:xfrm>
            <a:off x="6553200" y="6429396"/>
            <a:ext cx="2133600" cy="29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9" name="Google Shape;179;g1d1b484a0cf_0_238"/>
          <p:cNvGrpSpPr/>
          <p:nvPr/>
        </p:nvGrpSpPr>
        <p:grpSpPr>
          <a:xfrm>
            <a:off x="4164125" y="1613075"/>
            <a:ext cx="4845000" cy="4299000"/>
            <a:chOff x="4164125" y="1613075"/>
            <a:chExt cx="4845000" cy="4299000"/>
          </a:xfrm>
        </p:grpSpPr>
        <p:sp>
          <p:nvSpPr>
            <p:cNvPr id="180" name="Google Shape;180;g1d1b484a0cf_0_238"/>
            <p:cNvSpPr/>
            <p:nvPr/>
          </p:nvSpPr>
          <p:spPr>
            <a:xfrm>
              <a:off x="4164125" y="1613075"/>
              <a:ext cx="4845000" cy="4299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EPU</a:t>
              </a:r>
              <a:endParaRPr b="1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1" name="Google Shape;181;g1d1b484a0cf_0_238"/>
            <p:cNvSpPr/>
            <p:nvPr/>
          </p:nvSpPr>
          <p:spPr>
            <a:xfrm rot="-5400000">
              <a:off x="4122150" y="2231527"/>
              <a:ext cx="872400" cy="474900"/>
            </a:xfrm>
            <a:prstGeom prst="rect">
              <a:avLst/>
            </a:prstGeom>
            <a:solidFill>
              <a:srgbClr val="D09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Montserrat"/>
                  <a:ea typeface="Montserrat"/>
                  <a:cs typeface="Montserrat"/>
                  <a:sym typeface="Montserrat"/>
                </a:rPr>
                <a:t>Input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2" name="Google Shape;182;g1d1b484a0cf_0_238"/>
            <p:cNvSpPr/>
            <p:nvPr/>
          </p:nvSpPr>
          <p:spPr>
            <a:xfrm rot="-5400000">
              <a:off x="4122150" y="3186619"/>
              <a:ext cx="872400" cy="474900"/>
            </a:xfrm>
            <a:prstGeom prst="rect">
              <a:avLst/>
            </a:prstGeom>
            <a:solidFill>
              <a:srgbClr val="D09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Montserrat"/>
                  <a:ea typeface="Montserrat"/>
                  <a:cs typeface="Montserrat"/>
                  <a:sym typeface="Montserrat"/>
                </a:rPr>
                <a:t>Out</a:t>
              </a:r>
              <a:r>
                <a:rPr b="1" lang="en-US">
                  <a:latin typeface="Montserrat"/>
                  <a:ea typeface="Montserrat"/>
                  <a:cs typeface="Montserrat"/>
                  <a:sym typeface="Montserrat"/>
                </a:rPr>
                <a:t>put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3" name="Google Shape;183;g1d1b484a0cf_0_238"/>
            <p:cNvSpPr/>
            <p:nvPr/>
          </p:nvSpPr>
          <p:spPr>
            <a:xfrm rot="-5400000">
              <a:off x="4122150" y="4141708"/>
              <a:ext cx="872400" cy="474900"/>
            </a:xfrm>
            <a:prstGeom prst="rect">
              <a:avLst/>
            </a:prstGeom>
            <a:solidFill>
              <a:srgbClr val="D09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Montserrat"/>
                  <a:ea typeface="Montserrat"/>
                  <a:cs typeface="Montserrat"/>
                  <a:sym typeface="Montserrat"/>
                </a:rPr>
                <a:t>Bias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4" name="Google Shape;184;g1d1b484a0cf_0_238"/>
            <p:cNvSpPr/>
            <p:nvPr/>
          </p:nvSpPr>
          <p:spPr>
            <a:xfrm rot="-5400000">
              <a:off x="4122150" y="5096800"/>
              <a:ext cx="872400" cy="474900"/>
            </a:xfrm>
            <a:prstGeom prst="rect">
              <a:avLst/>
            </a:prstGeom>
            <a:solidFill>
              <a:srgbClr val="D09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Montserrat"/>
                  <a:ea typeface="Montserrat"/>
                  <a:cs typeface="Montserrat"/>
                  <a:sym typeface="Montserrat"/>
                </a:rPr>
                <a:t>Weight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5" name="Google Shape;185;g1d1b484a0cf_0_238"/>
            <p:cNvSpPr/>
            <p:nvPr/>
          </p:nvSpPr>
          <p:spPr>
            <a:xfrm>
              <a:off x="4983150" y="2237075"/>
              <a:ext cx="947400" cy="463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ECB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16 bit</a:t>
              </a: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6" name="Google Shape;186;g1d1b484a0cf_0_238"/>
            <p:cNvSpPr/>
            <p:nvPr/>
          </p:nvSpPr>
          <p:spPr>
            <a:xfrm>
              <a:off x="4983150" y="4147275"/>
              <a:ext cx="947400" cy="463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ECB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32</a:t>
              </a:r>
              <a:r>
                <a:rPr b="1" lang="en-US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bit</a:t>
              </a: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7" name="Google Shape;187;g1d1b484a0cf_0_238"/>
            <p:cNvSpPr/>
            <p:nvPr/>
          </p:nvSpPr>
          <p:spPr>
            <a:xfrm>
              <a:off x="4983150" y="5102375"/>
              <a:ext cx="947400" cy="463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ECB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18</a:t>
              </a:r>
              <a:r>
                <a:rPr b="1" lang="en-US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bit</a:t>
              </a: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8" name="Google Shape;188;g1d1b484a0cf_0_238"/>
            <p:cNvSpPr/>
            <p:nvPr/>
          </p:nvSpPr>
          <p:spPr>
            <a:xfrm>
              <a:off x="6541825" y="2201075"/>
              <a:ext cx="883800" cy="535800"/>
            </a:xfrm>
            <a:prstGeom prst="rect">
              <a:avLst/>
            </a:prstGeom>
            <a:solidFill>
              <a:srgbClr val="D09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Max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Pooling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9" name="Google Shape;189;g1d1b484a0cf_0_238"/>
            <p:cNvSpPr/>
            <p:nvPr/>
          </p:nvSpPr>
          <p:spPr>
            <a:xfrm>
              <a:off x="6348875" y="2987875"/>
              <a:ext cx="2492400" cy="872400"/>
            </a:xfrm>
            <a:prstGeom prst="rect">
              <a:avLst/>
            </a:prstGeom>
            <a:solidFill>
              <a:srgbClr val="D09075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Conv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1x1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0" name="Google Shape;190;g1d1b484a0cf_0_238"/>
            <p:cNvSpPr/>
            <p:nvPr/>
          </p:nvSpPr>
          <p:spPr>
            <a:xfrm>
              <a:off x="6561575" y="3156175"/>
              <a:ext cx="883800" cy="53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PE0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1" name="Google Shape;191;g1d1b484a0cf_0_238"/>
            <p:cNvSpPr/>
            <p:nvPr/>
          </p:nvSpPr>
          <p:spPr>
            <a:xfrm>
              <a:off x="6348875" y="4147275"/>
              <a:ext cx="2492400" cy="1419000"/>
            </a:xfrm>
            <a:prstGeom prst="rect">
              <a:avLst/>
            </a:prstGeom>
            <a:solidFill>
              <a:srgbClr val="D09075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Conv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3x3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2" name="Google Shape;192;g1d1b484a0cf_0_238"/>
            <p:cNvSpPr/>
            <p:nvPr/>
          </p:nvSpPr>
          <p:spPr>
            <a:xfrm>
              <a:off x="4983150" y="3206275"/>
              <a:ext cx="947400" cy="435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BECB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Montserrat"/>
                  <a:ea typeface="Montserrat"/>
                  <a:cs typeface="Montserrat"/>
                  <a:sym typeface="Montserrat"/>
                </a:rPr>
                <a:t>16 bit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3" name="Google Shape;193;g1d1b484a0cf_0_238"/>
            <p:cNvSpPr/>
            <p:nvPr/>
          </p:nvSpPr>
          <p:spPr>
            <a:xfrm>
              <a:off x="6541825" y="4379750"/>
              <a:ext cx="671400" cy="435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PE0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4" name="Google Shape;194;g1d1b484a0cf_0_238"/>
            <p:cNvSpPr/>
            <p:nvPr/>
          </p:nvSpPr>
          <p:spPr>
            <a:xfrm>
              <a:off x="7437375" y="4379750"/>
              <a:ext cx="671400" cy="435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PE1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5" name="Google Shape;195;g1d1b484a0cf_0_238"/>
            <p:cNvSpPr/>
            <p:nvPr/>
          </p:nvSpPr>
          <p:spPr>
            <a:xfrm>
              <a:off x="6561575" y="4995925"/>
              <a:ext cx="671400" cy="435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PE2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6" name="Google Shape;196;g1d1b484a0cf_0_238"/>
            <p:cNvSpPr/>
            <p:nvPr/>
          </p:nvSpPr>
          <p:spPr>
            <a:xfrm>
              <a:off x="7457125" y="4995925"/>
              <a:ext cx="671400" cy="435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latin typeface="Montserrat"/>
                  <a:ea typeface="Montserrat"/>
                  <a:cs typeface="Montserrat"/>
                  <a:sym typeface="Montserrat"/>
                </a:rPr>
                <a:t>PE3</a:t>
              </a:r>
              <a:endParaRPr b="1"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7" name="Google Shape;197;g1d1b484a0cf_0_238"/>
          <p:cNvSpPr txBox="1"/>
          <p:nvPr/>
        </p:nvSpPr>
        <p:spPr>
          <a:xfrm>
            <a:off x="586600" y="1613075"/>
            <a:ext cx="37458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EPU structure</a:t>
            </a:r>
            <a:endParaRPr b="1" sz="17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Weight  buffer(180KB)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Bias buffer(2KB)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Input buffer(384KB)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Output buffer(384KB)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EPU mode</a:t>
            </a:r>
            <a:endParaRPr b="1" sz="17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Conv3x3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4PE,each with 9 MACs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zero padding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Relu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Conv1x1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Medium"/>
              <a:buChar char="-"/>
            </a:pPr>
            <a:r>
              <a:rPr lang="en-US" sz="17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1PE with 9 MACs</a:t>
            </a:r>
            <a:endParaRPr sz="17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Medium"/>
              <a:buChar char="-"/>
            </a:pPr>
            <a:r>
              <a:rPr lang="en-US" sz="17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Relu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Max pooling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g1d1b484a0cf_0_238"/>
          <p:cNvGrpSpPr/>
          <p:nvPr/>
        </p:nvGrpSpPr>
        <p:grpSpPr>
          <a:xfrm>
            <a:off x="6986575" y="6372133"/>
            <a:ext cx="1454400" cy="443902"/>
            <a:chOff x="7188850" y="4067100"/>
            <a:chExt cx="1454400" cy="443902"/>
          </a:xfrm>
        </p:grpSpPr>
        <p:sp>
          <p:nvSpPr>
            <p:cNvPr id="199" name="Google Shape;199;g1d1b484a0cf_0_238"/>
            <p:cNvSpPr txBox="1"/>
            <p:nvPr/>
          </p:nvSpPr>
          <p:spPr>
            <a:xfrm>
              <a:off x="7188850" y="4067100"/>
              <a:ext cx="14544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VLSI FINAL PROJECT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1d1b484a0cf_0_238"/>
            <p:cNvSpPr txBox="1"/>
            <p:nvPr/>
          </p:nvSpPr>
          <p:spPr>
            <a:xfrm>
              <a:off x="7616050" y="4166602"/>
              <a:ext cx="1027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283440"/>
                </a:buClr>
                <a:buSzPts val="700"/>
                <a:buFont typeface="Arial"/>
                <a:buNone/>
              </a:pPr>
              <a:r>
                <a:rPr lang="en-US" sz="900">
                  <a:solidFill>
                    <a:srgbClr val="28344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2023.1.12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1b484a0cf_0_279"/>
          <p:cNvSpPr txBox="1"/>
          <p:nvPr/>
        </p:nvSpPr>
        <p:spPr>
          <a:xfrm>
            <a:off x="4973275" y="3845675"/>
            <a:ext cx="3947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Montserrat Medium"/>
              <a:buAutoNum type="arabicPeriod"/>
            </a:pPr>
            <a:r>
              <a:rPr lang="en-US" sz="26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EPU Verify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Montserrat Medium"/>
              <a:buAutoNum type="arabicPeriod"/>
            </a:pPr>
            <a:r>
              <a:rPr lang="en-US" sz="26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FULL Sys Verify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06" name="Google Shape;206;g1d1b484a0cf_0_279"/>
          <p:cNvGrpSpPr/>
          <p:nvPr/>
        </p:nvGrpSpPr>
        <p:grpSpPr>
          <a:xfrm>
            <a:off x="177615" y="1654639"/>
            <a:ext cx="4025830" cy="1227737"/>
            <a:chOff x="915334" y="1832104"/>
            <a:chExt cx="3280500" cy="1227737"/>
          </a:xfrm>
        </p:grpSpPr>
        <p:sp>
          <p:nvSpPr>
            <p:cNvPr id="207" name="Google Shape;207;g1d1b484a0cf_0_279"/>
            <p:cNvSpPr txBox="1"/>
            <p:nvPr/>
          </p:nvSpPr>
          <p:spPr>
            <a:xfrm>
              <a:off x="915334" y="2521041"/>
              <a:ext cx="32805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00">
                  <a:solidFill>
                    <a:srgbClr val="7B8B6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Verification</a:t>
              </a:r>
              <a:endParaRPr b="1" sz="2900">
                <a:solidFill>
                  <a:srgbClr val="7B8B6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8" name="Google Shape;208;g1d1b484a0cf_0_279"/>
            <p:cNvSpPr txBox="1"/>
            <p:nvPr/>
          </p:nvSpPr>
          <p:spPr>
            <a:xfrm>
              <a:off x="2254827" y="1832104"/>
              <a:ext cx="601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7B8B6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3200">
                <a:solidFill>
                  <a:srgbClr val="7B8B6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1d1b484a0cf_0_279"/>
            <p:cNvSpPr/>
            <p:nvPr/>
          </p:nvSpPr>
          <p:spPr>
            <a:xfrm>
              <a:off x="2255130" y="2416879"/>
              <a:ext cx="600900" cy="45600"/>
            </a:xfrm>
            <a:prstGeom prst="rect">
              <a:avLst/>
            </a:prstGeom>
            <a:solidFill>
              <a:srgbClr val="7B8B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B8B6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1d1b484a0cf_0_279"/>
          <p:cNvSpPr txBox="1"/>
          <p:nvPr>
            <p:ph idx="12" type="sldNum"/>
          </p:nvPr>
        </p:nvSpPr>
        <p:spPr>
          <a:xfrm>
            <a:off x="6553200" y="6429396"/>
            <a:ext cx="2133600" cy="29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1" name="Google Shape;211;g1d1b484a0cf_0_279"/>
          <p:cNvGrpSpPr/>
          <p:nvPr/>
        </p:nvGrpSpPr>
        <p:grpSpPr>
          <a:xfrm>
            <a:off x="6986575" y="6372133"/>
            <a:ext cx="1454400" cy="443902"/>
            <a:chOff x="7188850" y="4067100"/>
            <a:chExt cx="1454400" cy="443902"/>
          </a:xfrm>
        </p:grpSpPr>
        <p:sp>
          <p:nvSpPr>
            <p:cNvPr id="212" name="Google Shape;212;g1d1b484a0cf_0_279"/>
            <p:cNvSpPr txBox="1"/>
            <p:nvPr/>
          </p:nvSpPr>
          <p:spPr>
            <a:xfrm>
              <a:off x="7188850" y="4067100"/>
              <a:ext cx="14544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VLSI FINAL PROJECT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1d1b484a0cf_0_279"/>
            <p:cNvSpPr txBox="1"/>
            <p:nvPr/>
          </p:nvSpPr>
          <p:spPr>
            <a:xfrm>
              <a:off x="7616050" y="4166602"/>
              <a:ext cx="1027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283440"/>
                </a:buClr>
                <a:buSzPts val="700"/>
                <a:buFont typeface="Arial"/>
                <a:buNone/>
              </a:pPr>
              <a:r>
                <a:rPr lang="en-US" sz="900">
                  <a:solidFill>
                    <a:srgbClr val="28344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2023.1.12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1b484a0cf_0_288"/>
          <p:cNvSpPr txBox="1"/>
          <p:nvPr/>
        </p:nvSpPr>
        <p:spPr>
          <a:xfrm>
            <a:off x="1539352" y="192425"/>
            <a:ext cx="4687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B8B6F"/>
                </a:solidFill>
                <a:latin typeface="Montserrat"/>
                <a:ea typeface="Montserrat"/>
                <a:cs typeface="Montserrat"/>
                <a:sym typeface="Montserrat"/>
              </a:rPr>
              <a:t>EPU verification</a:t>
            </a:r>
            <a:endParaRPr b="1" sz="4000">
              <a:solidFill>
                <a:srgbClr val="7B8B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g1d1b484a0cf_0_288"/>
          <p:cNvSpPr txBox="1"/>
          <p:nvPr>
            <p:ph idx="12" type="sldNum"/>
          </p:nvPr>
        </p:nvSpPr>
        <p:spPr>
          <a:xfrm>
            <a:off x="6553200" y="6429396"/>
            <a:ext cx="2133600" cy="29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g1d1b484a0cf_0_288"/>
          <p:cNvSpPr txBox="1"/>
          <p:nvPr/>
        </p:nvSpPr>
        <p:spPr>
          <a:xfrm>
            <a:off x="128300" y="1811800"/>
            <a:ext cx="3714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Medium"/>
              <a:buAutoNum type="alphaUcPeriod"/>
            </a:pP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Stand-alone testbench for EPU</a:t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Medium"/>
              <a:buAutoNum type="alphaUcPeriod"/>
            </a:pP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TB loads input/weight/bias data into RTL-simulated SRAM buffers.</a:t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Medium"/>
              <a:buAutoNum type="alphaUcPeriod"/>
            </a:pP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TB pulls start signal to high</a:t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Medium"/>
              <a:buAutoNum type="alphaUcPeriod"/>
            </a:pP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EPU starts computation and writes results to output buffer.</a:t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Medium"/>
              <a:buAutoNum type="alphaUcPeriod"/>
            </a:pP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EPU pulls finish signal to high</a:t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Medium"/>
              <a:buAutoNum type="alphaUcPeriod"/>
            </a:pP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TB verify the content of output buffer.</a:t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221" name="Google Shape;221;g1d1b484a0cf_0_288"/>
          <p:cNvGraphicFramePr/>
          <p:nvPr/>
        </p:nvGraphicFramePr>
        <p:xfrm>
          <a:off x="3784125" y="225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{AE2B0DB7-C851-43D6-B72B-1BBA928C1B13}</a:tableStyleId>
              </a:tblPr>
              <a:tblGrid>
                <a:gridCol w="847900"/>
                <a:gridCol w="764750"/>
                <a:gridCol w="917075"/>
                <a:gridCol w="917075"/>
                <a:gridCol w="917075"/>
                <a:gridCol w="917075"/>
              </a:tblGrid>
              <a:tr h="55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A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Imap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A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Kernel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A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Omap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A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Note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A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(s)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AA8D"/>
                    </a:solidFill>
                  </a:tcPr>
                </a:tc>
              </a:tr>
              <a:tr h="64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Conv 0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32*32*3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3*3*3*60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32*32*60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3x3 conv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0.014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Conv 1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32*32*60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1*1*60*33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32*32*33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1x1 conv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0.051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Conv 2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32*32*33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1*1*33*20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32*32*20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1*1 conv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0.019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Poo1 0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32*32*20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32*32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1*1*20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32*32 Max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0.002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2" name="Google Shape;222;g1d1b484a0cf_0_288"/>
          <p:cNvGrpSpPr/>
          <p:nvPr/>
        </p:nvGrpSpPr>
        <p:grpSpPr>
          <a:xfrm>
            <a:off x="6986575" y="6372133"/>
            <a:ext cx="1454400" cy="443902"/>
            <a:chOff x="7188850" y="4067100"/>
            <a:chExt cx="1454400" cy="443902"/>
          </a:xfrm>
        </p:grpSpPr>
        <p:sp>
          <p:nvSpPr>
            <p:cNvPr id="223" name="Google Shape;223;g1d1b484a0cf_0_288"/>
            <p:cNvSpPr txBox="1"/>
            <p:nvPr/>
          </p:nvSpPr>
          <p:spPr>
            <a:xfrm>
              <a:off x="7188850" y="4067100"/>
              <a:ext cx="14544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VLSI FINAL PROJECT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1d1b484a0cf_0_288"/>
            <p:cNvSpPr txBox="1"/>
            <p:nvPr/>
          </p:nvSpPr>
          <p:spPr>
            <a:xfrm>
              <a:off x="7616050" y="4166602"/>
              <a:ext cx="1027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283440"/>
                </a:buClr>
                <a:buSzPts val="700"/>
                <a:buFont typeface="Arial"/>
                <a:buNone/>
              </a:pPr>
              <a:r>
                <a:rPr lang="en-US" sz="900">
                  <a:solidFill>
                    <a:srgbClr val="28344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2023.1.12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2010-02-01T08:03:16Z</dcterms:created>
  <dc:creator>Slide Members by HS.SEO</dc:creator>
</cp:coreProperties>
</file>