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8" r:id="rId7"/>
    <p:sldId id="260" r:id="rId8"/>
    <p:sldId id="261" r:id="rId9"/>
    <p:sldId id="265" r:id="rId10"/>
    <p:sldId id="266" r:id="rId11"/>
    <p:sldId id="267" r:id="rId12"/>
    <p:sldId id="263" r:id="rId13"/>
    <p:sldId id="269" r:id="rId14"/>
    <p:sldId id="272" r:id="rId15"/>
    <p:sldId id="273" r:id="rId16"/>
    <p:sldId id="270" r:id="rId17"/>
    <p:sldId id="271" r:id="rId18"/>
    <p:sldId id="26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91" d="100"/>
          <a:sy n="91" d="100"/>
        </p:scale>
        <p:origin x="1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22BA-44F4-8B6F-AC81-FF4811500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D01E9C-B57E-AEA5-5E27-6DA074774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7D3702-6105-81BC-6735-DEC626095D9A}"/>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5" name="Footer Placeholder 4">
            <a:extLst>
              <a:ext uri="{FF2B5EF4-FFF2-40B4-BE49-F238E27FC236}">
                <a16:creationId xmlns:a16="http://schemas.microsoft.com/office/drawing/2014/main" id="{F6A4F284-26A2-B0F5-8C92-6FC42BF03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26DAA-5AFA-7912-491F-B32B012BD389}"/>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272476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9D98-85B6-90DB-1CD9-E47E1B304D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DE56D-F882-9CF2-5FBF-AE05F8226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B92DDA-49C1-EAF1-8B0F-FFB2E342B86F}"/>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5" name="Footer Placeholder 4">
            <a:extLst>
              <a:ext uri="{FF2B5EF4-FFF2-40B4-BE49-F238E27FC236}">
                <a16:creationId xmlns:a16="http://schemas.microsoft.com/office/drawing/2014/main" id="{4B155E57-43A4-2248-9EB0-0525B81E9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9550F-8CDC-A955-B4F1-34FE3AF469B2}"/>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331188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B3EEA-5192-6556-4D2B-C8C30A1B38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17BBC9-C718-BE76-61EC-998ADAF25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CBEC6-70DB-B423-D993-0A6E79AD7475}"/>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5" name="Footer Placeholder 4">
            <a:extLst>
              <a:ext uri="{FF2B5EF4-FFF2-40B4-BE49-F238E27FC236}">
                <a16:creationId xmlns:a16="http://schemas.microsoft.com/office/drawing/2014/main" id="{3A7B96D3-E694-F533-D3E0-9FB30070B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8FA68-6E59-9915-A5D3-133000B7DFE8}"/>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191348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F879-8142-DCD2-4928-176EC77D3C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E417A-682E-E15C-6F0E-AF371E38E8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E73A9-66D4-96A9-127C-0AE4E420AFB2}"/>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5" name="Footer Placeholder 4">
            <a:extLst>
              <a:ext uri="{FF2B5EF4-FFF2-40B4-BE49-F238E27FC236}">
                <a16:creationId xmlns:a16="http://schemas.microsoft.com/office/drawing/2014/main" id="{1B740AB7-8646-A857-D8A7-2458F0443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B5ACF-AED8-B96E-4607-971EC9A60E10}"/>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54842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3C58-DC69-C942-1D15-0D437C025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2B724E-E2E2-4496-E0E5-4FDCFE1B7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2500E-EBCA-12E4-3723-20A390FEA12F}"/>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5" name="Footer Placeholder 4">
            <a:extLst>
              <a:ext uri="{FF2B5EF4-FFF2-40B4-BE49-F238E27FC236}">
                <a16:creationId xmlns:a16="http://schemas.microsoft.com/office/drawing/2014/main" id="{EC7C8CB1-1364-7362-3793-C39673B34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B24BD-F5B9-F976-16F7-99248A607A5B}"/>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210540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DEE-734C-2AB7-032B-7C5DB2191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6CBE6-2E8A-0F55-6F52-B94F5DE87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1BE959-4DCC-D6BD-5852-A01611A64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53A3B3-EA1C-E4C2-A412-0ED7BFEDFE91}"/>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6" name="Footer Placeholder 5">
            <a:extLst>
              <a:ext uri="{FF2B5EF4-FFF2-40B4-BE49-F238E27FC236}">
                <a16:creationId xmlns:a16="http://schemas.microsoft.com/office/drawing/2014/main" id="{6526614C-631D-64F2-C9FE-6E6AA8378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E95D78-7B60-42F5-E9FD-F2582E5FC9B7}"/>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123830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7F1E-F1DA-56B6-E1A5-11733942D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7659DD-23DF-D846-24B8-0082918D5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567F95-B535-6D9C-3B79-E0B54495EF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F431AB-1B6A-FA26-8314-9054702CF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6FC8C-34F1-61C4-5159-91D756646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1AD0AD-898D-2894-0267-77E1F556CDDD}"/>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8" name="Footer Placeholder 7">
            <a:extLst>
              <a:ext uri="{FF2B5EF4-FFF2-40B4-BE49-F238E27FC236}">
                <a16:creationId xmlns:a16="http://schemas.microsoft.com/office/drawing/2014/main" id="{3FA1B99C-B248-9DE0-A7BC-8C9F95464B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127E63-1617-D2A3-4866-E340C23592CF}"/>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322902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26D0-580B-CA46-4BFF-E07872A8C1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D2AF43-4E1A-83DE-0164-E739BA0FEEA5}"/>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4" name="Footer Placeholder 3">
            <a:extLst>
              <a:ext uri="{FF2B5EF4-FFF2-40B4-BE49-F238E27FC236}">
                <a16:creationId xmlns:a16="http://schemas.microsoft.com/office/drawing/2014/main" id="{65319E91-477D-CDBA-1261-2043902443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A7B435-E4E0-CFE3-08B4-AE33C1671263}"/>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60913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59C466-C34D-D061-5611-AB6E66E4E715}"/>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3" name="Footer Placeholder 2">
            <a:extLst>
              <a:ext uri="{FF2B5EF4-FFF2-40B4-BE49-F238E27FC236}">
                <a16:creationId xmlns:a16="http://schemas.microsoft.com/office/drawing/2014/main" id="{DCED3C3C-3E4C-BB05-ED29-5B4C588970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455055-99D4-6366-E152-33849E7BBB72}"/>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192570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AA82-01C1-A6C0-2FDA-4FA51717C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6E2381-5649-6A75-AEDA-690B040DA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EE8467-D14D-69A0-252D-A9770FD97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85A3A-E64D-7F14-99AC-05D5254A180C}"/>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6" name="Footer Placeholder 5">
            <a:extLst>
              <a:ext uri="{FF2B5EF4-FFF2-40B4-BE49-F238E27FC236}">
                <a16:creationId xmlns:a16="http://schemas.microsoft.com/office/drawing/2014/main" id="{6557C8EA-4AA2-C1CC-94FE-3E5B270E2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AA50C-CD60-EEEB-BBD8-14DA14B0CDB4}"/>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198634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85A8-5ADC-E0A8-EEA9-A6F00EBDE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60C70-EAB1-169C-34D1-6CEB84F3C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22D3D-A046-73DB-8996-0662EEE8D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1A60-C457-7257-3272-2AE0F48CDB9D}"/>
              </a:ext>
            </a:extLst>
          </p:cNvPr>
          <p:cNvSpPr>
            <a:spLocks noGrp="1"/>
          </p:cNvSpPr>
          <p:nvPr>
            <p:ph type="dt" sz="half" idx="10"/>
          </p:nvPr>
        </p:nvSpPr>
        <p:spPr/>
        <p:txBody>
          <a:bodyPr/>
          <a:lstStyle/>
          <a:p>
            <a:fld id="{802009D3-3F38-4732-BD72-DF96C9F2C8E3}" type="datetimeFigureOut">
              <a:rPr lang="en-IN" smtClean="0"/>
              <a:t>13-05-2023</a:t>
            </a:fld>
            <a:endParaRPr lang="en-IN"/>
          </a:p>
        </p:txBody>
      </p:sp>
      <p:sp>
        <p:nvSpPr>
          <p:cNvPr id="6" name="Footer Placeholder 5">
            <a:extLst>
              <a:ext uri="{FF2B5EF4-FFF2-40B4-BE49-F238E27FC236}">
                <a16:creationId xmlns:a16="http://schemas.microsoft.com/office/drawing/2014/main" id="{86D1B685-1FC3-037D-A7F1-8A6D30ECD8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E9987-2B57-CFAC-22AF-893AFED5F440}"/>
              </a:ext>
            </a:extLst>
          </p:cNvPr>
          <p:cNvSpPr>
            <a:spLocks noGrp="1"/>
          </p:cNvSpPr>
          <p:nvPr>
            <p:ph type="sldNum" sz="quarter" idx="12"/>
          </p:nvPr>
        </p:nvSpPr>
        <p:spPr/>
        <p:txBody>
          <a:bodyPr/>
          <a:lstStyle/>
          <a:p>
            <a:fld id="{CA2CBDC1-D366-4E0E-9D72-4293A6DD21D5}" type="slidenum">
              <a:rPr lang="en-IN" smtClean="0"/>
              <a:t>‹#›</a:t>
            </a:fld>
            <a:endParaRPr lang="en-IN"/>
          </a:p>
        </p:txBody>
      </p:sp>
    </p:spTree>
    <p:extLst>
      <p:ext uri="{BB962C8B-B14F-4D97-AF65-F5344CB8AC3E}">
        <p14:creationId xmlns:p14="http://schemas.microsoft.com/office/powerpoint/2010/main" val="270402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E3CDB-D4EA-E09D-F815-F25C969E4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86BCC8-2129-F558-C1C2-E01D5D86A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833BC-8F02-1ED5-59E7-D2193F39D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009D3-3F38-4732-BD72-DF96C9F2C8E3}" type="datetimeFigureOut">
              <a:rPr lang="en-IN" smtClean="0"/>
              <a:t>13-05-2023</a:t>
            </a:fld>
            <a:endParaRPr lang="en-IN"/>
          </a:p>
        </p:txBody>
      </p:sp>
      <p:sp>
        <p:nvSpPr>
          <p:cNvPr id="5" name="Footer Placeholder 4">
            <a:extLst>
              <a:ext uri="{FF2B5EF4-FFF2-40B4-BE49-F238E27FC236}">
                <a16:creationId xmlns:a16="http://schemas.microsoft.com/office/drawing/2014/main" id="{607B1E93-E2CC-E3D1-6320-48FEF2FD5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04295-0271-C033-2F37-964FC2BFC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CBDC1-D366-4E0E-9D72-4293A6DD21D5}" type="slidenum">
              <a:rPr lang="en-IN" smtClean="0"/>
              <a:t>‹#›</a:t>
            </a:fld>
            <a:endParaRPr lang="en-IN"/>
          </a:p>
        </p:txBody>
      </p:sp>
    </p:spTree>
    <p:extLst>
      <p:ext uri="{BB962C8B-B14F-4D97-AF65-F5344CB8AC3E}">
        <p14:creationId xmlns:p14="http://schemas.microsoft.com/office/powerpoint/2010/main" val="114268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754B-9489-DDF2-9128-DFCD9D98DABB}"/>
              </a:ext>
            </a:extLst>
          </p:cNvPr>
          <p:cNvSpPr>
            <a:spLocks noGrp="1"/>
          </p:cNvSpPr>
          <p:nvPr>
            <p:ph type="ctrTitle"/>
          </p:nvPr>
        </p:nvSpPr>
        <p:spPr>
          <a:xfrm>
            <a:off x="349542" y="524413"/>
            <a:ext cx="9144000" cy="2387600"/>
          </a:xfrm>
        </p:spPr>
        <p:txBody>
          <a:bodyPr>
            <a:normAutofit/>
          </a:bodyPr>
          <a:lstStyle/>
          <a:p>
            <a:r>
              <a:rPr lang="en-US" sz="6500" b="1" u="sng" dirty="0">
                <a:solidFill>
                  <a:schemeClr val="accent1">
                    <a:lumMod val="75000"/>
                  </a:schemeClr>
                </a:solidFill>
                <a:highlight>
                  <a:srgbClr val="C0C0C0"/>
                </a:highlight>
                <a:latin typeface="Franklin Gothic Medium" panose="020B0603020102020204" pitchFamily="34" charset="0"/>
              </a:rPr>
              <a:t>AIRPORT MANAGEMENT SYSTEM</a:t>
            </a:r>
            <a:endParaRPr lang="en-IN" sz="6500" b="1" u="sng" dirty="0">
              <a:solidFill>
                <a:schemeClr val="accent1">
                  <a:lumMod val="75000"/>
                </a:schemeClr>
              </a:solidFill>
              <a:highlight>
                <a:srgbClr val="C0C0C0"/>
              </a:highlight>
              <a:latin typeface="Franklin Gothic Medium" panose="020B0603020102020204" pitchFamily="34" charset="0"/>
            </a:endParaRPr>
          </a:p>
        </p:txBody>
      </p:sp>
      <p:sp>
        <p:nvSpPr>
          <p:cNvPr id="3" name="Subtitle 2">
            <a:extLst>
              <a:ext uri="{FF2B5EF4-FFF2-40B4-BE49-F238E27FC236}">
                <a16:creationId xmlns:a16="http://schemas.microsoft.com/office/drawing/2014/main" id="{EA648F12-1428-DB30-AFF7-0C5D735B62DF}"/>
              </a:ext>
            </a:extLst>
          </p:cNvPr>
          <p:cNvSpPr>
            <a:spLocks noGrp="1"/>
          </p:cNvSpPr>
          <p:nvPr>
            <p:ph type="subTitle" idx="1"/>
          </p:nvPr>
        </p:nvSpPr>
        <p:spPr>
          <a:xfrm>
            <a:off x="5352176" y="3945987"/>
            <a:ext cx="6493079" cy="1655762"/>
          </a:xfrm>
        </p:spPr>
        <p:txBody>
          <a:bodyPr>
            <a:normAutofit/>
          </a:bodyPr>
          <a:lstStyle/>
          <a:p>
            <a:r>
              <a:rPr lang="en-US" b="1" dirty="0"/>
              <a:t>Mahendrakar Charan(RA2011027020098)</a:t>
            </a:r>
          </a:p>
          <a:p>
            <a:r>
              <a:rPr lang="en-US" b="1" dirty="0" err="1"/>
              <a:t>Kalluri</a:t>
            </a:r>
            <a:r>
              <a:rPr lang="en-US" b="1" dirty="0"/>
              <a:t> Gopi Kiran(RA2011027020076)</a:t>
            </a:r>
          </a:p>
          <a:p>
            <a:r>
              <a:rPr lang="en-US" b="1" dirty="0"/>
              <a:t>Para Chaitanya(RA2011027020083)</a:t>
            </a:r>
            <a:endParaRPr lang="en-IN" b="1" dirty="0"/>
          </a:p>
        </p:txBody>
      </p:sp>
      <p:pic>
        <p:nvPicPr>
          <p:cNvPr id="1026" name="Picture 2" descr="Airport staff and passengers at registration desk and luggage scanner cartoon vector illustration">
            <a:extLst>
              <a:ext uri="{FF2B5EF4-FFF2-40B4-BE49-F238E27FC236}">
                <a16:creationId xmlns:a16="http://schemas.microsoft.com/office/drawing/2014/main" id="{31556845-15E4-9653-D5BC-D1B1F21FE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183" y="3269498"/>
            <a:ext cx="4695782" cy="300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7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27C4-B02B-E644-00C5-27617C48C09C}"/>
              </a:ext>
            </a:extLst>
          </p:cNvPr>
          <p:cNvSpPr>
            <a:spLocks noGrp="1"/>
          </p:cNvSpPr>
          <p:nvPr>
            <p:ph type="title"/>
          </p:nvPr>
        </p:nvSpPr>
        <p:spPr>
          <a:xfrm>
            <a:off x="0" y="0"/>
            <a:ext cx="10515600" cy="1325563"/>
          </a:xfrm>
        </p:spPr>
        <p:txBody>
          <a:bodyPr/>
          <a:lstStyle/>
          <a:p>
            <a:r>
              <a:rPr lang="en-US" b="1" dirty="0">
                <a:solidFill>
                  <a:schemeClr val="accent6"/>
                </a:solidFill>
              </a:rPr>
              <a:t>NORMALIZATION</a:t>
            </a:r>
            <a:endParaRPr lang="en-IN" b="1" dirty="0">
              <a:solidFill>
                <a:schemeClr val="accent6"/>
              </a:solidFill>
            </a:endParaRPr>
          </a:p>
        </p:txBody>
      </p:sp>
      <p:sp>
        <p:nvSpPr>
          <p:cNvPr id="13" name="TextBox 12">
            <a:extLst>
              <a:ext uri="{FF2B5EF4-FFF2-40B4-BE49-F238E27FC236}">
                <a16:creationId xmlns:a16="http://schemas.microsoft.com/office/drawing/2014/main" id="{BB5CA1AD-D186-9CDA-F68C-B194A6233696}"/>
              </a:ext>
            </a:extLst>
          </p:cNvPr>
          <p:cNvSpPr txBox="1"/>
          <p:nvPr/>
        </p:nvSpPr>
        <p:spPr>
          <a:xfrm>
            <a:off x="148905" y="973225"/>
            <a:ext cx="10366695" cy="1477328"/>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Normalization is the process of organizing the data in the database.</a:t>
            </a:r>
          </a:p>
          <a:p>
            <a:pPr algn="just">
              <a:buFont typeface="Arial" panose="020B0604020202020204" pitchFamily="34" charset="0"/>
              <a:buChar char="•"/>
            </a:pPr>
            <a:r>
              <a:rPr lang="en-US" b="0" i="0" dirty="0">
                <a:solidFill>
                  <a:srgbClr val="000000"/>
                </a:solidFill>
                <a:effectLst/>
                <a:latin typeface="inter-regular"/>
              </a:rPr>
              <a:t>Normalization is used to minimize the redundancy from a relation or set of relations. It also eliminates undesirable characteristics like Insertion, Update, and Deletion Anomalies.</a:t>
            </a:r>
          </a:p>
          <a:p>
            <a:pPr algn="just">
              <a:buFont typeface="Arial" panose="020B0604020202020204" pitchFamily="34" charset="0"/>
              <a:buChar char="•"/>
            </a:pPr>
            <a:r>
              <a:rPr lang="en-US" b="0" i="0" dirty="0">
                <a:solidFill>
                  <a:srgbClr val="000000"/>
                </a:solidFill>
                <a:effectLst/>
                <a:latin typeface="inter-regular"/>
              </a:rPr>
              <a:t>Normalization divides the larger table into smaller ones and links them using relationships.</a:t>
            </a:r>
          </a:p>
          <a:p>
            <a:pPr algn="just">
              <a:buFont typeface="Arial" panose="020B0604020202020204" pitchFamily="34" charset="0"/>
              <a:buChar char="•"/>
            </a:pPr>
            <a:r>
              <a:rPr lang="en-US" b="0" i="0" dirty="0">
                <a:solidFill>
                  <a:srgbClr val="000000"/>
                </a:solidFill>
                <a:effectLst/>
                <a:latin typeface="inter-regular"/>
              </a:rPr>
              <a:t>The normal form is used to reduce redundancy from the database table.</a:t>
            </a:r>
          </a:p>
        </p:txBody>
      </p:sp>
      <p:pic>
        <p:nvPicPr>
          <p:cNvPr id="15" name="Picture 14">
            <a:extLst>
              <a:ext uri="{FF2B5EF4-FFF2-40B4-BE49-F238E27FC236}">
                <a16:creationId xmlns:a16="http://schemas.microsoft.com/office/drawing/2014/main" id="{FA9E900D-C36D-F9B4-CDD2-2985C9C10C56}"/>
              </a:ext>
            </a:extLst>
          </p:cNvPr>
          <p:cNvPicPr>
            <a:picLocks noChangeAspect="1"/>
          </p:cNvPicPr>
          <p:nvPr/>
        </p:nvPicPr>
        <p:blipFill>
          <a:blip r:embed="rId2"/>
          <a:stretch>
            <a:fillRect/>
          </a:stretch>
        </p:blipFill>
        <p:spPr>
          <a:xfrm>
            <a:off x="1133885" y="2669937"/>
            <a:ext cx="7071973" cy="3475021"/>
          </a:xfrm>
          <a:prstGeom prst="rect">
            <a:avLst/>
          </a:prstGeom>
        </p:spPr>
      </p:pic>
    </p:spTree>
    <p:extLst>
      <p:ext uri="{BB962C8B-B14F-4D97-AF65-F5344CB8AC3E}">
        <p14:creationId xmlns:p14="http://schemas.microsoft.com/office/powerpoint/2010/main" val="17722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6D9DE3-5ECE-3812-BD03-FE5F008E6ADA}"/>
              </a:ext>
            </a:extLst>
          </p:cNvPr>
          <p:cNvPicPr>
            <a:picLocks noChangeAspect="1"/>
          </p:cNvPicPr>
          <p:nvPr/>
        </p:nvPicPr>
        <p:blipFill>
          <a:blip r:embed="rId2"/>
          <a:stretch>
            <a:fillRect/>
          </a:stretch>
        </p:blipFill>
        <p:spPr>
          <a:xfrm>
            <a:off x="394284" y="1"/>
            <a:ext cx="7491367" cy="1892492"/>
          </a:xfrm>
          <a:prstGeom prst="rect">
            <a:avLst/>
          </a:prstGeom>
        </p:spPr>
      </p:pic>
      <p:pic>
        <p:nvPicPr>
          <p:cNvPr id="7" name="Picture 6">
            <a:extLst>
              <a:ext uri="{FF2B5EF4-FFF2-40B4-BE49-F238E27FC236}">
                <a16:creationId xmlns:a16="http://schemas.microsoft.com/office/drawing/2014/main" id="{B62104E6-AA3B-14AA-69BF-F6F34D4E8417}"/>
              </a:ext>
            </a:extLst>
          </p:cNvPr>
          <p:cNvPicPr>
            <a:picLocks noChangeAspect="1"/>
          </p:cNvPicPr>
          <p:nvPr/>
        </p:nvPicPr>
        <p:blipFill>
          <a:blip r:embed="rId3"/>
          <a:stretch>
            <a:fillRect/>
          </a:stretch>
        </p:blipFill>
        <p:spPr>
          <a:xfrm>
            <a:off x="2345431" y="1679948"/>
            <a:ext cx="5540220" cy="5243014"/>
          </a:xfrm>
          <a:prstGeom prst="rect">
            <a:avLst/>
          </a:prstGeom>
        </p:spPr>
      </p:pic>
    </p:spTree>
    <p:extLst>
      <p:ext uri="{BB962C8B-B14F-4D97-AF65-F5344CB8AC3E}">
        <p14:creationId xmlns:p14="http://schemas.microsoft.com/office/powerpoint/2010/main" val="400759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556D-9CF4-0CC9-23DB-5146BB4A0393}"/>
              </a:ext>
            </a:extLst>
          </p:cNvPr>
          <p:cNvSpPr>
            <a:spLocks noGrp="1"/>
          </p:cNvSpPr>
          <p:nvPr>
            <p:ph type="title"/>
          </p:nvPr>
        </p:nvSpPr>
        <p:spPr/>
        <p:txBody>
          <a:bodyPr/>
          <a:lstStyle/>
          <a:p>
            <a:r>
              <a:rPr lang="en-US" b="1" dirty="0">
                <a:solidFill>
                  <a:schemeClr val="accent5"/>
                </a:solidFill>
              </a:rPr>
              <a:t>How Airports Plan for Changing Aircraft Capacity?</a:t>
            </a:r>
            <a:endParaRPr lang="en-IN" b="1" dirty="0">
              <a:solidFill>
                <a:schemeClr val="accent5"/>
              </a:solidFill>
            </a:endParaRPr>
          </a:p>
        </p:txBody>
      </p:sp>
      <p:pic>
        <p:nvPicPr>
          <p:cNvPr id="5" name="Content Placeholder 4">
            <a:extLst>
              <a:ext uri="{FF2B5EF4-FFF2-40B4-BE49-F238E27FC236}">
                <a16:creationId xmlns:a16="http://schemas.microsoft.com/office/drawing/2014/main" id="{491F3339-9C29-57A2-1081-456F4D73B689}"/>
              </a:ext>
            </a:extLst>
          </p:cNvPr>
          <p:cNvPicPr>
            <a:picLocks noGrp="1" noChangeAspect="1"/>
          </p:cNvPicPr>
          <p:nvPr>
            <p:ph idx="1"/>
          </p:nvPr>
        </p:nvPicPr>
        <p:blipFill>
          <a:blip r:embed="rId2"/>
          <a:stretch>
            <a:fillRect/>
          </a:stretch>
        </p:blipFill>
        <p:spPr>
          <a:xfrm>
            <a:off x="3072020" y="1825625"/>
            <a:ext cx="6047960" cy="4351338"/>
          </a:xfrm>
        </p:spPr>
      </p:pic>
    </p:spTree>
    <p:extLst>
      <p:ext uri="{BB962C8B-B14F-4D97-AF65-F5344CB8AC3E}">
        <p14:creationId xmlns:p14="http://schemas.microsoft.com/office/powerpoint/2010/main" val="414720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929-23C9-6E83-0AC8-5589B2A5FC09}"/>
              </a:ext>
            </a:extLst>
          </p:cNvPr>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AIRPORT SOFTWARE SYSTEMS OUTLINE</a:t>
            </a:r>
            <a:endParaRPr lang="en-IN" b="1" u="sng" dirty="0">
              <a:solidFill>
                <a:schemeClr val="accent1"/>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20885A10-58B4-A646-1517-8C6DA7D79EAD}"/>
              </a:ext>
            </a:extLst>
          </p:cNvPr>
          <p:cNvPicPr>
            <a:picLocks noGrp="1" noChangeAspect="1"/>
          </p:cNvPicPr>
          <p:nvPr>
            <p:ph idx="1"/>
          </p:nvPr>
        </p:nvPicPr>
        <p:blipFill>
          <a:blip r:embed="rId2"/>
          <a:stretch>
            <a:fillRect/>
          </a:stretch>
        </p:blipFill>
        <p:spPr>
          <a:xfrm>
            <a:off x="2695852" y="1825625"/>
            <a:ext cx="6800296" cy="4351338"/>
          </a:xfrm>
        </p:spPr>
      </p:pic>
    </p:spTree>
    <p:extLst>
      <p:ext uri="{BB962C8B-B14F-4D97-AF65-F5344CB8AC3E}">
        <p14:creationId xmlns:p14="http://schemas.microsoft.com/office/powerpoint/2010/main" val="314305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E66B-AC18-32C1-29F7-ECAA480762E8}"/>
              </a:ext>
            </a:extLst>
          </p:cNvPr>
          <p:cNvSpPr>
            <a:spLocks noGrp="1"/>
          </p:cNvSpPr>
          <p:nvPr>
            <p:ph type="title"/>
          </p:nvPr>
        </p:nvSpPr>
        <p:spPr/>
        <p:txBody>
          <a:bodyPr/>
          <a:lstStyle/>
          <a:p>
            <a:r>
              <a:rPr lang="en-IN" b="1" u="sng" dirty="0">
                <a:solidFill>
                  <a:schemeClr val="accent1"/>
                </a:solidFill>
                <a:effectLst>
                  <a:outerShdw blurRad="38100" dist="38100" dir="2700000" algn="tl">
                    <a:srgbClr val="000000">
                      <a:alpha val="43137"/>
                    </a:srgbClr>
                  </a:outerShdw>
                </a:effectLst>
              </a:rPr>
              <a:t>AIS Integrated Airport Management System</a:t>
            </a:r>
          </a:p>
        </p:txBody>
      </p:sp>
      <p:pic>
        <p:nvPicPr>
          <p:cNvPr id="5" name="Content Placeholder 4">
            <a:extLst>
              <a:ext uri="{FF2B5EF4-FFF2-40B4-BE49-F238E27FC236}">
                <a16:creationId xmlns:a16="http://schemas.microsoft.com/office/drawing/2014/main" id="{D565971C-68E3-94D7-214A-69617DC09B47}"/>
              </a:ext>
            </a:extLst>
          </p:cNvPr>
          <p:cNvPicPr>
            <a:picLocks noGrp="1" noChangeAspect="1"/>
          </p:cNvPicPr>
          <p:nvPr>
            <p:ph idx="1"/>
          </p:nvPr>
        </p:nvPicPr>
        <p:blipFill>
          <a:blip r:embed="rId2"/>
          <a:stretch>
            <a:fillRect/>
          </a:stretch>
        </p:blipFill>
        <p:spPr>
          <a:xfrm>
            <a:off x="1676211" y="1588271"/>
            <a:ext cx="8239576" cy="4739694"/>
          </a:xfrm>
        </p:spPr>
      </p:pic>
    </p:spTree>
    <p:extLst>
      <p:ext uri="{BB962C8B-B14F-4D97-AF65-F5344CB8AC3E}">
        <p14:creationId xmlns:p14="http://schemas.microsoft.com/office/powerpoint/2010/main" val="84084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03480-D103-D34C-3B1E-54607027E3D0}"/>
              </a:ext>
            </a:extLst>
          </p:cNvPr>
          <p:cNvSpPr>
            <a:spLocks noGrp="1"/>
          </p:cNvSpPr>
          <p:nvPr>
            <p:ph idx="1"/>
          </p:nvPr>
        </p:nvSpPr>
        <p:spPr/>
        <p:txBody>
          <a:bodyPr/>
          <a:lstStyle/>
          <a:p>
            <a:r>
              <a:rPr lang="en-US" dirty="0"/>
              <a:t>ALDIS – Airport Landing Dues Information System</a:t>
            </a:r>
          </a:p>
          <a:p>
            <a:endParaRPr lang="en-US" dirty="0"/>
          </a:p>
          <a:p>
            <a:r>
              <a:rPr lang="en-US" dirty="0"/>
              <a:t>ALDIS is an Airport Management System with the capability of Aeronautical Billing.</a:t>
            </a:r>
          </a:p>
          <a:p>
            <a:endParaRPr lang="en-US" dirty="0"/>
          </a:p>
          <a:p>
            <a:r>
              <a:rPr lang="en-US" dirty="0"/>
              <a:t>ALDIS functionality includes configuring multiple discounts and surcharges as well as commercial target incentives and the system has been successfully implemented in over thirty airports worldwide.</a:t>
            </a:r>
          </a:p>
          <a:p>
            <a:r>
              <a:rPr lang="en-US" dirty="0"/>
              <a:t>AFIDS – Airport Flight Information Display System</a:t>
            </a:r>
            <a:endParaRPr lang="en-IN" dirty="0"/>
          </a:p>
        </p:txBody>
      </p:sp>
    </p:spTree>
    <p:extLst>
      <p:ext uri="{BB962C8B-B14F-4D97-AF65-F5344CB8AC3E}">
        <p14:creationId xmlns:p14="http://schemas.microsoft.com/office/powerpoint/2010/main" val="273430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32B9-948A-7DCF-D964-9E9C38D73E3F}"/>
              </a:ext>
            </a:extLst>
          </p:cNvPr>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FUTURE ENHANCEMENT</a:t>
            </a:r>
            <a:endParaRPr lang="en-IN" b="1" u="sng"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0290C33-90D6-40CD-AD69-FCB6743C668C}"/>
              </a:ext>
            </a:extLst>
          </p:cNvPr>
          <p:cNvSpPr>
            <a:spLocks noGrp="1"/>
          </p:cNvSpPr>
          <p:nvPr>
            <p:ph idx="1"/>
          </p:nvPr>
        </p:nvSpPr>
        <p:spPr/>
        <p:txBody>
          <a:bodyPr>
            <a:normAutofit fontScale="92500" lnSpcReduction="20000"/>
          </a:bodyPr>
          <a:lstStyle/>
          <a:p>
            <a:pPr marL="0" indent="0" algn="l">
              <a:buNone/>
            </a:pPr>
            <a:r>
              <a:rPr lang="en-US" b="0" i="0" dirty="0">
                <a:solidFill>
                  <a:srgbClr val="000000"/>
                </a:solidFill>
                <a:effectLst/>
                <a:latin typeface="Open Sans" panose="020B0606030504020204" pitchFamily="34" charset="0"/>
              </a:rPr>
              <a:t>Seamless passenger flow, up-to-date information, and air traffic management are the keys to successful airport functioning. Global technological development impacts airports, creating new opportunities and challenges. In the next three years, airport IT operations will focus on cloud solutions, business intelligence, and cybersecurity, according to Air Transport IT Insights 2019 by SITA. Let’s briefly look at the future of those trends:</a:t>
            </a:r>
          </a:p>
          <a:p>
            <a:pPr marL="0" indent="0" algn="l">
              <a:buNone/>
            </a:pPr>
            <a:endParaRPr lang="en-US" b="0" i="0" dirty="0">
              <a:solidFill>
                <a:srgbClr val="000000"/>
              </a:solidFill>
              <a:effectLst/>
              <a:latin typeface="Open Sans" panose="020B0606030504020204" pitchFamily="34" charset="0"/>
            </a:endParaRPr>
          </a:p>
          <a:p>
            <a:pPr marL="0" indent="0" algn="l">
              <a:buNone/>
            </a:pPr>
            <a:r>
              <a:rPr lang="en-US" b="1" i="0" u="sng" dirty="0">
                <a:solidFill>
                  <a:schemeClr val="accent1"/>
                </a:solidFill>
                <a:effectLst/>
                <a:latin typeface="Open Sans" panose="020B0606030504020204" pitchFamily="34" charset="0"/>
              </a:rPr>
              <a:t>Passenger self-service solutions:-</a:t>
            </a:r>
            <a:r>
              <a:rPr lang="en-US" b="0" i="0" dirty="0">
                <a:solidFill>
                  <a:srgbClr val="000000"/>
                </a:solidFill>
                <a:effectLst/>
                <a:latin typeface="Open Sans" panose="020B0606030504020204" pitchFamily="34" charset="0"/>
              </a:rPr>
              <a:t>As airports strive to reduce wait time, so they’re investing in various self-service solutions. These will include not only passenger check-in kiosks, automated boarding gates, baggage drop and smart tracking but also mobile integration of airport information systems</a:t>
            </a:r>
          </a:p>
        </p:txBody>
      </p:sp>
    </p:spTree>
    <p:extLst>
      <p:ext uri="{BB962C8B-B14F-4D97-AF65-F5344CB8AC3E}">
        <p14:creationId xmlns:p14="http://schemas.microsoft.com/office/powerpoint/2010/main" val="410563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741BD-F2F4-74B1-4C18-3E3264B4A348}"/>
              </a:ext>
            </a:extLst>
          </p:cNvPr>
          <p:cNvSpPr>
            <a:spLocks noGrp="1"/>
          </p:cNvSpPr>
          <p:nvPr>
            <p:ph idx="1"/>
          </p:nvPr>
        </p:nvSpPr>
        <p:spPr>
          <a:xfrm>
            <a:off x="712366" y="953170"/>
            <a:ext cx="10515600" cy="4351338"/>
          </a:xfrm>
        </p:spPr>
        <p:txBody>
          <a:bodyPr>
            <a:normAutofit lnSpcReduction="10000"/>
          </a:bodyPr>
          <a:lstStyle/>
          <a:p>
            <a:r>
              <a:rPr lang="en-US" b="1" u="sng" dirty="0">
                <a:solidFill>
                  <a:schemeClr val="accent1"/>
                </a:solidFill>
              </a:rPr>
              <a:t>Artificial Intelligence and predictive analytics:-</a:t>
            </a:r>
            <a:r>
              <a:rPr lang="en-US" dirty="0"/>
              <a:t>Airlines already use AI and data science in their operations. Almost 80 per cent of airports are using them in customer service too or plan to use them in the near future as virtual agents and chatbots for advertising, personalization, airport and flight status information, and brand perception improvement.</a:t>
            </a:r>
          </a:p>
          <a:p>
            <a:endParaRPr lang="en-US" dirty="0"/>
          </a:p>
          <a:p>
            <a:r>
              <a:rPr lang="en-US" b="1" u="sng" dirty="0">
                <a:solidFill>
                  <a:schemeClr val="accent1"/>
                </a:solidFill>
              </a:rPr>
              <a:t>Cybersecurity:-</a:t>
            </a:r>
            <a:r>
              <a:rPr lang="en-US" dirty="0"/>
              <a:t>Most of airports improve cybersecurity, by investing in staff education. With 79 per cent of airports investing in cybersecurity, the other priority fields for investment are telecommunications, network security, and threat intelligence</a:t>
            </a:r>
            <a:endParaRPr lang="en-IN" dirty="0"/>
          </a:p>
        </p:txBody>
      </p:sp>
    </p:spTree>
    <p:extLst>
      <p:ext uri="{BB962C8B-B14F-4D97-AF65-F5344CB8AC3E}">
        <p14:creationId xmlns:p14="http://schemas.microsoft.com/office/powerpoint/2010/main" val="367845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311B-2144-3FE8-9675-86406563F2AF}"/>
              </a:ext>
            </a:extLst>
          </p:cNvPr>
          <p:cNvSpPr>
            <a:spLocks noGrp="1"/>
          </p:cNvSpPr>
          <p:nvPr>
            <p:ph type="title"/>
          </p:nvPr>
        </p:nvSpPr>
        <p:spPr/>
        <p:txBody>
          <a:bodyPr/>
          <a:lstStyle/>
          <a:p>
            <a:r>
              <a:rPr lang="en-US" b="1" u="sng" dirty="0">
                <a:solidFill>
                  <a:schemeClr val="accent5"/>
                </a:solidFill>
              </a:rPr>
              <a:t>CONCLUSION</a:t>
            </a:r>
            <a:endParaRPr lang="en-IN" b="1" u="sng" dirty="0">
              <a:solidFill>
                <a:schemeClr val="accent5"/>
              </a:solidFill>
            </a:endParaRPr>
          </a:p>
        </p:txBody>
      </p:sp>
      <p:sp>
        <p:nvSpPr>
          <p:cNvPr id="3" name="Content Placeholder 2">
            <a:extLst>
              <a:ext uri="{FF2B5EF4-FFF2-40B4-BE49-F238E27FC236}">
                <a16:creationId xmlns:a16="http://schemas.microsoft.com/office/drawing/2014/main" id="{AA7DAA86-F268-970C-BD8D-D8EFEAF8F868}"/>
              </a:ext>
            </a:extLst>
          </p:cNvPr>
          <p:cNvSpPr>
            <a:spLocks noGrp="1"/>
          </p:cNvSpPr>
          <p:nvPr>
            <p:ph idx="1"/>
          </p:nvPr>
        </p:nvSpPr>
        <p:spPr/>
        <p:txBody>
          <a:bodyPr>
            <a:normAutofit/>
          </a:bodyPr>
          <a:lstStyle/>
          <a:p>
            <a:pPr marL="0" indent="0" algn="just">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Developing a Database is never an easy task during the process of creating the database we’ve learned so many things like taking the real worlds objects into consideration and creating the entities and attributes, normalizing the entire schema and analyzing the functional dependencies and the most crucial part is to retrieve the data.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In conclusion for every front-end application we develop, there should be a concrete database model to represent the application. In our case “Airport Database System” will represent real-time anomalies.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579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02B0-A4F7-340A-C881-7E70D6677C2C}"/>
              </a:ext>
            </a:extLst>
          </p:cNvPr>
          <p:cNvSpPr>
            <a:spLocks noGrp="1"/>
          </p:cNvSpPr>
          <p:nvPr>
            <p:ph type="title"/>
          </p:nvPr>
        </p:nvSpPr>
        <p:spPr/>
        <p:txBody>
          <a:bodyPr/>
          <a:lstStyle/>
          <a:p>
            <a:r>
              <a:rPr lang="en-US" b="1" dirty="0">
                <a:solidFill>
                  <a:schemeClr val="accent5"/>
                </a:solidFill>
              </a:rPr>
              <a:t>REFERENCES</a:t>
            </a:r>
            <a:endParaRPr lang="en-IN" b="1" dirty="0">
              <a:solidFill>
                <a:schemeClr val="accent5"/>
              </a:solidFill>
            </a:endParaRPr>
          </a:p>
        </p:txBody>
      </p:sp>
      <p:sp>
        <p:nvSpPr>
          <p:cNvPr id="3" name="Content Placeholder 2">
            <a:extLst>
              <a:ext uri="{FF2B5EF4-FFF2-40B4-BE49-F238E27FC236}">
                <a16:creationId xmlns:a16="http://schemas.microsoft.com/office/drawing/2014/main" id="{3510530E-548C-B69A-E41C-C85E1BB89B34}"/>
              </a:ext>
            </a:extLst>
          </p:cNvPr>
          <p:cNvSpPr>
            <a:spLocks noGrp="1"/>
          </p:cNvSpPr>
          <p:nvPr>
            <p:ph idx="1"/>
          </p:nvPr>
        </p:nvSpPr>
        <p:spPr/>
        <p:txBody>
          <a:bodyPr>
            <a:normAutofit fontScale="62500" lnSpcReduction="20000"/>
          </a:bodyPr>
          <a:lstStyle/>
          <a:p>
            <a:r>
              <a:rPr lang="en-US" dirty="0"/>
              <a:t>Airbus, Growing Horizons: Global Market Forecast 2017–2036, 2017. http://www.airbus.com.</a:t>
            </a:r>
          </a:p>
          <a:p>
            <a:r>
              <a:rPr lang="en-US" dirty="0" err="1"/>
              <a:t>Bachwich</a:t>
            </a:r>
            <a:r>
              <a:rPr lang="en-US" dirty="0"/>
              <a:t>, A. R. U.S. Airline Business Models 2006–2015: Trends and Key Impacts. Massachusetts Institute </a:t>
            </a:r>
          </a:p>
          <a:p>
            <a:r>
              <a:rPr lang="en-US" dirty="0"/>
              <a:t>of Technology, 2017. https://dspace.mit.edu/bitstream/handle/1721.1/111264/1003292805-MIT.pdf?</a:t>
            </a:r>
          </a:p>
          <a:p>
            <a:r>
              <a:rPr lang="en-US" dirty="0"/>
              <a:t>sequence=1.</a:t>
            </a:r>
          </a:p>
          <a:p>
            <a:r>
              <a:rPr lang="en-US" dirty="0"/>
              <a:t>Bacon, T. U.S. Airline Consolidation: What Happens Next? </a:t>
            </a:r>
            <a:r>
              <a:rPr lang="en-US" dirty="0" err="1"/>
              <a:t>EyeforTravel</a:t>
            </a:r>
            <a:r>
              <a:rPr lang="en-US" dirty="0"/>
              <a:t>, Mar. 7, 2017. https://www.eyefortravel.</a:t>
            </a:r>
          </a:p>
          <a:p>
            <a:r>
              <a:rPr lang="en-US" dirty="0"/>
              <a:t>com/revenue-and-data-management/us-airline-consolidation-what-happens-next.</a:t>
            </a:r>
          </a:p>
          <a:p>
            <a:r>
              <a:rPr lang="en-US" dirty="0"/>
              <a:t>CAPA (Centre for Aviation). U.S. Airline Fleet Strategy and Finance Part 1: The Big 3 Take Differing Approaches </a:t>
            </a:r>
          </a:p>
          <a:p>
            <a:r>
              <a:rPr lang="en-US" dirty="0"/>
              <a:t>to Fleet Revamps, 2015. https://centreforaviation.com/insights/analysis/us-airline-fleet-strategy-andfinance-part-1-the-big-3-take-differing-approaches-to-fleet-revamps-242433.</a:t>
            </a:r>
          </a:p>
          <a:p>
            <a:r>
              <a:rPr lang="en-US" dirty="0"/>
              <a:t>Carlyle, E. America’s Fastest-Growing Cities 2016. Forbes, Mar. 8, 2016. https://www.forbes.com/sites/</a:t>
            </a:r>
          </a:p>
          <a:p>
            <a:r>
              <a:rPr lang="en-US" dirty="0" err="1"/>
              <a:t>erincarlyle</a:t>
            </a:r>
            <a:r>
              <a:rPr lang="en-US" dirty="0"/>
              <a:t>/2016/03/08/mericas-fastest-growing-cities-2016/#7ea276811aac.</a:t>
            </a:r>
          </a:p>
          <a:p>
            <a:r>
              <a:rPr lang="en-US" dirty="0"/>
              <a:t>Carey, S. and J. Nicas. Airlines’ New Normal: More Seats, Fewer Flights. The Wall Street Journal, 2015. </a:t>
            </a:r>
          </a:p>
          <a:p>
            <a:r>
              <a:rPr lang="en-US" dirty="0"/>
              <a:t>https://www.wsj.com/articles/new-normal-for-airlines-more-seats-fewer-trips-1435874679.</a:t>
            </a:r>
          </a:p>
        </p:txBody>
      </p:sp>
    </p:spTree>
    <p:extLst>
      <p:ext uri="{BB962C8B-B14F-4D97-AF65-F5344CB8AC3E}">
        <p14:creationId xmlns:p14="http://schemas.microsoft.com/office/powerpoint/2010/main" val="199950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6A91-95B0-0F63-AD29-37F55D307CF7}"/>
              </a:ext>
            </a:extLst>
          </p:cNvPr>
          <p:cNvSpPr>
            <a:spLocks noGrp="1"/>
          </p:cNvSpPr>
          <p:nvPr>
            <p:ph type="title"/>
          </p:nvPr>
        </p:nvSpPr>
        <p:spPr/>
        <p:txBody>
          <a:bodyPr>
            <a:normAutofit/>
          </a:bodyPr>
          <a:lstStyle/>
          <a:p>
            <a:r>
              <a:rPr lang="en-US" sz="6000" b="1" u="sng" dirty="0">
                <a:solidFill>
                  <a:schemeClr val="accent1">
                    <a:lumMod val="75000"/>
                  </a:schemeClr>
                </a:solidFill>
                <a:highlight>
                  <a:srgbClr val="C0C0C0"/>
                </a:highlight>
              </a:rPr>
              <a:t>INTRODUCTION</a:t>
            </a:r>
            <a:endParaRPr lang="en-IN" sz="6000" b="1" u="sng" dirty="0">
              <a:solidFill>
                <a:schemeClr val="accent1">
                  <a:lumMod val="75000"/>
                </a:schemeClr>
              </a:solidFill>
              <a:highlight>
                <a:srgbClr val="C0C0C0"/>
              </a:highlight>
            </a:endParaRPr>
          </a:p>
        </p:txBody>
      </p:sp>
      <p:sp>
        <p:nvSpPr>
          <p:cNvPr id="3" name="Content Placeholder 2">
            <a:extLst>
              <a:ext uri="{FF2B5EF4-FFF2-40B4-BE49-F238E27FC236}">
                <a16:creationId xmlns:a16="http://schemas.microsoft.com/office/drawing/2014/main" id="{D838D04E-06E9-FF67-6967-FE4C54C5C028}"/>
              </a:ext>
            </a:extLst>
          </p:cNvPr>
          <p:cNvSpPr>
            <a:spLocks noGrp="1"/>
          </p:cNvSpPr>
          <p:nvPr>
            <p:ph idx="1"/>
          </p:nvPr>
        </p:nvSpPr>
        <p:spPr>
          <a:xfrm>
            <a:off x="779477" y="2343473"/>
            <a:ext cx="10515600" cy="4149401"/>
          </a:xfrm>
        </p:spPr>
        <p:txBody>
          <a:bodyPr>
            <a:noAutofit/>
          </a:bodyPr>
          <a:lstStyle/>
          <a:p>
            <a:pPr marL="0" indent="0" algn="just">
              <a:lnSpc>
                <a:spcPct val="115000"/>
              </a:lnSpc>
              <a:spcAft>
                <a:spcPts val="1000"/>
              </a:spcAft>
              <a:buNone/>
            </a:pPr>
            <a:r>
              <a:rPr lang="en-US" sz="2200" dirty="0">
                <a:effectLst/>
                <a:latin typeface="Cambria" panose="02040503050406030204" pitchFamily="18" charset="0"/>
                <a:ea typeface="Calibri" panose="020F0502020204030204" pitchFamily="34" charset="0"/>
                <a:cs typeface="Calibri" panose="020F0502020204030204" pitchFamily="34" charset="0"/>
              </a:rPr>
              <a:t>This is an International Airport Database project consisting of developing entities and their respective attributes. This approach also includes writing and applying queries as required. After forming initial Entities with their attributes, we develop ER diagram for given entities in further phases. </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2200" dirty="0">
                <a:effectLst/>
                <a:latin typeface="Cambria" panose="02040503050406030204" pitchFamily="18" charset="0"/>
                <a:ea typeface="Calibri" panose="020F0502020204030204" pitchFamily="34" charset="0"/>
                <a:cs typeface="Calibri" panose="020F0502020204030204" pitchFamily="34" charset="0"/>
              </a:rPr>
              <a:t>Scheduling flights, managing different service-provided Airplanes with respect to their terminals, Bookings of flights, and details of passengers are the main aspects that are covered under this project. This database can handle different requests and provides an output based on the above entities. The results from this database are used by airport authorities for better decision-making.</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551900-B0AF-7082-2293-41D060F1391C}"/>
              </a:ext>
            </a:extLst>
          </p:cNvPr>
          <p:cNvPicPr>
            <a:picLocks noChangeAspect="1"/>
          </p:cNvPicPr>
          <p:nvPr/>
        </p:nvPicPr>
        <p:blipFill>
          <a:blip r:embed="rId2"/>
          <a:stretch>
            <a:fillRect/>
          </a:stretch>
        </p:blipFill>
        <p:spPr>
          <a:xfrm>
            <a:off x="7540380" y="0"/>
            <a:ext cx="3404680" cy="1978349"/>
          </a:xfrm>
          <a:prstGeom prst="rect">
            <a:avLst/>
          </a:prstGeom>
        </p:spPr>
      </p:pic>
    </p:spTree>
    <p:extLst>
      <p:ext uri="{BB962C8B-B14F-4D97-AF65-F5344CB8AC3E}">
        <p14:creationId xmlns:p14="http://schemas.microsoft.com/office/powerpoint/2010/main" val="158562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B549-E8B4-2135-29CD-03DC49721387}"/>
              </a:ext>
            </a:extLst>
          </p:cNvPr>
          <p:cNvSpPr>
            <a:spLocks noGrp="1"/>
          </p:cNvSpPr>
          <p:nvPr>
            <p:ph type="title"/>
          </p:nvPr>
        </p:nvSpPr>
        <p:spPr>
          <a:xfrm>
            <a:off x="302892" y="276836"/>
            <a:ext cx="3932237" cy="782273"/>
          </a:xfrm>
        </p:spPr>
        <p:txBody>
          <a:bodyPr/>
          <a:lstStyle/>
          <a:p>
            <a:r>
              <a:rPr lang="en-US" b="1" u="sng" dirty="0">
                <a:solidFill>
                  <a:schemeClr val="accent5">
                    <a:lumMod val="50000"/>
                  </a:schemeClr>
                </a:solidFill>
                <a:highlight>
                  <a:srgbClr val="C0C0C0"/>
                </a:highlight>
              </a:rPr>
              <a:t>ABSTRACT</a:t>
            </a:r>
            <a:endParaRPr lang="en-IN" b="1" u="sng" dirty="0">
              <a:solidFill>
                <a:schemeClr val="accent5">
                  <a:lumMod val="50000"/>
                </a:schemeClr>
              </a:solidFill>
              <a:highlight>
                <a:srgbClr val="C0C0C0"/>
              </a:highlight>
            </a:endParaRPr>
          </a:p>
        </p:txBody>
      </p:sp>
      <p:pic>
        <p:nvPicPr>
          <p:cNvPr id="10" name="Picture Placeholder 9">
            <a:extLst>
              <a:ext uri="{FF2B5EF4-FFF2-40B4-BE49-F238E27FC236}">
                <a16:creationId xmlns:a16="http://schemas.microsoft.com/office/drawing/2014/main" id="{E0DC5102-6EB6-996D-CABC-1067889F531E}"/>
              </a:ext>
            </a:extLst>
          </p:cNvPr>
          <p:cNvPicPr>
            <a:picLocks noGrp="1" noChangeAspect="1"/>
          </p:cNvPicPr>
          <p:nvPr>
            <p:ph type="pic" idx="1"/>
          </p:nvPr>
        </p:nvPicPr>
        <p:blipFill rotWithShape="1">
          <a:blip r:embed="rId2"/>
          <a:srcRect l="13735" r="13735"/>
          <a:stretch/>
        </p:blipFill>
        <p:spPr>
          <a:xfrm>
            <a:off x="8237471" y="176168"/>
            <a:ext cx="3836195" cy="3029095"/>
          </a:xfrm>
        </p:spPr>
      </p:pic>
      <p:sp>
        <p:nvSpPr>
          <p:cNvPr id="3" name="Content Placeholder 2">
            <a:extLst>
              <a:ext uri="{FF2B5EF4-FFF2-40B4-BE49-F238E27FC236}">
                <a16:creationId xmlns:a16="http://schemas.microsoft.com/office/drawing/2014/main" id="{72BB8129-8A80-0AAA-3D45-0CE73EAAD21B}"/>
              </a:ext>
            </a:extLst>
          </p:cNvPr>
          <p:cNvSpPr>
            <a:spLocks noGrp="1"/>
          </p:cNvSpPr>
          <p:nvPr>
            <p:ph type="body" sz="half" idx="2"/>
          </p:nvPr>
        </p:nvSpPr>
        <p:spPr>
          <a:xfrm>
            <a:off x="302892" y="1333849"/>
            <a:ext cx="7792484" cy="5318621"/>
          </a:xfrm>
        </p:spPr>
        <p:txBody>
          <a:bodyPr>
            <a:noAutofit/>
          </a:bodyPr>
          <a:lstStyle/>
          <a:p>
            <a:pPr marL="0" indent="0">
              <a:lnSpc>
                <a:spcPct val="150000"/>
              </a:lnSpc>
              <a:buNone/>
            </a:pPr>
            <a:r>
              <a:rPr lang="en-US" sz="1800" dirty="0">
                <a:effectLst/>
                <a:latin typeface="Cambria" panose="02040503050406030204" pitchFamily="18" charset="0"/>
                <a:ea typeface="Calibri" panose="020F0502020204030204" pitchFamily="34" charset="0"/>
                <a:cs typeface="Calibri" panose="020F0502020204030204" pitchFamily="34" charset="0"/>
              </a:rPr>
              <a:t>The airport database management system consists of different airports with their available terminals. It keeps track of all the flights, their routes, and Arrival and departure times. it also keeps track of the passenger and their booking information. For each airport, there will be many terminals. each terminal is allowed to depart or arrive on the flights of some specific airlines. each airline might have many flights with different capacities.  Passengers, personal information such as Passenger name, city, mobile number, and email address should be available. passenger gets the passenger id upon registering into the system. Only the registered passenger are allowed to book the tickets. The passenger can have the option to select the flight and route for booking the ticket. The arrivals and departures can also be tracked in the system for each flight. The airline services will have the Origin country and each airline will have an owner.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buNone/>
            </a:pPr>
            <a:endParaRPr lang="en-IN" sz="1400" dirty="0"/>
          </a:p>
        </p:txBody>
      </p:sp>
    </p:spTree>
    <p:extLst>
      <p:ext uri="{BB962C8B-B14F-4D97-AF65-F5344CB8AC3E}">
        <p14:creationId xmlns:p14="http://schemas.microsoft.com/office/powerpoint/2010/main" val="269277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C60DED-CE01-C533-204F-E96A4043672E}"/>
              </a:ext>
            </a:extLst>
          </p:cNvPr>
          <p:cNvSpPr>
            <a:spLocks noGrp="1"/>
          </p:cNvSpPr>
          <p:nvPr>
            <p:ph type="title"/>
          </p:nvPr>
        </p:nvSpPr>
        <p:spPr/>
        <p:txBody>
          <a:bodyPr/>
          <a:lstStyle/>
          <a:p>
            <a:r>
              <a:rPr lang="en-US" b="1" u="sng" dirty="0">
                <a:solidFill>
                  <a:schemeClr val="accent5">
                    <a:lumMod val="75000"/>
                  </a:schemeClr>
                </a:solidFill>
                <a:highlight>
                  <a:srgbClr val="C0C0C0"/>
                </a:highlight>
              </a:rPr>
              <a:t>OBJECTIVE</a:t>
            </a:r>
            <a:endParaRPr lang="en-IN" b="1" u="sng" dirty="0">
              <a:solidFill>
                <a:schemeClr val="accent5">
                  <a:lumMod val="75000"/>
                </a:schemeClr>
              </a:solidFill>
              <a:highlight>
                <a:srgbClr val="C0C0C0"/>
              </a:highlight>
            </a:endParaRPr>
          </a:p>
        </p:txBody>
      </p:sp>
      <p:sp>
        <p:nvSpPr>
          <p:cNvPr id="6" name="Content Placeholder 5">
            <a:extLst>
              <a:ext uri="{FF2B5EF4-FFF2-40B4-BE49-F238E27FC236}">
                <a16:creationId xmlns:a16="http://schemas.microsoft.com/office/drawing/2014/main" id="{C63E5D1F-0437-14B5-3A79-3A31FA8B21C9}"/>
              </a:ext>
            </a:extLst>
          </p:cNvPr>
          <p:cNvSpPr>
            <a:spLocks noGrp="1"/>
          </p:cNvSpPr>
          <p:nvPr>
            <p:ph idx="1"/>
          </p:nvPr>
        </p:nvSpPr>
        <p:spPr/>
        <p:txBody>
          <a:bodyPr>
            <a:noAutofit/>
          </a:bodyPr>
          <a:lstStyle/>
          <a:p>
            <a:pPr marL="0" indent="0">
              <a:buNone/>
            </a:pPr>
            <a:r>
              <a:rPr lang="en-US" sz="2500" dirty="0">
                <a:solidFill>
                  <a:srgbClr val="222222"/>
                </a:solidFill>
                <a:effectLst/>
                <a:latin typeface="+mj-lt"/>
                <a:ea typeface="Times New Roman" panose="02020603050405020304" pitchFamily="18" charset="0"/>
                <a:cs typeface="Times New Roman" panose="02020603050405020304" pitchFamily="18" charset="0"/>
              </a:rPr>
              <a:t>The main objective of the project is to learn and implement a real-time application on a database for </a:t>
            </a:r>
            <a:r>
              <a:rPr lang="en-US" sz="2500" dirty="0">
                <a:effectLst/>
                <a:latin typeface="+mj-lt"/>
                <a:ea typeface="Calibri" panose="020F0502020204030204" pitchFamily="34" charset="0"/>
                <a:cs typeface="Calibri" panose="020F0502020204030204" pitchFamily="34" charset="0"/>
              </a:rPr>
              <a:t>airport database management system</a:t>
            </a:r>
            <a:r>
              <a:rPr lang="en-US" sz="2500" dirty="0">
                <a:solidFill>
                  <a:srgbClr val="222222"/>
                </a:solidFill>
                <a:effectLst/>
                <a:latin typeface="+mj-lt"/>
                <a:ea typeface="Times New Roman" panose="02020603050405020304" pitchFamily="18" charset="0"/>
                <a:cs typeface="Times New Roman" panose="02020603050405020304" pitchFamily="18" charset="0"/>
              </a:rPr>
              <a:t>. The project, concentrates on bookings, and tracking the flights . This Database will be a great solution for many functionalities in Airport.</a:t>
            </a:r>
            <a:endParaRPr lang="en-IN" sz="2500" dirty="0">
              <a:effectLst/>
              <a:latin typeface="+mj-lt"/>
              <a:ea typeface="Times New Roman" panose="02020603050405020304" pitchFamily="18" charset="0"/>
              <a:cs typeface="Times New Roman" panose="02020603050405020304" pitchFamily="18" charset="0"/>
            </a:endParaRPr>
          </a:p>
          <a:p>
            <a:pPr marL="0" indent="0">
              <a:buNone/>
            </a:pPr>
            <a:endParaRPr lang="en-IN" sz="2500" dirty="0">
              <a:latin typeface="+mj-lt"/>
            </a:endParaRPr>
          </a:p>
        </p:txBody>
      </p:sp>
      <p:pic>
        <p:nvPicPr>
          <p:cNvPr id="2050" name="Picture 2" descr="Set Of 16 Travel Icons. Includes Credit Card, Calculation, Present And Other Symbols. Beautiful Design Elements.">
            <a:extLst>
              <a:ext uri="{FF2B5EF4-FFF2-40B4-BE49-F238E27FC236}">
                <a16:creationId xmlns:a16="http://schemas.microsoft.com/office/drawing/2014/main" id="{2717FA73-7943-A2B9-D7A7-38BF68863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45" y="3090594"/>
            <a:ext cx="3232033" cy="348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4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6033-C3ED-4F2C-2E98-1B6E3DFF824F}"/>
              </a:ext>
            </a:extLst>
          </p:cNvPr>
          <p:cNvSpPr>
            <a:spLocks noGrp="1"/>
          </p:cNvSpPr>
          <p:nvPr>
            <p:ph type="title"/>
          </p:nvPr>
        </p:nvSpPr>
        <p:spPr>
          <a:xfrm>
            <a:off x="32856" y="0"/>
            <a:ext cx="10515600" cy="1325563"/>
          </a:xfrm>
        </p:spPr>
        <p:txBody>
          <a:bodyPr/>
          <a:lstStyle/>
          <a:p>
            <a:r>
              <a:rPr lang="en-US" b="1" u="sng" dirty="0">
                <a:solidFill>
                  <a:schemeClr val="accent1">
                    <a:lumMod val="75000"/>
                  </a:schemeClr>
                </a:solidFill>
                <a:effectLst>
                  <a:outerShdw blurRad="38100" dist="38100" dir="2700000" algn="tl">
                    <a:srgbClr val="000000">
                      <a:alpha val="43137"/>
                    </a:srgbClr>
                  </a:outerShdw>
                </a:effectLst>
              </a:rPr>
              <a:t>PROPOSED SYSTEM</a:t>
            </a:r>
            <a:endParaRPr lang="en-IN" b="1"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4227B38-F9DA-052E-2C92-FBBDF00793EC}"/>
              </a:ext>
            </a:extLst>
          </p:cNvPr>
          <p:cNvSpPr>
            <a:spLocks noGrp="1"/>
          </p:cNvSpPr>
          <p:nvPr>
            <p:ph idx="1"/>
          </p:nvPr>
        </p:nvSpPr>
        <p:spPr>
          <a:xfrm>
            <a:off x="200637" y="1325563"/>
            <a:ext cx="6342776" cy="4351338"/>
          </a:xfrm>
        </p:spPr>
        <p:txBody>
          <a:bodyPr>
            <a:normAutofit lnSpcReduction="10000"/>
          </a:bodyPr>
          <a:lstStyle/>
          <a:p>
            <a:pPr marL="0" indent="0">
              <a:buNone/>
            </a:pPr>
            <a:r>
              <a:rPr lang="en-US" sz="3500" dirty="0"/>
              <a:t>The purpose is to create an ongoing, constructive dialogue that consolidates airline views and supports informed decision-making through the review of airport investment plans, an assessment of operational and passenger impacts, and the analysis of costs and benefits.</a:t>
            </a:r>
            <a:endParaRPr lang="en-IN" sz="3500" dirty="0"/>
          </a:p>
        </p:txBody>
      </p:sp>
      <p:pic>
        <p:nvPicPr>
          <p:cNvPr id="1026" name="Picture 2" descr="Major U.S Airport Hubs">
            <a:extLst>
              <a:ext uri="{FF2B5EF4-FFF2-40B4-BE49-F238E27FC236}">
                <a16:creationId xmlns:a16="http://schemas.microsoft.com/office/drawing/2014/main" id="{9E1AF695-FA36-C15C-2625-41CE99086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194" y="1533088"/>
            <a:ext cx="5200124" cy="34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32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1768-20F6-53A8-3E86-A2D1E91BB1F5}"/>
              </a:ext>
            </a:extLst>
          </p:cNvPr>
          <p:cNvSpPr>
            <a:spLocks noGrp="1"/>
          </p:cNvSpPr>
          <p:nvPr>
            <p:ph type="title"/>
          </p:nvPr>
        </p:nvSpPr>
        <p:spPr>
          <a:xfrm>
            <a:off x="1198927" y="960743"/>
            <a:ext cx="10515600" cy="4752159"/>
          </a:xfrm>
        </p:spPr>
        <p:txBody>
          <a:bodyPr>
            <a:normAutofit/>
          </a:bodyPr>
          <a:lstStyle/>
          <a:p>
            <a:r>
              <a:rPr lang="en-US" sz="8000" b="1" u="sng" dirty="0">
                <a:solidFill>
                  <a:schemeClr val="accent1"/>
                </a:solidFill>
                <a:effectLst>
                  <a:outerShdw blurRad="38100" dist="38100" dir="2700000" algn="tl">
                    <a:srgbClr val="000000">
                      <a:alpha val="43137"/>
                    </a:srgbClr>
                  </a:outerShdw>
                </a:effectLst>
              </a:rPr>
              <a:t>MODULE DESCRIPTION</a:t>
            </a:r>
            <a:endParaRPr lang="en-IN" sz="8000" b="1"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668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D616-DF09-D9CB-E3BC-4FA451151239}"/>
              </a:ext>
            </a:extLst>
          </p:cNvPr>
          <p:cNvSpPr>
            <a:spLocks noGrp="1"/>
          </p:cNvSpPr>
          <p:nvPr>
            <p:ph type="title"/>
          </p:nvPr>
        </p:nvSpPr>
        <p:spPr>
          <a:xfrm>
            <a:off x="280879" y="151356"/>
            <a:ext cx="10515600" cy="1325563"/>
          </a:xfrm>
        </p:spPr>
        <p:txBody>
          <a:bodyPr/>
          <a:lstStyle/>
          <a:p>
            <a:r>
              <a:rPr lang="en-US" b="1" u="sng" dirty="0">
                <a:solidFill>
                  <a:schemeClr val="accent5"/>
                </a:solidFill>
              </a:rPr>
              <a:t>ENTITIES</a:t>
            </a:r>
            <a:endParaRPr lang="en-IN" b="1" u="sng" dirty="0">
              <a:solidFill>
                <a:schemeClr val="accent5"/>
              </a:solidFill>
            </a:endParaRPr>
          </a:p>
        </p:txBody>
      </p:sp>
      <p:pic>
        <p:nvPicPr>
          <p:cNvPr id="5" name="Content Placeholder 4">
            <a:extLst>
              <a:ext uri="{FF2B5EF4-FFF2-40B4-BE49-F238E27FC236}">
                <a16:creationId xmlns:a16="http://schemas.microsoft.com/office/drawing/2014/main" id="{F9C7F47D-E33D-97BF-72E9-0087A646FAD5}"/>
              </a:ext>
            </a:extLst>
          </p:cNvPr>
          <p:cNvPicPr>
            <a:picLocks noGrp="1" noChangeAspect="1"/>
          </p:cNvPicPr>
          <p:nvPr>
            <p:ph idx="1"/>
          </p:nvPr>
        </p:nvPicPr>
        <p:blipFill>
          <a:blip r:embed="rId2"/>
          <a:stretch>
            <a:fillRect/>
          </a:stretch>
        </p:blipFill>
        <p:spPr>
          <a:xfrm>
            <a:off x="5296816" y="1191883"/>
            <a:ext cx="5909741" cy="5362825"/>
          </a:xfrm>
        </p:spPr>
      </p:pic>
      <p:sp>
        <p:nvSpPr>
          <p:cNvPr id="7" name="AutoShape 4" descr="Entity in DBMS - Scaler Topics">
            <a:extLst>
              <a:ext uri="{FF2B5EF4-FFF2-40B4-BE49-F238E27FC236}">
                <a16:creationId xmlns:a16="http://schemas.microsoft.com/office/drawing/2014/main" id="{FAB7C1D7-C1DE-F1CB-450F-4C51A5C5CB5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86E0DEF-47C3-70D0-9780-330CF7447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79" y="1296879"/>
            <a:ext cx="4227899" cy="3906422"/>
          </a:xfrm>
          <a:prstGeom prst="rect">
            <a:avLst/>
          </a:prstGeom>
        </p:spPr>
      </p:pic>
      <p:sp>
        <p:nvSpPr>
          <p:cNvPr id="15" name="TextBox 14">
            <a:extLst>
              <a:ext uri="{FF2B5EF4-FFF2-40B4-BE49-F238E27FC236}">
                <a16:creationId xmlns:a16="http://schemas.microsoft.com/office/drawing/2014/main" id="{86E27891-3F22-AE92-299E-14A76AF773D0}"/>
              </a:ext>
            </a:extLst>
          </p:cNvPr>
          <p:cNvSpPr txBox="1"/>
          <p:nvPr/>
        </p:nvSpPr>
        <p:spPr>
          <a:xfrm>
            <a:off x="280879" y="5506315"/>
            <a:ext cx="4925736" cy="1200329"/>
          </a:xfrm>
          <a:prstGeom prst="rect">
            <a:avLst/>
          </a:prstGeom>
          <a:noFill/>
        </p:spPr>
        <p:txBody>
          <a:bodyPr wrap="square">
            <a:spAutoFit/>
          </a:bodyPr>
          <a:lstStyle/>
          <a:p>
            <a:pPr algn="just"/>
            <a:r>
              <a:rPr lang="en-US" b="1" dirty="0"/>
              <a:t>In a database management system (DBMS), an entity is a piece of data that is stored in the database. An entity can be a person, place, thing, or even an event.</a:t>
            </a:r>
            <a:endParaRPr lang="en-IN" b="1" dirty="0"/>
          </a:p>
        </p:txBody>
      </p:sp>
    </p:spTree>
    <p:extLst>
      <p:ext uri="{BB962C8B-B14F-4D97-AF65-F5344CB8AC3E}">
        <p14:creationId xmlns:p14="http://schemas.microsoft.com/office/powerpoint/2010/main" val="380044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ECDA-2A29-6A98-57CF-A325C7A7BB3A}"/>
              </a:ext>
            </a:extLst>
          </p:cNvPr>
          <p:cNvSpPr>
            <a:spLocks noGrp="1"/>
          </p:cNvSpPr>
          <p:nvPr>
            <p:ph type="title"/>
          </p:nvPr>
        </p:nvSpPr>
        <p:spPr>
          <a:xfrm>
            <a:off x="0" y="102212"/>
            <a:ext cx="10515600" cy="1325563"/>
          </a:xfrm>
        </p:spPr>
        <p:txBody>
          <a:bodyPr/>
          <a:lstStyle/>
          <a:p>
            <a:pPr algn="just"/>
            <a:r>
              <a:rPr lang="en-IN" b="1" dirty="0">
                <a:solidFill>
                  <a:schemeClr val="accent5"/>
                </a:solidFill>
                <a:effectLst>
                  <a:outerShdw blurRad="38100" dist="38100" dir="2700000" algn="tl">
                    <a:srgbClr val="000000">
                      <a:alpha val="43137"/>
                    </a:srgbClr>
                  </a:outerShdw>
                </a:effectLst>
              </a:rPr>
              <a:t>MAPPING ER DIAGRAM TO RELATIONAL SCHEMA</a:t>
            </a:r>
          </a:p>
        </p:txBody>
      </p:sp>
      <p:pic>
        <p:nvPicPr>
          <p:cNvPr id="5" name="Picture 4">
            <a:extLst>
              <a:ext uri="{FF2B5EF4-FFF2-40B4-BE49-F238E27FC236}">
                <a16:creationId xmlns:a16="http://schemas.microsoft.com/office/drawing/2014/main" id="{C41F97CB-8015-B47D-4665-FD5108298574}"/>
              </a:ext>
            </a:extLst>
          </p:cNvPr>
          <p:cNvPicPr>
            <a:picLocks noChangeAspect="1"/>
          </p:cNvPicPr>
          <p:nvPr/>
        </p:nvPicPr>
        <p:blipFill>
          <a:blip r:embed="rId2"/>
          <a:stretch>
            <a:fillRect/>
          </a:stretch>
        </p:blipFill>
        <p:spPr>
          <a:xfrm>
            <a:off x="2275337" y="629175"/>
            <a:ext cx="8949133" cy="6375633"/>
          </a:xfrm>
          <a:prstGeom prst="rect">
            <a:avLst/>
          </a:prstGeom>
        </p:spPr>
      </p:pic>
    </p:spTree>
    <p:extLst>
      <p:ext uri="{BB962C8B-B14F-4D97-AF65-F5344CB8AC3E}">
        <p14:creationId xmlns:p14="http://schemas.microsoft.com/office/powerpoint/2010/main" val="314245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444-4E0E-6AEE-C846-B6D851280D26}"/>
              </a:ext>
            </a:extLst>
          </p:cNvPr>
          <p:cNvSpPr>
            <a:spLocks noGrp="1"/>
          </p:cNvSpPr>
          <p:nvPr>
            <p:ph type="title"/>
          </p:nvPr>
        </p:nvSpPr>
        <p:spPr/>
        <p:txBody>
          <a:bodyPr/>
          <a:lstStyle/>
          <a:p>
            <a:r>
              <a:rPr lang="en-US" b="1" u="sng" dirty="0">
                <a:solidFill>
                  <a:schemeClr val="accent5">
                    <a:lumMod val="75000"/>
                  </a:schemeClr>
                </a:solidFill>
              </a:rPr>
              <a:t>LITERATURE SURVEY</a:t>
            </a:r>
            <a:endParaRPr lang="en-IN" b="1" u="sng" dirty="0">
              <a:solidFill>
                <a:schemeClr val="accent5">
                  <a:lumMod val="75000"/>
                </a:schemeClr>
              </a:solidFill>
            </a:endParaRPr>
          </a:p>
        </p:txBody>
      </p:sp>
      <p:graphicFrame>
        <p:nvGraphicFramePr>
          <p:cNvPr id="4" name="Table 4">
            <a:extLst>
              <a:ext uri="{FF2B5EF4-FFF2-40B4-BE49-F238E27FC236}">
                <a16:creationId xmlns:a16="http://schemas.microsoft.com/office/drawing/2014/main" id="{750A3F33-A65F-78A2-7C4C-2688BBE89F39}"/>
              </a:ext>
            </a:extLst>
          </p:cNvPr>
          <p:cNvGraphicFramePr>
            <a:graphicFrameLocks noGrp="1"/>
          </p:cNvGraphicFramePr>
          <p:nvPr>
            <p:ph idx="1"/>
            <p:extLst>
              <p:ext uri="{D42A27DB-BD31-4B8C-83A1-F6EECF244321}">
                <p14:modId xmlns:p14="http://schemas.microsoft.com/office/powerpoint/2010/main" val="1209751920"/>
              </p:ext>
            </p:extLst>
          </p:nvPr>
        </p:nvGraphicFramePr>
        <p:xfrm>
          <a:off x="838203" y="1933348"/>
          <a:ext cx="10515597" cy="3739130"/>
        </p:xfrm>
        <a:graphic>
          <a:graphicData uri="http://schemas.openxmlformats.org/drawingml/2006/table">
            <a:tbl>
              <a:tblPr firstRow="1" bandRow="1">
                <a:tableStyleId>{5940675A-B579-460E-94D1-54222C63F5DA}</a:tableStyleId>
              </a:tblPr>
              <a:tblGrid>
                <a:gridCol w="2411183">
                  <a:extLst>
                    <a:ext uri="{9D8B030D-6E8A-4147-A177-3AD203B41FA5}">
                      <a16:colId xmlns:a16="http://schemas.microsoft.com/office/drawing/2014/main" val="3543890886"/>
                    </a:ext>
                  </a:extLst>
                </a:gridCol>
                <a:gridCol w="4599215">
                  <a:extLst>
                    <a:ext uri="{9D8B030D-6E8A-4147-A177-3AD203B41FA5}">
                      <a16:colId xmlns:a16="http://schemas.microsoft.com/office/drawing/2014/main" val="1163488103"/>
                    </a:ext>
                  </a:extLst>
                </a:gridCol>
                <a:gridCol w="3505199">
                  <a:extLst>
                    <a:ext uri="{9D8B030D-6E8A-4147-A177-3AD203B41FA5}">
                      <a16:colId xmlns:a16="http://schemas.microsoft.com/office/drawing/2014/main" val="2016580233"/>
                    </a:ext>
                  </a:extLst>
                </a:gridCol>
              </a:tblGrid>
              <a:tr h="747826">
                <a:tc>
                  <a:txBody>
                    <a:bodyPr/>
                    <a:lstStyle/>
                    <a:p>
                      <a:pPr algn="ctr"/>
                      <a:r>
                        <a:rPr lang="en-US" sz="3000" b="1" dirty="0">
                          <a:solidFill>
                            <a:schemeClr val="accent5">
                              <a:lumMod val="75000"/>
                            </a:schemeClr>
                          </a:solidFill>
                        </a:rPr>
                        <a:t>S.NO</a:t>
                      </a:r>
                      <a:endParaRPr lang="en-IN" sz="3000" b="1" dirty="0">
                        <a:solidFill>
                          <a:schemeClr val="accent5">
                            <a:lumMod val="75000"/>
                          </a:schemeClr>
                        </a:solidFill>
                      </a:endParaRPr>
                    </a:p>
                  </a:txBody>
                  <a:tcPr/>
                </a:tc>
                <a:tc>
                  <a:txBody>
                    <a:bodyPr/>
                    <a:lstStyle/>
                    <a:p>
                      <a:pPr algn="ctr"/>
                      <a:r>
                        <a:rPr lang="en-US" sz="3000" b="1" dirty="0">
                          <a:solidFill>
                            <a:schemeClr val="accent5">
                              <a:lumMod val="75000"/>
                            </a:schemeClr>
                          </a:solidFill>
                        </a:rPr>
                        <a:t>TITLE</a:t>
                      </a:r>
                      <a:endParaRPr lang="en-IN" sz="3000" b="1" dirty="0">
                        <a:solidFill>
                          <a:schemeClr val="accent5">
                            <a:lumMod val="75000"/>
                          </a:schemeClr>
                        </a:solidFill>
                      </a:endParaRPr>
                    </a:p>
                  </a:txBody>
                  <a:tcPr/>
                </a:tc>
                <a:tc>
                  <a:txBody>
                    <a:bodyPr/>
                    <a:lstStyle/>
                    <a:p>
                      <a:pPr algn="ctr"/>
                      <a:r>
                        <a:rPr lang="en-US" sz="3000" b="1" dirty="0">
                          <a:solidFill>
                            <a:schemeClr val="accent5">
                              <a:lumMod val="75000"/>
                            </a:schemeClr>
                          </a:solidFill>
                        </a:rPr>
                        <a:t>AUTHOR &amp; YEAR</a:t>
                      </a:r>
                      <a:endParaRPr lang="en-IN" sz="3000" b="1" dirty="0">
                        <a:solidFill>
                          <a:schemeClr val="accent5">
                            <a:lumMod val="75000"/>
                          </a:schemeClr>
                        </a:solidFill>
                      </a:endParaRPr>
                    </a:p>
                  </a:txBody>
                  <a:tcPr/>
                </a:tc>
                <a:extLst>
                  <a:ext uri="{0D108BD9-81ED-4DB2-BD59-A6C34878D82A}">
                    <a16:rowId xmlns:a16="http://schemas.microsoft.com/office/drawing/2014/main" val="2174123474"/>
                  </a:ext>
                </a:extLst>
              </a:tr>
              <a:tr h="747826">
                <a:tc>
                  <a:txBody>
                    <a:bodyPr/>
                    <a:lstStyle/>
                    <a:p>
                      <a:r>
                        <a:rPr lang="en-IN" sz="2000" dirty="0"/>
                        <a:t>ACRP Report 16</a:t>
                      </a:r>
                    </a:p>
                  </a:txBody>
                  <a:tcPr/>
                </a:tc>
                <a:tc>
                  <a:txBody>
                    <a:bodyPr/>
                    <a:lstStyle/>
                    <a:p>
                      <a:r>
                        <a:rPr lang="en-US" sz="2000" dirty="0"/>
                        <a:t>Guidebook for Managing Small Airports</a:t>
                      </a:r>
                      <a:endParaRPr lang="en-IN" sz="2000" dirty="0"/>
                    </a:p>
                  </a:txBody>
                  <a:tcPr/>
                </a:tc>
                <a:tc>
                  <a:txBody>
                    <a:bodyPr/>
                    <a:lstStyle/>
                    <a:p>
                      <a:r>
                        <a:rPr lang="en-IN" sz="2000" dirty="0"/>
                        <a:t>(</a:t>
                      </a:r>
                      <a:r>
                        <a:rPr lang="en-IN" sz="2000" dirty="0" err="1"/>
                        <a:t>Grothaus</a:t>
                      </a:r>
                      <a:r>
                        <a:rPr lang="en-IN" sz="2000" dirty="0"/>
                        <a:t> et al. 2009)</a:t>
                      </a:r>
                    </a:p>
                  </a:txBody>
                  <a:tcPr/>
                </a:tc>
                <a:extLst>
                  <a:ext uri="{0D108BD9-81ED-4DB2-BD59-A6C34878D82A}">
                    <a16:rowId xmlns:a16="http://schemas.microsoft.com/office/drawing/2014/main" val="4110994505"/>
                  </a:ext>
                </a:extLst>
              </a:tr>
              <a:tr h="747826">
                <a:tc>
                  <a:txBody>
                    <a:bodyPr/>
                    <a:lstStyle/>
                    <a:p>
                      <a:r>
                        <a:rPr lang="en-IN" sz="2000" dirty="0"/>
                        <a:t>ACRP Report 18</a:t>
                      </a:r>
                    </a:p>
                  </a:txBody>
                  <a:tcPr/>
                </a:tc>
                <a:tc>
                  <a:txBody>
                    <a:bodyPr/>
                    <a:lstStyle/>
                    <a:p>
                      <a:r>
                        <a:rPr lang="fr-FR" sz="2000" dirty="0"/>
                        <a:t>Passenger Air Service </a:t>
                      </a:r>
                      <a:r>
                        <a:rPr lang="fr-FR" sz="2000" dirty="0" err="1"/>
                        <a:t>Development</a:t>
                      </a:r>
                      <a:r>
                        <a:rPr lang="fr-FR" sz="2000" dirty="0"/>
                        <a:t> Techniques</a:t>
                      </a:r>
                      <a:endParaRPr lang="en-IN" sz="2000" dirty="0"/>
                    </a:p>
                  </a:txBody>
                  <a:tcPr/>
                </a:tc>
                <a:tc>
                  <a:txBody>
                    <a:bodyPr/>
                    <a:lstStyle/>
                    <a:p>
                      <a:r>
                        <a:rPr lang="en-IN" sz="2000"/>
                        <a:t>(Martin 2009)</a:t>
                      </a:r>
                      <a:endParaRPr lang="en-IN" sz="2000" dirty="0"/>
                    </a:p>
                  </a:txBody>
                  <a:tcPr/>
                </a:tc>
                <a:extLst>
                  <a:ext uri="{0D108BD9-81ED-4DB2-BD59-A6C34878D82A}">
                    <a16:rowId xmlns:a16="http://schemas.microsoft.com/office/drawing/2014/main" val="2747133375"/>
                  </a:ext>
                </a:extLst>
              </a:tr>
              <a:tr h="747826">
                <a:tc>
                  <a:txBody>
                    <a:bodyPr/>
                    <a:lstStyle/>
                    <a:p>
                      <a:r>
                        <a:rPr lang="en-IN" sz="2000" dirty="0"/>
                        <a:t>ACRP Report 25</a:t>
                      </a:r>
                      <a:endParaRPr lang="en-IN" sz="2000" baseline="-25000" dirty="0"/>
                    </a:p>
                  </a:txBody>
                  <a:tcPr/>
                </a:tc>
                <a:tc>
                  <a:txBody>
                    <a:bodyPr/>
                    <a:lstStyle/>
                    <a:p>
                      <a:r>
                        <a:rPr lang="en-IN" sz="2000" dirty="0"/>
                        <a:t>Airport Passenger Terminal Planning and Design</a:t>
                      </a:r>
                    </a:p>
                  </a:txBody>
                  <a:tcPr/>
                </a:tc>
                <a:tc>
                  <a:txBody>
                    <a:bodyPr/>
                    <a:lstStyle/>
                    <a:p>
                      <a:r>
                        <a:rPr lang="en-IN" sz="2000" dirty="0"/>
                        <a:t>(Landrum &amp; Brown et al. 2010)</a:t>
                      </a:r>
                    </a:p>
                  </a:txBody>
                  <a:tcPr/>
                </a:tc>
                <a:extLst>
                  <a:ext uri="{0D108BD9-81ED-4DB2-BD59-A6C34878D82A}">
                    <a16:rowId xmlns:a16="http://schemas.microsoft.com/office/drawing/2014/main" val="2826033377"/>
                  </a:ext>
                </a:extLst>
              </a:tr>
              <a:tr h="747826">
                <a:tc>
                  <a:txBody>
                    <a:bodyPr/>
                    <a:lstStyle/>
                    <a:p>
                      <a:r>
                        <a:rPr lang="en-IN" sz="2000" dirty="0"/>
                        <a:t>ACRP Synthesis 68</a:t>
                      </a:r>
                      <a:endParaRPr lang="en-IN" sz="2000" baseline="-25000" dirty="0"/>
                    </a:p>
                  </a:txBody>
                  <a:tcPr/>
                </a:tc>
                <a:tc>
                  <a:txBody>
                    <a:bodyPr/>
                    <a:lstStyle/>
                    <a:p>
                      <a:r>
                        <a:rPr lang="en-US" sz="2000" dirty="0"/>
                        <a:t>Strategies for Maintaining Air Service</a:t>
                      </a:r>
                      <a:endParaRPr lang="en-IN" sz="2000" dirty="0"/>
                    </a:p>
                  </a:txBody>
                  <a:tcPr/>
                </a:tc>
                <a:tc>
                  <a:txBody>
                    <a:bodyPr/>
                    <a:lstStyle/>
                    <a:p>
                      <a:r>
                        <a:rPr lang="en-IN" sz="2000" dirty="0"/>
                        <a:t>(Gordon and Galvan-Peterson 2015)</a:t>
                      </a:r>
                    </a:p>
                  </a:txBody>
                  <a:tcPr/>
                </a:tc>
                <a:extLst>
                  <a:ext uri="{0D108BD9-81ED-4DB2-BD59-A6C34878D82A}">
                    <a16:rowId xmlns:a16="http://schemas.microsoft.com/office/drawing/2014/main" val="1050843428"/>
                  </a:ext>
                </a:extLst>
              </a:tr>
            </a:tbl>
          </a:graphicData>
        </a:graphic>
      </p:graphicFrame>
    </p:spTree>
    <p:extLst>
      <p:ext uri="{BB962C8B-B14F-4D97-AF65-F5344CB8AC3E}">
        <p14:creationId xmlns:p14="http://schemas.microsoft.com/office/powerpoint/2010/main" val="126329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1176</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Franklin Gothic Medium</vt:lpstr>
      <vt:lpstr>inter-regular</vt:lpstr>
      <vt:lpstr>Open Sans</vt:lpstr>
      <vt:lpstr>Office Theme</vt:lpstr>
      <vt:lpstr>AIRPORT MANAGEMENT SYSTEM</vt:lpstr>
      <vt:lpstr>INTRODUCTION</vt:lpstr>
      <vt:lpstr>ABSTRACT</vt:lpstr>
      <vt:lpstr>OBJECTIVE</vt:lpstr>
      <vt:lpstr>PROPOSED SYSTEM</vt:lpstr>
      <vt:lpstr>MODULE DESCRIPTION</vt:lpstr>
      <vt:lpstr>ENTITIES</vt:lpstr>
      <vt:lpstr>MAPPING ER DIAGRAM TO RELATIONAL SCHEMA</vt:lpstr>
      <vt:lpstr>LITERATURE SURVEY</vt:lpstr>
      <vt:lpstr>NORMALIZATION</vt:lpstr>
      <vt:lpstr>PowerPoint Presentation</vt:lpstr>
      <vt:lpstr>How Airports Plan for Changing Aircraft Capacity?</vt:lpstr>
      <vt:lpstr>AIRPORT SOFTWARE SYSTEMS OUTLINE</vt:lpstr>
      <vt:lpstr>AIS Integrated Airport Management System</vt:lpstr>
      <vt:lpstr>PowerPoint Presentation</vt:lpstr>
      <vt:lpstr>FUTURE ENHANCEMENT</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MANAGEMENT SYSTEM</dc:title>
  <dc:creator>Mahendrakar Charan</dc:creator>
  <cp:lastModifiedBy>Mahendrakar Charan</cp:lastModifiedBy>
  <cp:revision>17</cp:revision>
  <dcterms:created xsi:type="dcterms:W3CDTF">2023-03-14T09:05:24Z</dcterms:created>
  <dcterms:modified xsi:type="dcterms:W3CDTF">2023-05-13T04:28:36Z</dcterms:modified>
</cp:coreProperties>
</file>