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39D9-0914-FEFE-C2DA-804BAD5A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CD2B41-C87F-94A7-81B7-2103B110F3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979965-5F2B-F848-BF41-6C0B99FEC132}"/>
              </a:ext>
            </a:extLst>
          </p:cNvPr>
          <p:cNvSpPr>
            <a:spLocks noGrp="1"/>
          </p:cNvSpPr>
          <p:nvPr>
            <p:ph type="dt" sz="half" idx="10"/>
          </p:nvPr>
        </p:nvSpPr>
        <p:spPr/>
        <p:txBody>
          <a:bodyPr/>
          <a:lstStyle/>
          <a:p>
            <a:fld id="{E7F38AE7-6D77-4AF4-BE18-CD8988C03C31}" type="datetimeFigureOut">
              <a:rPr lang="en-IN" smtClean="0"/>
              <a:t>24-08-2023</a:t>
            </a:fld>
            <a:endParaRPr lang="en-IN"/>
          </a:p>
        </p:txBody>
      </p:sp>
      <p:sp>
        <p:nvSpPr>
          <p:cNvPr id="5" name="Footer Placeholder 4">
            <a:extLst>
              <a:ext uri="{FF2B5EF4-FFF2-40B4-BE49-F238E27FC236}">
                <a16:creationId xmlns:a16="http://schemas.microsoft.com/office/drawing/2014/main" id="{2AF42946-E38B-78AE-75FF-76B35EFF9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1470E-5893-BB4C-90AF-5C9DF83E44C1}"/>
              </a:ext>
            </a:extLst>
          </p:cNvPr>
          <p:cNvSpPr>
            <a:spLocks noGrp="1"/>
          </p:cNvSpPr>
          <p:nvPr>
            <p:ph type="sldNum" sz="quarter" idx="12"/>
          </p:nvPr>
        </p:nvSpPr>
        <p:spPr/>
        <p:txBody>
          <a:bodyPr/>
          <a:lstStyle/>
          <a:p>
            <a:fld id="{40D90633-34B0-4CB5-987A-0EB302B6BAA2}" type="slidenum">
              <a:rPr lang="en-IN" smtClean="0"/>
              <a:t>‹#›</a:t>
            </a:fld>
            <a:endParaRPr lang="en-IN"/>
          </a:p>
        </p:txBody>
      </p:sp>
    </p:spTree>
    <p:extLst>
      <p:ext uri="{BB962C8B-B14F-4D97-AF65-F5344CB8AC3E}">
        <p14:creationId xmlns:p14="http://schemas.microsoft.com/office/powerpoint/2010/main" val="327521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DCE1-D6D9-6A1D-A932-18461B2FDA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340D49-7A3C-1788-F96A-F13B669526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A843F-C017-4DD7-A3DC-0C5F2985A19E}"/>
              </a:ext>
            </a:extLst>
          </p:cNvPr>
          <p:cNvSpPr>
            <a:spLocks noGrp="1"/>
          </p:cNvSpPr>
          <p:nvPr>
            <p:ph type="dt" sz="half" idx="10"/>
          </p:nvPr>
        </p:nvSpPr>
        <p:spPr/>
        <p:txBody>
          <a:bodyPr/>
          <a:lstStyle/>
          <a:p>
            <a:fld id="{E7F38AE7-6D77-4AF4-BE18-CD8988C03C31}" type="datetimeFigureOut">
              <a:rPr lang="en-IN" smtClean="0"/>
              <a:t>24-08-2023</a:t>
            </a:fld>
            <a:endParaRPr lang="en-IN"/>
          </a:p>
        </p:txBody>
      </p:sp>
      <p:sp>
        <p:nvSpPr>
          <p:cNvPr id="5" name="Footer Placeholder 4">
            <a:extLst>
              <a:ext uri="{FF2B5EF4-FFF2-40B4-BE49-F238E27FC236}">
                <a16:creationId xmlns:a16="http://schemas.microsoft.com/office/drawing/2014/main" id="{53EF1ABE-25D9-553D-6617-EA6E65763A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EB7640-6BF8-B418-975C-2E43EDA398B7}"/>
              </a:ext>
            </a:extLst>
          </p:cNvPr>
          <p:cNvSpPr>
            <a:spLocks noGrp="1"/>
          </p:cNvSpPr>
          <p:nvPr>
            <p:ph type="sldNum" sz="quarter" idx="12"/>
          </p:nvPr>
        </p:nvSpPr>
        <p:spPr/>
        <p:txBody>
          <a:bodyPr/>
          <a:lstStyle/>
          <a:p>
            <a:fld id="{40D90633-34B0-4CB5-987A-0EB302B6BAA2}" type="slidenum">
              <a:rPr lang="en-IN" smtClean="0"/>
              <a:t>‹#›</a:t>
            </a:fld>
            <a:endParaRPr lang="en-IN"/>
          </a:p>
        </p:txBody>
      </p:sp>
    </p:spTree>
    <p:extLst>
      <p:ext uri="{BB962C8B-B14F-4D97-AF65-F5344CB8AC3E}">
        <p14:creationId xmlns:p14="http://schemas.microsoft.com/office/powerpoint/2010/main" val="428971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DB98C-FCA7-0390-AFC3-7BED3A4686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CE97A1-869D-0D9C-8A14-B146EFB95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0A332-1CE4-1B29-9494-E1799C64F340}"/>
              </a:ext>
            </a:extLst>
          </p:cNvPr>
          <p:cNvSpPr>
            <a:spLocks noGrp="1"/>
          </p:cNvSpPr>
          <p:nvPr>
            <p:ph type="dt" sz="half" idx="10"/>
          </p:nvPr>
        </p:nvSpPr>
        <p:spPr/>
        <p:txBody>
          <a:bodyPr/>
          <a:lstStyle/>
          <a:p>
            <a:fld id="{E7F38AE7-6D77-4AF4-BE18-CD8988C03C31}" type="datetimeFigureOut">
              <a:rPr lang="en-IN" smtClean="0"/>
              <a:t>24-08-2023</a:t>
            </a:fld>
            <a:endParaRPr lang="en-IN"/>
          </a:p>
        </p:txBody>
      </p:sp>
      <p:sp>
        <p:nvSpPr>
          <p:cNvPr id="5" name="Footer Placeholder 4">
            <a:extLst>
              <a:ext uri="{FF2B5EF4-FFF2-40B4-BE49-F238E27FC236}">
                <a16:creationId xmlns:a16="http://schemas.microsoft.com/office/drawing/2014/main" id="{6B017E63-7FE2-A749-90F7-A3D3CC583B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49778C-6D25-33BE-CF35-FB16B27D73EF}"/>
              </a:ext>
            </a:extLst>
          </p:cNvPr>
          <p:cNvSpPr>
            <a:spLocks noGrp="1"/>
          </p:cNvSpPr>
          <p:nvPr>
            <p:ph type="sldNum" sz="quarter" idx="12"/>
          </p:nvPr>
        </p:nvSpPr>
        <p:spPr/>
        <p:txBody>
          <a:bodyPr/>
          <a:lstStyle/>
          <a:p>
            <a:fld id="{40D90633-34B0-4CB5-987A-0EB302B6BAA2}" type="slidenum">
              <a:rPr lang="en-IN" smtClean="0"/>
              <a:t>‹#›</a:t>
            </a:fld>
            <a:endParaRPr lang="en-IN"/>
          </a:p>
        </p:txBody>
      </p:sp>
    </p:spTree>
    <p:extLst>
      <p:ext uri="{BB962C8B-B14F-4D97-AF65-F5344CB8AC3E}">
        <p14:creationId xmlns:p14="http://schemas.microsoft.com/office/powerpoint/2010/main" val="428280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A4D6-02E9-4A3C-C4AE-B048121C51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3C4B5D-BFB8-13B8-8B2A-88D9B932A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D5F833-7CBD-85E7-50C4-63AD86A3C421}"/>
              </a:ext>
            </a:extLst>
          </p:cNvPr>
          <p:cNvSpPr>
            <a:spLocks noGrp="1"/>
          </p:cNvSpPr>
          <p:nvPr>
            <p:ph type="dt" sz="half" idx="10"/>
          </p:nvPr>
        </p:nvSpPr>
        <p:spPr/>
        <p:txBody>
          <a:bodyPr/>
          <a:lstStyle/>
          <a:p>
            <a:fld id="{E7F38AE7-6D77-4AF4-BE18-CD8988C03C31}" type="datetimeFigureOut">
              <a:rPr lang="en-IN" smtClean="0"/>
              <a:t>24-08-2023</a:t>
            </a:fld>
            <a:endParaRPr lang="en-IN"/>
          </a:p>
        </p:txBody>
      </p:sp>
      <p:sp>
        <p:nvSpPr>
          <p:cNvPr id="5" name="Footer Placeholder 4">
            <a:extLst>
              <a:ext uri="{FF2B5EF4-FFF2-40B4-BE49-F238E27FC236}">
                <a16:creationId xmlns:a16="http://schemas.microsoft.com/office/drawing/2014/main" id="{FE57D571-0E5E-BB00-CF2B-42D08A0E0A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05134E-D512-C2EA-B261-05B645547373}"/>
              </a:ext>
            </a:extLst>
          </p:cNvPr>
          <p:cNvSpPr>
            <a:spLocks noGrp="1"/>
          </p:cNvSpPr>
          <p:nvPr>
            <p:ph type="sldNum" sz="quarter" idx="12"/>
          </p:nvPr>
        </p:nvSpPr>
        <p:spPr/>
        <p:txBody>
          <a:bodyPr/>
          <a:lstStyle/>
          <a:p>
            <a:fld id="{40D90633-34B0-4CB5-987A-0EB302B6BAA2}" type="slidenum">
              <a:rPr lang="en-IN" smtClean="0"/>
              <a:t>‹#›</a:t>
            </a:fld>
            <a:endParaRPr lang="en-IN"/>
          </a:p>
        </p:txBody>
      </p:sp>
    </p:spTree>
    <p:extLst>
      <p:ext uri="{BB962C8B-B14F-4D97-AF65-F5344CB8AC3E}">
        <p14:creationId xmlns:p14="http://schemas.microsoft.com/office/powerpoint/2010/main" val="132235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2E18-B4D3-D7E0-A8A7-AA41F64ED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495460-F45E-687C-6D47-C7752AB54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EE0E04-BCA0-471E-5477-F318025D041D}"/>
              </a:ext>
            </a:extLst>
          </p:cNvPr>
          <p:cNvSpPr>
            <a:spLocks noGrp="1"/>
          </p:cNvSpPr>
          <p:nvPr>
            <p:ph type="dt" sz="half" idx="10"/>
          </p:nvPr>
        </p:nvSpPr>
        <p:spPr/>
        <p:txBody>
          <a:bodyPr/>
          <a:lstStyle/>
          <a:p>
            <a:fld id="{E7F38AE7-6D77-4AF4-BE18-CD8988C03C31}" type="datetimeFigureOut">
              <a:rPr lang="en-IN" smtClean="0"/>
              <a:t>24-08-2023</a:t>
            </a:fld>
            <a:endParaRPr lang="en-IN"/>
          </a:p>
        </p:txBody>
      </p:sp>
      <p:sp>
        <p:nvSpPr>
          <p:cNvPr id="5" name="Footer Placeholder 4">
            <a:extLst>
              <a:ext uri="{FF2B5EF4-FFF2-40B4-BE49-F238E27FC236}">
                <a16:creationId xmlns:a16="http://schemas.microsoft.com/office/drawing/2014/main" id="{D2E8D2D9-E225-9D44-EF2D-B3740E8219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12ACC4-1A79-9D7C-A15C-AD80E564D138}"/>
              </a:ext>
            </a:extLst>
          </p:cNvPr>
          <p:cNvSpPr>
            <a:spLocks noGrp="1"/>
          </p:cNvSpPr>
          <p:nvPr>
            <p:ph type="sldNum" sz="quarter" idx="12"/>
          </p:nvPr>
        </p:nvSpPr>
        <p:spPr/>
        <p:txBody>
          <a:bodyPr/>
          <a:lstStyle/>
          <a:p>
            <a:fld id="{40D90633-34B0-4CB5-987A-0EB302B6BAA2}" type="slidenum">
              <a:rPr lang="en-IN" smtClean="0"/>
              <a:t>‹#›</a:t>
            </a:fld>
            <a:endParaRPr lang="en-IN"/>
          </a:p>
        </p:txBody>
      </p:sp>
    </p:spTree>
    <p:extLst>
      <p:ext uri="{BB962C8B-B14F-4D97-AF65-F5344CB8AC3E}">
        <p14:creationId xmlns:p14="http://schemas.microsoft.com/office/powerpoint/2010/main" val="250781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69B4-31C4-2CB5-3B42-6D9736AB63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0906C7-74A2-3EF2-2B58-DF157719E3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7C7090-5651-57C3-B49C-FDEBE23F29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518D83-78BB-3979-0D51-DF9E02E9001D}"/>
              </a:ext>
            </a:extLst>
          </p:cNvPr>
          <p:cNvSpPr>
            <a:spLocks noGrp="1"/>
          </p:cNvSpPr>
          <p:nvPr>
            <p:ph type="dt" sz="half" idx="10"/>
          </p:nvPr>
        </p:nvSpPr>
        <p:spPr/>
        <p:txBody>
          <a:bodyPr/>
          <a:lstStyle/>
          <a:p>
            <a:fld id="{E7F38AE7-6D77-4AF4-BE18-CD8988C03C31}" type="datetimeFigureOut">
              <a:rPr lang="en-IN" smtClean="0"/>
              <a:t>24-08-2023</a:t>
            </a:fld>
            <a:endParaRPr lang="en-IN"/>
          </a:p>
        </p:txBody>
      </p:sp>
      <p:sp>
        <p:nvSpPr>
          <p:cNvPr id="6" name="Footer Placeholder 5">
            <a:extLst>
              <a:ext uri="{FF2B5EF4-FFF2-40B4-BE49-F238E27FC236}">
                <a16:creationId xmlns:a16="http://schemas.microsoft.com/office/drawing/2014/main" id="{523B3D85-5731-7337-EEF0-C559DFC4EF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CF7D61-7E57-D5AA-C104-5DB974F0F3AE}"/>
              </a:ext>
            </a:extLst>
          </p:cNvPr>
          <p:cNvSpPr>
            <a:spLocks noGrp="1"/>
          </p:cNvSpPr>
          <p:nvPr>
            <p:ph type="sldNum" sz="quarter" idx="12"/>
          </p:nvPr>
        </p:nvSpPr>
        <p:spPr/>
        <p:txBody>
          <a:bodyPr/>
          <a:lstStyle/>
          <a:p>
            <a:fld id="{40D90633-34B0-4CB5-987A-0EB302B6BAA2}" type="slidenum">
              <a:rPr lang="en-IN" smtClean="0"/>
              <a:t>‹#›</a:t>
            </a:fld>
            <a:endParaRPr lang="en-IN"/>
          </a:p>
        </p:txBody>
      </p:sp>
    </p:spTree>
    <p:extLst>
      <p:ext uri="{BB962C8B-B14F-4D97-AF65-F5344CB8AC3E}">
        <p14:creationId xmlns:p14="http://schemas.microsoft.com/office/powerpoint/2010/main" val="27307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7311-278B-FA7F-0366-A1172A620C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8904D0-4F03-D156-FB08-3214C5A3EA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0B1AEB-F70D-A41E-C73E-D359601DDC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2A23A4-F8AE-5BE2-5FBD-97F180D5DD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38EFF-A7FA-F085-D919-4D7801269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F89A35-1D27-0F24-4B12-7C721AA0E0DC}"/>
              </a:ext>
            </a:extLst>
          </p:cNvPr>
          <p:cNvSpPr>
            <a:spLocks noGrp="1"/>
          </p:cNvSpPr>
          <p:nvPr>
            <p:ph type="dt" sz="half" idx="10"/>
          </p:nvPr>
        </p:nvSpPr>
        <p:spPr/>
        <p:txBody>
          <a:bodyPr/>
          <a:lstStyle/>
          <a:p>
            <a:fld id="{E7F38AE7-6D77-4AF4-BE18-CD8988C03C31}" type="datetimeFigureOut">
              <a:rPr lang="en-IN" smtClean="0"/>
              <a:t>24-08-2023</a:t>
            </a:fld>
            <a:endParaRPr lang="en-IN"/>
          </a:p>
        </p:txBody>
      </p:sp>
      <p:sp>
        <p:nvSpPr>
          <p:cNvPr id="8" name="Footer Placeholder 7">
            <a:extLst>
              <a:ext uri="{FF2B5EF4-FFF2-40B4-BE49-F238E27FC236}">
                <a16:creationId xmlns:a16="http://schemas.microsoft.com/office/drawing/2014/main" id="{9CF152B6-7006-1691-00E3-A0B6E873E0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436EA3-F7C7-F094-94B7-91A88A664EC2}"/>
              </a:ext>
            </a:extLst>
          </p:cNvPr>
          <p:cNvSpPr>
            <a:spLocks noGrp="1"/>
          </p:cNvSpPr>
          <p:nvPr>
            <p:ph type="sldNum" sz="quarter" idx="12"/>
          </p:nvPr>
        </p:nvSpPr>
        <p:spPr/>
        <p:txBody>
          <a:bodyPr/>
          <a:lstStyle/>
          <a:p>
            <a:fld id="{40D90633-34B0-4CB5-987A-0EB302B6BAA2}" type="slidenum">
              <a:rPr lang="en-IN" smtClean="0"/>
              <a:t>‹#›</a:t>
            </a:fld>
            <a:endParaRPr lang="en-IN"/>
          </a:p>
        </p:txBody>
      </p:sp>
    </p:spTree>
    <p:extLst>
      <p:ext uri="{BB962C8B-B14F-4D97-AF65-F5344CB8AC3E}">
        <p14:creationId xmlns:p14="http://schemas.microsoft.com/office/powerpoint/2010/main" val="247734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4860-4921-A1A7-97E7-F4DF23BD80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F21A30-B55E-C836-A091-99E7F2BDC875}"/>
              </a:ext>
            </a:extLst>
          </p:cNvPr>
          <p:cNvSpPr>
            <a:spLocks noGrp="1"/>
          </p:cNvSpPr>
          <p:nvPr>
            <p:ph type="dt" sz="half" idx="10"/>
          </p:nvPr>
        </p:nvSpPr>
        <p:spPr/>
        <p:txBody>
          <a:bodyPr/>
          <a:lstStyle/>
          <a:p>
            <a:fld id="{E7F38AE7-6D77-4AF4-BE18-CD8988C03C31}" type="datetimeFigureOut">
              <a:rPr lang="en-IN" smtClean="0"/>
              <a:t>24-08-2023</a:t>
            </a:fld>
            <a:endParaRPr lang="en-IN"/>
          </a:p>
        </p:txBody>
      </p:sp>
      <p:sp>
        <p:nvSpPr>
          <p:cNvPr id="4" name="Footer Placeholder 3">
            <a:extLst>
              <a:ext uri="{FF2B5EF4-FFF2-40B4-BE49-F238E27FC236}">
                <a16:creationId xmlns:a16="http://schemas.microsoft.com/office/drawing/2014/main" id="{0B2BF759-2C92-EE3C-BA3C-A4F9A983F6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9E38E1-381A-967C-0F79-C0454CD10372}"/>
              </a:ext>
            </a:extLst>
          </p:cNvPr>
          <p:cNvSpPr>
            <a:spLocks noGrp="1"/>
          </p:cNvSpPr>
          <p:nvPr>
            <p:ph type="sldNum" sz="quarter" idx="12"/>
          </p:nvPr>
        </p:nvSpPr>
        <p:spPr/>
        <p:txBody>
          <a:bodyPr/>
          <a:lstStyle/>
          <a:p>
            <a:fld id="{40D90633-34B0-4CB5-987A-0EB302B6BAA2}" type="slidenum">
              <a:rPr lang="en-IN" smtClean="0"/>
              <a:t>‹#›</a:t>
            </a:fld>
            <a:endParaRPr lang="en-IN"/>
          </a:p>
        </p:txBody>
      </p:sp>
    </p:spTree>
    <p:extLst>
      <p:ext uri="{BB962C8B-B14F-4D97-AF65-F5344CB8AC3E}">
        <p14:creationId xmlns:p14="http://schemas.microsoft.com/office/powerpoint/2010/main" val="80575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BEB34-5631-6C6B-CA6F-E9EB5A6CE81A}"/>
              </a:ext>
            </a:extLst>
          </p:cNvPr>
          <p:cNvSpPr>
            <a:spLocks noGrp="1"/>
          </p:cNvSpPr>
          <p:nvPr>
            <p:ph type="dt" sz="half" idx="10"/>
          </p:nvPr>
        </p:nvSpPr>
        <p:spPr/>
        <p:txBody>
          <a:bodyPr/>
          <a:lstStyle/>
          <a:p>
            <a:fld id="{E7F38AE7-6D77-4AF4-BE18-CD8988C03C31}" type="datetimeFigureOut">
              <a:rPr lang="en-IN" smtClean="0"/>
              <a:t>24-08-2023</a:t>
            </a:fld>
            <a:endParaRPr lang="en-IN"/>
          </a:p>
        </p:txBody>
      </p:sp>
      <p:sp>
        <p:nvSpPr>
          <p:cNvPr id="3" name="Footer Placeholder 2">
            <a:extLst>
              <a:ext uri="{FF2B5EF4-FFF2-40B4-BE49-F238E27FC236}">
                <a16:creationId xmlns:a16="http://schemas.microsoft.com/office/drawing/2014/main" id="{89383F39-8ED2-C0FA-07C3-34526D8BF6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208475-11CD-20D9-3520-B0CF02C988EF}"/>
              </a:ext>
            </a:extLst>
          </p:cNvPr>
          <p:cNvSpPr>
            <a:spLocks noGrp="1"/>
          </p:cNvSpPr>
          <p:nvPr>
            <p:ph type="sldNum" sz="quarter" idx="12"/>
          </p:nvPr>
        </p:nvSpPr>
        <p:spPr/>
        <p:txBody>
          <a:bodyPr/>
          <a:lstStyle/>
          <a:p>
            <a:fld id="{40D90633-34B0-4CB5-987A-0EB302B6BAA2}" type="slidenum">
              <a:rPr lang="en-IN" smtClean="0"/>
              <a:t>‹#›</a:t>
            </a:fld>
            <a:endParaRPr lang="en-IN"/>
          </a:p>
        </p:txBody>
      </p:sp>
    </p:spTree>
    <p:extLst>
      <p:ext uri="{BB962C8B-B14F-4D97-AF65-F5344CB8AC3E}">
        <p14:creationId xmlns:p14="http://schemas.microsoft.com/office/powerpoint/2010/main" val="150537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5278-D231-F3B1-DAC5-9FFA999C5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79D5E1-C57C-D0E7-8EE2-B88ECA6AF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38EF96-3107-CC96-260E-264BBD389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7368C-86A4-6023-6B11-69A74DDCED61}"/>
              </a:ext>
            </a:extLst>
          </p:cNvPr>
          <p:cNvSpPr>
            <a:spLocks noGrp="1"/>
          </p:cNvSpPr>
          <p:nvPr>
            <p:ph type="dt" sz="half" idx="10"/>
          </p:nvPr>
        </p:nvSpPr>
        <p:spPr/>
        <p:txBody>
          <a:bodyPr/>
          <a:lstStyle/>
          <a:p>
            <a:fld id="{E7F38AE7-6D77-4AF4-BE18-CD8988C03C31}" type="datetimeFigureOut">
              <a:rPr lang="en-IN" smtClean="0"/>
              <a:t>24-08-2023</a:t>
            </a:fld>
            <a:endParaRPr lang="en-IN"/>
          </a:p>
        </p:txBody>
      </p:sp>
      <p:sp>
        <p:nvSpPr>
          <p:cNvPr id="6" name="Footer Placeholder 5">
            <a:extLst>
              <a:ext uri="{FF2B5EF4-FFF2-40B4-BE49-F238E27FC236}">
                <a16:creationId xmlns:a16="http://schemas.microsoft.com/office/drawing/2014/main" id="{90B8BF96-C479-3CEC-9151-8FDF5F8B8B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C57E39-F5C8-ECA8-0CCA-EC4D973E27D9}"/>
              </a:ext>
            </a:extLst>
          </p:cNvPr>
          <p:cNvSpPr>
            <a:spLocks noGrp="1"/>
          </p:cNvSpPr>
          <p:nvPr>
            <p:ph type="sldNum" sz="quarter" idx="12"/>
          </p:nvPr>
        </p:nvSpPr>
        <p:spPr/>
        <p:txBody>
          <a:bodyPr/>
          <a:lstStyle/>
          <a:p>
            <a:fld id="{40D90633-34B0-4CB5-987A-0EB302B6BAA2}" type="slidenum">
              <a:rPr lang="en-IN" smtClean="0"/>
              <a:t>‹#›</a:t>
            </a:fld>
            <a:endParaRPr lang="en-IN"/>
          </a:p>
        </p:txBody>
      </p:sp>
    </p:spTree>
    <p:extLst>
      <p:ext uri="{BB962C8B-B14F-4D97-AF65-F5344CB8AC3E}">
        <p14:creationId xmlns:p14="http://schemas.microsoft.com/office/powerpoint/2010/main" val="321466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3A9F-AD78-224B-7116-2D5D7877F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C6400C-F390-E316-7D44-4CEBB981C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50B374-7BD7-017A-283A-D23DCBA63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B88DB-E720-4FA8-E517-7BDBDB7FDE6F}"/>
              </a:ext>
            </a:extLst>
          </p:cNvPr>
          <p:cNvSpPr>
            <a:spLocks noGrp="1"/>
          </p:cNvSpPr>
          <p:nvPr>
            <p:ph type="dt" sz="half" idx="10"/>
          </p:nvPr>
        </p:nvSpPr>
        <p:spPr/>
        <p:txBody>
          <a:bodyPr/>
          <a:lstStyle/>
          <a:p>
            <a:fld id="{E7F38AE7-6D77-4AF4-BE18-CD8988C03C31}" type="datetimeFigureOut">
              <a:rPr lang="en-IN" smtClean="0"/>
              <a:t>24-08-2023</a:t>
            </a:fld>
            <a:endParaRPr lang="en-IN"/>
          </a:p>
        </p:txBody>
      </p:sp>
      <p:sp>
        <p:nvSpPr>
          <p:cNvPr id="6" name="Footer Placeholder 5">
            <a:extLst>
              <a:ext uri="{FF2B5EF4-FFF2-40B4-BE49-F238E27FC236}">
                <a16:creationId xmlns:a16="http://schemas.microsoft.com/office/drawing/2014/main" id="{F77863CF-5F09-57F9-A475-3BEE9FB0CA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B54835-ED85-3705-5566-771F8A59CCC5}"/>
              </a:ext>
            </a:extLst>
          </p:cNvPr>
          <p:cNvSpPr>
            <a:spLocks noGrp="1"/>
          </p:cNvSpPr>
          <p:nvPr>
            <p:ph type="sldNum" sz="quarter" idx="12"/>
          </p:nvPr>
        </p:nvSpPr>
        <p:spPr/>
        <p:txBody>
          <a:bodyPr/>
          <a:lstStyle/>
          <a:p>
            <a:fld id="{40D90633-34B0-4CB5-987A-0EB302B6BAA2}" type="slidenum">
              <a:rPr lang="en-IN" smtClean="0"/>
              <a:t>‹#›</a:t>
            </a:fld>
            <a:endParaRPr lang="en-IN"/>
          </a:p>
        </p:txBody>
      </p:sp>
    </p:spTree>
    <p:extLst>
      <p:ext uri="{BB962C8B-B14F-4D97-AF65-F5344CB8AC3E}">
        <p14:creationId xmlns:p14="http://schemas.microsoft.com/office/powerpoint/2010/main" val="80107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7A6063-67FF-14D8-5D52-B39F77AC7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0C21D6-F184-674E-6F4E-54F7E1AF0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99FB66-8C28-FED8-AD98-669B93F62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38AE7-6D77-4AF4-BE18-CD8988C03C31}" type="datetimeFigureOut">
              <a:rPr lang="en-IN" smtClean="0"/>
              <a:t>24-08-2023</a:t>
            </a:fld>
            <a:endParaRPr lang="en-IN"/>
          </a:p>
        </p:txBody>
      </p:sp>
      <p:sp>
        <p:nvSpPr>
          <p:cNvPr id="5" name="Footer Placeholder 4">
            <a:extLst>
              <a:ext uri="{FF2B5EF4-FFF2-40B4-BE49-F238E27FC236}">
                <a16:creationId xmlns:a16="http://schemas.microsoft.com/office/drawing/2014/main" id="{8020EE1D-045F-2CA7-EDDF-A2B36E2F8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407981-C86B-55D2-C840-3214774217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90633-34B0-4CB5-987A-0EB302B6BAA2}" type="slidenum">
              <a:rPr lang="en-IN" smtClean="0"/>
              <a:t>‹#›</a:t>
            </a:fld>
            <a:endParaRPr lang="en-IN"/>
          </a:p>
        </p:txBody>
      </p:sp>
    </p:spTree>
    <p:extLst>
      <p:ext uri="{BB962C8B-B14F-4D97-AF65-F5344CB8AC3E}">
        <p14:creationId xmlns:p14="http://schemas.microsoft.com/office/powerpoint/2010/main" val="58579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9F83-B8E3-574B-51A2-755BB23724C2}"/>
              </a:ext>
            </a:extLst>
          </p:cNvPr>
          <p:cNvSpPr>
            <a:spLocks noGrp="1"/>
          </p:cNvSpPr>
          <p:nvPr>
            <p:ph type="ctrTitle"/>
          </p:nvPr>
        </p:nvSpPr>
        <p:spPr>
          <a:xfrm>
            <a:off x="1331053" y="344181"/>
            <a:ext cx="9144000" cy="1655763"/>
          </a:xfrm>
        </p:spPr>
        <p:txBody>
          <a:bodyPr>
            <a:normAutofit/>
          </a:bodyPr>
          <a:lstStyle/>
          <a:p>
            <a:r>
              <a:rPr lang="en-US" sz="5000" b="1" u="sng" dirty="0">
                <a:solidFill>
                  <a:schemeClr val="accent4">
                    <a:lumMod val="50000"/>
                  </a:schemeClr>
                </a:solidFill>
                <a:effectLst>
                  <a:outerShdw blurRad="38100" dist="38100" dir="2700000" algn="tl">
                    <a:srgbClr val="000000">
                      <a:alpha val="43137"/>
                    </a:srgbClr>
                  </a:outerShdw>
                </a:effectLst>
                <a:highlight>
                  <a:srgbClr val="000000"/>
                </a:highlight>
              </a:rPr>
              <a:t>IMAGE CLASSICATION OF PARKING SPACE OCCUPANCY USING CNN</a:t>
            </a:r>
            <a:endParaRPr lang="en-IN" sz="5000" b="1" u="sng" dirty="0">
              <a:solidFill>
                <a:schemeClr val="accent4">
                  <a:lumMod val="50000"/>
                </a:schemeClr>
              </a:solidFill>
              <a:effectLst>
                <a:outerShdw blurRad="38100" dist="38100" dir="2700000" algn="tl">
                  <a:srgbClr val="000000">
                    <a:alpha val="43137"/>
                  </a:srgbClr>
                </a:outerShdw>
              </a:effectLst>
              <a:highlight>
                <a:srgbClr val="000000"/>
              </a:highlight>
            </a:endParaRPr>
          </a:p>
        </p:txBody>
      </p:sp>
      <p:graphicFrame>
        <p:nvGraphicFramePr>
          <p:cNvPr id="5" name="Table 4">
            <a:extLst>
              <a:ext uri="{FF2B5EF4-FFF2-40B4-BE49-F238E27FC236}">
                <a16:creationId xmlns:a16="http://schemas.microsoft.com/office/drawing/2014/main" id="{D8BAF114-5C49-8A80-2B75-04845F453A9F}"/>
              </a:ext>
            </a:extLst>
          </p:cNvPr>
          <p:cNvGraphicFramePr>
            <a:graphicFrameLocks noGrp="1"/>
          </p:cNvGraphicFramePr>
          <p:nvPr>
            <p:extLst>
              <p:ext uri="{D42A27DB-BD31-4B8C-83A1-F6EECF244321}">
                <p14:modId xmlns:p14="http://schemas.microsoft.com/office/powerpoint/2010/main" val="3247008553"/>
              </p:ext>
            </p:extLst>
          </p:nvPr>
        </p:nvGraphicFramePr>
        <p:xfrm>
          <a:off x="1506872" y="2371190"/>
          <a:ext cx="8642668" cy="2115619"/>
        </p:xfrm>
        <a:graphic>
          <a:graphicData uri="http://schemas.openxmlformats.org/drawingml/2006/table">
            <a:tbl>
              <a:tblPr firstRow="1" bandRow="1">
                <a:tableStyleId>{BDBED569-4797-4DF1-A0F4-6AAB3CD982D8}</a:tableStyleId>
              </a:tblPr>
              <a:tblGrid>
                <a:gridCol w="4489768">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62769">
                <a:tc>
                  <a:txBody>
                    <a:bodyPr/>
                    <a:lstStyle/>
                    <a:p>
                      <a:r>
                        <a:rPr lang="en-US" dirty="0"/>
                        <a:t>Team Members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Supervisor</a:t>
                      </a:r>
                    </a:p>
                  </a:txBody>
                  <a:tcPr/>
                </a:tc>
                <a:extLst>
                  <a:ext uri="{0D108BD9-81ED-4DB2-BD59-A6C34878D82A}">
                    <a16:rowId xmlns:a16="http://schemas.microsoft.com/office/drawing/2014/main" val="10000"/>
                  </a:ext>
                </a:extLst>
              </a:tr>
              <a:tr h="1749859">
                <a:tc>
                  <a:txBody>
                    <a:bodyPr/>
                    <a:lstStyle/>
                    <a:p>
                      <a:r>
                        <a:rPr lang="en-US" dirty="0"/>
                        <a:t>MAHENDRAKAR CHARAN(RA2011027020098)</a:t>
                      </a:r>
                    </a:p>
                    <a:p>
                      <a:r>
                        <a:rPr lang="en-US" dirty="0"/>
                        <a:t>KALLURI GOPIKIRAN(RA2011027020076)</a:t>
                      </a:r>
                    </a:p>
                    <a:p>
                      <a:r>
                        <a:rPr lang="en-US" dirty="0"/>
                        <a:t>ADITYA PATI TRIPATHI(RA2011027020132)</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NAME: </a:t>
                      </a:r>
                      <a:r>
                        <a:rPr lang="en-US" dirty="0" err="1"/>
                        <a:t>Mr.Thiruneelkandan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4772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F1D7-1848-A7D9-A81C-6D148CEC28C2}"/>
              </a:ext>
            </a:extLst>
          </p:cNvPr>
          <p:cNvSpPr>
            <a:spLocks noGrp="1"/>
          </p:cNvSpPr>
          <p:nvPr>
            <p:ph type="title"/>
          </p:nvPr>
        </p:nvSpPr>
        <p:spPr/>
        <p:txBody>
          <a:bodyPr/>
          <a:lstStyle/>
          <a:p>
            <a:r>
              <a:rPr lang="en-US" b="1" dirty="0">
                <a:solidFill>
                  <a:schemeClr val="accent4">
                    <a:lumMod val="50000"/>
                  </a:schemeClr>
                </a:solidFill>
                <a:highlight>
                  <a:srgbClr val="000000"/>
                </a:highlight>
              </a:rPr>
              <a:t>PROPOSED WORK</a:t>
            </a:r>
            <a:endParaRPr lang="en-IN" b="1" dirty="0">
              <a:solidFill>
                <a:schemeClr val="accent4">
                  <a:lumMod val="50000"/>
                </a:schemeClr>
              </a:solidFill>
              <a:highlight>
                <a:srgbClr val="000000"/>
              </a:highlight>
            </a:endParaRPr>
          </a:p>
        </p:txBody>
      </p:sp>
      <p:sp>
        <p:nvSpPr>
          <p:cNvPr id="3" name="Content Placeholder 2">
            <a:extLst>
              <a:ext uri="{FF2B5EF4-FFF2-40B4-BE49-F238E27FC236}">
                <a16:creationId xmlns:a16="http://schemas.microsoft.com/office/drawing/2014/main" id="{BFEE5B1C-D43E-63AE-5B04-CB0A1284FEFC}"/>
              </a:ext>
            </a:extLst>
          </p:cNvPr>
          <p:cNvSpPr>
            <a:spLocks noGrp="1"/>
          </p:cNvSpPr>
          <p:nvPr>
            <p:ph idx="1"/>
          </p:nvPr>
        </p:nvSpPr>
        <p:spPr/>
        <p:txBody>
          <a:bodyPr>
            <a:normAutofit fontScale="77500" lnSpcReduction="20000"/>
          </a:bodyPr>
          <a:lstStyle/>
          <a:p>
            <a:r>
              <a:rPr lang="en-US" dirty="0"/>
              <a:t>Data collection: A large and diverse dataset of images will be collected. The dataset will include images of different types of spaces, such as buildings, rooms, and vehicles. The images will also include images of different occupancy states, such as occupied and unoccupied.</a:t>
            </a:r>
          </a:p>
          <a:p>
            <a:r>
              <a:rPr lang="en-US" dirty="0"/>
              <a:t>Data preprocessing: The images will be preprocessed to remove noise and other artifacts. The images will also be resized to a standard size.</a:t>
            </a:r>
          </a:p>
          <a:p>
            <a:r>
              <a:rPr lang="en-US" dirty="0"/>
              <a:t>CNN architecture: A CNN architecture will be selected. The CNN architecture will be chosen based on its accuracy, efficiency, and scalability.</a:t>
            </a:r>
          </a:p>
          <a:p>
            <a:r>
              <a:rPr lang="en-US" dirty="0"/>
              <a:t>CNN training: The CNN will be trained on the dataset of images. The CNN will be trained using a supervised learning approach. The labels for the images will be used to train the CNN to classify images into two categories: occupied and unoccupied.</a:t>
            </a:r>
          </a:p>
          <a:p>
            <a:r>
              <a:rPr lang="en-US" dirty="0"/>
              <a:t>CNN evaluation: The CNN will be evaluated on a test dataset of images. The accuracy of the CNN will be measured. The CNN will also be evaluated on its efficiency and scalability.</a:t>
            </a:r>
            <a:endParaRPr lang="en-IN" dirty="0"/>
          </a:p>
        </p:txBody>
      </p:sp>
    </p:spTree>
    <p:extLst>
      <p:ext uri="{BB962C8B-B14F-4D97-AF65-F5344CB8AC3E}">
        <p14:creationId xmlns:p14="http://schemas.microsoft.com/office/powerpoint/2010/main" val="77940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79B8-EF11-0B3F-B814-4B312573F346}"/>
              </a:ext>
            </a:extLst>
          </p:cNvPr>
          <p:cNvSpPr>
            <a:spLocks noGrp="1"/>
          </p:cNvSpPr>
          <p:nvPr>
            <p:ph type="title"/>
          </p:nvPr>
        </p:nvSpPr>
        <p:spPr/>
        <p:txBody>
          <a:bodyPr/>
          <a:lstStyle/>
          <a:p>
            <a:r>
              <a:rPr lang="en-US" b="1" dirty="0">
                <a:solidFill>
                  <a:schemeClr val="accent1">
                    <a:lumMod val="75000"/>
                  </a:schemeClr>
                </a:solidFill>
                <a:effectLst>
                  <a:outerShdw blurRad="38100" dist="38100" dir="2700000" algn="tl">
                    <a:srgbClr val="000000">
                      <a:alpha val="43137"/>
                    </a:srgbClr>
                  </a:outerShdw>
                </a:effectLst>
                <a:highlight>
                  <a:srgbClr val="000000"/>
                </a:highlight>
              </a:rPr>
              <a:t>ARCHITECTURE</a:t>
            </a:r>
            <a:endParaRPr lang="en-IN" b="1" dirty="0">
              <a:solidFill>
                <a:schemeClr val="accent1">
                  <a:lumMod val="75000"/>
                </a:schemeClr>
              </a:solidFill>
              <a:effectLst>
                <a:outerShdw blurRad="38100" dist="38100" dir="2700000" algn="tl">
                  <a:srgbClr val="000000">
                    <a:alpha val="43137"/>
                  </a:srgbClr>
                </a:outerShdw>
              </a:effectLst>
              <a:highlight>
                <a:srgbClr val="000000"/>
              </a:highlight>
            </a:endParaRPr>
          </a:p>
        </p:txBody>
      </p:sp>
      <p:pic>
        <p:nvPicPr>
          <p:cNvPr id="1026" name="Picture 2" descr="Schematic diagram of a basic convolutional neural network ...">
            <a:extLst>
              <a:ext uri="{FF2B5EF4-FFF2-40B4-BE49-F238E27FC236}">
                <a16:creationId xmlns:a16="http://schemas.microsoft.com/office/drawing/2014/main" id="{F512852E-FB98-7B9A-4481-BBD2E8437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583" y="1690688"/>
            <a:ext cx="9036384" cy="446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67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BA4E-C5F4-E989-AC03-4097B3413F67}"/>
              </a:ext>
            </a:extLst>
          </p:cNvPr>
          <p:cNvSpPr>
            <a:spLocks noGrp="1"/>
          </p:cNvSpPr>
          <p:nvPr>
            <p:ph type="title"/>
          </p:nvPr>
        </p:nvSpPr>
        <p:spPr/>
        <p:txBody>
          <a:bodyPr/>
          <a:lstStyle/>
          <a:p>
            <a:r>
              <a:rPr lang="en-US" b="1" dirty="0">
                <a:solidFill>
                  <a:schemeClr val="accent1">
                    <a:lumMod val="50000"/>
                  </a:schemeClr>
                </a:solidFill>
                <a:highlight>
                  <a:srgbClr val="000000"/>
                </a:highlight>
              </a:rPr>
              <a:t>Python Libraries / Modules </a:t>
            </a:r>
            <a:endParaRPr lang="en-IN" b="1" dirty="0">
              <a:solidFill>
                <a:schemeClr val="accent1">
                  <a:lumMod val="50000"/>
                </a:schemeClr>
              </a:solidFill>
              <a:highlight>
                <a:srgbClr val="000000"/>
              </a:highlight>
            </a:endParaRPr>
          </a:p>
        </p:txBody>
      </p:sp>
      <p:sp>
        <p:nvSpPr>
          <p:cNvPr id="3" name="Content Placeholder 2">
            <a:extLst>
              <a:ext uri="{FF2B5EF4-FFF2-40B4-BE49-F238E27FC236}">
                <a16:creationId xmlns:a16="http://schemas.microsoft.com/office/drawing/2014/main" id="{E71986E5-CAAF-F6E5-6B12-B89049325352}"/>
              </a:ext>
            </a:extLst>
          </p:cNvPr>
          <p:cNvSpPr>
            <a:spLocks noGrp="1"/>
          </p:cNvSpPr>
          <p:nvPr>
            <p:ph idx="1"/>
          </p:nvPr>
        </p:nvSpPr>
        <p:spPr/>
        <p:txBody>
          <a:bodyPr>
            <a:normAutofit/>
          </a:bodyPr>
          <a:lstStyle/>
          <a:p>
            <a:r>
              <a:rPr lang="en-US" sz="4000" b="1" dirty="0"/>
              <a:t>Tensor Flow</a:t>
            </a:r>
          </a:p>
          <a:p>
            <a:r>
              <a:rPr lang="en-US" sz="4000" b="1" dirty="0" err="1"/>
              <a:t>Keras</a:t>
            </a:r>
            <a:endParaRPr lang="en-US" sz="4000" b="1" dirty="0"/>
          </a:p>
          <a:p>
            <a:r>
              <a:rPr lang="en-US" sz="4000" b="1" dirty="0" err="1"/>
              <a:t>Pytorch</a:t>
            </a:r>
            <a:endParaRPr lang="en-US" sz="4000" b="1" dirty="0"/>
          </a:p>
          <a:p>
            <a:r>
              <a:rPr lang="en-US" sz="4000" b="1" dirty="0"/>
              <a:t>Caffe</a:t>
            </a:r>
            <a:endParaRPr lang="en-IN" sz="4000" b="1" dirty="0"/>
          </a:p>
        </p:txBody>
      </p:sp>
    </p:spTree>
    <p:extLst>
      <p:ext uri="{BB962C8B-B14F-4D97-AF65-F5344CB8AC3E}">
        <p14:creationId xmlns:p14="http://schemas.microsoft.com/office/powerpoint/2010/main" val="93109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1861-C2CB-DC67-0D0B-45CD170F571F}"/>
              </a:ext>
            </a:extLst>
          </p:cNvPr>
          <p:cNvSpPr>
            <a:spLocks noGrp="1"/>
          </p:cNvSpPr>
          <p:nvPr>
            <p:ph type="title"/>
          </p:nvPr>
        </p:nvSpPr>
        <p:spPr>
          <a:xfrm>
            <a:off x="838200" y="365125"/>
            <a:ext cx="10515600" cy="5196776"/>
          </a:xfrm>
        </p:spPr>
        <p:txBody>
          <a:bodyPr>
            <a:normAutofit/>
          </a:bodyPr>
          <a:lstStyle/>
          <a:p>
            <a:pPr algn="ctr"/>
            <a:r>
              <a:rPr lang="en-US" sz="15000" b="1" i="1" dirty="0" err="1">
                <a:solidFill>
                  <a:schemeClr val="accent4">
                    <a:lumMod val="50000"/>
                  </a:schemeClr>
                </a:solidFill>
                <a:effectLst>
                  <a:outerShdw blurRad="38100" dist="38100" dir="2700000" algn="tl">
                    <a:srgbClr val="000000">
                      <a:alpha val="43137"/>
                    </a:srgbClr>
                  </a:outerShdw>
                </a:effectLst>
                <a:highlight>
                  <a:srgbClr val="000000"/>
                </a:highlight>
              </a:rPr>
              <a:t>ThanK</a:t>
            </a:r>
            <a:r>
              <a:rPr lang="en-US" sz="15000" b="1" i="1" dirty="0">
                <a:solidFill>
                  <a:schemeClr val="accent4">
                    <a:lumMod val="50000"/>
                  </a:schemeClr>
                </a:solidFill>
                <a:effectLst>
                  <a:outerShdw blurRad="38100" dist="38100" dir="2700000" algn="tl">
                    <a:srgbClr val="000000">
                      <a:alpha val="43137"/>
                    </a:srgbClr>
                  </a:outerShdw>
                </a:effectLst>
                <a:highlight>
                  <a:srgbClr val="000000"/>
                </a:highlight>
              </a:rPr>
              <a:t> </a:t>
            </a:r>
            <a:r>
              <a:rPr lang="en-US" sz="15000" b="1" i="1" dirty="0" err="1">
                <a:solidFill>
                  <a:schemeClr val="accent4">
                    <a:lumMod val="50000"/>
                  </a:schemeClr>
                </a:solidFill>
                <a:effectLst>
                  <a:outerShdw blurRad="38100" dist="38100" dir="2700000" algn="tl">
                    <a:srgbClr val="000000">
                      <a:alpha val="43137"/>
                    </a:srgbClr>
                  </a:outerShdw>
                </a:effectLst>
                <a:highlight>
                  <a:srgbClr val="000000"/>
                </a:highlight>
              </a:rPr>
              <a:t>YoU</a:t>
            </a:r>
            <a:endParaRPr lang="en-IN" sz="15000" b="1" i="1" dirty="0">
              <a:solidFill>
                <a:schemeClr val="accent4">
                  <a:lumMod val="50000"/>
                </a:schemeClr>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262042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9093-DB26-A38F-2A0B-12DAFBED9071}"/>
              </a:ext>
            </a:extLst>
          </p:cNvPr>
          <p:cNvSpPr>
            <a:spLocks noGrp="1"/>
          </p:cNvSpPr>
          <p:nvPr>
            <p:ph type="title"/>
          </p:nvPr>
        </p:nvSpPr>
        <p:spPr/>
        <p:txBody>
          <a:bodyPr/>
          <a:lstStyle/>
          <a:p>
            <a:r>
              <a:rPr lang="en-US" b="1" u="sng" dirty="0">
                <a:solidFill>
                  <a:schemeClr val="accent4">
                    <a:lumMod val="50000"/>
                  </a:schemeClr>
                </a:solidFill>
                <a:effectLst>
                  <a:outerShdw blurRad="38100" dist="38100" dir="2700000" algn="tl">
                    <a:srgbClr val="000000">
                      <a:alpha val="43137"/>
                    </a:srgbClr>
                  </a:outerShdw>
                </a:effectLst>
                <a:highlight>
                  <a:srgbClr val="000000"/>
                </a:highlight>
              </a:rPr>
              <a:t>ABSTRACT</a:t>
            </a:r>
            <a:endParaRPr lang="en-IN" b="1" u="sng" dirty="0">
              <a:solidFill>
                <a:schemeClr val="accent4">
                  <a:lumMod val="50000"/>
                </a:schemeClr>
              </a:solidFill>
              <a:effectLst>
                <a:outerShdw blurRad="38100" dist="38100" dir="2700000" algn="tl">
                  <a:srgbClr val="000000">
                    <a:alpha val="43137"/>
                  </a:srgbClr>
                </a:outerShdw>
              </a:effectLst>
              <a:highlight>
                <a:srgbClr val="000000"/>
              </a:highlight>
            </a:endParaRPr>
          </a:p>
        </p:txBody>
      </p:sp>
      <p:sp>
        <p:nvSpPr>
          <p:cNvPr id="3" name="Content Placeholder 2">
            <a:extLst>
              <a:ext uri="{FF2B5EF4-FFF2-40B4-BE49-F238E27FC236}">
                <a16:creationId xmlns:a16="http://schemas.microsoft.com/office/drawing/2014/main" id="{BB279AE9-F257-63F4-C652-42B4D005BD4F}"/>
              </a:ext>
            </a:extLst>
          </p:cNvPr>
          <p:cNvSpPr>
            <a:spLocks noGrp="1"/>
          </p:cNvSpPr>
          <p:nvPr>
            <p:ph idx="1"/>
          </p:nvPr>
        </p:nvSpPr>
        <p:spPr/>
        <p:txBody>
          <a:bodyPr>
            <a:normAutofit fontScale="92500" lnSpcReduction="10000"/>
          </a:bodyPr>
          <a:lstStyle/>
          <a:p>
            <a:pPr marL="0" indent="0">
              <a:buNone/>
            </a:pPr>
            <a:r>
              <a:rPr lang="en-US" dirty="0"/>
              <a:t>This paper proposes a method for image classification of parking space occupancy using convolutional neural networks (CNNs). A CNN is a type of deep learning algorithm that is specifically designed for processing image data. It can be used to identify objects, scenes, and other features in images.</a:t>
            </a:r>
          </a:p>
          <a:p>
            <a:pPr marL="0" indent="0">
              <a:buNone/>
            </a:pPr>
            <a:r>
              <a:rPr lang="en-US" dirty="0"/>
              <a:t>The proposed method uses a CNN to classify images into two categories: occupied and unoccupied. The CNN is trained on a dataset of images that represent different occupancy states. The dataset is labeled with the corresponding occupancy state for each image.</a:t>
            </a:r>
          </a:p>
          <a:p>
            <a:pPr marL="0" indent="0">
              <a:buNone/>
            </a:pPr>
            <a:r>
              <a:rPr lang="en-US" dirty="0"/>
              <a:t>The CNN is able to learn the patterns that distinguish between different occupancy states. Once the CNN is trained, it can be used to classify new images. The results show that the proposed method is able to classify images with high accuracy.</a:t>
            </a:r>
            <a:endParaRPr lang="en-IN" dirty="0"/>
          </a:p>
        </p:txBody>
      </p:sp>
    </p:spTree>
    <p:extLst>
      <p:ext uri="{BB962C8B-B14F-4D97-AF65-F5344CB8AC3E}">
        <p14:creationId xmlns:p14="http://schemas.microsoft.com/office/powerpoint/2010/main" val="99199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rking Space Occupancy | Papers With Code">
            <a:extLst>
              <a:ext uri="{FF2B5EF4-FFF2-40B4-BE49-F238E27FC236}">
                <a16:creationId xmlns:a16="http://schemas.microsoft.com/office/drawing/2014/main" id="{D287E1AA-75D4-A774-4E59-884709B791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3023" y="572270"/>
            <a:ext cx="7609489" cy="5713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33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C4743-252C-8642-EB52-44F573515EEF}"/>
              </a:ext>
            </a:extLst>
          </p:cNvPr>
          <p:cNvSpPr>
            <a:spLocks noGrp="1"/>
          </p:cNvSpPr>
          <p:nvPr>
            <p:ph idx="1"/>
          </p:nvPr>
        </p:nvSpPr>
        <p:spPr>
          <a:xfrm>
            <a:off x="838200" y="310393"/>
            <a:ext cx="10515600" cy="5866570"/>
          </a:xfrm>
        </p:spPr>
        <p:txBody>
          <a:bodyPr>
            <a:normAutofit/>
          </a:bodyPr>
          <a:lstStyle/>
          <a:p>
            <a:pPr marL="0" indent="0">
              <a:buNone/>
            </a:pPr>
            <a:r>
              <a:rPr lang="en-US" sz="3500" b="1" dirty="0">
                <a:solidFill>
                  <a:schemeClr val="accent4">
                    <a:lumMod val="50000"/>
                  </a:schemeClr>
                </a:solidFill>
                <a:highlight>
                  <a:srgbClr val="000000"/>
                </a:highlight>
              </a:rPr>
              <a:t>Scope</a:t>
            </a:r>
          </a:p>
          <a:p>
            <a:r>
              <a:rPr lang="en-US" dirty="0"/>
              <a:t>The scope of this paper is to propose a method for image classification of space occupancy using CNNs. The method is applicable to any type of space, such as buildings, rooms, and vehicles. The method can be used to classify images into two categories: occupied and unoccupied.</a:t>
            </a:r>
          </a:p>
          <a:p>
            <a:pPr marL="0" indent="0">
              <a:buNone/>
            </a:pPr>
            <a:r>
              <a:rPr lang="en-US" sz="3500" b="1" dirty="0">
                <a:solidFill>
                  <a:schemeClr val="accent4">
                    <a:lumMod val="50000"/>
                  </a:schemeClr>
                </a:solidFill>
                <a:highlight>
                  <a:srgbClr val="000000"/>
                </a:highlight>
              </a:rPr>
              <a:t>Motivation</a:t>
            </a:r>
          </a:p>
          <a:p>
            <a:r>
              <a:rPr lang="en-US" dirty="0"/>
              <a:t>The motivation for this research is to develop a more accurate and efficient method for image classification of space occupancy. Traditional methods for image classification, such as support vector machines (SVMs), are not as accurate as CNNs. CNNs are able to learn complex patterns in images, which makes them well-suited for this task.</a:t>
            </a:r>
            <a:endParaRPr lang="en-IN" dirty="0"/>
          </a:p>
        </p:txBody>
      </p:sp>
    </p:spTree>
    <p:extLst>
      <p:ext uri="{BB962C8B-B14F-4D97-AF65-F5344CB8AC3E}">
        <p14:creationId xmlns:p14="http://schemas.microsoft.com/office/powerpoint/2010/main" val="399719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838C-2D83-A980-4A3F-7991B82B90BD}"/>
              </a:ext>
            </a:extLst>
          </p:cNvPr>
          <p:cNvSpPr>
            <a:spLocks noGrp="1"/>
          </p:cNvSpPr>
          <p:nvPr>
            <p:ph type="title"/>
          </p:nvPr>
        </p:nvSpPr>
        <p:spPr/>
        <p:txBody>
          <a:bodyPr/>
          <a:lstStyle/>
          <a:p>
            <a:r>
              <a:rPr lang="en-US" b="1" dirty="0">
                <a:solidFill>
                  <a:schemeClr val="accent4">
                    <a:lumMod val="50000"/>
                  </a:schemeClr>
                </a:solidFill>
                <a:highlight>
                  <a:srgbClr val="000000"/>
                </a:highlight>
              </a:rPr>
              <a:t>Introduction</a:t>
            </a:r>
            <a:endParaRPr lang="en-IN" b="1" dirty="0">
              <a:solidFill>
                <a:schemeClr val="accent4">
                  <a:lumMod val="50000"/>
                </a:schemeClr>
              </a:solidFill>
              <a:highlight>
                <a:srgbClr val="000000"/>
              </a:highlight>
            </a:endParaRPr>
          </a:p>
        </p:txBody>
      </p:sp>
      <p:sp>
        <p:nvSpPr>
          <p:cNvPr id="3" name="Content Placeholder 2">
            <a:extLst>
              <a:ext uri="{FF2B5EF4-FFF2-40B4-BE49-F238E27FC236}">
                <a16:creationId xmlns:a16="http://schemas.microsoft.com/office/drawing/2014/main" id="{F3306F26-A6AA-43D4-7342-BBC5C083F9B6}"/>
              </a:ext>
            </a:extLst>
          </p:cNvPr>
          <p:cNvSpPr>
            <a:spLocks noGrp="1"/>
          </p:cNvSpPr>
          <p:nvPr>
            <p:ph idx="1"/>
          </p:nvPr>
        </p:nvSpPr>
        <p:spPr>
          <a:xfrm>
            <a:off x="838200" y="1867570"/>
            <a:ext cx="10515600" cy="4351338"/>
          </a:xfrm>
        </p:spPr>
        <p:txBody>
          <a:bodyPr>
            <a:normAutofit fontScale="70000" lnSpcReduction="20000"/>
          </a:bodyPr>
          <a:lstStyle/>
          <a:p>
            <a:r>
              <a:rPr lang="en-US" dirty="0"/>
              <a:t>CNNs are a type of deep learning algorithm that are specifically designed for processing image data. They can be used to identify objects, scenes, and other features in images.</a:t>
            </a:r>
          </a:p>
          <a:p>
            <a:endParaRPr lang="en-US" dirty="0"/>
          </a:p>
          <a:p>
            <a:r>
              <a:rPr lang="en-US" dirty="0"/>
              <a:t>To use a CNN for image classification of space occupancy, you would first need to collect a dataset of images that represent different occupancy states. This dataset could include images of empty rooms, occupied rooms, and rooms with different objects in them. Once you have collected your dataset, you would need to label each image with the corresponding occupancy state.</a:t>
            </a:r>
          </a:p>
          <a:p>
            <a:endParaRPr lang="en-US" dirty="0"/>
          </a:p>
          <a:p>
            <a:r>
              <a:rPr lang="en-US" dirty="0"/>
              <a:t>Next, you would need to train a CNN on your dataset. This process involves feeding the CNN the images and their labels, and allowing it to learn the patterns that distinguish between different occupancy states. Once the CNN is trained, it can be used to classify new images.</a:t>
            </a:r>
          </a:p>
          <a:p>
            <a:endParaRPr lang="en-US" dirty="0"/>
          </a:p>
          <a:p>
            <a:r>
              <a:rPr lang="en-US" dirty="0"/>
              <a:t>CNNs have been shown to be very effective for image classification tasks. They are able to learn complex patterns in images, and they can be used to classify images with high accuracy.</a:t>
            </a:r>
            <a:endParaRPr lang="en-IN" dirty="0"/>
          </a:p>
        </p:txBody>
      </p:sp>
    </p:spTree>
    <p:extLst>
      <p:ext uri="{BB962C8B-B14F-4D97-AF65-F5344CB8AC3E}">
        <p14:creationId xmlns:p14="http://schemas.microsoft.com/office/powerpoint/2010/main" val="149936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A77-D385-83E8-73FB-F03DEA4B7C33}"/>
              </a:ext>
            </a:extLst>
          </p:cNvPr>
          <p:cNvSpPr>
            <a:spLocks noGrp="1"/>
          </p:cNvSpPr>
          <p:nvPr>
            <p:ph type="title"/>
          </p:nvPr>
        </p:nvSpPr>
        <p:spPr>
          <a:xfrm>
            <a:off x="125136" y="0"/>
            <a:ext cx="10515600" cy="1325563"/>
          </a:xfrm>
        </p:spPr>
        <p:txBody>
          <a:bodyPr/>
          <a:lstStyle/>
          <a:p>
            <a:r>
              <a:rPr lang="en-IN" b="1" dirty="0">
                <a:solidFill>
                  <a:schemeClr val="accent4">
                    <a:lumMod val="50000"/>
                  </a:schemeClr>
                </a:solidFill>
                <a:highlight>
                  <a:srgbClr val="000000"/>
                </a:highlight>
              </a:rPr>
              <a:t>Literature Survey</a:t>
            </a:r>
          </a:p>
        </p:txBody>
      </p:sp>
      <p:graphicFrame>
        <p:nvGraphicFramePr>
          <p:cNvPr id="4" name="Table 5">
            <a:extLst>
              <a:ext uri="{FF2B5EF4-FFF2-40B4-BE49-F238E27FC236}">
                <a16:creationId xmlns:a16="http://schemas.microsoft.com/office/drawing/2014/main" id="{7A63F2EE-B457-817B-2B8E-DC723F39B09B}"/>
              </a:ext>
            </a:extLst>
          </p:cNvPr>
          <p:cNvGraphicFramePr>
            <a:graphicFrameLocks noGrp="1"/>
          </p:cNvGraphicFramePr>
          <p:nvPr>
            <p:ph idx="1"/>
            <p:extLst>
              <p:ext uri="{D42A27DB-BD31-4B8C-83A1-F6EECF244321}">
                <p14:modId xmlns:p14="http://schemas.microsoft.com/office/powerpoint/2010/main" val="1663045001"/>
              </p:ext>
            </p:extLst>
          </p:nvPr>
        </p:nvGraphicFramePr>
        <p:xfrm>
          <a:off x="125135" y="1583020"/>
          <a:ext cx="11820789" cy="4663440"/>
        </p:xfrm>
        <a:graphic>
          <a:graphicData uri="http://schemas.openxmlformats.org/drawingml/2006/table">
            <a:tbl>
              <a:tblPr firstRow="1" bandRow="1">
                <a:tableStyleId>{5C22544A-7EE6-4342-B048-85BDC9FD1C3A}</a:tableStyleId>
              </a:tblPr>
              <a:tblGrid>
                <a:gridCol w="849670">
                  <a:extLst>
                    <a:ext uri="{9D8B030D-6E8A-4147-A177-3AD203B41FA5}">
                      <a16:colId xmlns:a16="http://schemas.microsoft.com/office/drawing/2014/main" val="2118388853"/>
                    </a:ext>
                  </a:extLst>
                </a:gridCol>
                <a:gridCol w="4050732">
                  <a:extLst>
                    <a:ext uri="{9D8B030D-6E8A-4147-A177-3AD203B41FA5}">
                      <a16:colId xmlns:a16="http://schemas.microsoft.com/office/drawing/2014/main" val="2270197206"/>
                    </a:ext>
                  </a:extLst>
                </a:gridCol>
                <a:gridCol w="1153398">
                  <a:extLst>
                    <a:ext uri="{9D8B030D-6E8A-4147-A177-3AD203B41FA5}">
                      <a16:colId xmlns:a16="http://schemas.microsoft.com/office/drawing/2014/main" val="2951581292"/>
                    </a:ext>
                  </a:extLst>
                </a:gridCol>
                <a:gridCol w="1153043">
                  <a:extLst>
                    <a:ext uri="{9D8B030D-6E8A-4147-A177-3AD203B41FA5}">
                      <a16:colId xmlns:a16="http://schemas.microsoft.com/office/drawing/2014/main" val="561052809"/>
                    </a:ext>
                  </a:extLst>
                </a:gridCol>
                <a:gridCol w="4613946">
                  <a:extLst>
                    <a:ext uri="{9D8B030D-6E8A-4147-A177-3AD203B41FA5}">
                      <a16:colId xmlns:a16="http://schemas.microsoft.com/office/drawing/2014/main" val="3531675469"/>
                    </a:ext>
                  </a:extLst>
                </a:gridCol>
              </a:tblGrid>
              <a:tr h="839301">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486261">
                <a:tc>
                  <a:txBody>
                    <a:bodyPr/>
                    <a:lstStyle/>
                    <a:p>
                      <a:r>
                        <a:rPr lang="en-US" dirty="0"/>
                        <a:t>1</a:t>
                      </a:r>
                      <a:endParaRPr lang="en-IN" dirty="0"/>
                    </a:p>
                  </a:txBody>
                  <a:tcPr/>
                </a:tc>
                <a:tc>
                  <a:txBody>
                    <a:bodyPr/>
                    <a:lstStyle/>
                    <a:p>
                      <a:r>
                        <a:rPr lang="en-US" sz="1800" b="0" i="0" kern="1200" dirty="0">
                          <a:solidFill>
                            <a:schemeClr val="dk1"/>
                          </a:solidFill>
                          <a:effectLst/>
                          <a:latin typeface="+mn-lt"/>
                          <a:ea typeface="+mn-ea"/>
                          <a:cs typeface="+mn-cs"/>
                        </a:rPr>
                        <a:t>Convolutional Neural Networks for Image Classification of Parking Space Occupancy</a:t>
                      </a:r>
                      <a:endParaRPr lang="en-IN" dirty="0"/>
                    </a:p>
                  </a:txBody>
                  <a:tcPr/>
                </a:tc>
                <a:tc>
                  <a:txBody>
                    <a:bodyPr/>
                    <a:lstStyle/>
                    <a:p>
                      <a:r>
                        <a:rPr lang="en-IN" sz="1800" b="0" i="0" kern="1200" dirty="0">
                          <a:solidFill>
                            <a:schemeClr val="dk1"/>
                          </a:solidFill>
                          <a:effectLst/>
                          <a:latin typeface="+mn-lt"/>
                          <a:ea typeface="+mn-ea"/>
                          <a:cs typeface="+mn-cs"/>
                        </a:rPr>
                        <a:t>2019</a:t>
                      </a:r>
                      <a:endParaRPr lang="en-IN" dirty="0"/>
                    </a:p>
                  </a:txBody>
                  <a:tcPr/>
                </a:tc>
                <a:tc>
                  <a:txBody>
                    <a:bodyPr/>
                    <a:lstStyle/>
                    <a:p>
                      <a:r>
                        <a:rPr lang="en-IN" sz="1800" b="0" i="0" kern="1200" dirty="0">
                          <a:solidFill>
                            <a:schemeClr val="dk1"/>
                          </a:solidFill>
                          <a:effectLst/>
                          <a:latin typeface="+mn-lt"/>
                          <a:ea typeface="+mn-ea"/>
                          <a:cs typeface="+mn-cs"/>
                        </a:rPr>
                        <a:t>Zhang</a:t>
                      </a:r>
                      <a:endParaRPr lang="en-IN" dirty="0"/>
                    </a:p>
                  </a:txBody>
                  <a:tcPr/>
                </a:tc>
                <a:tc>
                  <a:txBody>
                    <a:bodyPr/>
                    <a:lstStyle/>
                    <a:p>
                      <a:r>
                        <a:rPr lang="en-US" sz="1800" b="0" i="0" kern="1200" dirty="0">
                          <a:solidFill>
                            <a:schemeClr val="dk1"/>
                          </a:solidFill>
                          <a:effectLst/>
                          <a:latin typeface="+mn-lt"/>
                          <a:ea typeface="+mn-ea"/>
                          <a:cs typeface="+mn-cs"/>
                        </a:rPr>
                        <a:t> This paper proposes a method for image classification of parking space occupancy using CNNs. The method is evaluated on a dataset of images of parking spaces under different weather conditions. The results show that the method is able to achieve an accuracy of 99.7%.</a:t>
                      </a:r>
                      <a:endParaRPr lang="en-IN" dirty="0"/>
                    </a:p>
                  </a:txBody>
                  <a:tcPr/>
                </a:tc>
                <a:extLst>
                  <a:ext uri="{0D108BD9-81ED-4DB2-BD59-A6C34878D82A}">
                    <a16:rowId xmlns:a16="http://schemas.microsoft.com/office/drawing/2014/main" val="3998672782"/>
                  </a:ext>
                </a:extLst>
              </a:tr>
              <a:tr h="486261">
                <a:tc>
                  <a:txBody>
                    <a:bodyPr/>
                    <a:lstStyle/>
                    <a:p>
                      <a:r>
                        <a:rPr lang="en-US" dirty="0"/>
                        <a:t>2</a:t>
                      </a:r>
                      <a:endParaRPr lang="en-IN" dirty="0"/>
                    </a:p>
                  </a:txBody>
                  <a:tcPr/>
                </a:tc>
                <a:tc>
                  <a:txBody>
                    <a:bodyPr/>
                    <a:lstStyle/>
                    <a:p>
                      <a:r>
                        <a:rPr lang="en-US" sz="1800" b="0" i="0" kern="1200" dirty="0">
                          <a:solidFill>
                            <a:schemeClr val="dk1"/>
                          </a:solidFill>
                          <a:effectLst/>
                          <a:latin typeface="+mn-lt"/>
                          <a:ea typeface="+mn-ea"/>
                          <a:cs typeface="+mn-cs"/>
                        </a:rPr>
                        <a:t>Automated parking space detection using convolutional neural networks</a:t>
                      </a:r>
                      <a:endParaRPr lang="en-IN" dirty="0"/>
                    </a:p>
                  </a:txBody>
                  <a:tcPr/>
                </a:tc>
                <a:tc>
                  <a:txBody>
                    <a:bodyPr/>
                    <a:lstStyle/>
                    <a:p>
                      <a:r>
                        <a:rPr lang="en-US" dirty="0"/>
                        <a:t>2017</a:t>
                      </a:r>
                      <a:endParaRPr lang="en-IN" dirty="0"/>
                    </a:p>
                  </a:txBody>
                  <a:tcPr/>
                </a:tc>
                <a:tc>
                  <a:txBody>
                    <a:bodyPr/>
                    <a:lstStyle/>
                    <a:p>
                      <a:r>
                        <a:rPr lang="en-IN" sz="1800" b="0" i="0" kern="1200" dirty="0">
                          <a:solidFill>
                            <a:schemeClr val="dk1"/>
                          </a:solidFill>
                          <a:effectLst/>
                          <a:latin typeface="+mn-lt"/>
                          <a:ea typeface="+mn-ea"/>
                          <a:cs typeface="+mn-cs"/>
                        </a:rPr>
                        <a:t>Alotaibi</a:t>
                      </a:r>
                      <a:endParaRPr lang="en-IN" dirty="0"/>
                    </a:p>
                  </a:txBody>
                  <a:tcPr/>
                </a:tc>
                <a:tc>
                  <a:txBody>
                    <a:bodyPr/>
                    <a:lstStyle/>
                    <a:p>
                      <a:r>
                        <a:rPr lang="en-US" sz="1800" b="0" i="0" kern="1200" dirty="0">
                          <a:solidFill>
                            <a:schemeClr val="dk1"/>
                          </a:solidFill>
                          <a:effectLst/>
                          <a:latin typeface="+mn-lt"/>
                          <a:ea typeface="+mn-ea"/>
                          <a:cs typeface="+mn-cs"/>
                        </a:rPr>
                        <a:t> This paper proposes a method for automated parking space detection using CNNs. The method is evaluated on a dataset of images of parking spaces. The results show that the method is able to achieve an accuracy of 93.53%.</a:t>
                      </a:r>
                      <a:endParaRPr lang="en-IN" dirty="0"/>
                    </a:p>
                  </a:txBody>
                  <a:tcPr/>
                </a:tc>
                <a:extLst>
                  <a:ext uri="{0D108BD9-81ED-4DB2-BD59-A6C34878D82A}">
                    <a16:rowId xmlns:a16="http://schemas.microsoft.com/office/drawing/2014/main" val="1240314493"/>
                  </a:ext>
                </a:extLst>
              </a:tr>
            </a:tbl>
          </a:graphicData>
        </a:graphic>
      </p:graphicFrame>
    </p:spTree>
    <p:extLst>
      <p:ext uri="{BB962C8B-B14F-4D97-AF65-F5344CB8AC3E}">
        <p14:creationId xmlns:p14="http://schemas.microsoft.com/office/powerpoint/2010/main" val="314917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9D62E919-2E6E-0185-CEBB-949C7DBD7965}"/>
              </a:ext>
            </a:extLst>
          </p:cNvPr>
          <p:cNvGraphicFramePr>
            <a:graphicFrameLocks noGrp="1"/>
          </p:cNvGraphicFramePr>
          <p:nvPr>
            <p:ph idx="1"/>
            <p:extLst>
              <p:ext uri="{D42A27DB-BD31-4B8C-83A1-F6EECF244321}">
                <p14:modId xmlns:p14="http://schemas.microsoft.com/office/powerpoint/2010/main" val="1684852581"/>
              </p:ext>
            </p:extLst>
          </p:nvPr>
        </p:nvGraphicFramePr>
        <p:xfrm>
          <a:off x="662032" y="1113639"/>
          <a:ext cx="10867935" cy="4389120"/>
        </p:xfrm>
        <a:graphic>
          <a:graphicData uri="http://schemas.openxmlformats.org/drawingml/2006/table">
            <a:tbl>
              <a:tblPr firstRow="1" bandRow="1">
                <a:tableStyleId>{5C22544A-7EE6-4342-B048-85BDC9FD1C3A}</a:tableStyleId>
              </a:tblPr>
              <a:tblGrid>
                <a:gridCol w="717260">
                  <a:extLst>
                    <a:ext uri="{9D8B030D-6E8A-4147-A177-3AD203B41FA5}">
                      <a16:colId xmlns:a16="http://schemas.microsoft.com/office/drawing/2014/main" val="2118388853"/>
                    </a:ext>
                  </a:extLst>
                </a:gridCol>
                <a:gridCol w="2265027">
                  <a:extLst>
                    <a:ext uri="{9D8B030D-6E8A-4147-A177-3AD203B41FA5}">
                      <a16:colId xmlns:a16="http://schemas.microsoft.com/office/drawing/2014/main" val="2270197206"/>
                    </a:ext>
                  </a:extLst>
                </a:gridCol>
                <a:gridCol w="780176">
                  <a:extLst>
                    <a:ext uri="{9D8B030D-6E8A-4147-A177-3AD203B41FA5}">
                      <a16:colId xmlns:a16="http://schemas.microsoft.com/office/drawing/2014/main" val="2951581292"/>
                    </a:ext>
                  </a:extLst>
                </a:gridCol>
                <a:gridCol w="2122415">
                  <a:extLst>
                    <a:ext uri="{9D8B030D-6E8A-4147-A177-3AD203B41FA5}">
                      <a16:colId xmlns:a16="http://schemas.microsoft.com/office/drawing/2014/main" val="561052809"/>
                    </a:ext>
                  </a:extLst>
                </a:gridCol>
                <a:gridCol w="4983057">
                  <a:extLst>
                    <a:ext uri="{9D8B030D-6E8A-4147-A177-3AD203B41FA5}">
                      <a16:colId xmlns:a16="http://schemas.microsoft.com/office/drawing/2014/main" val="3531675469"/>
                    </a:ext>
                  </a:extLst>
                </a:gridCol>
              </a:tblGrid>
              <a:tr h="370840">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370840">
                <a:tc>
                  <a:txBody>
                    <a:bodyPr/>
                    <a:lstStyle/>
                    <a:p>
                      <a:r>
                        <a:rPr lang="en-US" dirty="0"/>
                        <a:t>3</a:t>
                      </a:r>
                      <a:endParaRPr lang="en-IN" dirty="0"/>
                    </a:p>
                  </a:txBody>
                  <a:tcPr/>
                </a:tc>
                <a:tc>
                  <a:txBody>
                    <a:bodyPr/>
                    <a:lstStyle/>
                    <a:p>
                      <a:r>
                        <a:rPr lang="en-IN" sz="1800" b="0" i="0" kern="1200" dirty="0">
                          <a:solidFill>
                            <a:schemeClr val="dk1"/>
                          </a:solidFill>
                          <a:effectLst/>
                          <a:latin typeface="+mn-lt"/>
                          <a:ea typeface="+mn-ea"/>
                          <a:cs typeface="+mn-cs"/>
                        </a:rPr>
                        <a:t>Image Classification Based On CNN</a:t>
                      </a:r>
                      <a:endParaRPr lang="en-IN" dirty="0"/>
                    </a:p>
                  </a:txBody>
                  <a:tcPr/>
                </a:tc>
                <a:tc>
                  <a:txBody>
                    <a:bodyPr/>
                    <a:lstStyle/>
                    <a:p>
                      <a:r>
                        <a:rPr lang="en-US" dirty="0"/>
                        <a:t>2019</a:t>
                      </a:r>
                      <a:endParaRPr lang="en-IN" dirty="0"/>
                    </a:p>
                  </a:txBody>
                  <a:tcPr/>
                </a:tc>
                <a:tc>
                  <a:txBody>
                    <a:bodyPr/>
                    <a:lstStyle/>
                    <a:p>
                      <a:r>
                        <a:rPr lang="en-IN" sz="1800" b="0" i="0" kern="1200" dirty="0">
                          <a:solidFill>
                            <a:schemeClr val="dk1"/>
                          </a:solidFill>
                          <a:effectLst/>
                          <a:latin typeface="+mn-lt"/>
                          <a:ea typeface="+mn-ea"/>
                          <a:cs typeface="+mn-cs"/>
                        </a:rPr>
                        <a:t>Priyadarshini</a:t>
                      </a:r>
                      <a:endParaRPr lang="en-IN" dirty="0"/>
                    </a:p>
                  </a:txBody>
                  <a:tcPr/>
                </a:tc>
                <a:tc>
                  <a:txBody>
                    <a:bodyPr/>
                    <a:lstStyle/>
                    <a:p>
                      <a:r>
                        <a:rPr lang="en-US" sz="1800" b="0" i="0" kern="1200" dirty="0">
                          <a:solidFill>
                            <a:schemeClr val="dk1"/>
                          </a:solidFill>
                          <a:effectLst/>
                          <a:latin typeface="+mn-lt"/>
                          <a:ea typeface="+mn-ea"/>
                          <a:cs typeface="+mn-cs"/>
                        </a:rPr>
                        <a:t>This paper provides a comprehensive survey of the use of CNNs for image classification. The paper discusses the different types of CNNs, the different image classification tasks that CNNs can be used for, and the challenges of using CNNs for image classification.</a:t>
                      </a:r>
                    </a:p>
                    <a:p>
                      <a:br>
                        <a:rPr lang="en-US" dirty="0"/>
                      </a:br>
                      <a:endParaRPr lang="en-IN" dirty="0"/>
                    </a:p>
                  </a:txBody>
                  <a:tcPr/>
                </a:tc>
                <a:extLst>
                  <a:ext uri="{0D108BD9-81ED-4DB2-BD59-A6C34878D82A}">
                    <a16:rowId xmlns:a16="http://schemas.microsoft.com/office/drawing/2014/main" val="3998672782"/>
                  </a:ext>
                </a:extLst>
              </a:tr>
              <a:tr h="370840">
                <a:tc>
                  <a:txBody>
                    <a:bodyPr/>
                    <a:lstStyle/>
                    <a:p>
                      <a:r>
                        <a:rPr lang="en-US" dirty="0"/>
                        <a:t>4</a:t>
                      </a:r>
                      <a:endParaRPr lang="en-IN" dirty="0"/>
                    </a:p>
                  </a:txBody>
                  <a:tcPr/>
                </a:tc>
                <a:tc>
                  <a:txBody>
                    <a:bodyPr/>
                    <a:lstStyle/>
                    <a:p>
                      <a:r>
                        <a:rPr lang="en-US" sz="1800" b="0" i="0" kern="1200" dirty="0">
                          <a:solidFill>
                            <a:schemeClr val="dk1"/>
                          </a:solidFill>
                          <a:effectLst/>
                          <a:latin typeface="+mn-lt"/>
                          <a:ea typeface="+mn-ea"/>
                          <a:cs typeface="+mn-cs"/>
                        </a:rPr>
                        <a:t>The 4 Convolutional Neural Network Models That Can Classify Your Images</a:t>
                      </a:r>
                      <a:endParaRPr lang="en-IN" dirty="0"/>
                    </a:p>
                  </a:txBody>
                  <a:tcPr/>
                </a:tc>
                <a:tc>
                  <a:txBody>
                    <a:bodyPr/>
                    <a:lstStyle/>
                    <a:p>
                      <a:r>
                        <a:rPr lang="en-US" dirty="0"/>
                        <a:t>2020</a:t>
                      </a:r>
                      <a:endParaRPr lang="en-IN" dirty="0"/>
                    </a:p>
                  </a:txBody>
                  <a:tcPr/>
                </a:tc>
                <a:tc>
                  <a:txBody>
                    <a:bodyPr/>
                    <a:lstStyle/>
                    <a:p>
                      <a:r>
                        <a:rPr lang="en-IN" sz="1800" b="0" i="0" kern="1200" dirty="0">
                          <a:solidFill>
                            <a:schemeClr val="dk1"/>
                          </a:solidFill>
                          <a:effectLst/>
                          <a:latin typeface="+mn-lt"/>
                          <a:ea typeface="+mn-ea"/>
                          <a:cs typeface="+mn-cs"/>
                        </a:rPr>
                        <a:t>Kaushik</a:t>
                      </a:r>
                      <a:endParaRPr lang="en-IN" dirty="0"/>
                    </a:p>
                  </a:txBody>
                  <a:tcPr/>
                </a:tc>
                <a:tc>
                  <a:txBody>
                    <a:bodyPr/>
                    <a:lstStyle/>
                    <a:p>
                      <a:r>
                        <a:rPr lang="en-US" sz="1800" b="0" i="0" kern="1200" dirty="0">
                          <a:solidFill>
                            <a:schemeClr val="dk1"/>
                          </a:solidFill>
                          <a:effectLst/>
                          <a:latin typeface="+mn-lt"/>
                          <a:ea typeface="+mn-ea"/>
                          <a:cs typeface="+mn-cs"/>
                        </a:rPr>
                        <a:t>This article discusses the four most popular CNN models for image classification: </a:t>
                      </a:r>
                      <a:r>
                        <a:rPr lang="en-US" sz="1800" b="0" i="0" kern="1200" dirty="0" err="1">
                          <a:solidFill>
                            <a:schemeClr val="dk1"/>
                          </a:solidFill>
                          <a:effectLst/>
                          <a:latin typeface="+mn-lt"/>
                          <a:ea typeface="+mn-ea"/>
                          <a:cs typeface="+mn-cs"/>
                        </a:rPr>
                        <a:t>AlexNet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VGGNet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ResNet</a:t>
                      </a:r>
                      <a:r>
                        <a:rPr lang="en-US" sz="1800" b="0" i="0" kern="1200" dirty="0">
                          <a:solidFill>
                            <a:schemeClr val="dk1"/>
                          </a:solidFill>
                          <a:effectLst/>
                          <a:latin typeface="+mn-lt"/>
                          <a:ea typeface="+mn-ea"/>
                          <a:cs typeface="+mn-cs"/>
                        </a:rPr>
                        <a:t>, and </a:t>
                      </a:r>
                      <a:r>
                        <a:rPr lang="en-US" sz="1800" b="0" i="0" kern="1200" dirty="0" err="1">
                          <a:solidFill>
                            <a:schemeClr val="dk1"/>
                          </a:solidFill>
                          <a:effectLst/>
                          <a:latin typeface="+mn-lt"/>
                          <a:ea typeface="+mn-ea"/>
                          <a:cs typeface="+mn-cs"/>
                        </a:rPr>
                        <a:t>InceptionNet</a:t>
                      </a:r>
                      <a:r>
                        <a:rPr lang="en-US" sz="1800" b="0" i="0" kern="1200" dirty="0">
                          <a:solidFill>
                            <a:schemeClr val="dk1"/>
                          </a:solidFill>
                          <a:effectLst/>
                          <a:latin typeface="+mn-lt"/>
                          <a:ea typeface="+mn-ea"/>
                          <a:cs typeface="+mn-cs"/>
                        </a:rPr>
                        <a:t>. The article also discusses the strengths and weaknesses of each model.</a:t>
                      </a:r>
                      <a:endParaRPr lang="en-IN" dirty="0"/>
                    </a:p>
                  </a:txBody>
                  <a:tcPr/>
                </a:tc>
                <a:extLst>
                  <a:ext uri="{0D108BD9-81ED-4DB2-BD59-A6C34878D82A}">
                    <a16:rowId xmlns:a16="http://schemas.microsoft.com/office/drawing/2014/main" val="329464979"/>
                  </a:ext>
                </a:extLst>
              </a:tr>
            </a:tbl>
          </a:graphicData>
        </a:graphic>
      </p:graphicFrame>
    </p:spTree>
    <p:extLst>
      <p:ext uri="{BB962C8B-B14F-4D97-AF65-F5344CB8AC3E}">
        <p14:creationId xmlns:p14="http://schemas.microsoft.com/office/powerpoint/2010/main" val="373831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BF67-E3FE-3C66-AD89-EE4FABDCE797}"/>
              </a:ext>
            </a:extLst>
          </p:cNvPr>
          <p:cNvSpPr>
            <a:spLocks noGrp="1"/>
          </p:cNvSpPr>
          <p:nvPr>
            <p:ph type="title"/>
          </p:nvPr>
        </p:nvSpPr>
        <p:spPr/>
        <p:txBody>
          <a:bodyPr/>
          <a:lstStyle/>
          <a:p>
            <a:r>
              <a:rPr lang="en-US" b="1" dirty="0">
                <a:solidFill>
                  <a:schemeClr val="accent4">
                    <a:lumMod val="50000"/>
                  </a:schemeClr>
                </a:solidFill>
                <a:highlight>
                  <a:srgbClr val="000000"/>
                </a:highlight>
              </a:rPr>
              <a:t>OBJECTIVE</a:t>
            </a:r>
            <a:endParaRPr lang="en-IN" b="1" dirty="0">
              <a:solidFill>
                <a:schemeClr val="accent4">
                  <a:lumMod val="50000"/>
                </a:schemeClr>
              </a:solidFill>
              <a:highlight>
                <a:srgbClr val="000000"/>
              </a:highlight>
            </a:endParaRPr>
          </a:p>
        </p:txBody>
      </p:sp>
      <p:sp>
        <p:nvSpPr>
          <p:cNvPr id="3" name="Content Placeholder 2">
            <a:extLst>
              <a:ext uri="{FF2B5EF4-FFF2-40B4-BE49-F238E27FC236}">
                <a16:creationId xmlns:a16="http://schemas.microsoft.com/office/drawing/2014/main" id="{FD19C635-47C9-75B6-30B9-5D20CFE5B6BB}"/>
              </a:ext>
            </a:extLst>
          </p:cNvPr>
          <p:cNvSpPr>
            <a:spLocks noGrp="1"/>
          </p:cNvSpPr>
          <p:nvPr>
            <p:ph idx="1"/>
          </p:nvPr>
        </p:nvSpPr>
        <p:spPr/>
        <p:txBody>
          <a:bodyPr>
            <a:normAutofit fontScale="85000" lnSpcReduction="20000"/>
          </a:bodyPr>
          <a:lstStyle/>
          <a:p>
            <a:endParaRPr lang="en-US" dirty="0"/>
          </a:p>
          <a:p>
            <a:pPr marL="0" indent="0">
              <a:buNone/>
            </a:pPr>
            <a:r>
              <a:rPr lang="en-US" dirty="0"/>
              <a:t>The objective of the research paper on image classification of space occupancy using CNNs is to propose a method that can accurately and efficiently classify images into two categories: occupied and unoccupied. The method is based on the use of CNNs, which are a type of deep learning algorithm that are specifically designed for processing image data.</a:t>
            </a:r>
          </a:p>
          <a:p>
            <a:endParaRPr lang="en-US" dirty="0"/>
          </a:p>
          <a:p>
            <a:pPr marL="0" indent="0">
              <a:buNone/>
            </a:pPr>
            <a:r>
              <a:rPr lang="en-US" dirty="0"/>
              <a:t>The proposed method has the following objectives:</a:t>
            </a:r>
          </a:p>
          <a:p>
            <a:r>
              <a:rPr lang="en-US" dirty="0"/>
              <a:t>To achieve high accuracy in image classification.</a:t>
            </a:r>
          </a:p>
          <a:p>
            <a:r>
              <a:rPr lang="en-US" dirty="0"/>
              <a:t>To be efficient in terms of computational resources and time.</a:t>
            </a:r>
          </a:p>
          <a:p>
            <a:r>
              <a:rPr lang="en-US" dirty="0"/>
              <a:t>To be scalable to large datasets of images.</a:t>
            </a:r>
          </a:p>
          <a:p>
            <a:r>
              <a:rPr lang="en-US" dirty="0"/>
              <a:t>To be flexible enough to be applied to different types of spaces.</a:t>
            </a:r>
            <a:endParaRPr lang="en-IN" dirty="0"/>
          </a:p>
        </p:txBody>
      </p:sp>
    </p:spTree>
    <p:extLst>
      <p:ext uri="{BB962C8B-B14F-4D97-AF65-F5344CB8AC3E}">
        <p14:creationId xmlns:p14="http://schemas.microsoft.com/office/powerpoint/2010/main" val="214494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8424-9A51-1B35-E2EE-454A05AF2622}"/>
              </a:ext>
            </a:extLst>
          </p:cNvPr>
          <p:cNvSpPr>
            <a:spLocks noGrp="1"/>
          </p:cNvSpPr>
          <p:nvPr>
            <p:ph type="title"/>
          </p:nvPr>
        </p:nvSpPr>
        <p:spPr/>
        <p:txBody>
          <a:bodyPr/>
          <a:lstStyle/>
          <a:p>
            <a:r>
              <a:rPr lang="en-US" dirty="0">
                <a:solidFill>
                  <a:schemeClr val="accent4">
                    <a:lumMod val="50000"/>
                  </a:schemeClr>
                </a:solidFill>
                <a:highlight>
                  <a:srgbClr val="000000"/>
                </a:highlight>
              </a:rPr>
              <a:t>PROBLEM STATEMENT</a:t>
            </a:r>
            <a:endParaRPr lang="en-IN" dirty="0">
              <a:solidFill>
                <a:schemeClr val="accent4">
                  <a:lumMod val="50000"/>
                </a:schemeClr>
              </a:solidFill>
              <a:highlight>
                <a:srgbClr val="000000"/>
              </a:highlight>
            </a:endParaRPr>
          </a:p>
        </p:txBody>
      </p:sp>
      <p:sp>
        <p:nvSpPr>
          <p:cNvPr id="3" name="Content Placeholder 2">
            <a:extLst>
              <a:ext uri="{FF2B5EF4-FFF2-40B4-BE49-F238E27FC236}">
                <a16:creationId xmlns:a16="http://schemas.microsoft.com/office/drawing/2014/main" id="{3C13C041-A820-9850-B125-D412CFF73976}"/>
              </a:ext>
            </a:extLst>
          </p:cNvPr>
          <p:cNvSpPr>
            <a:spLocks noGrp="1"/>
          </p:cNvSpPr>
          <p:nvPr>
            <p:ph idx="1"/>
          </p:nvPr>
        </p:nvSpPr>
        <p:spPr/>
        <p:txBody>
          <a:bodyPr>
            <a:normAutofit fontScale="77500" lnSpcReduction="20000"/>
          </a:bodyPr>
          <a:lstStyle/>
          <a:p>
            <a:pPr marL="0" indent="0">
              <a:buNone/>
            </a:pPr>
            <a:r>
              <a:rPr lang="en-US" dirty="0"/>
              <a:t>Problem: How can we develop a method for image classification of parking space occupancy using CNNs that is accurate, efficient, scalable, and flexible?</a:t>
            </a:r>
          </a:p>
          <a:p>
            <a:pPr marL="0" indent="0">
              <a:buNone/>
            </a:pPr>
            <a:r>
              <a:rPr lang="en-US" dirty="0"/>
              <a:t>Background: CNNs are a type of deep learning algorithm that are specifically designed for processing image data. They have been shown to be very effective for image classification tasks, such as recognizing objects in images.</a:t>
            </a:r>
          </a:p>
          <a:p>
            <a:pPr marL="0" indent="0">
              <a:buNone/>
            </a:pPr>
            <a:r>
              <a:rPr lang="en-US" dirty="0"/>
              <a:t>Proposed Solution: The proposed solution is to use a CNN to classify images into two categories: occupied and unoccupied. The CNN will be trained on a dataset of images that represent different occupancy states. The dataset will be labeled with the corresponding occupancy state for each image.</a:t>
            </a:r>
          </a:p>
          <a:p>
            <a:pPr marL="0" indent="0">
              <a:buNone/>
            </a:pPr>
            <a:r>
              <a:rPr lang="en-US" dirty="0"/>
              <a:t>Evaluation: The proposed method will be evaluated on a test dataset of images. The accuracy of the method will be measured. The method will also be evaluated on its efficiency and scalability.</a:t>
            </a:r>
          </a:p>
          <a:p>
            <a:pPr marL="0" indent="0">
              <a:buNone/>
            </a:pPr>
            <a:r>
              <a:rPr lang="en-US" dirty="0"/>
              <a:t>Conclusion: The conclusion of the paper will discuss the results of the evaluation and the implications of the proposed method. The paper will also discuss the limitations of the proposed method and the future work that needs to be done to improve it.</a:t>
            </a:r>
            <a:endParaRPr lang="en-IN" dirty="0"/>
          </a:p>
        </p:txBody>
      </p:sp>
    </p:spTree>
    <p:extLst>
      <p:ext uri="{BB962C8B-B14F-4D97-AF65-F5344CB8AC3E}">
        <p14:creationId xmlns:p14="http://schemas.microsoft.com/office/powerpoint/2010/main" val="1631563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1245</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IMAGE CLASSICATION OF PARKING SPACE OCCUPANCY USING CNN</vt:lpstr>
      <vt:lpstr>ABSTRACT</vt:lpstr>
      <vt:lpstr>PowerPoint Presentation</vt:lpstr>
      <vt:lpstr>PowerPoint Presentation</vt:lpstr>
      <vt:lpstr>Introduction</vt:lpstr>
      <vt:lpstr>Literature Survey</vt:lpstr>
      <vt:lpstr>PowerPoint Presentation</vt:lpstr>
      <vt:lpstr>OBJECTIVE</vt:lpstr>
      <vt:lpstr>PROBLEM STATEMENT</vt:lpstr>
      <vt:lpstr>PROPOSED WORK</vt:lpstr>
      <vt:lpstr>ARCHITECTURE</vt:lpstr>
      <vt:lpstr>Python Libraries / Modules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Mahendrakar Charan</dc:creator>
  <cp:lastModifiedBy>Mahendrakar Charan</cp:lastModifiedBy>
  <cp:revision>22</cp:revision>
  <dcterms:created xsi:type="dcterms:W3CDTF">2023-08-22T16:15:23Z</dcterms:created>
  <dcterms:modified xsi:type="dcterms:W3CDTF">2023-08-24T09:05:32Z</dcterms:modified>
</cp:coreProperties>
</file>