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Lora" panose="020B0604020202020204" charset="0"/>
      <p:regular r:id="rId15"/>
      <p:bold r:id="rId16"/>
      <p:italic r:id="rId17"/>
      <p:boldItalic r:id="rId18"/>
    </p:embeddedFont>
    <p:embeddedFont>
      <p:font typeface="Merriweather" panose="020B0604020202020204" charset="0"/>
      <p:regular r:id="rId19"/>
      <p:bold r:id="rId20"/>
      <p:italic r:id="rId21"/>
      <p:boldItalic r:id="rId22"/>
    </p:embeddedFont>
    <p:embeddedFont>
      <p:font typeface="Impact" panose="020B0806030902050204" pitchFamily="34" charset="0"/>
      <p:regular r:id="rId23"/>
    </p:embeddedFont>
    <p:embeddedFont>
      <p:font typeface="Quattrocento Sans" panose="020B0604020202020204" charset="0"/>
      <p:regular r:id="rId24"/>
      <p:bold r:id="rId25"/>
      <p:italic r:id="rId26"/>
      <p:boldItalic r:id="rId27"/>
    </p:embeddedFont>
    <p:embeddedFont>
      <p:font typeface="Comfortaa"/>
      <p:regular r:id="rId28"/>
      <p:bold r:id="rId29"/>
    </p:embeddedFont>
    <p:embeddedFont>
      <p:font typeface="Amatic SC" panose="020B0604020202020204" charset="-79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0F73EC-ECC7-4797-9009-7E10CBDD5FEC}">
  <a:tblStyle styleId="{F90F73EC-ECC7-4797-9009-7E10CBDD5F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Shape 18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Shape 18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Shape 19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7" name="Shape 19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Shape 20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Shape 20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Shape 18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Shape 18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Shape 18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Shape 18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Shape 18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Shape 18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Shape 18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Shape 18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Shape 19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Shape 19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Shape 19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Shape 19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Shape 19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Shape 19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Shape 19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Shape 19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55D4B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7997" y="-4433"/>
            <a:ext cx="9159995" cy="5152574"/>
            <a:chOff x="328725" y="2891150"/>
            <a:chExt cx="3447625" cy="2585725"/>
          </a:xfrm>
        </p:grpSpPr>
        <p:sp>
          <p:nvSpPr>
            <p:cNvPr id="62" name="Shape 62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Shape 257"/>
          <p:cNvSpPr txBox="1">
            <a:spLocks noGrp="1"/>
          </p:cNvSpPr>
          <p:nvPr>
            <p:ph type="ctrTitle"/>
          </p:nvPr>
        </p:nvSpPr>
        <p:spPr>
          <a:xfrm>
            <a:off x="2191050" y="1820363"/>
            <a:ext cx="4761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95A5A6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Shape 259"/>
          <p:cNvGrpSpPr/>
          <p:nvPr/>
        </p:nvGrpSpPr>
        <p:grpSpPr>
          <a:xfrm>
            <a:off x="92" y="-4"/>
            <a:ext cx="9152065" cy="5147920"/>
            <a:chOff x="3843650" y="238125"/>
            <a:chExt cx="3447625" cy="2585725"/>
          </a:xfrm>
        </p:grpSpPr>
        <p:sp>
          <p:nvSpPr>
            <p:cNvPr id="260" name="Shape 260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0" t="0" r="0" b="0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0" t="0" r="0" b="0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0" t="0" r="0" b="0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0" t="0" r="0" b="0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0" t="0" r="0" b="0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0" t="0" r="0" b="0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0" t="0" r="0" b="0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0" t="0" r="0" b="0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0" t="0" r="0" b="0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0" t="0" r="0" b="0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0" t="0" r="0" b="0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0" t="0" r="0" b="0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0" t="0" r="0" b="0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0" t="0" r="0" b="0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0" t="0" r="0" b="0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0" t="0" r="0" b="0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0" t="0" r="0" b="0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0" t="0" r="0" b="0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0" t="0" r="0" b="0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0" t="0" r="0" b="0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0" t="0" r="0" b="0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0" t="0" r="0" b="0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0" t="0" r="0" b="0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0" t="0" r="0" b="0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0" t="0" r="0" b="0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0" t="0" r="0" b="0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0" t="0" r="0" b="0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0" t="0" r="0" b="0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0" t="0" r="0" b="0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0" t="0" r="0" b="0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0" t="0" r="0" b="0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0" t="0" r="0" b="0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0" t="0" r="0" b="0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0" t="0" r="0" b="0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0" t="0" r="0" b="0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0" t="0" r="0" b="0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0" t="0" r="0" b="0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0" t="0" r="0" b="0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0" t="0" r="0" b="0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0" t="0" r="0" b="0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0" t="0" r="0" b="0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0" t="0" r="0" b="0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0" t="0" r="0" b="0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0" t="0" r="0" b="0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0" t="0" r="0" b="0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0" t="0" r="0" b="0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0" t="0" r="0" b="0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0" t="0" r="0" b="0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0" t="0" r="0" b="0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0" t="0" r="0" b="0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0" t="0" r="0" b="0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0" t="0" r="0" b="0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0" t="0" r="0" b="0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0" t="0" r="0" b="0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0" t="0" r="0" b="0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0" t="0" r="0" b="0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0" t="0" r="0" b="0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0" t="0" r="0" b="0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0" t="0" r="0" b="0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0" t="0" r="0" b="0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0" t="0" r="0" b="0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0" t="0" r="0" b="0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0" t="0" r="0" b="0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0" t="0" r="0" b="0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0" t="0" r="0" b="0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0" t="0" r="0" b="0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0" t="0" r="0" b="0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0" t="0" r="0" b="0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0" t="0" r="0" b="0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0" t="0" r="0" b="0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0" t="0" r="0" b="0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0" t="0" r="0" b="0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0" t="0" r="0" b="0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0" t="0" r="0" b="0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0" t="0" r="0" b="0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0" t="0" r="0" b="0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0" t="0" r="0" b="0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0" t="0" r="0" b="0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0" t="0" r="0" b="0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0" t="0" r="0" b="0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0" t="0" r="0" b="0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0" t="0" r="0" b="0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0" t="0" r="0" b="0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0" t="0" r="0" b="0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0" t="0" r="0" b="0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0" t="0" r="0" b="0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0" t="0" r="0" b="0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0" t="0" r="0" b="0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0" t="0" r="0" b="0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0" t="0" r="0" b="0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0" t="0" r="0" b="0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0" t="0" r="0" b="0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0" t="0" r="0" b="0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0" t="0" r="0" b="0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0" t="0" r="0" b="0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0" t="0" r="0" b="0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0" t="0" r="0" b="0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0" t="0" r="0" b="0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0" t="0" r="0" b="0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0" t="0" r="0" b="0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0" t="0" r="0" b="0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0" t="0" r="0" b="0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0" t="0" r="0" b="0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0" t="0" r="0" b="0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0" t="0" r="0" b="0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0" t="0" r="0" b="0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0" t="0" r="0" b="0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0" t="0" r="0" b="0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0" t="0" r="0" b="0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0" t="0" r="0" b="0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0" t="0" r="0" b="0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0" t="0" r="0" b="0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0" t="0" r="0" b="0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0" t="0" r="0" b="0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0" t="0" r="0" b="0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0" t="0" r="0" b="0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0" t="0" r="0" b="0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0" t="0" r="0" b="0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0" t="0" r="0" b="0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0" t="0" r="0" b="0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0" t="0" r="0" b="0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0" t="0" r="0" b="0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0" t="0" r="0" b="0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0" t="0" r="0" b="0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0" t="0" r="0" b="0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0" t="0" r="0" b="0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0" t="0" r="0" b="0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0" t="0" r="0" b="0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0" t="0" r="0" b="0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0" t="0" r="0" b="0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0" t="0" r="0" b="0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0" t="0" r="0" b="0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0" t="0" r="0" b="0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0" t="0" r="0" b="0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0" t="0" r="0" b="0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0" t="0" r="0" b="0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0" t="0" r="0" b="0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0" t="0" r="0" b="0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0" t="0" r="0" b="0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0" t="0" r="0" b="0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0" t="0" r="0" b="0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0" t="0" r="0" b="0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0" t="0" r="0" b="0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0" t="0" r="0" b="0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0" t="0" r="0" b="0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0" t="0" r="0" b="0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0" t="0" r="0" b="0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0" t="0" r="0" b="0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0" t="0" r="0" b="0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0" t="0" r="0" b="0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0" t="0" r="0" b="0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0" t="0" r="0" b="0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0" t="0" r="0" b="0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0" t="0" r="0" b="0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0" t="0" r="0" b="0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0" t="0" r="0" b="0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0" t="0" r="0" b="0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0" t="0" r="0" b="0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0" t="0" r="0" b="0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0" t="0" r="0" b="0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0" t="0" r="0" b="0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0" t="0" r="0" b="0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0" t="0" r="0" b="0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0" t="0" r="0" b="0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0" t="0" r="0" b="0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0" t="0" r="0" b="0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0" t="0" r="0" b="0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0" t="0" r="0" b="0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0" t="0" r="0" b="0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Shape 517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8" name="Shape 518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Shape 520"/>
          <p:cNvGrpSpPr/>
          <p:nvPr/>
        </p:nvGrpSpPr>
        <p:grpSpPr>
          <a:xfrm>
            <a:off x="-7997" y="-4433"/>
            <a:ext cx="9159995" cy="5152574"/>
            <a:chOff x="328725" y="2891150"/>
            <a:chExt cx="3447625" cy="2585725"/>
          </a:xfrm>
        </p:grpSpPr>
        <p:sp>
          <p:nvSpPr>
            <p:cNvPr id="521" name="Shape 521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algn="ctr" rtl="0">
              <a:spcBef>
                <a:spcPts val="600"/>
              </a:spcBef>
              <a:spcAft>
                <a:spcPts val="0"/>
              </a:spcAft>
              <a:buClr>
                <a:srgbClr val="F55D4B"/>
              </a:buClr>
              <a:buSzPts val="2200"/>
              <a:buChar char="✖"/>
              <a:defRPr sz="2200" i="1">
                <a:solidFill>
                  <a:srgbClr val="F55D4B"/>
                </a:solidFill>
              </a:defRPr>
            </a:lvl1pPr>
            <a:lvl2pPr marL="914400" lvl="1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i="1">
                <a:solidFill>
                  <a:srgbClr val="F55D4B"/>
                </a:solidFill>
              </a:defRPr>
            </a:lvl2pPr>
            <a:lvl3pPr marL="1371600" lvl="2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sz="2200" i="1">
                <a:solidFill>
                  <a:srgbClr val="F55D4B"/>
                </a:solidFill>
              </a:defRPr>
            </a:lvl3pPr>
            <a:lvl4pPr marL="1828800" lvl="3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●"/>
              <a:defRPr sz="2200" i="1">
                <a:solidFill>
                  <a:srgbClr val="F55D4B"/>
                </a:solidFill>
              </a:defRPr>
            </a:lvl4pPr>
            <a:lvl5pPr marL="2286000" lvl="4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sz="2200" i="1">
                <a:solidFill>
                  <a:srgbClr val="F55D4B"/>
                </a:solidFill>
              </a:defRPr>
            </a:lvl5pPr>
            <a:lvl6pPr marL="2743200" lvl="5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sz="2200" i="1">
                <a:solidFill>
                  <a:srgbClr val="F55D4B"/>
                </a:solidFill>
              </a:defRPr>
            </a:lvl6pPr>
            <a:lvl7pPr marL="3200400" lvl="6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●"/>
              <a:defRPr sz="2200" i="1">
                <a:solidFill>
                  <a:srgbClr val="F55D4B"/>
                </a:solidFill>
              </a:defRPr>
            </a:lvl7pPr>
            <a:lvl8pPr marL="3657600" lvl="7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sz="2200" i="1">
                <a:solidFill>
                  <a:srgbClr val="F55D4B"/>
                </a:solidFill>
              </a:defRPr>
            </a:lvl8pPr>
            <a:lvl9pPr marL="4114800" lvl="8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sz="2200" i="1">
                <a:solidFill>
                  <a:srgbClr val="F55D4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Shape 718"/>
          <p:cNvGrpSpPr/>
          <p:nvPr/>
        </p:nvGrpSpPr>
        <p:grpSpPr>
          <a:xfrm>
            <a:off x="139" y="151"/>
            <a:ext cx="9159995" cy="5152574"/>
            <a:chOff x="3843650" y="2891150"/>
            <a:chExt cx="3447625" cy="2585725"/>
          </a:xfrm>
        </p:grpSpPr>
        <p:sp>
          <p:nvSpPr>
            <p:cNvPr id="719" name="Shape 719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3" name="Shape 893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4" name="Shape 894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Char char="✖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Shape 896"/>
          <p:cNvGrpSpPr/>
          <p:nvPr/>
        </p:nvGrpSpPr>
        <p:grpSpPr>
          <a:xfrm>
            <a:off x="139" y="151"/>
            <a:ext cx="9159995" cy="5152574"/>
            <a:chOff x="3843650" y="2891150"/>
            <a:chExt cx="3447625" cy="2585725"/>
          </a:xfrm>
        </p:grpSpPr>
        <p:sp>
          <p:nvSpPr>
            <p:cNvPr id="897" name="Shape 897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1" name="Shape 1071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2" name="Shape 1072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✖"/>
              <a:defRPr sz="2200"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073" name="Shape 1073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✖"/>
              <a:defRPr sz="2200"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" name="Shape 1075"/>
          <p:cNvGrpSpPr/>
          <p:nvPr/>
        </p:nvGrpSpPr>
        <p:grpSpPr>
          <a:xfrm>
            <a:off x="139" y="151"/>
            <a:ext cx="9159995" cy="5152574"/>
            <a:chOff x="3843650" y="2891150"/>
            <a:chExt cx="3447625" cy="2585725"/>
          </a:xfrm>
        </p:grpSpPr>
        <p:sp>
          <p:nvSpPr>
            <p:cNvPr id="1076" name="Shape 1076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0" name="Shape 1250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1" name="Shape 1251"/>
          <p:cNvSpPr txBox="1">
            <a:spLocks noGrp="1"/>
          </p:cNvSpPr>
          <p:nvPr>
            <p:ph type="body" idx="1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52" name="Shape 1252"/>
          <p:cNvSpPr txBox="1">
            <a:spLocks noGrp="1"/>
          </p:cNvSpPr>
          <p:nvPr>
            <p:ph type="body" idx="2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53" name="Shape 1253"/>
          <p:cNvSpPr txBox="1">
            <a:spLocks noGrp="1"/>
          </p:cNvSpPr>
          <p:nvPr>
            <p:ph type="body" idx="3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5" name="Shape 1255"/>
          <p:cNvGrpSpPr/>
          <p:nvPr/>
        </p:nvGrpSpPr>
        <p:grpSpPr>
          <a:xfrm>
            <a:off x="139" y="151"/>
            <a:ext cx="9159995" cy="5152574"/>
            <a:chOff x="3843650" y="2891150"/>
            <a:chExt cx="3447625" cy="2585725"/>
          </a:xfrm>
        </p:grpSpPr>
        <p:sp>
          <p:nvSpPr>
            <p:cNvPr id="1256" name="Shape 1256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Shape 1430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2" name="Shape 1432"/>
          <p:cNvGrpSpPr/>
          <p:nvPr/>
        </p:nvGrpSpPr>
        <p:grpSpPr>
          <a:xfrm>
            <a:off x="1" y="-8"/>
            <a:ext cx="9152065" cy="5147920"/>
            <a:chOff x="328725" y="238125"/>
            <a:chExt cx="3447625" cy="2585725"/>
          </a:xfrm>
        </p:grpSpPr>
        <p:sp>
          <p:nvSpPr>
            <p:cNvPr id="1433" name="Shape 1433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7" name="Shape 1537"/>
          <p:cNvSpPr txBox="1">
            <a:spLocks noGrp="1"/>
          </p:cNvSpPr>
          <p:nvPr>
            <p:ph type="body" idx="1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sz="2400" b="1"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9" name="Shape 1539"/>
          <p:cNvGrpSpPr/>
          <p:nvPr/>
        </p:nvGrpSpPr>
        <p:grpSpPr>
          <a:xfrm>
            <a:off x="1" y="-8"/>
            <a:ext cx="9152065" cy="5147920"/>
            <a:chOff x="328725" y="238125"/>
            <a:chExt cx="3447625" cy="2585725"/>
          </a:xfrm>
        </p:grpSpPr>
        <p:sp>
          <p:nvSpPr>
            <p:cNvPr id="1540" name="Shape 154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Shape 1624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Shape 1625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95A5A6"/>
        </a:solidFill>
        <a:effectLst/>
      </p:bgPr>
    </p:bg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5" name="Shape 1645"/>
          <p:cNvGrpSpPr/>
          <p:nvPr/>
        </p:nvGrpSpPr>
        <p:grpSpPr>
          <a:xfrm>
            <a:off x="1" y="-8"/>
            <a:ext cx="9152065" cy="5147920"/>
            <a:chOff x="328725" y="238125"/>
            <a:chExt cx="3447625" cy="2585725"/>
          </a:xfrm>
        </p:grpSpPr>
        <p:sp>
          <p:nvSpPr>
            <p:cNvPr id="1646" name="Shape 1646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rgbClr val="F55D4B"/>
        </a:solidFill>
        <a:effectLst/>
      </p:bgPr>
    </p:bg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1" name="Shape 1751"/>
          <p:cNvGrpSpPr/>
          <p:nvPr/>
        </p:nvGrpSpPr>
        <p:grpSpPr>
          <a:xfrm>
            <a:off x="1" y="-8"/>
            <a:ext cx="9152065" cy="5147920"/>
            <a:chOff x="328725" y="238125"/>
            <a:chExt cx="3447625" cy="2585725"/>
          </a:xfrm>
        </p:grpSpPr>
        <p:sp>
          <p:nvSpPr>
            <p:cNvPr id="1752" name="Shape 1752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Shape 1840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Shape 1841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Shape 1842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Shape 1843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Shape 1844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Shape 1845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Shape 1846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34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Shape 4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Shape 52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Shape 55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5F6F7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26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○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image" Target="../media/image32.jp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11" Type="http://schemas.openxmlformats.org/officeDocument/2006/relationships/image" Target="../media/image33.png"/><Relationship Id="rId5" Type="http://schemas.openxmlformats.org/officeDocument/2006/relationships/image" Target="../media/image21.png"/><Relationship Id="rId15" Type="http://schemas.openxmlformats.org/officeDocument/2006/relationships/image" Target="../media/image30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0" name="Shape 1860"/>
          <p:cNvCxnSpPr/>
          <p:nvPr/>
        </p:nvCxnSpPr>
        <p:spPr>
          <a:xfrm>
            <a:off x="3275" y="3691525"/>
            <a:ext cx="978300" cy="900"/>
          </a:xfrm>
          <a:prstGeom prst="straightConnector1">
            <a:avLst/>
          </a:prstGeom>
          <a:noFill/>
          <a:ln w="9525" cap="flat" cmpd="sng">
            <a:solidFill>
              <a:srgbClr val="FFD93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1" name="Shape 1861"/>
          <p:cNvCxnSpPr/>
          <p:nvPr/>
        </p:nvCxnSpPr>
        <p:spPr>
          <a:xfrm rot="10800000" flipH="1">
            <a:off x="3035200" y="3691800"/>
            <a:ext cx="6105600" cy="18900"/>
          </a:xfrm>
          <a:prstGeom prst="straightConnector1">
            <a:avLst/>
          </a:prstGeom>
          <a:noFill/>
          <a:ln w="9525" cap="flat" cmpd="sng">
            <a:solidFill>
              <a:srgbClr val="FFD93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2" name="Shape 18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92956">
            <a:off x="1058462" y="2708351"/>
            <a:ext cx="1886924" cy="1886924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Shape 1863"/>
          <p:cNvSpPr txBox="1">
            <a:spLocks noGrp="1"/>
          </p:cNvSpPr>
          <p:nvPr>
            <p:ph type="ctrTitle" idx="4294967295"/>
          </p:nvPr>
        </p:nvSpPr>
        <p:spPr>
          <a:xfrm>
            <a:off x="2726250" y="3003550"/>
            <a:ext cx="63702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260C7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TARGET DEMOGRAPHIC ANALYSIS </a:t>
            </a:r>
            <a:endParaRPr sz="2400">
              <a:solidFill>
                <a:srgbClr val="3260C7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64" name="Shape 18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32016">
            <a:off x="2027513" y="1374435"/>
            <a:ext cx="678181" cy="588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5" name="Shape 18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147750">
            <a:off x="1517625" y="1756925"/>
            <a:ext cx="722700" cy="64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6" name="Shape 18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66212">
            <a:off x="1358425" y="1145975"/>
            <a:ext cx="722700" cy="64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0C7"/>
        </a:solidFill>
        <a:effectLst/>
      </p:bgPr>
    </p:bg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9" name="Shape 1979"/>
          <p:cNvPicPr preferRelativeResize="0"/>
          <p:nvPr/>
        </p:nvPicPr>
        <p:blipFill rotWithShape="1">
          <a:blip r:embed="rId3">
            <a:alphaModFix/>
          </a:blip>
          <a:srcRect l="23561" r="5662"/>
          <a:stretch/>
        </p:blipFill>
        <p:spPr>
          <a:xfrm>
            <a:off x="1375000" y="263075"/>
            <a:ext cx="2300400" cy="2300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80" name="Shape 1980"/>
          <p:cNvSpPr txBox="1"/>
          <p:nvPr/>
        </p:nvSpPr>
        <p:spPr>
          <a:xfrm>
            <a:off x="4214500" y="1981275"/>
            <a:ext cx="31170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KEY DEMOGRAPHIC</a:t>
            </a:r>
            <a:endParaRPr sz="1200" b="1"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Age 25-34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81" name="Shape 1981"/>
          <p:cNvSpPr txBox="1"/>
          <p:nvPr/>
        </p:nvSpPr>
        <p:spPr>
          <a:xfrm>
            <a:off x="1981075" y="2744650"/>
            <a:ext cx="16257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San Francisco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29, STRAIGHT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82" name="Shape 1982"/>
          <p:cNvSpPr txBox="1"/>
          <p:nvPr/>
        </p:nvSpPr>
        <p:spPr>
          <a:xfrm>
            <a:off x="4214500" y="1563875"/>
            <a:ext cx="30645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F93B66"/>
                </a:highlight>
              </a:rPr>
              <a:t>Works in Science/Tech/Engineering</a:t>
            </a:r>
            <a:endParaRPr>
              <a:solidFill>
                <a:schemeClr val="lt1"/>
              </a:solidFill>
              <a:highlight>
                <a:srgbClr val="F93B66"/>
              </a:highlight>
            </a:endParaRPr>
          </a:p>
        </p:txBody>
      </p:sp>
      <p:sp>
        <p:nvSpPr>
          <p:cNvPr id="1983" name="Shape 1983"/>
          <p:cNvSpPr txBox="1"/>
          <p:nvPr/>
        </p:nvSpPr>
        <p:spPr>
          <a:xfrm>
            <a:off x="3801100" y="2563775"/>
            <a:ext cx="1971900" cy="13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College educated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White</a:t>
            </a:r>
            <a:endParaRPr sz="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Childless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Pet Friendly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4" name="Shape 19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5200" y="2654350"/>
            <a:ext cx="221249" cy="176884"/>
          </a:xfrm>
          <a:prstGeom prst="rect">
            <a:avLst/>
          </a:prstGeom>
          <a:noFill/>
          <a:ln>
            <a:noFill/>
          </a:ln>
        </p:spPr>
      </p:pic>
      <p:sp>
        <p:nvSpPr>
          <p:cNvPr id="1985" name="Shape 1985"/>
          <p:cNvSpPr txBox="1"/>
          <p:nvPr/>
        </p:nvSpPr>
        <p:spPr>
          <a:xfrm>
            <a:off x="6154000" y="2563775"/>
            <a:ext cx="24309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Social drinker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No drugs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Not religious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>
                <a:solidFill>
                  <a:schemeClr val="lt1"/>
                </a:solidFill>
                <a:highlight>
                  <a:srgbClr val="F93B66"/>
                </a:highlight>
                <a:latin typeface="Comfortaa"/>
                <a:ea typeface="Comfortaa"/>
                <a:cs typeface="Comfortaa"/>
                <a:sym typeface="Comfortaa"/>
              </a:rPr>
              <a:t>Mean Income  $13,346</a:t>
            </a:r>
            <a:endParaRPr sz="1200">
              <a:solidFill>
                <a:schemeClr val="lt1"/>
              </a:solidFill>
              <a:highlight>
                <a:srgbClr val="F93B66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6" name="Shape 19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8525" y="3565162"/>
            <a:ext cx="154625" cy="1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7" name="Shape 19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8050" y="3554025"/>
            <a:ext cx="221249" cy="17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8" name="Shape 19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98525" y="3269825"/>
            <a:ext cx="154625" cy="1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9" name="Shape 198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6081374" y="2665475"/>
            <a:ext cx="154626" cy="15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0" name="Shape 199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65212" y="2921800"/>
            <a:ext cx="221250" cy="2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1" name="Shape 19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1363" y="3254575"/>
            <a:ext cx="154625" cy="1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2" name="Shape 19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1363" y="2955112"/>
            <a:ext cx="154625" cy="1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3" name="Shape 1993"/>
          <p:cNvSpPr txBox="1">
            <a:spLocks noGrp="1"/>
          </p:cNvSpPr>
          <p:nvPr>
            <p:ph type="ctrTitle" idx="4294967295"/>
          </p:nvPr>
        </p:nvSpPr>
        <p:spPr>
          <a:xfrm>
            <a:off x="3838500" y="564225"/>
            <a:ext cx="2875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mpact"/>
              <a:ea typeface="Impact"/>
              <a:cs typeface="Impact"/>
              <a:sym typeface="Impac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Chris</a:t>
            </a:r>
            <a:endParaRPr sz="72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994" name="Shape 199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>
            <a:off x="1712700" y="3882875"/>
            <a:ext cx="393775" cy="39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5" name="Shape 1995"/>
          <p:cNvSpPr txBox="1"/>
          <p:nvPr/>
        </p:nvSpPr>
        <p:spPr>
          <a:xfrm>
            <a:off x="2042850" y="3850775"/>
            <a:ext cx="21717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IMPORTANT: “Woke”, socially/politically aware, faithfulness, liberal attitude toward sex, not a commitment phobe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96" name="Shape 1996"/>
          <p:cNvSpPr txBox="1"/>
          <p:nvPr/>
        </p:nvSpPr>
        <p:spPr>
          <a:xfrm>
            <a:off x="4282200" y="3875750"/>
            <a:ext cx="3978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rgbClr val="F93B66"/>
                </a:highlight>
              </a:rPr>
              <a:t>OTHER TRAITS</a:t>
            </a:r>
            <a:r>
              <a:rPr lang="en" sz="1200">
                <a:solidFill>
                  <a:schemeClr val="lt1"/>
                </a:solidFill>
              </a:rPr>
              <a:t>: most likely to message younger women first, finds women less attractive as they get older, eats mostly anything and lists body type as “fit” or “athletic”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997" name="Shape 199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20354" y="2865575"/>
            <a:ext cx="294996" cy="39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8" name="Shape 1998"/>
          <p:cNvSpPr txBox="1"/>
          <p:nvPr/>
        </p:nvSpPr>
        <p:spPr>
          <a:xfrm>
            <a:off x="672475" y="2829225"/>
            <a:ext cx="990600" cy="18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rgbClr val="F93B66"/>
                </a:highlight>
              </a:rPr>
              <a:t>CITY FACT:</a:t>
            </a:r>
            <a:endParaRPr sz="1200">
              <a:solidFill>
                <a:schemeClr val="lt1"/>
              </a:solidFill>
              <a:highlight>
                <a:srgbClr val="F93B66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San Francisco men are 33.33% more likely to reply</a:t>
            </a:r>
            <a:endParaRPr sz="1200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9" name="Shape 199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80975" y="3312177"/>
            <a:ext cx="221249" cy="252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0" name="Shape 200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371975" y="3312175"/>
            <a:ext cx="221249" cy="252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1" name="Shape 200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662975" y="3312174"/>
            <a:ext cx="284699" cy="25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2" name="Shape 200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flipH="1">
            <a:off x="1789976" y="3312175"/>
            <a:ext cx="221249" cy="25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Shape 2007"/>
          <p:cNvSpPr txBox="1">
            <a:spLocks noGrp="1"/>
          </p:cNvSpPr>
          <p:nvPr>
            <p:ph type="ctrTitle" idx="4294967295"/>
          </p:nvPr>
        </p:nvSpPr>
        <p:spPr>
          <a:xfrm>
            <a:off x="1951575" y="2421550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CD00"/>
                </a:highlight>
                <a:latin typeface="Comfortaa"/>
                <a:ea typeface="Comfortaa"/>
                <a:cs typeface="Comfortaa"/>
                <a:sym typeface="Comfortaa"/>
              </a:rPr>
              <a:t>CONCLUSION</a:t>
            </a:r>
            <a:endParaRPr sz="4800">
              <a:highlight>
                <a:srgbClr val="FFCD00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08" name="Shape 2008"/>
          <p:cNvSpPr txBox="1">
            <a:spLocks noGrp="1"/>
          </p:cNvSpPr>
          <p:nvPr>
            <p:ph type="subTitle" idx="4294967295"/>
          </p:nvPr>
        </p:nvSpPr>
        <p:spPr>
          <a:xfrm>
            <a:off x="1526675" y="3429725"/>
            <a:ext cx="6406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Given target audience age, socializing habits and social media usage, social media campaigns would be highly effective. Mixers or events at popular restaurants/bars/clubs is also suggested as well as popular events such as mud runs and activities that involve alcohol such as wine tastings or brewing classes. </a:t>
            </a:r>
            <a:endParaRPr sz="1600"/>
          </a:p>
        </p:txBody>
      </p:sp>
      <p:cxnSp>
        <p:nvCxnSpPr>
          <p:cNvPr id="2009" name="Shape 2009"/>
          <p:cNvCxnSpPr/>
          <p:nvPr/>
        </p:nvCxnSpPr>
        <p:spPr>
          <a:xfrm>
            <a:off x="-6025" y="12115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0" name="Shape 2010"/>
          <p:cNvSpPr/>
          <p:nvPr/>
        </p:nvSpPr>
        <p:spPr>
          <a:xfrm>
            <a:off x="3470200" y="109731"/>
            <a:ext cx="2203500" cy="2203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1" name="Shape 1871"/>
          <p:cNvCxnSpPr/>
          <p:nvPr/>
        </p:nvCxnSpPr>
        <p:spPr>
          <a:xfrm>
            <a:off x="3300" y="686825"/>
            <a:ext cx="978300" cy="900"/>
          </a:xfrm>
          <a:prstGeom prst="straightConnector1">
            <a:avLst/>
          </a:prstGeom>
          <a:noFill/>
          <a:ln w="9525" cap="flat" cmpd="sng">
            <a:solidFill>
              <a:srgbClr val="F93B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2" name="Shape 1872"/>
          <p:cNvCxnSpPr/>
          <p:nvPr/>
        </p:nvCxnSpPr>
        <p:spPr>
          <a:xfrm rot="10800000" flipH="1">
            <a:off x="2017500" y="687150"/>
            <a:ext cx="7123200" cy="6900"/>
          </a:xfrm>
          <a:prstGeom prst="straightConnector1">
            <a:avLst/>
          </a:prstGeom>
          <a:noFill/>
          <a:ln w="9525" cap="flat" cmpd="sng">
            <a:solidFill>
              <a:srgbClr val="F93B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3" name="Shape 1873"/>
          <p:cNvSpPr txBox="1">
            <a:spLocks noGrp="1"/>
          </p:cNvSpPr>
          <p:nvPr>
            <p:ph type="ctrTitle" idx="4294967295"/>
          </p:nvPr>
        </p:nvSpPr>
        <p:spPr>
          <a:xfrm>
            <a:off x="1454025" y="0"/>
            <a:ext cx="66156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rgbClr val="3260C7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EXECUTIVE SUMMARY</a:t>
            </a:r>
            <a:endParaRPr sz="3000" b="0">
              <a:solidFill>
                <a:srgbClr val="3260C7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74" name="Shape 1874"/>
          <p:cNvSpPr txBox="1"/>
          <p:nvPr/>
        </p:nvSpPr>
        <p:spPr>
          <a:xfrm>
            <a:off x="1381250" y="1730550"/>
            <a:ext cx="3226800" cy="30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D939"/>
                </a:solidFill>
                <a:highlight>
                  <a:srgbClr val="F93B66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OVERVIEW OF FINDINGS</a:t>
            </a:r>
            <a:endParaRPr sz="1200">
              <a:solidFill>
                <a:srgbClr val="FFD939"/>
              </a:solidFill>
              <a:highlight>
                <a:srgbClr val="F93B66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Clr>
                <a:srgbClr val="FFD939"/>
              </a:buClr>
              <a:buSzPts val="1200"/>
              <a:buFont typeface="Quattrocento Sans"/>
              <a:buChar char="●"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Target Demographic: Men and Women ages 25 to 35 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Clr>
                <a:srgbClr val="FFD939"/>
              </a:buClr>
              <a:buSzPts val="1200"/>
              <a:buFont typeface="Quattrocento Sans"/>
              <a:buChar char="●"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San Francisco: More male users (18,543) than female users (12,521) in San Francisco 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Clr>
                <a:srgbClr val="FFD939"/>
              </a:buClr>
              <a:buSzPts val="1200"/>
              <a:buFont typeface="Quattrocento Sans"/>
              <a:buChar char="●"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Buying Power: Male users in the 25 to 34 age bracket have the most buying power followed by women ages 25 to 34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75" name="Shape 1875"/>
          <p:cNvSpPr txBox="1"/>
          <p:nvPr/>
        </p:nvSpPr>
        <p:spPr>
          <a:xfrm>
            <a:off x="5044600" y="1730550"/>
            <a:ext cx="3367500" cy="3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D939"/>
                </a:solidFill>
                <a:highlight>
                  <a:srgbClr val="F93B66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METHODOLOGY OF ANALYSIS</a:t>
            </a:r>
            <a:endParaRPr sz="1200">
              <a:solidFill>
                <a:srgbClr val="FFD939"/>
              </a:solidFill>
              <a:highlight>
                <a:srgbClr val="F93B66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One main dataframe, </a:t>
            </a:r>
            <a:r>
              <a:rPr lang="en" sz="1200" i="1">
                <a:latin typeface="Quattrocento Sans"/>
                <a:ea typeface="Quattrocento Sans"/>
                <a:cs typeface="Quattrocento Sans"/>
                <a:sym typeface="Quattrocento Sans"/>
              </a:rPr>
              <a:t>DF, 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was created containing all data and values with a little over 61 thousand entries. Once the data was pulled into one main data frame it was then subsetted into two data frames for comparative analysis. 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i="1">
                <a:latin typeface="Quattrocento Sans"/>
                <a:ea typeface="Quattrocento Sans"/>
                <a:cs typeface="Quattrocento Sans"/>
                <a:sym typeface="Quattrocento Sans"/>
              </a:rPr>
              <a:t>Subset1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 excludes all null values, outliers, and -1 values for income. This reduced our data frame to roughly 10 thousand entries. </a:t>
            </a:r>
            <a:r>
              <a:rPr lang="en" sz="1200" i="1">
                <a:latin typeface="Quattrocento Sans"/>
                <a:ea typeface="Quattrocento Sans"/>
                <a:cs typeface="Quattrocento Sans"/>
                <a:sym typeface="Quattrocento Sans"/>
              </a:rPr>
              <a:t>DF1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 excludes all outliers and -1 values for income leaving a little over 58 thousand entries. 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Comparative statistical analysis  was performed on both data sets to ensure integrity and consistency of findings. 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76" name="Shape 1876"/>
          <p:cNvSpPr/>
          <p:nvPr/>
        </p:nvSpPr>
        <p:spPr>
          <a:xfrm>
            <a:off x="1092725" y="339675"/>
            <a:ext cx="772500" cy="726900"/>
          </a:xfrm>
          <a:prstGeom prst="ellipse">
            <a:avLst/>
          </a:prstGeom>
          <a:solidFill>
            <a:srgbClr val="FFD9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1" name="Shape 1881"/>
          <p:cNvCxnSpPr/>
          <p:nvPr/>
        </p:nvCxnSpPr>
        <p:spPr>
          <a:xfrm>
            <a:off x="3300" y="605025"/>
            <a:ext cx="978300" cy="900"/>
          </a:xfrm>
          <a:prstGeom prst="straightConnector1">
            <a:avLst/>
          </a:prstGeom>
          <a:noFill/>
          <a:ln w="9525" cap="flat" cmpd="sng">
            <a:solidFill>
              <a:srgbClr val="F93B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2" name="Shape 1882"/>
          <p:cNvCxnSpPr/>
          <p:nvPr/>
        </p:nvCxnSpPr>
        <p:spPr>
          <a:xfrm rot="10800000" flipH="1">
            <a:off x="2017500" y="605350"/>
            <a:ext cx="7123200" cy="6900"/>
          </a:xfrm>
          <a:prstGeom prst="straightConnector1">
            <a:avLst/>
          </a:prstGeom>
          <a:noFill/>
          <a:ln w="9525" cap="flat" cmpd="sng">
            <a:solidFill>
              <a:srgbClr val="F93B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3" name="Shape 1883"/>
          <p:cNvSpPr txBox="1">
            <a:spLocks noGrp="1"/>
          </p:cNvSpPr>
          <p:nvPr>
            <p:ph type="ctrTitle" idx="4294967295"/>
          </p:nvPr>
        </p:nvSpPr>
        <p:spPr>
          <a:xfrm>
            <a:off x="2017500" y="0"/>
            <a:ext cx="66156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3260C7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THERE ARE MORE MALE USERS</a:t>
            </a:r>
            <a:endParaRPr sz="2400" b="0">
              <a:solidFill>
                <a:srgbClr val="3260C7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84" name="Shape 1884"/>
          <p:cNvSpPr/>
          <p:nvPr/>
        </p:nvSpPr>
        <p:spPr>
          <a:xfrm>
            <a:off x="1092725" y="257875"/>
            <a:ext cx="772500" cy="726900"/>
          </a:xfrm>
          <a:prstGeom prst="ellipse">
            <a:avLst/>
          </a:prstGeom>
          <a:solidFill>
            <a:srgbClr val="FFD9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85" name="Shape 18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525" y="1447950"/>
            <a:ext cx="7323500" cy="3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0" name="Shape 1890"/>
          <p:cNvCxnSpPr/>
          <p:nvPr/>
        </p:nvCxnSpPr>
        <p:spPr>
          <a:xfrm>
            <a:off x="3300" y="605025"/>
            <a:ext cx="978300" cy="900"/>
          </a:xfrm>
          <a:prstGeom prst="straightConnector1">
            <a:avLst/>
          </a:prstGeom>
          <a:noFill/>
          <a:ln w="9525" cap="flat" cmpd="sng">
            <a:solidFill>
              <a:srgbClr val="F93B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1" name="Shape 1891"/>
          <p:cNvCxnSpPr/>
          <p:nvPr/>
        </p:nvCxnSpPr>
        <p:spPr>
          <a:xfrm rot="10800000" flipH="1">
            <a:off x="2017500" y="605350"/>
            <a:ext cx="7123200" cy="6900"/>
          </a:xfrm>
          <a:prstGeom prst="straightConnector1">
            <a:avLst/>
          </a:prstGeom>
          <a:noFill/>
          <a:ln w="9525" cap="flat" cmpd="sng">
            <a:solidFill>
              <a:srgbClr val="F93B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2" name="Shape 1892"/>
          <p:cNvSpPr txBox="1">
            <a:spLocks noGrp="1"/>
          </p:cNvSpPr>
          <p:nvPr>
            <p:ph type="ctrTitle" idx="4294967295"/>
          </p:nvPr>
        </p:nvSpPr>
        <p:spPr>
          <a:xfrm>
            <a:off x="2017500" y="0"/>
            <a:ext cx="66156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3260C7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MALE USERS MAKE MORE MONEY</a:t>
            </a:r>
            <a:endParaRPr sz="2400" b="0">
              <a:solidFill>
                <a:srgbClr val="3260C7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93" name="Shape 1893"/>
          <p:cNvSpPr/>
          <p:nvPr/>
        </p:nvSpPr>
        <p:spPr>
          <a:xfrm>
            <a:off x="1092725" y="257875"/>
            <a:ext cx="772500" cy="726900"/>
          </a:xfrm>
          <a:prstGeom prst="ellipse">
            <a:avLst/>
          </a:prstGeom>
          <a:solidFill>
            <a:srgbClr val="FFD939"/>
          </a:solidFill>
          <a:ln w="9525" cap="flat" cmpd="sng">
            <a:solidFill>
              <a:srgbClr val="FFD9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894" name="Shape 1894"/>
          <p:cNvGraphicFramePr/>
          <p:nvPr/>
        </p:nvGraphicFramePr>
        <p:xfrm>
          <a:off x="1991250" y="816656"/>
          <a:ext cx="5621700" cy="4076535"/>
        </p:xfrm>
        <a:graphic>
          <a:graphicData uri="http://schemas.openxmlformats.org/drawingml/2006/table">
            <a:tbl>
              <a:tblPr>
                <a:noFill/>
                <a:tableStyleId>{F90F73EC-ECC7-4797-9009-7E10CBDD5FEC}</a:tableStyleId>
              </a:tblPr>
              <a:tblGrid>
                <a:gridCol w="187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93B66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INCOME </a:t>
                      </a:r>
                      <a:endParaRPr sz="1200" b="1">
                        <a:solidFill>
                          <a:srgbClr val="F93B66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93B66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FEMALE</a:t>
                      </a:r>
                      <a:r>
                        <a:rPr lang="en" sz="1200" b="1">
                          <a:solidFill>
                            <a:srgbClr val="F93B66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 </a:t>
                      </a:r>
                      <a:r>
                        <a:rPr lang="en" sz="1200" b="1">
                          <a:solidFill>
                            <a:srgbClr val="F93B66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USERS</a:t>
                      </a:r>
                      <a:endParaRPr sz="1200" b="1">
                        <a:solidFill>
                          <a:srgbClr val="F93B66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93B66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MALE USERS</a:t>
                      </a:r>
                      <a:endParaRPr sz="1200" b="1">
                        <a:solidFill>
                          <a:srgbClr val="F93B66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-1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20564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27107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$20,000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1025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1910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$30,000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310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720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$40,000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329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656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$50,000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301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648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$60,000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207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510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$70,000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158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535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$80,000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249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830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$100,000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247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1340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$150,000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71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546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2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$250,000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43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D93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95" name="Shape 1895"/>
          <p:cNvSpPr/>
          <p:nvPr/>
        </p:nvSpPr>
        <p:spPr>
          <a:xfrm>
            <a:off x="1919400" y="3108225"/>
            <a:ext cx="5765400" cy="1290000"/>
          </a:xfrm>
          <a:prstGeom prst="rect">
            <a:avLst/>
          </a:prstGeom>
          <a:noFill/>
          <a:ln w="28575" cap="flat" cmpd="sng">
            <a:solidFill>
              <a:srgbClr val="F93B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Shape 1896"/>
          <p:cNvSpPr txBox="1"/>
          <p:nvPr/>
        </p:nvSpPr>
        <p:spPr>
          <a:xfrm>
            <a:off x="184900" y="1383925"/>
            <a:ext cx="1479300" cy="24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crosstab table of income levels between male and female users shows that men make more overall.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1" name="Shape 1901"/>
          <p:cNvCxnSpPr/>
          <p:nvPr/>
        </p:nvCxnSpPr>
        <p:spPr>
          <a:xfrm>
            <a:off x="3300" y="605025"/>
            <a:ext cx="978300" cy="900"/>
          </a:xfrm>
          <a:prstGeom prst="straightConnector1">
            <a:avLst/>
          </a:prstGeom>
          <a:noFill/>
          <a:ln w="9525" cap="flat" cmpd="sng">
            <a:solidFill>
              <a:srgbClr val="F93B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2" name="Shape 1902"/>
          <p:cNvCxnSpPr/>
          <p:nvPr/>
        </p:nvCxnSpPr>
        <p:spPr>
          <a:xfrm rot="10800000" flipH="1">
            <a:off x="2017500" y="605350"/>
            <a:ext cx="7123200" cy="6900"/>
          </a:xfrm>
          <a:prstGeom prst="straightConnector1">
            <a:avLst/>
          </a:prstGeom>
          <a:noFill/>
          <a:ln w="9525" cap="flat" cmpd="sng">
            <a:solidFill>
              <a:srgbClr val="F93B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3" name="Shape 1903"/>
          <p:cNvSpPr txBox="1">
            <a:spLocks noGrp="1"/>
          </p:cNvSpPr>
          <p:nvPr>
            <p:ph type="ctrTitle" idx="4294967295"/>
          </p:nvPr>
        </p:nvSpPr>
        <p:spPr>
          <a:xfrm>
            <a:off x="1816600" y="0"/>
            <a:ext cx="73242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3260C7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MEN MAKE MORE IN THE TARGET DEMO</a:t>
            </a:r>
            <a:endParaRPr sz="2400" b="0">
              <a:solidFill>
                <a:srgbClr val="3260C7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04" name="Shape 1904"/>
          <p:cNvSpPr/>
          <p:nvPr/>
        </p:nvSpPr>
        <p:spPr>
          <a:xfrm>
            <a:off x="1092725" y="257875"/>
            <a:ext cx="772500" cy="726900"/>
          </a:xfrm>
          <a:prstGeom prst="ellipse">
            <a:avLst/>
          </a:prstGeom>
          <a:solidFill>
            <a:srgbClr val="FFD9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Shape 1905"/>
          <p:cNvSpPr txBox="1"/>
          <p:nvPr/>
        </p:nvSpPr>
        <p:spPr>
          <a:xfrm>
            <a:off x="337300" y="1536325"/>
            <a:ext cx="1479300" cy="24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comparison of all female and male users to male and female users ages 25 to 34 find that men still make more than women </a:t>
            </a:r>
            <a:endParaRPr/>
          </a:p>
        </p:txBody>
      </p:sp>
      <p:pic>
        <p:nvPicPr>
          <p:cNvPr id="1906" name="Shape 19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562" y="2924405"/>
            <a:ext cx="2963950" cy="2246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7" name="Shape 19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9925" y="2924400"/>
            <a:ext cx="2963950" cy="2246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8" name="Shape 19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8701" y="697025"/>
            <a:ext cx="3420780" cy="22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9" name="Shape 19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4993" y="697025"/>
            <a:ext cx="3353806" cy="2202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4" name="Shape 1914"/>
          <p:cNvCxnSpPr/>
          <p:nvPr/>
        </p:nvCxnSpPr>
        <p:spPr>
          <a:xfrm>
            <a:off x="3225" y="608825"/>
            <a:ext cx="978300" cy="900"/>
          </a:xfrm>
          <a:prstGeom prst="straightConnector1">
            <a:avLst/>
          </a:prstGeom>
          <a:noFill/>
          <a:ln w="9525" cap="flat" cmpd="sng">
            <a:solidFill>
              <a:srgbClr val="F93B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5" name="Shape 1915"/>
          <p:cNvCxnSpPr/>
          <p:nvPr/>
        </p:nvCxnSpPr>
        <p:spPr>
          <a:xfrm rot="10800000" flipH="1">
            <a:off x="2017425" y="609150"/>
            <a:ext cx="7123200" cy="6900"/>
          </a:xfrm>
          <a:prstGeom prst="straightConnector1">
            <a:avLst/>
          </a:prstGeom>
          <a:noFill/>
          <a:ln w="9525" cap="flat" cmpd="sng">
            <a:solidFill>
              <a:srgbClr val="F93B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6" name="Shape 1916"/>
          <p:cNvSpPr txBox="1">
            <a:spLocks noGrp="1"/>
          </p:cNvSpPr>
          <p:nvPr>
            <p:ph type="ctrTitle" idx="4294967295"/>
          </p:nvPr>
        </p:nvSpPr>
        <p:spPr>
          <a:xfrm>
            <a:off x="2017425" y="3800"/>
            <a:ext cx="69972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3260C7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 LOT OF MEN THINK THEY’RE “ATHLETIC”</a:t>
            </a:r>
            <a:endParaRPr sz="2400" b="0">
              <a:solidFill>
                <a:srgbClr val="3260C7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17" name="Shape 1917"/>
          <p:cNvSpPr/>
          <p:nvPr/>
        </p:nvSpPr>
        <p:spPr>
          <a:xfrm>
            <a:off x="1092650" y="261675"/>
            <a:ext cx="772500" cy="726900"/>
          </a:xfrm>
          <a:prstGeom prst="ellipse">
            <a:avLst/>
          </a:prstGeom>
          <a:solidFill>
            <a:srgbClr val="FFD9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8" name="Shape 19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875" y="661475"/>
            <a:ext cx="2847825" cy="2326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9" name="Shape 19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7025" y="616050"/>
            <a:ext cx="2847825" cy="22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0" name="Shape 19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0850" y="2988275"/>
            <a:ext cx="2380175" cy="20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1" name="Shape 19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7250" y="2969937"/>
            <a:ext cx="2380175" cy="2123026"/>
          </a:xfrm>
          <a:prstGeom prst="rect">
            <a:avLst/>
          </a:prstGeom>
          <a:noFill/>
          <a:ln>
            <a:noFill/>
          </a:ln>
        </p:spPr>
      </p:pic>
      <p:sp>
        <p:nvSpPr>
          <p:cNvPr id="1922" name="Shape 1922"/>
          <p:cNvSpPr txBox="1"/>
          <p:nvPr/>
        </p:nvSpPr>
        <p:spPr>
          <a:xfrm>
            <a:off x="489700" y="1688725"/>
            <a:ext cx="1479300" cy="24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similarities in dietary habits men consistently ranked their body types more favorably than women listing “athletic” and “fit” the most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7" name="Shape 1927"/>
          <p:cNvCxnSpPr/>
          <p:nvPr/>
        </p:nvCxnSpPr>
        <p:spPr>
          <a:xfrm>
            <a:off x="3225" y="608825"/>
            <a:ext cx="978300" cy="900"/>
          </a:xfrm>
          <a:prstGeom prst="straightConnector1">
            <a:avLst/>
          </a:prstGeom>
          <a:noFill/>
          <a:ln w="9525" cap="flat" cmpd="sng">
            <a:solidFill>
              <a:srgbClr val="F93B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8" name="Shape 1928"/>
          <p:cNvCxnSpPr/>
          <p:nvPr/>
        </p:nvCxnSpPr>
        <p:spPr>
          <a:xfrm rot="10800000" flipH="1">
            <a:off x="2017425" y="609150"/>
            <a:ext cx="7123200" cy="6900"/>
          </a:xfrm>
          <a:prstGeom prst="straightConnector1">
            <a:avLst/>
          </a:prstGeom>
          <a:noFill/>
          <a:ln w="9525" cap="flat" cmpd="sng">
            <a:solidFill>
              <a:srgbClr val="F93B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9" name="Shape 1929"/>
          <p:cNvSpPr txBox="1">
            <a:spLocks noGrp="1"/>
          </p:cNvSpPr>
          <p:nvPr>
            <p:ph type="ctrTitle" idx="4294967295"/>
          </p:nvPr>
        </p:nvSpPr>
        <p:spPr>
          <a:xfrm>
            <a:off x="2017425" y="3800"/>
            <a:ext cx="70701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3260C7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MEN IN TARGET DEMO THINK THE SAME</a:t>
            </a:r>
            <a:endParaRPr sz="2400" b="0">
              <a:solidFill>
                <a:srgbClr val="3260C7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30" name="Shape 1930"/>
          <p:cNvSpPr/>
          <p:nvPr/>
        </p:nvSpPr>
        <p:spPr>
          <a:xfrm>
            <a:off x="1092650" y="261675"/>
            <a:ext cx="772500" cy="726900"/>
          </a:xfrm>
          <a:prstGeom prst="ellipse">
            <a:avLst/>
          </a:prstGeom>
          <a:solidFill>
            <a:srgbClr val="FFD9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31" name="Shape 19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212" y="2968125"/>
            <a:ext cx="2336000" cy="204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2" name="Shape 19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5125" y="3008850"/>
            <a:ext cx="2336000" cy="2047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3" name="Shape 19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1450" y="781357"/>
            <a:ext cx="2743525" cy="2186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4" name="Shape 19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1350" y="744400"/>
            <a:ext cx="2743523" cy="22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5" name="Shape 1935"/>
          <p:cNvSpPr txBox="1"/>
          <p:nvPr/>
        </p:nvSpPr>
        <p:spPr>
          <a:xfrm>
            <a:off x="489700" y="1688725"/>
            <a:ext cx="1479300" cy="24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 in differences between reported dietary habits and body type between men and women remains the same for target demographic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0" name="Shape 1940"/>
          <p:cNvCxnSpPr/>
          <p:nvPr/>
        </p:nvCxnSpPr>
        <p:spPr>
          <a:xfrm>
            <a:off x="3300" y="605025"/>
            <a:ext cx="978300" cy="900"/>
          </a:xfrm>
          <a:prstGeom prst="straightConnector1">
            <a:avLst/>
          </a:prstGeom>
          <a:noFill/>
          <a:ln w="9525" cap="flat" cmpd="sng">
            <a:solidFill>
              <a:srgbClr val="F93B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1" name="Shape 1941"/>
          <p:cNvCxnSpPr/>
          <p:nvPr/>
        </p:nvCxnSpPr>
        <p:spPr>
          <a:xfrm rot="10800000" flipH="1">
            <a:off x="2017500" y="605350"/>
            <a:ext cx="7123200" cy="6900"/>
          </a:xfrm>
          <a:prstGeom prst="straightConnector1">
            <a:avLst/>
          </a:prstGeom>
          <a:noFill/>
          <a:ln w="9525" cap="flat" cmpd="sng">
            <a:solidFill>
              <a:srgbClr val="F93B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2" name="Shape 1942"/>
          <p:cNvSpPr txBox="1">
            <a:spLocks noGrp="1"/>
          </p:cNvSpPr>
          <p:nvPr>
            <p:ph type="ctrTitle" idx="4294967295"/>
          </p:nvPr>
        </p:nvSpPr>
        <p:spPr>
          <a:xfrm>
            <a:off x="2017500" y="0"/>
            <a:ext cx="66156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3260C7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OTHER USER HABITS</a:t>
            </a:r>
            <a:endParaRPr sz="2400" b="0">
              <a:solidFill>
                <a:srgbClr val="3260C7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43" name="Shape 1943"/>
          <p:cNvSpPr/>
          <p:nvPr/>
        </p:nvSpPr>
        <p:spPr>
          <a:xfrm>
            <a:off x="1092725" y="257875"/>
            <a:ext cx="772500" cy="726900"/>
          </a:xfrm>
          <a:prstGeom prst="ellipse">
            <a:avLst/>
          </a:prstGeom>
          <a:solidFill>
            <a:srgbClr val="FFD9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44" name="Shape 19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25" y="1284648"/>
            <a:ext cx="3294875" cy="298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5" name="Shape 1945"/>
          <p:cNvSpPr txBox="1">
            <a:spLocks noGrp="1"/>
          </p:cNvSpPr>
          <p:nvPr>
            <p:ph type="body" idx="4294967295"/>
          </p:nvPr>
        </p:nvSpPr>
        <p:spPr>
          <a:xfrm>
            <a:off x="4598225" y="894975"/>
            <a:ext cx="4143900" cy="3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highlight>
                  <a:srgbClr val="FFD939"/>
                </a:highlight>
              </a:rPr>
              <a:t>Education</a:t>
            </a:r>
            <a:endParaRPr sz="2000" b="1">
              <a:highlight>
                <a:srgbClr val="FFD939"/>
              </a:highlight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Users are likely to be college grads </a:t>
            </a:r>
            <a:endParaRPr sz="20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highlight>
                  <a:srgbClr val="FFD939"/>
                </a:highlight>
              </a:rPr>
              <a:t>Pets</a:t>
            </a:r>
            <a:endParaRPr sz="2000" b="1">
              <a:solidFill>
                <a:schemeClr val="dk1"/>
              </a:solidFill>
              <a:highlight>
                <a:srgbClr val="FFD939"/>
              </a:highlight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Users like both cats and dogs</a:t>
            </a:r>
            <a:endParaRPr sz="20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highlight>
                  <a:srgbClr val="FFD939"/>
                </a:highlight>
              </a:rPr>
              <a:t>Offspring</a:t>
            </a:r>
            <a:endParaRPr sz="2000" b="1">
              <a:solidFill>
                <a:schemeClr val="dk1"/>
              </a:solidFill>
              <a:highlight>
                <a:srgbClr val="FFD939"/>
              </a:highlight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Users are likely to be childless</a:t>
            </a:r>
            <a:endParaRPr sz="2000">
              <a:solidFill>
                <a:schemeClr val="dk1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highlight>
                  <a:srgbClr val="FFD939"/>
                </a:highlight>
              </a:rPr>
              <a:t>Ethnicity &amp; Orientation</a:t>
            </a:r>
            <a:endParaRPr sz="2000" b="1">
              <a:solidFill>
                <a:schemeClr val="dk1"/>
              </a:solidFill>
              <a:highlight>
                <a:srgbClr val="FFD939"/>
              </a:highlight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Users likely to be white and straight</a:t>
            </a:r>
            <a:endParaRPr sz="2000">
              <a:solidFill>
                <a:schemeClr val="dk1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highlight>
                  <a:srgbClr val="FFD939"/>
                </a:highlight>
              </a:rPr>
              <a:t>Religion</a:t>
            </a:r>
            <a:endParaRPr sz="2000" b="1">
              <a:solidFill>
                <a:schemeClr val="dk1"/>
              </a:solidFill>
              <a:highlight>
                <a:srgbClr val="FFD939"/>
              </a:highlight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Users likely to be agnostic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3B66"/>
        </a:solidFill>
        <a:effectLst/>
      </p:bgPr>
    </p:bg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0" name="Shape 1950"/>
          <p:cNvPicPr preferRelativeResize="0"/>
          <p:nvPr/>
        </p:nvPicPr>
        <p:blipFill rotWithShape="1">
          <a:blip r:embed="rId3">
            <a:alphaModFix/>
          </a:blip>
          <a:srcRect l="9071" r="24323"/>
          <a:stretch/>
        </p:blipFill>
        <p:spPr>
          <a:xfrm>
            <a:off x="1375000" y="263075"/>
            <a:ext cx="2300400" cy="230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951" name="Shape 19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1600" y="2835525"/>
            <a:ext cx="221250" cy="39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2" name="Shape 1952"/>
          <p:cNvSpPr txBox="1"/>
          <p:nvPr/>
        </p:nvSpPr>
        <p:spPr>
          <a:xfrm>
            <a:off x="4214500" y="1981275"/>
            <a:ext cx="31170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KEY DEMOGRAPHIC</a:t>
            </a:r>
            <a:endParaRPr sz="1200" b="1"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Age 25-34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53" name="Shape 1953"/>
          <p:cNvSpPr txBox="1"/>
          <p:nvPr/>
        </p:nvSpPr>
        <p:spPr>
          <a:xfrm>
            <a:off x="1981075" y="2744650"/>
            <a:ext cx="16257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San Francisco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29, STRAIGHT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54" name="Shape 1954"/>
          <p:cNvSpPr txBox="1"/>
          <p:nvPr/>
        </p:nvSpPr>
        <p:spPr>
          <a:xfrm>
            <a:off x="4214500" y="1563875"/>
            <a:ext cx="27354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3260C7"/>
                </a:highlight>
              </a:rPr>
              <a:t>Works in Other/Education</a:t>
            </a:r>
            <a:endParaRPr>
              <a:solidFill>
                <a:schemeClr val="lt1"/>
              </a:solidFill>
              <a:highlight>
                <a:srgbClr val="3260C7"/>
              </a:highlight>
            </a:endParaRPr>
          </a:p>
        </p:txBody>
      </p:sp>
      <p:sp>
        <p:nvSpPr>
          <p:cNvPr id="1955" name="Shape 1955"/>
          <p:cNvSpPr txBox="1"/>
          <p:nvPr/>
        </p:nvSpPr>
        <p:spPr>
          <a:xfrm>
            <a:off x="3801100" y="2563775"/>
            <a:ext cx="1971900" cy="13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College educated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White</a:t>
            </a:r>
            <a:endParaRPr sz="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Childless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Pet Friendly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6" name="Shape 19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5200" y="2654350"/>
            <a:ext cx="221249" cy="176884"/>
          </a:xfrm>
          <a:prstGeom prst="rect">
            <a:avLst/>
          </a:prstGeom>
          <a:noFill/>
          <a:ln>
            <a:noFill/>
          </a:ln>
        </p:spPr>
      </p:pic>
      <p:sp>
        <p:nvSpPr>
          <p:cNvPr id="1957" name="Shape 1957"/>
          <p:cNvSpPr txBox="1"/>
          <p:nvPr/>
        </p:nvSpPr>
        <p:spPr>
          <a:xfrm>
            <a:off x="6154000" y="2563775"/>
            <a:ext cx="24309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Social drinker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No drugs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Not religious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>
                <a:solidFill>
                  <a:schemeClr val="lt1"/>
                </a:solidFill>
                <a:highlight>
                  <a:srgbClr val="3260C7"/>
                </a:highlight>
                <a:latin typeface="Comfortaa"/>
                <a:ea typeface="Comfortaa"/>
                <a:cs typeface="Comfortaa"/>
                <a:sym typeface="Comfortaa"/>
              </a:rPr>
              <a:t>Mean Income  $5,130</a:t>
            </a:r>
            <a:endParaRPr sz="1200">
              <a:solidFill>
                <a:schemeClr val="lt1"/>
              </a:solidFill>
              <a:highlight>
                <a:srgbClr val="3260C7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8" name="Shape 19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8525" y="3565162"/>
            <a:ext cx="154625" cy="1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9" name="Shape 19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48050" y="3554025"/>
            <a:ext cx="221249" cy="17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0" name="Shape 196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8525" y="3269825"/>
            <a:ext cx="154625" cy="1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1" name="Shape 19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1712700" y="3882875"/>
            <a:ext cx="393775" cy="3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2" name="Shape 196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>
            <a:off x="6081374" y="2665475"/>
            <a:ext cx="154626" cy="15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3" name="Shape 196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65212" y="2921800"/>
            <a:ext cx="221250" cy="2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4" name="Shape 19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1363" y="3254575"/>
            <a:ext cx="154625" cy="1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5" name="Shape 19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1363" y="2955112"/>
            <a:ext cx="154625" cy="1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6" name="Shape 1966"/>
          <p:cNvSpPr txBox="1">
            <a:spLocks noGrp="1"/>
          </p:cNvSpPr>
          <p:nvPr>
            <p:ph type="ctrTitle" idx="4294967295"/>
          </p:nvPr>
        </p:nvSpPr>
        <p:spPr>
          <a:xfrm>
            <a:off x="3682800" y="640425"/>
            <a:ext cx="3525000" cy="9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mpact"/>
              <a:ea typeface="Impact"/>
              <a:cs typeface="Impact"/>
              <a:sym typeface="Impac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Jenna</a:t>
            </a:r>
            <a:endParaRPr sz="72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67" name="Shape 1967"/>
          <p:cNvSpPr txBox="1"/>
          <p:nvPr/>
        </p:nvSpPr>
        <p:spPr>
          <a:xfrm>
            <a:off x="2042850" y="3850775"/>
            <a:ext cx="22392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IMPORTANT: “Woke”, socially/politically aware,faithfulness, liberal attitude toward sex, not a commitment phobe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68" name="Shape 1968"/>
          <p:cNvSpPr txBox="1"/>
          <p:nvPr/>
        </p:nvSpPr>
        <p:spPr>
          <a:xfrm>
            <a:off x="4282200" y="3875750"/>
            <a:ext cx="38874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rgbClr val="3260C7"/>
                </a:highlight>
              </a:rPr>
              <a:t>OTHER TRAITS:</a:t>
            </a:r>
            <a:r>
              <a:rPr lang="en" sz="1200">
                <a:solidFill>
                  <a:schemeClr val="lt1"/>
                </a:solidFill>
              </a:rPr>
              <a:t> most likely to message older men first, competing with younger women but more confident than them, average body type, mostly eats anything</a:t>
            </a:r>
            <a:endParaRPr sz="1200"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</p:txBody>
      </p:sp>
      <p:sp>
        <p:nvSpPr>
          <p:cNvPr id="1969" name="Shape 1969"/>
          <p:cNvSpPr txBox="1"/>
          <p:nvPr/>
        </p:nvSpPr>
        <p:spPr>
          <a:xfrm>
            <a:off x="672475" y="2829225"/>
            <a:ext cx="990600" cy="18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rgbClr val="3260C7"/>
                </a:highlight>
              </a:rPr>
              <a:t>CITY FACT:</a:t>
            </a:r>
            <a:endParaRPr sz="1200">
              <a:solidFill>
                <a:schemeClr val="lt1"/>
              </a:solidFill>
              <a:highlight>
                <a:srgbClr val="3260C7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San Francisco women are 12.50% more likely to reply</a:t>
            </a:r>
            <a:endParaRPr sz="1200"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70" name="Shape 197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18625" y="3295877"/>
            <a:ext cx="221249" cy="252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1" name="Shape 197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709625" y="3295875"/>
            <a:ext cx="221249" cy="252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2" name="Shape 197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000625" y="3295874"/>
            <a:ext cx="284699" cy="25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3" name="Shape 197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flipH="1">
            <a:off x="2127626" y="3295875"/>
            <a:ext cx="221249" cy="25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4" name="Shape 197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836625" y="3295875"/>
            <a:ext cx="221249" cy="25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Microsoft Office PowerPoint</Application>
  <PresentationFormat>On-screen Show (16:9)</PresentationFormat>
  <Paragraphs>122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Lora</vt:lpstr>
      <vt:lpstr>Merriweather</vt:lpstr>
      <vt:lpstr>Impact</vt:lpstr>
      <vt:lpstr>Quattrocento Sans</vt:lpstr>
      <vt:lpstr>Comfortaa</vt:lpstr>
      <vt:lpstr>Amatic SC</vt:lpstr>
      <vt:lpstr>Viola template</vt:lpstr>
      <vt:lpstr>Nathaniel template</vt:lpstr>
      <vt:lpstr>TARGET DEMOGRAPHIC ANALYSIS </vt:lpstr>
      <vt:lpstr>EXECUTIVE SUMMARY</vt:lpstr>
      <vt:lpstr>THERE ARE MORE MALE USERS</vt:lpstr>
      <vt:lpstr>MALE USERS MAKE MORE MONEY</vt:lpstr>
      <vt:lpstr>MEN MAKE MORE IN THE TARGET DEMO</vt:lpstr>
      <vt:lpstr>A LOT OF MEN THINK THEY’RE “ATHLETIC”</vt:lpstr>
      <vt:lpstr>MEN IN TARGET DEMO THINK THE SAME</vt:lpstr>
      <vt:lpstr>OTHER USER HABITS</vt:lpstr>
      <vt:lpstr> Jenna</vt:lpstr>
      <vt:lpstr> Chris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DEMOGRAPHIC ANALYSIS </dc:title>
  <dc:creator>The Confetti Collection Co</dc:creator>
  <cp:lastModifiedBy>Charlene Etienne</cp:lastModifiedBy>
  <cp:revision>1</cp:revision>
  <dcterms:modified xsi:type="dcterms:W3CDTF">2018-04-30T22:36:36Z</dcterms:modified>
</cp:coreProperties>
</file>