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838EB2-5028-4FE7-86A1-01418DACB25D}">
  <a:tblStyle styleId="{6D838EB2-5028-4FE7-86A1-01418DACB2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d35f1ec0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d35f1ec0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d35f1ec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d35f1ec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d35f1ec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d35f1ec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d35f1ec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d35f1ec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d35f1ec0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d35f1ec0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d35f1ec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d35f1ec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d35f1ec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d35f1ec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d35f1ec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d35f1ec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d35f1ec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d35f1ec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d35f1ec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d35f1ec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d35f1ec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d35f1ec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d35f1ec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d35f1ec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d35f1ec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d35f1ec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34475"/>
            <a:ext cx="8520600" cy="91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50">
                <a:latin typeface="Times New Roman"/>
                <a:ea typeface="Times New Roman"/>
                <a:cs typeface="Times New Roman"/>
                <a:sym typeface="Times New Roman"/>
              </a:rPr>
              <a:t>19CSE445 - Cloud Computing</a:t>
            </a:r>
            <a:endParaRPr sz="2550">
              <a:latin typeface="Times New Roman"/>
              <a:ea typeface="Times New Roman"/>
              <a:cs typeface="Times New Roman"/>
              <a:sym typeface="Times New Roman"/>
            </a:endParaRPr>
          </a:p>
          <a:p>
            <a:pPr indent="0" lvl="0" marL="0" rtl="0" algn="ctr">
              <a:spcBef>
                <a:spcPts val="0"/>
              </a:spcBef>
              <a:spcAft>
                <a:spcPts val="0"/>
              </a:spcAft>
              <a:buSzPts val="990"/>
              <a:buNone/>
            </a:pPr>
            <a:r>
              <a:rPr lang="en" sz="2550">
                <a:latin typeface="Times New Roman"/>
                <a:ea typeface="Times New Roman"/>
                <a:cs typeface="Times New Roman"/>
                <a:sym typeface="Times New Roman"/>
              </a:rPr>
              <a:t>Review - 1</a:t>
            </a:r>
            <a:endParaRPr sz="2550">
              <a:latin typeface="Times New Roman"/>
              <a:ea typeface="Times New Roman"/>
              <a:cs typeface="Times New Roman"/>
              <a:sym typeface="Times New Roman"/>
            </a:endParaRPr>
          </a:p>
        </p:txBody>
      </p:sp>
      <p:sp>
        <p:nvSpPr>
          <p:cNvPr id="55" name="Google Shape;55;p13"/>
          <p:cNvSpPr txBox="1"/>
          <p:nvPr>
            <p:ph idx="1" type="subTitle"/>
          </p:nvPr>
        </p:nvSpPr>
        <p:spPr>
          <a:xfrm>
            <a:off x="311700" y="2728175"/>
            <a:ext cx="8520600" cy="643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en" sz="2182">
                <a:solidFill>
                  <a:schemeClr val="dk1"/>
                </a:solidFill>
                <a:latin typeface="Times New Roman"/>
                <a:ea typeface="Times New Roman"/>
                <a:cs typeface="Times New Roman"/>
                <a:sym typeface="Times New Roman"/>
              </a:rPr>
              <a:t>Cloud-Edge Publication Repository for Academic Management</a:t>
            </a:r>
            <a:endParaRPr sz="2182">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852"/>
              <a:buNone/>
            </a:pPr>
            <a:r>
              <a:t/>
            </a:r>
            <a:endParaRPr sz="2182">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1451175" y="149900"/>
            <a:ext cx="6139476" cy="1353925"/>
          </a:xfrm>
          <a:prstGeom prst="rect">
            <a:avLst/>
          </a:prstGeom>
          <a:noFill/>
          <a:ln>
            <a:noFill/>
          </a:ln>
        </p:spPr>
      </p:pic>
      <p:sp>
        <p:nvSpPr>
          <p:cNvPr id="57" name="Google Shape;57;p13"/>
          <p:cNvSpPr txBox="1"/>
          <p:nvPr>
            <p:ph idx="1" type="subTitle"/>
          </p:nvPr>
        </p:nvSpPr>
        <p:spPr>
          <a:xfrm>
            <a:off x="417950" y="3371975"/>
            <a:ext cx="8520600" cy="113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852"/>
              <a:buNone/>
            </a:pPr>
            <a:r>
              <a:rPr lang="en" sz="1682">
                <a:solidFill>
                  <a:schemeClr val="dk1"/>
                </a:solidFill>
                <a:latin typeface="Times New Roman"/>
                <a:ea typeface="Times New Roman"/>
                <a:cs typeface="Times New Roman"/>
                <a:sym typeface="Times New Roman"/>
              </a:rPr>
              <a:t>Team Members:</a:t>
            </a:r>
            <a:endParaRPr sz="1682">
              <a:solidFill>
                <a:schemeClr val="dk1"/>
              </a:solidFill>
              <a:latin typeface="Times New Roman"/>
              <a:ea typeface="Times New Roman"/>
              <a:cs typeface="Times New Roman"/>
              <a:sym typeface="Times New Roman"/>
            </a:endParaRPr>
          </a:p>
          <a:p>
            <a:pPr indent="-335438" lvl="0" marL="457200" rtl="0" algn="l">
              <a:lnSpc>
                <a:spcPct val="115000"/>
              </a:lnSpc>
              <a:spcBef>
                <a:spcPts val="0"/>
              </a:spcBef>
              <a:spcAft>
                <a:spcPts val="0"/>
              </a:spcAft>
              <a:buClr>
                <a:schemeClr val="dk1"/>
              </a:buClr>
              <a:buSzPts val="1683"/>
              <a:buFont typeface="Times New Roman"/>
              <a:buAutoNum type="arabicPeriod"/>
            </a:pPr>
            <a:r>
              <a:rPr lang="en" sz="1682">
                <a:solidFill>
                  <a:schemeClr val="dk1"/>
                </a:solidFill>
                <a:latin typeface="Times New Roman"/>
                <a:ea typeface="Times New Roman"/>
                <a:cs typeface="Times New Roman"/>
                <a:sym typeface="Times New Roman"/>
              </a:rPr>
              <a:t>Sajjad Shaik - BL.EN.U4CSE21180</a:t>
            </a:r>
            <a:endParaRPr sz="1682">
              <a:solidFill>
                <a:schemeClr val="dk1"/>
              </a:solidFill>
              <a:latin typeface="Times New Roman"/>
              <a:ea typeface="Times New Roman"/>
              <a:cs typeface="Times New Roman"/>
              <a:sym typeface="Times New Roman"/>
            </a:endParaRPr>
          </a:p>
          <a:p>
            <a:pPr indent="-335438" lvl="0" marL="457200" rtl="0" algn="l">
              <a:lnSpc>
                <a:spcPct val="115000"/>
              </a:lnSpc>
              <a:spcBef>
                <a:spcPts val="0"/>
              </a:spcBef>
              <a:spcAft>
                <a:spcPts val="0"/>
              </a:spcAft>
              <a:buClr>
                <a:schemeClr val="dk1"/>
              </a:buClr>
              <a:buSzPts val="1683"/>
              <a:buFont typeface="Times New Roman"/>
              <a:buAutoNum type="arabicPeriod"/>
            </a:pPr>
            <a:r>
              <a:rPr lang="en" sz="1682">
                <a:solidFill>
                  <a:schemeClr val="dk1"/>
                </a:solidFill>
                <a:latin typeface="Times New Roman"/>
                <a:ea typeface="Times New Roman"/>
                <a:cs typeface="Times New Roman"/>
                <a:sym typeface="Times New Roman"/>
              </a:rPr>
              <a:t>Poluri Manaswini- BL.EN.U4CSE21158</a:t>
            </a:r>
            <a:endParaRPr sz="1682">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Technology Stack</a:t>
            </a:r>
            <a:endParaRPr b="1">
              <a:latin typeface="Times New Roman"/>
              <a:ea typeface="Times New Roman"/>
              <a:cs typeface="Times New Roman"/>
              <a:sym typeface="Times New Roman"/>
            </a:endParaRPr>
          </a:p>
        </p:txBody>
      </p:sp>
      <p:pic>
        <p:nvPicPr>
          <p:cNvPr id="121" name="Google Shape;121;p22"/>
          <p:cNvPicPr preferRelativeResize="0"/>
          <p:nvPr/>
        </p:nvPicPr>
        <p:blipFill>
          <a:blip r:embed="rId3">
            <a:alphaModFix/>
          </a:blip>
          <a:stretch>
            <a:fillRect/>
          </a:stretch>
        </p:blipFill>
        <p:spPr>
          <a:xfrm>
            <a:off x="8448663" y="-12"/>
            <a:ext cx="695325" cy="885825"/>
          </a:xfrm>
          <a:prstGeom prst="rect">
            <a:avLst/>
          </a:prstGeom>
          <a:noFill/>
          <a:ln>
            <a:noFill/>
          </a:ln>
        </p:spPr>
      </p:pic>
      <p:sp>
        <p:nvSpPr>
          <p:cNvPr id="122" name="Google Shape;122;p22"/>
          <p:cNvSpPr txBox="1"/>
          <p:nvPr/>
        </p:nvSpPr>
        <p:spPr>
          <a:xfrm>
            <a:off x="463225" y="984975"/>
            <a:ext cx="79059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Cloud Technologies (AWS)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Edge Computing Frameworks (AWS IoT Greengrass)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Database Management Systems ( MySQL/PostgreSQL)</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Web Development Frameworks (Django, Flask)</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Version Control Systems (Git)</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Containerization Technologies (Docker/Kubernetes)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Frontend Technologies (HTML, CSS, JavaScript, Node, React.js)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Programming Languages (Python, JavaScript)</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Expected System Outcomes</a:t>
            </a:r>
            <a:endParaRPr b="1">
              <a:latin typeface="Times New Roman"/>
              <a:ea typeface="Times New Roman"/>
              <a:cs typeface="Times New Roman"/>
              <a:sym typeface="Times New Roman"/>
            </a:endParaRPr>
          </a:p>
        </p:txBody>
      </p:sp>
      <p:pic>
        <p:nvPicPr>
          <p:cNvPr id="128" name="Google Shape;128;p23"/>
          <p:cNvPicPr preferRelativeResize="0"/>
          <p:nvPr/>
        </p:nvPicPr>
        <p:blipFill>
          <a:blip r:embed="rId3">
            <a:alphaModFix/>
          </a:blip>
          <a:stretch>
            <a:fillRect/>
          </a:stretch>
        </p:blipFill>
        <p:spPr>
          <a:xfrm>
            <a:off x="8448663" y="-12"/>
            <a:ext cx="695325" cy="885825"/>
          </a:xfrm>
          <a:prstGeom prst="rect">
            <a:avLst/>
          </a:prstGeom>
          <a:noFill/>
          <a:ln>
            <a:noFill/>
          </a:ln>
        </p:spPr>
      </p:pic>
      <p:sp>
        <p:nvSpPr>
          <p:cNvPr id="129" name="Google Shape;129;p23"/>
          <p:cNvSpPr txBox="1"/>
          <p:nvPr/>
        </p:nvSpPr>
        <p:spPr>
          <a:xfrm>
            <a:off x="463225" y="984975"/>
            <a:ext cx="79059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Enhanced accessibility and collaboration among researchers through streamlined method management.</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Improved efficiency in developing edge computing solutions.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Seamless integration of cloud and edge technologies for flexible access to methods.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Accelerated research and development process for edge computing applications.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Optimal utilization of resources through automated method attribute measurement and retrieval.</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Increased scalability and adaptability to evolving edge computing requirements.</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Timeline Chart - </a:t>
            </a:r>
            <a:r>
              <a:rPr b="1" lang="en">
                <a:latin typeface="Times New Roman"/>
                <a:ea typeface="Times New Roman"/>
                <a:cs typeface="Times New Roman"/>
                <a:sym typeface="Times New Roman"/>
              </a:rPr>
              <a:t>Proposed(Tentative)</a:t>
            </a:r>
            <a:endParaRPr b="1">
              <a:latin typeface="Times New Roman"/>
              <a:ea typeface="Times New Roman"/>
              <a:cs typeface="Times New Roman"/>
              <a:sym typeface="Times New Roman"/>
            </a:endParaRPr>
          </a:p>
        </p:txBody>
      </p:sp>
      <p:pic>
        <p:nvPicPr>
          <p:cNvPr id="135" name="Google Shape;135;p24"/>
          <p:cNvPicPr preferRelativeResize="0"/>
          <p:nvPr/>
        </p:nvPicPr>
        <p:blipFill>
          <a:blip r:embed="rId3">
            <a:alphaModFix/>
          </a:blip>
          <a:stretch>
            <a:fillRect/>
          </a:stretch>
        </p:blipFill>
        <p:spPr>
          <a:xfrm>
            <a:off x="8448663" y="-12"/>
            <a:ext cx="695325" cy="885825"/>
          </a:xfrm>
          <a:prstGeom prst="rect">
            <a:avLst/>
          </a:prstGeom>
          <a:noFill/>
          <a:ln>
            <a:noFill/>
          </a:ln>
        </p:spPr>
      </p:pic>
      <p:sp>
        <p:nvSpPr>
          <p:cNvPr id="136" name="Google Shape;136;p24"/>
          <p:cNvSpPr txBox="1"/>
          <p:nvPr/>
        </p:nvSpPr>
        <p:spPr>
          <a:xfrm>
            <a:off x="463225" y="984975"/>
            <a:ext cx="7905900" cy="3586500"/>
          </a:xfrm>
          <a:prstGeom prst="rect">
            <a:avLst/>
          </a:prstGeom>
          <a:noFill/>
          <a:ln>
            <a:noFill/>
          </a:ln>
        </p:spPr>
        <p:txBody>
          <a:bodyPr anchorCtr="0" anchor="t" bIns="91425" lIns="91425" spcFirstLastPara="1" rIns="91425" wrap="square" tIns="91425">
            <a:spAutoFit/>
          </a:bodyPr>
          <a:lstStyle/>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 February:  Planning requirements and gathering required softwares for cloud deployment.</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5: Design completion and development of cloud-based method management module.</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10: Conduct testing and optimization of the cloud deployment.</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15: Start exploration of edge computing frameworks for deployment.</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20: Develop and deploy edge components for local access to the method repository.</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25: Testing and evaluation performance of edge-enabled method management.</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30: Conduction of comparative analysis of cloud and edge deployments.</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March 31: Compiling findings and preparing the final report for stakeholders.</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References </a:t>
            </a:r>
            <a:endParaRPr b="1">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8448663" y="-12"/>
            <a:ext cx="695325" cy="885825"/>
          </a:xfrm>
          <a:prstGeom prst="rect">
            <a:avLst/>
          </a:prstGeom>
          <a:noFill/>
          <a:ln>
            <a:noFill/>
          </a:ln>
        </p:spPr>
      </p:pic>
      <p:sp>
        <p:nvSpPr>
          <p:cNvPr id="143" name="Google Shape;143;p25"/>
          <p:cNvSpPr txBox="1"/>
          <p:nvPr/>
        </p:nvSpPr>
        <p:spPr>
          <a:xfrm>
            <a:off x="463225" y="984975"/>
            <a:ext cx="79059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[1] T. Hao, J. Zhan, K. Hwang, W. Gao and X. Wen, "AI-oriented Workload Allocation for Cloud-Edge Computing," 2021 IEEE/ACM 21st International Symposium on Cluster, Cloud and Internet Computing (CCGrid), Melbourne, Australia, 2021, pp. 555-564, doi: 10.1109/CCGrid51090.2021.00065. keywords: {Performance evaluation;Cloud computing;Collaboration;Clustering algorithms;Computer architecture;Benchmark testing;Resource management;edge-cloud computing;edge AI;workload allocation;end-to-end response time}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I. García-Magariño, M. M. Nasralla and J. Lloret, "A Repository of Method Fragments for Agent-Oriented Development of Learning-Based Edge Computing Systems," in IEEE Network, vol. 35, no. 1, pp. 156-162, January/February 2021, doi: 10.1109/MNET.011.2000296.</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keywords: {Support vector machines;Measurement;Neural networks;Real-time systems;Edge computing;Multi-agent systems;Software engineering}</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Z. Liu et al., "Bridging Data Center AI Systems with Edge Computing for Actionable Information Retrieval," 2021 3rd Annual Workshop on Extreme-scale Experiment-in-the-Loop Computing (XLOOP), St. Louis, MO, USA, 2021, pp. 15-23, doi: 10.1109/XLOOP54565.2021.00008. keywords: {Training;Data centers;Synchrotrons;X-ray lasers;Machine learning;Laser modes;Data models},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779550" y="1999050"/>
            <a:ext cx="298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pic>
        <p:nvPicPr>
          <p:cNvPr id="149" name="Google Shape;149;p26"/>
          <p:cNvPicPr preferRelativeResize="0"/>
          <p:nvPr/>
        </p:nvPicPr>
        <p:blipFill>
          <a:blip r:embed="rId3">
            <a:alphaModFix/>
          </a:blip>
          <a:stretch>
            <a:fillRect/>
          </a:stretch>
        </p:blipFill>
        <p:spPr>
          <a:xfrm>
            <a:off x="8448663" y="-12"/>
            <a:ext cx="695325" cy="88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Overview</a:t>
            </a:r>
            <a:endParaRPr b="1">
              <a:latin typeface="Times New Roman"/>
              <a:ea typeface="Times New Roman"/>
              <a:cs typeface="Times New Roman"/>
              <a:sym typeface="Times New Roman"/>
            </a:endParaRPr>
          </a:p>
        </p:txBody>
      </p:sp>
      <p:sp>
        <p:nvSpPr>
          <p:cNvPr id="63" name="Google Shape;63;p14"/>
          <p:cNvSpPr txBox="1"/>
          <p:nvPr>
            <p:ph idx="1" type="body"/>
          </p:nvPr>
        </p:nvSpPr>
        <p:spPr>
          <a:xfrm>
            <a:off x="311700" y="1017725"/>
            <a:ext cx="8520600" cy="3822600"/>
          </a:xfrm>
          <a:prstGeom prst="rect">
            <a:avLst/>
          </a:prstGeom>
        </p:spPr>
        <p:txBody>
          <a:bodyPr anchorCtr="0" anchor="t" bIns="91425" lIns="91425" spcFirstLastPara="1" rIns="91425" wrap="square" tIns="91425">
            <a:noAutofit/>
          </a:bodyPr>
          <a:lstStyle/>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Introduction</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Problem Statement</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2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Literature Review</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Proposed Method</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Use Case</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Architecture</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Technology Stack</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Expected System Outcomes</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Timeline Chart</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100"/>
              </a:spcBef>
              <a:spcAft>
                <a:spcPts val="0"/>
              </a:spcAft>
              <a:buClr>
                <a:schemeClr val="dk1"/>
              </a:buClr>
              <a:buSzPts val="688"/>
              <a:buFont typeface="Arial"/>
              <a:buNone/>
            </a:pPr>
            <a:r>
              <a:rPr lang="en" sz="1978">
                <a:solidFill>
                  <a:schemeClr val="dk1"/>
                </a:solidFill>
              </a:rPr>
              <a:t>•</a:t>
            </a:r>
            <a:r>
              <a:rPr lang="en" sz="1978">
                <a:solidFill>
                  <a:schemeClr val="dk1"/>
                </a:solidFill>
                <a:latin typeface="Times New Roman"/>
                <a:ea typeface="Times New Roman"/>
                <a:cs typeface="Times New Roman"/>
                <a:sym typeface="Times New Roman"/>
              </a:rPr>
              <a:t>References</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688"/>
              <a:buNone/>
            </a:pPr>
            <a:r>
              <a:t/>
            </a:r>
            <a:endParaRPr sz="1225">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8448663" y="-12"/>
            <a:ext cx="695325" cy="88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0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70" name="Google Shape;70;p15"/>
          <p:cNvSpPr txBox="1"/>
          <p:nvPr>
            <p:ph idx="1" type="body"/>
          </p:nvPr>
        </p:nvSpPr>
        <p:spPr>
          <a:xfrm>
            <a:off x="311700" y="1017725"/>
            <a:ext cx="5751900" cy="3822600"/>
          </a:xfrm>
          <a:prstGeom prst="rect">
            <a:avLst/>
          </a:prstGeom>
        </p:spPr>
        <p:txBody>
          <a:bodyPr anchorCtr="0" anchor="t" bIns="91425" lIns="91425" spcFirstLastPara="1" rIns="91425" wrap="square" tIns="91425">
            <a:noAutofit/>
          </a:bodyPr>
          <a:lstStyle/>
          <a:p>
            <a:pPr indent="0" lvl="0" marL="0" rtl="0" algn="l">
              <a:lnSpc>
                <a:spcPct val="105000"/>
              </a:lnSpc>
              <a:spcBef>
                <a:spcPts val="100"/>
              </a:spcBef>
              <a:spcAft>
                <a:spcPts val="0"/>
              </a:spcAft>
              <a:buSzPts val="688"/>
              <a:buNone/>
            </a:pPr>
            <a:r>
              <a:rPr lang="en" sz="1978">
                <a:solidFill>
                  <a:schemeClr val="dk1"/>
                </a:solidFill>
                <a:latin typeface="Times New Roman"/>
                <a:ea typeface="Times New Roman"/>
                <a:cs typeface="Times New Roman"/>
                <a:sym typeface="Times New Roman"/>
              </a:rPr>
              <a:t>In today's academic world, managing research papers efficiently is crucial. Our project uses a combination of cloud and edge computing through AWS IoT Greengrass and Amazon Web Services (AWS) to improve this process. By combining these technologies, to make accessing and managing papers easier and faster. This approach also helps us compare how well cloud and edge systems work in terms of speed, scalability, and cost.</a:t>
            </a:r>
            <a:endParaRPr sz="1978">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688"/>
              <a:buNone/>
            </a:pPr>
            <a:r>
              <a:t/>
            </a:r>
            <a:endParaRPr sz="1225">
              <a:latin typeface="Times New Roman"/>
              <a:ea typeface="Times New Roman"/>
              <a:cs typeface="Times New Roman"/>
              <a:sym typeface="Times New Roman"/>
            </a:endParaRPr>
          </a:p>
        </p:txBody>
      </p:sp>
      <p:pic>
        <p:nvPicPr>
          <p:cNvPr id="71" name="Google Shape;71;p15"/>
          <p:cNvPicPr preferRelativeResize="0"/>
          <p:nvPr/>
        </p:nvPicPr>
        <p:blipFill>
          <a:blip r:embed="rId3">
            <a:alphaModFix/>
          </a:blip>
          <a:stretch>
            <a:fillRect/>
          </a:stretch>
        </p:blipFill>
        <p:spPr>
          <a:xfrm>
            <a:off x="8448663" y="-12"/>
            <a:ext cx="695325" cy="885825"/>
          </a:xfrm>
          <a:prstGeom prst="rect">
            <a:avLst/>
          </a:prstGeom>
          <a:noFill/>
          <a:ln>
            <a:noFill/>
          </a:ln>
        </p:spPr>
      </p:pic>
      <p:pic>
        <p:nvPicPr>
          <p:cNvPr id="72" name="Google Shape;72;p15"/>
          <p:cNvPicPr preferRelativeResize="0"/>
          <p:nvPr/>
        </p:nvPicPr>
        <p:blipFill>
          <a:blip r:embed="rId4">
            <a:alphaModFix/>
          </a:blip>
          <a:stretch>
            <a:fillRect/>
          </a:stretch>
        </p:blipFill>
        <p:spPr>
          <a:xfrm>
            <a:off x="6063600" y="1392113"/>
            <a:ext cx="2775600" cy="23592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311700" y="1017725"/>
            <a:ext cx="4994100" cy="382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88"/>
              <a:buNone/>
            </a:pPr>
            <a:r>
              <a:rPr lang="en" sz="1978">
                <a:solidFill>
                  <a:schemeClr val="dk1"/>
                </a:solidFill>
                <a:latin typeface="Times New Roman"/>
                <a:ea typeface="Times New Roman"/>
                <a:cs typeface="Times New Roman"/>
                <a:sym typeface="Times New Roman"/>
              </a:rPr>
              <a:t>Accessing research papers can be challenging for students and teachers in academia. With AWS IoT Greengrass and AWS, this local system ensures secure and fast access to papers. It enhances collaboration and knowledge sharing while maintaining a secure environment. This benefits both students and teachers by simplifying the process of managing scholarly works.</a:t>
            </a:r>
            <a:endParaRPr sz="1225">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blip>
          <a:stretch>
            <a:fillRect/>
          </a:stretch>
        </p:blipFill>
        <p:spPr>
          <a:xfrm>
            <a:off x="8448663" y="-12"/>
            <a:ext cx="695325" cy="885825"/>
          </a:xfrm>
          <a:prstGeom prst="rect">
            <a:avLst/>
          </a:prstGeom>
          <a:noFill/>
          <a:ln>
            <a:noFill/>
          </a:ln>
        </p:spPr>
      </p:pic>
      <p:pic>
        <p:nvPicPr>
          <p:cNvPr id="80" name="Google Shape;80;p16"/>
          <p:cNvPicPr preferRelativeResize="0"/>
          <p:nvPr/>
        </p:nvPicPr>
        <p:blipFill>
          <a:blip r:embed="rId4">
            <a:alphaModFix/>
          </a:blip>
          <a:stretch>
            <a:fillRect/>
          </a:stretch>
        </p:blipFill>
        <p:spPr>
          <a:xfrm>
            <a:off x="5215275" y="1430898"/>
            <a:ext cx="3928725" cy="208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565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8448663" y="-12"/>
            <a:ext cx="695325" cy="885825"/>
          </a:xfrm>
          <a:prstGeom prst="rect">
            <a:avLst/>
          </a:prstGeom>
          <a:noFill/>
          <a:ln>
            <a:noFill/>
          </a:ln>
        </p:spPr>
      </p:pic>
      <p:graphicFrame>
        <p:nvGraphicFramePr>
          <p:cNvPr id="87" name="Google Shape;87;p17"/>
          <p:cNvGraphicFramePr/>
          <p:nvPr/>
        </p:nvGraphicFramePr>
        <p:xfrm>
          <a:off x="311700" y="729275"/>
          <a:ext cx="3000000" cy="3000000"/>
        </p:xfrm>
        <a:graphic>
          <a:graphicData uri="http://schemas.openxmlformats.org/drawingml/2006/table">
            <a:tbl>
              <a:tblPr>
                <a:noFill/>
                <a:tableStyleId>{6D838EB2-5028-4FE7-86A1-01418DACB25D}</a:tableStyleId>
              </a:tblPr>
              <a:tblGrid>
                <a:gridCol w="616300"/>
                <a:gridCol w="1713750"/>
                <a:gridCol w="2666275"/>
                <a:gridCol w="1858675"/>
                <a:gridCol w="1713750"/>
              </a:tblGrid>
              <a:tr h="5066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Journal, Author, Year</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Objective</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Advantages</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Research Gap</a:t>
                      </a:r>
                      <a:endParaRPr b="1" sz="1300">
                        <a:latin typeface="Times New Roman"/>
                        <a:ea typeface="Times New Roman"/>
                        <a:cs typeface="Times New Roman"/>
                        <a:sym typeface="Times New Roman"/>
                      </a:endParaRPr>
                    </a:p>
                  </a:txBody>
                  <a:tcPr marT="91425" marB="91425" marR="91425" marL="91425"/>
                </a:tc>
              </a:tr>
              <a:tr h="14301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Tianshu Hao, Jianfeng Zhan, Kai Hwang, Wanling Gao, Xu Wen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(Conference) - 2021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t>
                      </a:r>
                      <a:r>
                        <a:rPr lang="en" sz="1200">
                          <a:latin typeface="Times New Roman"/>
                          <a:ea typeface="Times New Roman"/>
                          <a:cs typeface="Times New Roman"/>
                          <a:sym typeface="Times New Roman"/>
                        </a:rPr>
                        <a:t>o optimize AI workload allocation in cloud clusters, edge servers, and end devices, achieving the minimum response time in latency-sensitive applications.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mproved efficiency and reduced latency in edge AI applications, achieved through optimized workload allocation strategies.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a:t>
                      </a:r>
                      <a:r>
                        <a:rPr lang="en" sz="1200">
                          <a:latin typeface="Times New Roman"/>
                          <a:ea typeface="Times New Roman"/>
                          <a:cs typeface="Times New Roman"/>
                          <a:sym typeface="Times New Roman"/>
                        </a:rPr>
                        <a:t>otential limited exploration of adaptability to dynamic and heterogeneous edge environments in workload allocation strategies.</a:t>
                      </a:r>
                      <a:endParaRPr sz="1200">
                        <a:latin typeface="Times New Roman"/>
                        <a:ea typeface="Times New Roman"/>
                        <a:cs typeface="Times New Roman"/>
                        <a:sym typeface="Times New Roman"/>
                      </a:endParaRPr>
                    </a:p>
                  </a:txBody>
                  <a:tcPr marT="91425" marB="91425" marR="91425" marL="91425"/>
                </a:tc>
              </a:tr>
              <a:tr h="11599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Iván García-Magariño, Moustafa M. Nasralla, and Jaime Lloret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(Conference) - 2021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To </a:t>
                      </a:r>
                      <a:r>
                        <a:rPr lang="en" sz="1200">
                          <a:latin typeface="Times New Roman"/>
                          <a:ea typeface="Times New Roman"/>
                          <a:cs typeface="Times New Roman"/>
                          <a:sym typeface="Times New Roman"/>
                        </a:rPr>
                        <a:t>develop a repository of method fragments for implementing learning-based edge computing systems, facilitating the development process by providing access to diverse methodologies and automating the measurement of fragment attributes.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proposed repository streamlines the development of learning-based edge computing systems by providing a comprehensive database of method fragments from various methodologies, enhancing efficiency and ease of access for designers.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a:t>
                      </a:r>
                      <a:r>
                        <a:rPr lang="en" sz="1200">
                          <a:latin typeface="Times New Roman"/>
                          <a:ea typeface="Times New Roman"/>
                          <a:cs typeface="Times New Roman"/>
                          <a:sym typeface="Times New Roman"/>
                        </a:rPr>
                        <a:t>verlooks potential challenges in integrating diverse method fragments from different methodologies, potentially leading to compatibility issues and inefficiencies in the development process.</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565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8448663" y="-12"/>
            <a:ext cx="695325" cy="885825"/>
          </a:xfrm>
          <a:prstGeom prst="rect">
            <a:avLst/>
          </a:prstGeom>
          <a:noFill/>
          <a:ln>
            <a:noFill/>
          </a:ln>
        </p:spPr>
      </p:pic>
      <p:graphicFrame>
        <p:nvGraphicFramePr>
          <p:cNvPr id="94" name="Google Shape;94;p18"/>
          <p:cNvGraphicFramePr/>
          <p:nvPr/>
        </p:nvGraphicFramePr>
        <p:xfrm>
          <a:off x="311700" y="842075"/>
          <a:ext cx="3000000" cy="3000000"/>
        </p:xfrm>
        <a:graphic>
          <a:graphicData uri="http://schemas.openxmlformats.org/drawingml/2006/table">
            <a:tbl>
              <a:tblPr>
                <a:noFill/>
                <a:tableStyleId>{6D838EB2-5028-4FE7-86A1-01418DACB25D}</a:tableStyleId>
              </a:tblPr>
              <a:tblGrid>
                <a:gridCol w="616300"/>
                <a:gridCol w="1713750"/>
                <a:gridCol w="2666275"/>
                <a:gridCol w="1858675"/>
                <a:gridCol w="1713750"/>
              </a:tblGrid>
              <a:tr h="456075">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Journal, Author, Year</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Objective</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Advantages</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Research Gap</a:t>
                      </a:r>
                      <a:endParaRPr b="1" sz="1300">
                        <a:latin typeface="Times New Roman"/>
                        <a:ea typeface="Times New Roman"/>
                        <a:cs typeface="Times New Roman"/>
                        <a:sym typeface="Times New Roman"/>
                      </a:endParaRPr>
                    </a:p>
                  </a:txBody>
                  <a:tcPr marT="91425" marB="91425" marR="91425" marL="91425"/>
                </a:tc>
              </a:tr>
              <a:tr h="11599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Zhengchun Liu, Ahsan Ali, Peter Kenesei, Antonino Miceli, Hemant Sharma, Nicholas Schwarz, Dennis Trujillo, Hyunseung Yoo, Ryan Coffee, Naoufal Layad, Jana Thayer, Ryan Herbst, Chunhong Yoon, Ian Foster - 2021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t>
                      </a:r>
                      <a:r>
                        <a:rPr lang="en" sz="1200">
                          <a:latin typeface="Times New Roman"/>
                          <a:ea typeface="Times New Roman"/>
                          <a:cs typeface="Times New Roman"/>
                          <a:sym typeface="Times New Roman"/>
                        </a:rPr>
                        <a:t>o utilize specialized data center AI (DCAI) systems, deployed in a geographically distributed workflow, to train machine learning models rapidly for processing data from modern synchrotron and X-ray free-electron laser light source beamlines, enabling efficient data reduction and feature detection.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a:t>
                      </a:r>
                      <a:r>
                        <a:rPr lang="en" sz="1200">
                          <a:latin typeface="Times New Roman"/>
                          <a:ea typeface="Times New Roman"/>
                          <a:cs typeface="Times New Roman"/>
                          <a:sym typeface="Times New Roman"/>
                        </a:rPr>
                        <a:t>se of DCAI systems allows for rapid training of machine learning models, enabling efficient processing of subsequent data within useful timescales, even with data movement costs and service overhead.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To</a:t>
                      </a:r>
                      <a:r>
                        <a:rPr lang="en" sz="1200">
                          <a:latin typeface="Times New Roman"/>
                          <a:ea typeface="Times New Roman"/>
                          <a:cs typeface="Times New Roman"/>
                          <a:sym typeface="Times New Roman"/>
                        </a:rPr>
                        <a:t> retrain the ML models effectively, especially when experimental setups or samples change, and to optimize the deployment of AI accelerators for low-cost data processing at the edge, considering factors like cooling and power supply constraints.</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Methodology</a:t>
            </a:r>
            <a:endParaRPr b="1">
              <a:latin typeface="Times New Roman"/>
              <a:ea typeface="Times New Roman"/>
              <a:cs typeface="Times New Roman"/>
              <a:sym typeface="Times New Roman"/>
            </a:endParaRPr>
          </a:p>
        </p:txBody>
      </p:sp>
      <p:sp>
        <p:nvSpPr>
          <p:cNvPr id="100" name="Google Shape;100;p19"/>
          <p:cNvSpPr txBox="1"/>
          <p:nvPr>
            <p:ph idx="1" type="body"/>
          </p:nvPr>
        </p:nvSpPr>
        <p:spPr>
          <a:xfrm>
            <a:off x="311700" y="1017725"/>
            <a:ext cx="8520600" cy="382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88"/>
              <a:buNone/>
            </a:pPr>
            <a:r>
              <a:rPr lang="en" sz="1978">
                <a:solidFill>
                  <a:schemeClr val="dk1"/>
                </a:solidFill>
                <a:latin typeface="Times New Roman"/>
                <a:ea typeface="Times New Roman"/>
                <a:cs typeface="Times New Roman"/>
                <a:sym typeface="Times New Roman"/>
              </a:rPr>
              <a:t>The methodology develops a system for managing methods and data in edge computing system development. It integrates cloud and edge technologies to optimize storage and access, enhancing collaboration among researchers. Automation of method attribute measurement and easy retrieval streamlines the development process.</a:t>
            </a:r>
            <a:endParaRPr sz="1225">
              <a:latin typeface="Times New Roman"/>
              <a:ea typeface="Times New Roman"/>
              <a:cs typeface="Times New Roman"/>
              <a:sym typeface="Times New Roman"/>
            </a:endParaRPr>
          </a:p>
        </p:txBody>
      </p:sp>
      <p:pic>
        <p:nvPicPr>
          <p:cNvPr id="101" name="Google Shape;101;p19"/>
          <p:cNvPicPr preferRelativeResize="0"/>
          <p:nvPr/>
        </p:nvPicPr>
        <p:blipFill>
          <a:blip r:embed="rId3">
            <a:alphaModFix/>
          </a:blip>
          <a:stretch>
            <a:fillRect/>
          </a:stretch>
        </p:blipFill>
        <p:spPr>
          <a:xfrm>
            <a:off x="8448663" y="-12"/>
            <a:ext cx="695325" cy="88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Use Case</a:t>
            </a:r>
            <a:endParaRPr b="1">
              <a:latin typeface="Times New Roman"/>
              <a:ea typeface="Times New Roman"/>
              <a:cs typeface="Times New Roman"/>
              <a:sym typeface="Times New Roman"/>
            </a:endParaRPr>
          </a:p>
        </p:txBody>
      </p:sp>
      <p:sp>
        <p:nvSpPr>
          <p:cNvPr id="107" name="Google Shape;107;p20"/>
          <p:cNvSpPr txBox="1"/>
          <p:nvPr>
            <p:ph idx="1" type="body"/>
          </p:nvPr>
        </p:nvSpPr>
        <p:spPr>
          <a:xfrm>
            <a:off x="311700" y="1017725"/>
            <a:ext cx="8520600" cy="3822600"/>
          </a:xfrm>
          <a:prstGeom prst="rect">
            <a:avLst/>
          </a:prstGeom>
        </p:spPr>
        <p:txBody>
          <a:bodyPr anchorCtr="0" anchor="t" bIns="91425" lIns="91425" spcFirstLastPara="1" rIns="91425" wrap="square" tIns="91425">
            <a:noAutofit/>
          </a:bodyPr>
          <a:lstStyle/>
          <a:p>
            <a:pPr indent="-352425" lvl="0" marL="457200" rtl="0" algn="l">
              <a:lnSpc>
                <a:spcPct val="150000"/>
              </a:lnSpc>
              <a:spcBef>
                <a:spcPts val="0"/>
              </a:spcBef>
              <a:spcAft>
                <a:spcPts val="0"/>
              </a:spcAft>
              <a:buClr>
                <a:schemeClr val="dk1"/>
              </a:buClr>
              <a:buSzPts val="1950"/>
              <a:buFont typeface="Times New Roman"/>
              <a:buChar char="●"/>
            </a:pPr>
            <a:r>
              <a:rPr lang="en" sz="1950">
                <a:solidFill>
                  <a:schemeClr val="dk1"/>
                </a:solidFill>
                <a:latin typeface="Times New Roman"/>
                <a:ea typeface="Times New Roman"/>
                <a:cs typeface="Times New Roman"/>
                <a:sym typeface="Times New Roman"/>
              </a:rPr>
              <a:t>Need a system for storing, retrieving, and sharing methods.</a:t>
            </a:r>
            <a:endParaRPr sz="1950">
              <a:solidFill>
                <a:schemeClr val="dk1"/>
              </a:solidFill>
              <a:latin typeface="Times New Roman"/>
              <a:ea typeface="Times New Roman"/>
              <a:cs typeface="Times New Roman"/>
              <a:sym typeface="Times New Roman"/>
            </a:endParaRPr>
          </a:p>
          <a:p>
            <a:pPr indent="-352425" lvl="0" marL="457200" rtl="0" algn="l">
              <a:lnSpc>
                <a:spcPct val="150000"/>
              </a:lnSpc>
              <a:spcBef>
                <a:spcPts val="0"/>
              </a:spcBef>
              <a:spcAft>
                <a:spcPts val="0"/>
              </a:spcAft>
              <a:buClr>
                <a:schemeClr val="dk1"/>
              </a:buClr>
              <a:buSzPts val="1950"/>
              <a:buFont typeface="Times New Roman"/>
              <a:buChar char="●"/>
            </a:pPr>
            <a:r>
              <a:rPr lang="en" sz="1950">
                <a:solidFill>
                  <a:schemeClr val="dk1"/>
                </a:solidFill>
                <a:latin typeface="Times New Roman"/>
                <a:ea typeface="Times New Roman"/>
                <a:cs typeface="Times New Roman"/>
                <a:sym typeface="Times New Roman"/>
              </a:rPr>
              <a:t>Proposed system enables easy access and collaboration.</a:t>
            </a:r>
            <a:endParaRPr sz="1950">
              <a:solidFill>
                <a:schemeClr val="dk1"/>
              </a:solidFill>
              <a:latin typeface="Times New Roman"/>
              <a:ea typeface="Times New Roman"/>
              <a:cs typeface="Times New Roman"/>
              <a:sym typeface="Times New Roman"/>
            </a:endParaRPr>
          </a:p>
          <a:p>
            <a:pPr indent="-352425" lvl="0" marL="457200" rtl="0" algn="l">
              <a:lnSpc>
                <a:spcPct val="150000"/>
              </a:lnSpc>
              <a:spcBef>
                <a:spcPts val="0"/>
              </a:spcBef>
              <a:spcAft>
                <a:spcPts val="0"/>
              </a:spcAft>
              <a:buClr>
                <a:schemeClr val="dk1"/>
              </a:buClr>
              <a:buSzPts val="1950"/>
              <a:buFont typeface="Times New Roman"/>
              <a:buChar char="●"/>
            </a:pPr>
            <a:r>
              <a:rPr lang="en" sz="1950">
                <a:solidFill>
                  <a:schemeClr val="dk1"/>
                </a:solidFill>
                <a:latin typeface="Times New Roman"/>
                <a:ea typeface="Times New Roman"/>
                <a:cs typeface="Times New Roman"/>
                <a:sym typeface="Times New Roman"/>
              </a:rPr>
              <a:t>Integrates cloud and edge tech for access from anywhere.</a:t>
            </a:r>
            <a:endParaRPr sz="1950">
              <a:solidFill>
                <a:schemeClr val="dk1"/>
              </a:solidFill>
              <a:latin typeface="Times New Roman"/>
              <a:ea typeface="Times New Roman"/>
              <a:cs typeface="Times New Roman"/>
              <a:sym typeface="Times New Roman"/>
            </a:endParaRPr>
          </a:p>
          <a:p>
            <a:pPr indent="-352425" lvl="0" marL="457200" rtl="0" algn="l">
              <a:lnSpc>
                <a:spcPct val="150000"/>
              </a:lnSpc>
              <a:spcBef>
                <a:spcPts val="0"/>
              </a:spcBef>
              <a:spcAft>
                <a:spcPts val="0"/>
              </a:spcAft>
              <a:buClr>
                <a:schemeClr val="dk1"/>
              </a:buClr>
              <a:buSzPts val="1950"/>
              <a:buFont typeface="Times New Roman"/>
              <a:buChar char="●"/>
            </a:pPr>
            <a:r>
              <a:rPr lang="en" sz="1950">
                <a:solidFill>
                  <a:schemeClr val="dk1"/>
                </a:solidFill>
                <a:latin typeface="Times New Roman"/>
                <a:ea typeface="Times New Roman"/>
                <a:cs typeface="Times New Roman"/>
                <a:sym typeface="Times New Roman"/>
              </a:rPr>
              <a:t>Streamlines method management in edge computing R&amp;D.</a:t>
            </a:r>
            <a:endParaRPr sz="1950">
              <a:solidFill>
                <a:schemeClr val="dk1"/>
              </a:solidFill>
              <a:latin typeface="Times New Roman"/>
              <a:ea typeface="Times New Roman"/>
              <a:cs typeface="Times New Roman"/>
              <a:sym typeface="Times New Roman"/>
            </a:endParaRPr>
          </a:p>
        </p:txBody>
      </p:sp>
      <p:pic>
        <p:nvPicPr>
          <p:cNvPr id="108" name="Google Shape;108;p20"/>
          <p:cNvPicPr preferRelativeResize="0"/>
          <p:nvPr/>
        </p:nvPicPr>
        <p:blipFill>
          <a:blip r:embed="rId3">
            <a:alphaModFix/>
          </a:blip>
          <a:stretch>
            <a:fillRect/>
          </a:stretch>
        </p:blipFill>
        <p:spPr>
          <a:xfrm>
            <a:off x="8448663" y="-12"/>
            <a:ext cx="695325" cy="8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6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Architecture</a:t>
            </a:r>
            <a:endParaRPr b="1">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8448663" y="-12"/>
            <a:ext cx="695325" cy="885825"/>
          </a:xfrm>
          <a:prstGeom prst="rect">
            <a:avLst/>
          </a:prstGeom>
          <a:noFill/>
          <a:ln>
            <a:noFill/>
          </a:ln>
        </p:spPr>
      </p:pic>
      <p:pic>
        <p:nvPicPr>
          <p:cNvPr id="115" name="Google Shape;115;p21"/>
          <p:cNvPicPr preferRelativeResize="0"/>
          <p:nvPr/>
        </p:nvPicPr>
        <p:blipFill rotWithShape="1">
          <a:blip r:embed="rId4">
            <a:alphaModFix/>
          </a:blip>
          <a:srcRect b="3660" l="0" r="0" t="0"/>
          <a:stretch/>
        </p:blipFill>
        <p:spPr>
          <a:xfrm>
            <a:off x="2611075" y="841725"/>
            <a:ext cx="3271625" cy="422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