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3" r:id="rId4"/>
    <p:sldId id="256" r:id="rId5"/>
    <p:sldId id="257" r:id="rId6"/>
    <p:sldId id="264" r:id="rId7"/>
    <p:sldId id="260" r:id="rId8"/>
    <p:sldId id="261" r:id="rId9"/>
    <p:sldId id="262" r:id="rId1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等线 Light" panose="02010600030101010101" pitchFamily="2" charset="-122"/>
      <p:regular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等线" panose="02010600030101010101" pitchFamily="2" charset="-122"/>
      <p:regular r:id="rId19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6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71A8-C1F8-47AC-BA43-C15611F28BB5}" type="datetimeFigureOut">
              <a:rPr lang="zh-CN" altLang="en-US" smtClean="0"/>
              <a:t>16/1/18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0662-3FBA-447E-A3E5-8814E4130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8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533754" y="33298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能力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1365740" y="2160363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埃及将增加苏伊士运河通航能力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1365740" y="33333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埃及</a:t>
            </a:r>
          </a:p>
        </p:txBody>
      </p:sp>
      <p:sp>
        <p:nvSpPr>
          <p:cNvPr id="16" name="矩形 15"/>
          <p:cNvSpPr/>
          <p:nvPr/>
        </p:nvSpPr>
        <p:spPr>
          <a:xfrm>
            <a:off x="2205064" y="333334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将</a:t>
            </a:r>
          </a:p>
        </p:txBody>
      </p:sp>
      <p:sp>
        <p:nvSpPr>
          <p:cNvPr id="17" name="矩形 16"/>
          <p:cNvSpPr/>
          <p:nvPr/>
        </p:nvSpPr>
        <p:spPr>
          <a:xfrm>
            <a:off x="2750355" y="33298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增加</a:t>
            </a:r>
          </a:p>
        </p:txBody>
      </p:sp>
      <p:sp>
        <p:nvSpPr>
          <p:cNvPr id="18" name="矩形 17"/>
          <p:cNvSpPr/>
          <p:nvPr/>
        </p:nvSpPr>
        <p:spPr>
          <a:xfrm>
            <a:off x="3588127" y="333334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苏伊士</a:t>
            </a:r>
          </a:p>
        </p:txBody>
      </p:sp>
      <p:sp>
        <p:nvSpPr>
          <p:cNvPr id="19" name="矩形 18"/>
          <p:cNvSpPr/>
          <p:nvPr/>
        </p:nvSpPr>
        <p:spPr>
          <a:xfrm>
            <a:off x="4728132" y="33298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运河</a:t>
            </a:r>
          </a:p>
        </p:txBody>
      </p:sp>
      <p:sp>
        <p:nvSpPr>
          <p:cNvPr id="20" name="矩形 19"/>
          <p:cNvSpPr/>
          <p:nvPr/>
        </p:nvSpPr>
        <p:spPr>
          <a:xfrm>
            <a:off x="5630943" y="33333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通航</a:t>
            </a:r>
          </a:p>
        </p:txBody>
      </p:sp>
    </p:spTree>
    <p:extLst>
      <p:ext uri="{BB962C8B-B14F-4D97-AF65-F5344CB8AC3E}">
        <p14:creationId xmlns:p14="http://schemas.microsoft.com/office/powerpoint/2010/main" val="18566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6" grpId="0" build="p"/>
      <p:bldP spid="17" grpId="0" build="p"/>
      <p:bldP spid="18" grpId="0" build="allAtOnce"/>
      <p:bldP spid="19" grpId="0" build="p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3178" y="406418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北京</a:t>
            </a:r>
          </a:p>
        </p:txBody>
      </p:sp>
      <p:sp>
        <p:nvSpPr>
          <p:cNvPr id="14" name="矩形 13"/>
          <p:cNvSpPr/>
          <p:nvPr/>
        </p:nvSpPr>
        <p:spPr>
          <a:xfrm>
            <a:off x="3233178" y="183839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北京大学生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233178" y="30113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北京大学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5455565" y="30113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生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737420" y="406418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大学生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703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8" grpId="0" build="allAtOnce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70293" y="186941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我喜欢哈利波特这本书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2307124" y="299757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我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330551" y="299757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喜欢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295764" y="2997579"/>
            <a:ext cx="1752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这   本   书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307124" y="4147017"/>
            <a:ext cx="4442631" cy="618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78993" y="4121239"/>
            <a:ext cx="58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哈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3306404" y="4132945"/>
            <a:ext cx="58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利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044486" y="4120066"/>
            <a:ext cx="58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82568" y="4120066"/>
            <a:ext cx="58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特</a:t>
            </a:r>
          </a:p>
        </p:txBody>
      </p:sp>
      <p:sp>
        <p:nvSpPr>
          <p:cNvPr id="16" name="矩形 15"/>
          <p:cNvSpPr/>
          <p:nvPr/>
        </p:nvSpPr>
        <p:spPr>
          <a:xfrm>
            <a:off x="4514469" y="2997579"/>
            <a:ext cx="1617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哈利波特</a:t>
            </a:r>
          </a:p>
        </p:txBody>
      </p:sp>
    </p:spTree>
    <p:extLst>
      <p:ext uri="{BB962C8B-B14F-4D97-AF65-F5344CB8AC3E}">
        <p14:creationId xmlns:p14="http://schemas.microsoft.com/office/powerpoint/2010/main" val="9175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8" grpId="0" build="allAtOnce"/>
      <p:bldP spid="10" grpId="0" build="p"/>
      <p:bldP spid="3" grpId="0"/>
      <p:bldP spid="3" grpId="1"/>
      <p:bldP spid="9" grpId="0"/>
      <p:bldP spid="9" grpId="1"/>
      <p:bldP spid="11" grpId="0"/>
      <p:bldP spid="11" grpId="1"/>
      <p:bldP spid="12" grpId="0"/>
      <p:bldP spid="12" grpId="1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6671" y="888642"/>
            <a:ext cx="40053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希 </a:t>
            </a:r>
            <a:r>
              <a:rPr lang="en-US" altLang="zh-CN" sz="2800" b="1" dirty="0"/>
              <a:t>5</a:t>
            </a:r>
          </a:p>
          <a:p>
            <a:r>
              <a:rPr lang="zh-CN" altLang="en-US" sz="2800" dirty="0"/>
              <a:t>希东 </a:t>
            </a:r>
            <a:r>
              <a:rPr lang="en-US" altLang="zh-CN" sz="2800" dirty="0"/>
              <a:t>1</a:t>
            </a:r>
          </a:p>
          <a:p>
            <a:r>
              <a:rPr lang="zh-CN" altLang="en-US" sz="2800" dirty="0"/>
              <a:t>希伯伦 </a:t>
            </a:r>
            <a:r>
              <a:rPr lang="en-US" altLang="zh-CN" sz="2800" dirty="0"/>
              <a:t>2</a:t>
            </a:r>
          </a:p>
          <a:p>
            <a:r>
              <a:rPr lang="zh-CN" altLang="en-US" sz="2800" dirty="0"/>
              <a:t>希克迈特</a:t>
            </a:r>
            <a:r>
              <a:rPr lang="en-US" altLang="zh-CN" sz="2800" dirty="0"/>
              <a:t>·</a:t>
            </a:r>
            <a:r>
              <a:rPr lang="zh-CN" altLang="en-US" sz="2800" dirty="0"/>
              <a:t>赫朱 </a:t>
            </a:r>
            <a:r>
              <a:rPr lang="en-US" altLang="zh-CN" sz="2800" dirty="0"/>
              <a:t>3</a:t>
            </a:r>
          </a:p>
          <a:p>
            <a:r>
              <a:rPr lang="zh-CN" altLang="en-US" sz="2800" dirty="0"/>
              <a:t>希冀 </a:t>
            </a:r>
            <a:r>
              <a:rPr lang="en-US" altLang="zh-CN" sz="2800" dirty="0"/>
              <a:t>4</a:t>
            </a:r>
          </a:p>
          <a:p>
            <a:r>
              <a:rPr lang="zh-CN" altLang="en-US" sz="2800" dirty="0"/>
              <a:t>希同 </a:t>
            </a:r>
            <a:r>
              <a:rPr lang="en-US" altLang="zh-CN" sz="2800" dirty="0"/>
              <a:t>1</a:t>
            </a:r>
          </a:p>
          <a:p>
            <a:r>
              <a:rPr lang="zh-CN" altLang="en-US" sz="2800" dirty="0"/>
              <a:t>希圣 </a:t>
            </a:r>
            <a:r>
              <a:rPr lang="en-US" altLang="zh-CN" sz="2800" dirty="0"/>
              <a:t>2</a:t>
            </a:r>
          </a:p>
          <a:p>
            <a:r>
              <a:rPr lang="zh-CN" altLang="en-US" sz="2800" dirty="0"/>
              <a:t>希娟 </a:t>
            </a:r>
            <a:r>
              <a:rPr lang="en-US" altLang="zh-CN" sz="2800" dirty="0"/>
              <a:t>1</a:t>
            </a:r>
          </a:p>
          <a:p>
            <a:r>
              <a:rPr lang="zh-CN" altLang="en-US" sz="2800" dirty="0"/>
              <a:t>希尔顿 </a:t>
            </a:r>
            <a:r>
              <a:rPr lang="en-US" altLang="zh-CN" sz="2800" dirty="0" smtClean="0"/>
              <a:t>8</a:t>
            </a:r>
          </a:p>
          <a:p>
            <a:r>
              <a:rPr lang="en-US" altLang="zh-CN" sz="2800" dirty="0" smtClean="0"/>
              <a:t>…………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4900412" y="888642"/>
            <a:ext cx="29170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帽 3</a:t>
            </a:r>
          </a:p>
          <a:p>
            <a:r>
              <a:rPr lang="zh-CN" altLang="en-US" sz="2800" dirty="0"/>
              <a:t>帽子 12</a:t>
            </a:r>
          </a:p>
          <a:p>
            <a:r>
              <a:rPr lang="zh-CN" altLang="en-US" sz="2800" dirty="0"/>
              <a:t>帽顶 2</a:t>
            </a:r>
          </a:p>
          <a:p>
            <a:endParaRPr lang="en-US" altLang="zh-CN" sz="2800" dirty="0" smtClean="0"/>
          </a:p>
          <a:p>
            <a:r>
              <a:rPr lang="zh-CN" altLang="en-US" sz="2800" b="1" dirty="0" smtClean="0"/>
              <a:t>幅 </a:t>
            </a:r>
            <a:r>
              <a:rPr lang="zh-CN" altLang="en-US" sz="2800" b="1" dirty="0"/>
              <a:t>68</a:t>
            </a:r>
          </a:p>
          <a:p>
            <a:r>
              <a:rPr lang="zh-CN" altLang="en-US" sz="2800" dirty="0"/>
              <a:t>幅员 1</a:t>
            </a:r>
          </a:p>
          <a:p>
            <a:r>
              <a:rPr lang="zh-CN" altLang="en-US" sz="2800" dirty="0"/>
              <a:t>幅员辽阔 2</a:t>
            </a:r>
          </a:p>
          <a:p>
            <a:r>
              <a:rPr lang="zh-CN" altLang="en-US" sz="2800" dirty="0"/>
              <a:t>幅度 48</a:t>
            </a:r>
          </a:p>
          <a:p>
            <a:r>
              <a:rPr lang="zh-CN" altLang="en-US" sz="2800" dirty="0"/>
              <a:t>幅面 2</a:t>
            </a:r>
          </a:p>
          <a:p>
            <a:r>
              <a:rPr lang="zh-CN" altLang="en-US" sz="2800" dirty="0"/>
              <a:t>幌子 </a:t>
            </a:r>
            <a:r>
              <a:rPr lang="zh-CN" altLang="en-US" sz="2800" dirty="0" smtClean="0"/>
              <a:t>2</a:t>
            </a:r>
            <a:endParaRPr lang="en-US" altLang="zh-CN" sz="2800" dirty="0" smtClean="0"/>
          </a:p>
          <a:p>
            <a:r>
              <a:rPr lang="en-US" altLang="zh-CN" sz="2800" dirty="0" smtClean="0"/>
              <a:t>…………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89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52407"/>
              </p:ext>
            </p:extLst>
          </p:nvPr>
        </p:nvGraphicFramePr>
        <p:xfrm>
          <a:off x="1330066" y="2651239"/>
          <a:ext cx="6822261" cy="120343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528902">
                  <a:extLst>
                    <a:ext uri="{9D8B030D-6E8A-4147-A177-3AD203B41FA5}">
                      <a16:colId xmlns:a16="http://schemas.microsoft.com/office/drawing/2014/main" val="1865300077"/>
                    </a:ext>
                  </a:extLst>
                </a:gridCol>
                <a:gridCol w="2293359">
                  <a:extLst>
                    <a:ext uri="{9D8B030D-6E8A-4147-A177-3AD203B41FA5}">
                      <a16:colId xmlns:a16="http://schemas.microsoft.com/office/drawing/2014/main" val="800346871"/>
                    </a:ext>
                  </a:extLst>
                </a:gridCol>
              </a:tblGrid>
              <a:tr h="5867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100" b="0" kern="100" dirty="0">
                          <a:effectLst/>
                        </a:rPr>
                        <a:t>正向最大长度匹配</a:t>
                      </a:r>
                      <a:endParaRPr lang="zh-CN" sz="31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2446" marR="202446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92.28%</a:t>
                      </a:r>
                      <a:endParaRPr lang="zh-CN" sz="31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2446" marR="202446" marT="0" marB="0"/>
                </a:tc>
                <a:extLst>
                  <a:ext uri="{0D108BD9-81ED-4DB2-BD59-A6C34878D82A}">
                    <a16:rowId xmlns:a16="http://schemas.microsoft.com/office/drawing/2014/main" val="1630742328"/>
                  </a:ext>
                </a:extLst>
              </a:tr>
              <a:tr h="6167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100" b="0" kern="100" dirty="0">
                          <a:effectLst/>
                        </a:rPr>
                        <a:t>改进后的最大长度匹配</a:t>
                      </a:r>
                      <a:endParaRPr lang="zh-CN" sz="31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2446" marR="2024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92.42%</a:t>
                      </a:r>
                      <a:endParaRPr lang="zh-CN" sz="31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2446" marR="202446" marT="0" marB="0"/>
                </a:tc>
                <a:extLst>
                  <a:ext uri="{0D108BD9-81ED-4DB2-BD59-A6C34878D82A}">
                    <a16:rowId xmlns:a16="http://schemas.microsoft.com/office/drawing/2014/main" val="18771574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01143" y="2060466"/>
            <a:ext cx="6961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中文分词结果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74323" y="1951197"/>
                <a:ext cx="4317144" cy="90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&lt;10)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23" y="1951197"/>
                <a:ext cx="4317144" cy="900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6519" y="3185435"/>
                <a:ext cx="8396368" cy="1820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9" y="3185435"/>
                <a:ext cx="8396368" cy="1820691"/>
              </a:xfrm>
              <a:prstGeom prst="rect">
                <a:avLst/>
              </a:prstGeom>
              <a:blipFill>
                <a:blip r:embed="rId3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38856"/>
              </p:ext>
            </p:extLst>
          </p:nvPr>
        </p:nvGraphicFramePr>
        <p:xfrm>
          <a:off x="1468191" y="2529067"/>
          <a:ext cx="6207618" cy="294445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69206">
                  <a:extLst>
                    <a:ext uri="{9D8B030D-6E8A-4147-A177-3AD203B41FA5}">
                      <a16:colId xmlns:a16="http://schemas.microsoft.com/office/drawing/2014/main" val="2083591818"/>
                    </a:ext>
                  </a:extLst>
                </a:gridCol>
                <a:gridCol w="2069206">
                  <a:extLst>
                    <a:ext uri="{9D8B030D-6E8A-4147-A177-3AD203B41FA5}">
                      <a16:colId xmlns:a16="http://schemas.microsoft.com/office/drawing/2014/main" val="2170808754"/>
                    </a:ext>
                  </a:extLst>
                </a:gridCol>
                <a:gridCol w="2069206">
                  <a:extLst>
                    <a:ext uri="{9D8B030D-6E8A-4147-A177-3AD203B41FA5}">
                      <a16:colId xmlns:a16="http://schemas.microsoft.com/office/drawing/2014/main" val="3551340535"/>
                    </a:ext>
                  </a:extLst>
                </a:gridCol>
              </a:tblGrid>
              <a:tr h="717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add-one(δ)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Katz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190800"/>
                  </a:ext>
                </a:extLst>
              </a:tr>
              <a:tr h="754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bigram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5009.493</a:t>
                      </a:r>
                      <a:endParaRPr lang="zh-CN" sz="2800" b="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1491.887</a:t>
                      </a:r>
                      <a:endParaRPr lang="zh-CN" sz="2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447918"/>
                  </a:ext>
                </a:extLst>
              </a:tr>
              <a:tr h="717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trigram</a:t>
                      </a:r>
                      <a:endParaRPr lang="zh-CN" sz="2800" b="1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1941.935</a:t>
                      </a:r>
                      <a:endParaRPr lang="zh-CN" sz="2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515.635</a:t>
                      </a:r>
                      <a:endParaRPr lang="zh-CN" sz="2800" b="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267607"/>
                  </a:ext>
                </a:extLst>
              </a:tr>
              <a:tr h="754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four-gram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483.934*</a:t>
                      </a:r>
                      <a:endParaRPr lang="zh-CN" sz="2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sz="2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17899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9498" y="1725621"/>
            <a:ext cx="6925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N-Gram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模型不同模型和不同平滑方法的结果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41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91673" y="3232597"/>
            <a:ext cx="579549" cy="5795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47115" y="1491802"/>
            <a:ext cx="579549" cy="5795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47114" y="3232597"/>
            <a:ext cx="579549" cy="5795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47114" y="4840310"/>
            <a:ext cx="579549" cy="5795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85009" y="1491801"/>
            <a:ext cx="579549" cy="5795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85008" y="3232597"/>
            <a:ext cx="579549" cy="5795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85008" y="4840309"/>
            <a:ext cx="579549" cy="5795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90326" y="1491801"/>
            <a:ext cx="57954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19115" y="3232596"/>
            <a:ext cx="57954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519114" y="4840308"/>
            <a:ext cx="579549" cy="57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5" idx="2"/>
          </p:cNvCxnSpPr>
          <p:nvPr/>
        </p:nvCxnSpPr>
        <p:spPr>
          <a:xfrm flipV="1">
            <a:off x="1571222" y="1781577"/>
            <a:ext cx="1375893" cy="145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6" idx="2"/>
          </p:cNvCxnSpPr>
          <p:nvPr/>
        </p:nvCxnSpPr>
        <p:spPr>
          <a:xfrm>
            <a:off x="1571222" y="3522372"/>
            <a:ext cx="1375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7" idx="2"/>
          </p:cNvCxnSpPr>
          <p:nvPr/>
        </p:nvCxnSpPr>
        <p:spPr>
          <a:xfrm>
            <a:off x="1571222" y="3812145"/>
            <a:ext cx="1375892" cy="131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6"/>
            <a:endCxn id="8" idx="2"/>
          </p:cNvCxnSpPr>
          <p:nvPr/>
        </p:nvCxnSpPr>
        <p:spPr>
          <a:xfrm flipV="1">
            <a:off x="3526664" y="1781576"/>
            <a:ext cx="1558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9" idx="2"/>
          </p:cNvCxnSpPr>
          <p:nvPr/>
        </p:nvCxnSpPr>
        <p:spPr>
          <a:xfrm>
            <a:off x="3526664" y="1781577"/>
            <a:ext cx="1558344" cy="174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5"/>
            <a:endCxn id="10" idx="2"/>
          </p:cNvCxnSpPr>
          <p:nvPr/>
        </p:nvCxnSpPr>
        <p:spPr>
          <a:xfrm>
            <a:off x="3441791" y="1986478"/>
            <a:ext cx="1643217" cy="314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6"/>
            <a:endCxn id="11" idx="2"/>
          </p:cNvCxnSpPr>
          <p:nvPr/>
        </p:nvCxnSpPr>
        <p:spPr>
          <a:xfrm flipV="1">
            <a:off x="5664557" y="1781576"/>
            <a:ext cx="1725769" cy="174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6"/>
            <a:endCxn id="12" idx="2"/>
          </p:cNvCxnSpPr>
          <p:nvPr/>
        </p:nvCxnSpPr>
        <p:spPr>
          <a:xfrm flipV="1">
            <a:off x="5664557" y="3522371"/>
            <a:ext cx="1854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6"/>
            <a:endCxn id="13" idx="2"/>
          </p:cNvCxnSpPr>
          <p:nvPr/>
        </p:nvCxnSpPr>
        <p:spPr>
          <a:xfrm>
            <a:off x="5664557" y="3522372"/>
            <a:ext cx="1854557" cy="160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3656" y="2743202"/>
            <a:ext cx="391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89.53%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277</Words>
  <Application>Microsoft Office PowerPoint</Application>
  <PresentationFormat>全屏显示(4:3)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Times New Roman</vt:lpstr>
      <vt:lpstr>Cambria Math</vt:lpstr>
      <vt:lpstr>Arial</vt:lpstr>
      <vt:lpstr>等线 Light</vt:lpstr>
      <vt:lpstr>Calibri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柏星</dc:creator>
  <cp:lastModifiedBy>柏星</cp:lastModifiedBy>
  <cp:revision>10</cp:revision>
  <dcterms:created xsi:type="dcterms:W3CDTF">2016-01-18T00:10:45Z</dcterms:created>
  <dcterms:modified xsi:type="dcterms:W3CDTF">2016-01-18T06:28:28Z</dcterms:modified>
</cp:coreProperties>
</file>