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1"/>
  </p:notesMasterIdLst>
  <p:sldIdLst>
    <p:sldId id="260" r:id="rId2"/>
    <p:sldId id="268" r:id="rId3"/>
    <p:sldId id="269" r:id="rId4"/>
    <p:sldId id="270" r:id="rId5"/>
    <p:sldId id="271" r:id="rId6"/>
    <p:sldId id="272" r:id="rId7"/>
    <p:sldId id="273" r:id="rId8"/>
    <p:sldId id="274" r:id="rId9"/>
    <p:sldId id="256" r:id="rId10"/>
    <p:sldId id="257" r:id="rId11"/>
    <p:sldId id="258" r:id="rId12"/>
    <p:sldId id="262" r:id="rId13"/>
    <p:sldId id="261" r:id="rId14"/>
    <p:sldId id="259" r:id="rId15"/>
    <p:sldId id="266" r:id="rId16"/>
    <p:sldId id="265" r:id="rId17"/>
    <p:sldId id="263" r:id="rId18"/>
    <p:sldId id="267"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5DCA68-D580-44A3-846D-1413361E1CB0}">
          <p14:sldIdLst>
            <p14:sldId id="260"/>
            <p14:sldId id="268"/>
            <p14:sldId id="269"/>
            <p14:sldId id="270"/>
            <p14:sldId id="271"/>
            <p14:sldId id="272"/>
            <p14:sldId id="273"/>
            <p14:sldId id="274"/>
          </p14:sldIdLst>
        </p14:section>
        <p14:section name="研究方法" id="{B748E1CB-0C79-46A5-ADF6-F2984080631B}">
          <p14:sldIdLst>
            <p14:sldId id="256"/>
            <p14:sldId id="257"/>
            <p14:sldId id="258"/>
            <p14:sldId id="262"/>
            <p14:sldId id="261"/>
            <p14:sldId id="259"/>
            <p14:sldId id="266"/>
            <p14:sldId id="265"/>
            <p14:sldId id="263"/>
            <p14:sldId id="26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4C7C2-06D9-47E4-8E75-24603196AD12}" type="datetimeFigureOut">
              <a:rPr lang="zh-CN" altLang="en-US" smtClean="0"/>
              <a:t>2019/9/15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A53F7-4BA1-4F99-A1CD-237F7CEDC782}" type="slidenum">
              <a:rPr lang="zh-CN" altLang="en-US" smtClean="0"/>
              <a:t>‹#›</a:t>
            </a:fld>
            <a:endParaRPr lang="zh-CN" altLang="en-US"/>
          </a:p>
        </p:txBody>
      </p:sp>
    </p:spTree>
    <p:extLst>
      <p:ext uri="{BB962C8B-B14F-4D97-AF65-F5344CB8AC3E}">
        <p14:creationId xmlns:p14="http://schemas.microsoft.com/office/powerpoint/2010/main" val="413289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A55583F-9B4E-4AAB-9BE3-F8B082D0BA49}"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A55583F-9B4E-4AAB-9BE3-F8B082D0BA49}" type="slidenum">
              <a:rPr lang="zh-CN" altLang="en-US" smtClean="0"/>
              <a:t>8</a:t>
            </a:fld>
            <a:endParaRPr lang="zh-CN" altLang="en-US"/>
          </a:p>
        </p:txBody>
      </p:sp>
    </p:spTree>
    <p:extLst>
      <p:ext uri="{BB962C8B-B14F-4D97-AF65-F5344CB8AC3E}">
        <p14:creationId xmlns:p14="http://schemas.microsoft.com/office/powerpoint/2010/main" val="326584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82C3-8F0E-4856-BD5C-7BB14C1AC62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2F3DE5A-3EB4-44B2-8B1C-981188EFD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7A6493F-57E3-4DD0-88DA-E8FE4D3A5D04}"/>
              </a:ext>
            </a:extLst>
          </p:cNvPr>
          <p:cNvSpPr>
            <a:spLocks noGrp="1"/>
          </p:cNvSpPr>
          <p:nvPr>
            <p:ph type="dt" sz="half" idx="10"/>
          </p:nvPr>
        </p:nvSpPr>
        <p:spPr/>
        <p:txBody>
          <a:bodyPr/>
          <a:lstStyle/>
          <a:p>
            <a:fld id="{9184DA70-C731-4C70-880D-CCD4705E623C}" type="datetime1">
              <a:rPr lang="en-US" smtClean="0"/>
              <a:t>9/15/2019</a:t>
            </a:fld>
            <a:endParaRPr lang="en-US" dirty="0"/>
          </a:p>
        </p:txBody>
      </p:sp>
      <p:sp>
        <p:nvSpPr>
          <p:cNvPr id="5" name="Footer Placeholder 4">
            <a:extLst>
              <a:ext uri="{FF2B5EF4-FFF2-40B4-BE49-F238E27FC236}">
                <a16:creationId xmlns:a16="http://schemas.microsoft.com/office/drawing/2014/main" id="{3C96D82D-F51B-4E84-9377-772E94E6FC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F311E8-E1DA-4B94-8397-D559BAFEAEE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279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F58E-D59A-43BE-8596-CDC0752EB1F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9A569C9-D155-4C9A-9AFD-F03215EFC25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FE8FBEB-6E0D-41F3-B3F3-45E3B54C7E79}"/>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5" name="Footer Placeholder 4">
            <a:extLst>
              <a:ext uri="{FF2B5EF4-FFF2-40B4-BE49-F238E27FC236}">
                <a16:creationId xmlns:a16="http://schemas.microsoft.com/office/drawing/2014/main" id="{362F86D7-0202-4268-B8CD-2CE290588B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933965-F697-4FAB-878B-48246373A74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3619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4A94-CF4E-4692-ABCA-393324C2EB7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08F94BF-39CA-49D6-8B86-7B41EB7E75B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8E8DC23-3CC5-43F8-B13F-6BF824B6EAA3}"/>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5" name="Footer Placeholder 4">
            <a:extLst>
              <a:ext uri="{FF2B5EF4-FFF2-40B4-BE49-F238E27FC236}">
                <a16:creationId xmlns:a16="http://schemas.microsoft.com/office/drawing/2014/main" id="{CB75A885-CD79-4041-A7AE-879FAAB3B0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640FED-4E71-42F5-8E7B-CC50E2911EC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0583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ABD1-635A-441D-A27B-5C22C4B1C50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CA331BC-2D94-4385-A106-E18D8E9B4F0E}"/>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DA3C356-173D-4370-ABB3-C20197D95039}"/>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5" name="Footer Placeholder 4">
            <a:extLst>
              <a:ext uri="{FF2B5EF4-FFF2-40B4-BE49-F238E27FC236}">
                <a16:creationId xmlns:a16="http://schemas.microsoft.com/office/drawing/2014/main" id="{FE25FAFF-B76C-4634-959F-D42DCC4097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748644-1815-41A6-A3E7-D5F5E42E8B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5517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864E-CFB4-451A-9EDD-9973625C90F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E218840-0F99-44F0-AFC5-C32C1F383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03C663A-963C-4704-AE07-03478F881AD5}"/>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5" name="Footer Placeholder 4">
            <a:extLst>
              <a:ext uri="{FF2B5EF4-FFF2-40B4-BE49-F238E27FC236}">
                <a16:creationId xmlns:a16="http://schemas.microsoft.com/office/drawing/2014/main" id="{0BF972B6-389D-4180-9BA0-20F4ABA368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8ADF5F-A4A3-4862-95C5-AC1475CF20D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18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093D0-8A2D-4933-B993-B12B816C7E0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7FB9106-6177-463E-B33E-C23990DE049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5DE731DA-EDCF-4693-8073-7B518924CB1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BABA40-C6CD-41E6-8CF8-919F34F2AECB}"/>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6" name="Footer Placeholder 5">
            <a:extLst>
              <a:ext uri="{FF2B5EF4-FFF2-40B4-BE49-F238E27FC236}">
                <a16:creationId xmlns:a16="http://schemas.microsoft.com/office/drawing/2014/main" id="{6CFD599F-B226-43F3-A444-0E2C1EE7AC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15B018-E6E3-44F9-9A02-8D1B8B46220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8501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B971-3BE9-4B55-9596-F29FD233254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C11D853-071D-4CBA-BC95-BF1E0A1E1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ACD6037-3129-402A-A5EE-C81AF730D0F4}"/>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C574B31-21D7-4D50-A067-2AE72EE27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DE9E74D-8FA3-41F8-BE6D-CA5688CD24F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F5517F1-7927-40D3-8A36-36561DB8968C}"/>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8" name="Footer Placeholder 7">
            <a:extLst>
              <a:ext uri="{FF2B5EF4-FFF2-40B4-BE49-F238E27FC236}">
                <a16:creationId xmlns:a16="http://schemas.microsoft.com/office/drawing/2014/main" id="{D9AC5401-17F5-4CB6-A89C-1E086E35B7D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FAA3910-4851-421B-9ECA-03EDADFB9E2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99487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422-0380-403A-B4D0-CF112C9DBDF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71A2E91-63C1-4DEF-A469-2764B4540047}"/>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4" name="Footer Placeholder 3">
            <a:extLst>
              <a:ext uri="{FF2B5EF4-FFF2-40B4-BE49-F238E27FC236}">
                <a16:creationId xmlns:a16="http://schemas.microsoft.com/office/drawing/2014/main" id="{BA947F38-9F35-46DA-A218-C47E85096DC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E2857C-D1E9-43ED-ACCE-BA21D003F37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2355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628E8-3D28-45D8-A76A-F2BF34327E1A}"/>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3" name="Footer Placeholder 2">
            <a:extLst>
              <a:ext uri="{FF2B5EF4-FFF2-40B4-BE49-F238E27FC236}">
                <a16:creationId xmlns:a16="http://schemas.microsoft.com/office/drawing/2014/main" id="{214BB76D-A4EE-4C43-A506-463058D1C9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E377B3D-949E-40D0-9A8E-A3CC39C6E4C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52638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AC7A-1D95-4395-B370-64C07EC570E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B2EEC09-FADF-4D7C-B02C-381A250DA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D086E5-70E8-4C73-B16A-A8B9F0A65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C0D366A-82A6-42FD-8BF7-83C3EB9DED64}"/>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6" name="Footer Placeholder 5">
            <a:extLst>
              <a:ext uri="{FF2B5EF4-FFF2-40B4-BE49-F238E27FC236}">
                <a16:creationId xmlns:a16="http://schemas.microsoft.com/office/drawing/2014/main" id="{3C584F32-A871-40B8-A16A-0040F7EEB8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10850A-24C7-430A-BF9B-5750218FACA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18173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9387-3695-417D-B597-B280655C674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907886A-09F7-4019-9A86-CC986BE43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5BE1B18C-4E53-4505-893B-2BF51DC19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12C9181-5B75-4873-91B6-10A3F6E9626E}"/>
              </a:ext>
            </a:extLst>
          </p:cNvPr>
          <p:cNvSpPr>
            <a:spLocks noGrp="1"/>
          </p:cNvSpPr>
          <p:nvPr>
            <p:ph type="dt" sz="half" idx="10"/>
          </p:nvPr>
        </p:nvSpPr>
        <p:spPr/>
        <p:txBody>
          <a:bodyPr/>
          <a:lstStyle/>
          <a:p>
            <a:fld id="{62D6E202-B606-4609-B914-27C9371A1F6D}" type="datetime1">
              <a:rPr lang="en-US" smtClean="0"/>
              <a:t>9/15/2019</a:t>
            </a:fld>
            <a:endParaRPr lang="en-US" dirty="0"/>
          </a:p>
        </p:txBody>
      </p:sp>
      <p:sp>
        <p:nvSpPr>
          <p:cNvPr id="6" name="Footer Placeholder 5">
            <a:extLst>
              <a:ext uri="{FF2B5EF4-FFF2-40B4-BE49-F238E27FC236}">
                <a16:creationId xmlns:a16="http://schemas.microsoft.com/office/drawing/2014/main" id="{0BB299DD-8966-4FBD-ACB7-27DF71472C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5B9734-BD30-4819-A101-826E299B40D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33842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50E90-746C-48B9-9239-3E6504599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80BDF41-06B1-468E-B1DC-43CE5173B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23C0AFD-5211-4EC7-95A8-8E4633A06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9/15/2019</a:t>
            </a:fld>
            <a:endParaRPr lang="en-US" dirty="0"/>
          </a:p>
        </p:txBody>
      </p:sp>
      <p:sp>
        <p:nvSpPr>
          <p:cNvPr id="5" name="Footer Placeholder 4">
            <a:extLst>
              <a:ext uri="{FF2B5EF4-FFF2-40B4-BE49-F238E27FC236}">
                <a16:creationId xmlns:a16="http://schemas.microsoft.com/office/drawing/2014/main" id="{06DC2566-EF0F-4963-9EC1-247CD573E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1AE62EB-B4CF-4CCC-8881-637502B5C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089408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66C1D6-B52D-4741-9D1F-A22FC1DD658C}"/>
              </a:ext>
            </a:extLst>
          </p:cNvPr>
          <p:cNvSpPr>
            <a:spLocks noGrp="1"/>
          </p:cNvSpPr>
          <p:nvPr>
            <p:ph type="ctrTitle"/>
          </p:nvPr>
        </p:nvSpPr>
        <p:spPr>
          <a:xfrm>
            <a:off x="1158240" y="1122363"/>
            <a:ext cx="6339840" cy="2387600"/>
          </a:xfrm>
        </p:spPr>
        <p:txBody>
          <a:bodyPr>
            <a:normAutofit/>
          </a:bodyPr>
          <a:lstStyle/>
          <a:p>
            <a:pPr algn="l"/>
            <a:r>
              <a:rPr lang="zh-CN" altLang="en-US" sz="6600" dirty="0">
                <a:solidFill>
                  <a:schemeClr val="tx1">
                    <a:lumMod val="85000"/>
                    <a:lumOff val="15000"/>
                  </a:schemeClr>
                </a:solidFill>
              </a:rPr>
              <a:t>一：课题背景</a:t>
            </a:r>
          </a:p>
        </p:txBody>
      </p:sp>
      <p:sp>
        <p:nvSpPr>
          <p:cNvPr id="3" name="Subtitle 2">
            <a:extLst>
              <a:ext uri="{FF2B5EF4-FFF2-40B4-BE49-F238E27FC236}">
                <a16:creationId xmlns:a16="http://schemas.microsoft.com/office/drawing/2014/main" id="{45502A39-095C-49E1-9ADD-93EFE2B0035B}"/>
              </a:ext>
            </a:extLst>
          </p:cNvPr>
          <p:cNvSpPr>
            <a:spLocks noGrp="1"/>
          </p:cNvSpPr>
          <p:nvPr>
            <p:ph type="subTitle" idx="1"/>
          </p:nvPr>
        </p:nvSpPr>
        <p:spPr>
          <a:xfrm>
            <a:off x="1158240" y="4700588"/>
            <a:ext cx="5252288" cy="1655762"/>
          </a:xfrm>
        </p:spPr>
        <p:txBody>
          <a:bodyPr>
            <a:normAutofit/>
          </a:bodyPr>
          <a:lstStyle/>
          <a:p>
            <a:pPr algn="l"/>
            <a:endParaRPr lang="zh-CN" altLang="en-US"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38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FEFADA-FA49-4EF8-AFE9-37C6AF7D7851}"/>
              </a:ext>
            </a:extLst>
          </p:cNvPr>
          <p:cNvSpPr/>
          <p:nvPr/>
        </p:nvSpPr>
        <p:spPr>
          <a:xfrm>
            <a:off x="-51372" y="0"/>
            <a:ext cx="5835721" cy="85275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90000"/>
                </a:schemeClr>
              </a:solidFill>
            </a:endParaRPr>
          </a:p>
        </p:txBody>
      </p:sp>
      <p:sp>
        <p:nvSpPr>
          <p:cNvPr id="2" name="Title 1">
            <a:extLst>
              <a:ext uri="{FF2B5EF4-FFF2-40B4-BE49-F238E27FC236}">
                <a16:creationId xmlns:a16="http://schemas.microsoft.com/office/drawing/2014/main" id="{D57741E4-DAC0-46DE-80B2-CD258DEF5292}"/>
              </a:ext>
            </a:extLst>
          </p:cNvPr>
          <p:cNvSpPr>
            <a:spLocks noGrp="1"/>
          </p:cNvSpPr>
          <p:nvPr>
            <p:ph type="ctrTitle"/>
          </p:nvPr>
        </p:nvSpPr>
        <p:spPr>
          <a:xfrm>
            <a:off x="-513713" y="-153888"/>
            <a:ext cx="6575461" cy="916602"/>
          </a:xfrm>
        </p:spPr>
        <p:txBody>
          <a:bodyPr>
            <a:noAutofit/>
          </a:bodyPr>
          <a:lstStyle/>
          <a:p>
            <a:r>
              <a:rPr lang="zh-CN" altLang="en-US" sz="3600" dirty="0"/>
              <a:t>我们所做的准备工作</a:t>
            </a:r>
          </a:p>
        </p:txBody>
      </p:sp>
      <p:sp>
        <p:nvSpPr>
          <p:cNvPr id="6" name="TextBox 5">
            <a:extLst>
              <a:ext uri="{FF2B5EF4-FFF2-40B4-BE49-F238E27FC236}">
                <a16:creationId xmlns:a16="http://schemas.microsoft.com/office/drawing/2014/main" id="{6D0EFD42-BC1E-4A68-A5CB-F66A33A4A9A1}"/>
              </a:ext>
            </a:extLst>
          </p:cNvPr>
          <p:cNvSpPr txBox="1"/>
          <p:nvPr/>
        </p:nvSpPr>
        <p:spPr>
          <a:xfrm>
            <a:off x="777252" y="1483658"/>
            <a:ext cx="8111447" cy="800219"/>
          </a:xfrm>
          <a:prstGeom prst="rect">
            <a:avLst/>
          </a:prstGeom>
          <a:noFill/>
        </p:spPr>
        <p:txBody>
          <a:bodyPr wrap="square" rtlCol="0">
            <a:spAutoFit/>
          </a:bodyPr>
          <a:lstStyle/>
          <a:p>
            <a:endParaRPr lang="zh-CN" altLang="zh-CN" sz="2800" dirty="0"/>
          </a:p>
          <a:p>
            <a:endParaRPr lang="zh-CN" altLang="en-US" dirty="0"/>
          </a:p>
        </p:txBody>
      </p:sp>
      <p:sp>
        <p:nvSpPr>
          <p:cNvPr id="3" name="TextBox 2">
            <a:extLst>
              <a:ext uri="{FF2B5EF4-FFF2-40B4-BE49-F238E27FC236}">
                <a16:creationId xmlns:a16="http://schemas.microsoft.com/office/drawing/2014/main" id="{6464D132-1971-4071-AFFC-2A99597DACEC}"/>
              </a:ext>
            </a:extLst>
          </p:cNvPr>
          <p:cNvSpPr txBox="1"/>
          <p:nvPr/>
        </p:nvSpPr>
        <p:spPr>
          <a:xfrm>
            <a:off x="777252" y="1483658"/>
            <a:ext cx="5029200" cy="4832092"/>
          </a:xfrm>
          <a:prstGeom prst="rect">
            <a:avLst/>
          </a:prstGeom>
          <a:noFill/>
          <a:ln w="28575">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altLang="zh-CN" sz="2800" dirty="0"/>
              <a:t>1</a:t>
            </a:r>
            <a:r>
              <a:rPr lang="zh-CN" altLang="en-US" sz="2800" dirty="0"/>
              <a:t>，我们查阅了相关资料资料</a:t>
            </a:r>
            <a:endParaRPr lang="en-US" altLang="zh-CN" sz="2800" dirty="0"/>
          </a:p>
          <a:p>
            <a:r>
              <a:rPr lang="zh-CN" altLang="en-US" sz="2800" dirty="0"/>
              <a:t>具体如下：</a:t>
            </a:r>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a:p>
            <a:endParaRPr lang="en-US" altLang="zh-CN" sz="2800" dirty="0"/>
          </a:p>
        </p:txBody>
      </p:sp>
      <p:sp>
        <p:nvSpPr>
          <p:cNvPr id="7" name="TextBox 6">
            <a:extLst>
              <a:ext uri="{FF2B5EF4-FFF2-40B4-BE49-F238E27FC236}">
                <a16:creationId xmlns:a16="http://schemas.microsoft.com/office/drawing/2014/main" id="{72E98ABB-4CDE-4B8E-8F3A-8A8C845D6BA9}"/>
              </a:ext>
            </a:extLst>
          </p:cNvPr>
          <p:cNvSpPr txBox="1"/>
          <p:nvPr/>
        </p:nvSpPr>
        <p:spPr>
          <a:xfrm>
            <a:off x="6251945" y="1483658"/>
            <a:ext cx="5741581" cy="4832092"/>
          </a:xfrm>
          <a:prstGeom prst="rect">
            <a:avLst/>
          </a:prstGeom>
          <a:noFill/>
          <a:ln w="28575">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altLang="zh-CN" sz="2800" dirty="0"/>
              <a:t>2</a:t>
            </a:r>
            <a:r>
              <a:rPr lang="zh-CN" altLang="en-US" sz="2800" dirty="0"/>
              <a:t>，我们访谈了有关行业的工作人员，了解了电瓶车电池的行业现状。</a:t>
            </a:r>
            <a:endParaRPr lang="en-US" altLang="zh-CN" sz="2800" dirty="0"/>
          </a:p>
          <a:p>
            <a:r>
              <a:rPr lang="zh-CN" altLang="en-US" sz="2800" dirty="0"/>
              <a:t>（</a:t>
            </a:r>
            <a:r>
              <a:rPr lang="en-US" altLang="zh-CN" sz="2800" dirty="0"/>
              <a:t>1</a:t>
            </a:r>
            <a:r>
              <a:rPr lang="zh-CN" altLang="en-US" sz="2800" dirty="0"/>
              <a:t>）电池安全测试成本高</a:t>
            </a:r>
            <a:endParaRPr lang="en-US" altLang="zh-CN" sz="2800" dirty="0"/>
          </a:p>
          <a:p>
            <a:endParaRPr lang="en-US" altLang="zh-CN" sz="2800" dirty="0"/>
          </a:p>
          <a:p>
            <a:r>
              <a:rPr lang="zh-CN" altLang="en-US" sz="2800" dirty="0"/>
              <a:t>（</a:t>
            </a:r>
            <a:r>
              <a:rPr lang="en-US" altLang="zh-CN" sz="2800" dirty="0"/>
              <a:t>2</a:t>
            </a:r>
            <a:r>
              <a:rPr lang="zh-CN" altLang="en-US" sz="2800" dirty="0"/>
              <a:t>）锂电池安全认可度低</a:t>
            </a:r>
            <a:endParaRPr lang="en-US" altLang="zh-CN" sz="2800" dirty="0"/>
          </a:p>
          <a:p>
            <a:endParaRPr lang="en-US" altLang="zh-CN" sz="2800" dirty="0"/>
          </a:p>
          <a:p>
            <a:r>
              <a:rPr lang="zh-CN" altLang="en-US" sz="2800" dirty="0"/>
              <a:t>（</a:t>
            </a:r>
            <a:r>
              <a:rPr lang="en-US" altLang="zh-CN" sz="2800" dirty="0"/>
              <a:t>3</a:t>
            </a:r>
            <a:r>
              <a:rPr lang="zh-CN" altLang="en-US" sz="2800" dirty="0"/>
              <a:t>）</a:t>
            </a:r>
            <a:endParaRPr lang="en-US" altLang="zh-CN" sz="2800" dirty="0"/>
          </a:p>
          <a:p>
            <a:endParaRPr lang="en-US" altLang="zh-CN" sz="2800" dirty="0"/>
          </a:p>
          <a:p>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350688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B4399-F77F-44E0-B284-05E79BB3839F}"/>
              </a:ext>
            </a:extLst>
          </p:cNvPr>
          <p:cNvSpPr>
            <a:spLocks noGrp="1"/>
          </p:cNvSpPr>
          <p:nvPr>
            <p:ph type="ctrTitle"/>
          </p:nvPr>
        </p:nvSpPr>
        <p:spPr>
          <a:xfrm>
            <a:off x="4620729" y="2053379"/>
            <a:ext cx="6430043" cy="1126464"/>
          </a:xfrm>
          <a:noFill/>
          <a:ln w="381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rmAutofit/>
          </a:bodyPr>
          <a:lstStyle/>
          <a:p>
            <a:pPr algn="l"/>
            <a:r>
              <a:rPr lang="en-US" altLang="zh-CN" sz="2800" dirty="0">
                <a:solidFill>
                  <a:schemeClr val="tx1">
                    <a:lumMod val="85000"/>
                    <a:lumOff val="15000"/>
                  </a:schemeClr>
                </a:solidFill>
              </a:rPr>
              <a:t>2</a:t>
            </a:r>
            <a:r>
              <a:rPr lang="zh-CN" altLang="en-US" sz="2800" dirty="0">
                <a:solidFill>
                  <a:schemeClr val="tx1">
                    <a:lumMod val="85000"/>
                    <a:lumOff val="15000"/>
                  </a:schemeClr>
                </a:solidFill>
              </a:rPr>
              <a:t>，对调查成果分析，绘制图表</a:t>
            </a:r>
          </a:p>
        </p:txBody>
      </p:sp>
      <p:sp>
        <p:nvSpPr>
          <p:cNvPr id="3" name="Subtitle 2">
            <a:extLst>
              <a:ext uri="{FF2B5EF4-FFF2-40B4-BE49-F238E27FC236}">
                <a16:creationId xmlns:a16="http://schemas.microsoft.com/office/drawing/2014/main" id="{5548269A-42D5-47C2-897F-18D6EB364A75}"/>
              </a:ext>
            </a:extLst>
          </p:cNvPr>
          <p:cNvSpPr>
            <a:spLocks noGrp="1"/>
          </p:cNvSpPr>
          <p:nvPr>
            <p:ph type="subTitle" idx="1"/>
          </p:nvPr>
        </p:nvSpPr>
        <p:spPr>
          <a:xfrm>
            <a:off x="584801" y="965198"/>
            <a:ext cx="3146394" cy="4927602"/>
          </a:xfrm>
        </p:spPr>
        <p:txBody>
          <a:bodyPr anchor="ctr">
            <a:normAutofit/>
          </a:bodyPr>
          <a:lstStyle/>
          <a:p>
            <a:pPr algn="r"/>
            <a:r>
              <a:rPr lang="zh-CN" altLang="en-US" sz="2800" dirty="0">
                <a:solidFill>
                  <a:schemeClr val="accent1"/>
                </a:solidFill>
              </a:rPr>
              <a:t>实施步骤</a:t>
            </a:r>
            <a:r>
              <a:rPr lang="en-US" altLang="zh-CN" sz="2800" dirty="0">
                <a:solidFill>
                  <a:schemeClr val="accent1"/>
                </a:solidFill>
              </a:rPr>
              <a:t>-</a:t>
            </a:r>
            <a:r>
              <a:rPr lang="zh-CN" altLang="en-US" sz="2800" dirty="0">
                <a:solidFill>
                  <a:schemeClr val="accent1"/>
                </a:solidFill>
              </a:rPr>
              <a:t>阶段一</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4C1DA93-D843-4E31-88CE-9308155CCD29}"/>
              </a:ext>
            </a:extLst>
          </p:cNvPr>
          <p:cNvSpPr txBox="1">
            <a:spLocks/>
          </p:cNvSpPr>
          <p:nvPr/>
        </p:nvSpPr>
        <p:spPr>
          <a:xfrm>
            <a:off x="4620729" y="557025"/>
            <a:ext cx="6430043" cy="1126464"/>
          </a:xfrm>
          <a:prstGeom prst="rect">
            <a:avLst/>
          </a:prstGeom>
          <a:noFill/>
          <a:ln w="381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tx1">
                    <a:lumMod val="85000"/>
                    <a:lumOff val="15000"/>
                  </a:schemeClr>
                </a:solidFill>
              </a:rPr>
              <a:t>1</a:t>
            </a:r>
            <a:r>
              <a:rPr lang="zh-CN" altLang="en-US" sz="2800" dirty="0">
                <a:solidFill>
                  <a:schemeClr val="tx1">
                    <a:lumMod val="85000"/>
                    <a:lumOff val="15000"/>
                  </a:schemeClr>
                </a:solidFill>
              </a:rPr>
              <a:t>，对光明两片城中村进行了实地调查，了解了城中村居民充电情况</a:t>
            </a:r>
          </a:p>
        </p:txBody>
      </p:sp>
      <p:sp>
        <p:nvSpPr>
          <p:cNvPr id="9" name="Title 1">
            <a:extLst>
              <a:ext uri="{FF2B5EF4-FFF2-40B4-BE49-F238E27FC236}">
                <a16:creationId xmlns:a16="http://schemas.microsoft.com/office/drawing/2014/main" id="{4CBD0C3D-6EE0-4E5A-B4DA-78FDDB566ACE}"/>
              </a:ext>
            </a:extLst>
          </p:cNvPr>
          <p:cNvSpPr txBox="1">
            <a:spLocks/>
          </p:cNvSpPr>
          <p:nvPr/>
        </p:nvSpPr>
        <p:spPr>
          <a:xfrm>
            <a:off x="4620728" y="3590838"/>
            <a:ext cx="6430043" cy="1126464"/>
          </a:xfrm>
          <a:prstGeom prst="rect">
            <a:avLst/>
          </a:prstGeom>
          <a:noFill/>
          <a:ln w="381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tx1">
                    <a:lumMod val="85000"/>
                    <a:lumOff val="15000"/>
                  </a:schemeClr>
                </a:solidFill>
              </a:rPr>
              <a:t>3</a:t>
            </a:r>
            <a:r>
              <a:rPr lang="zh-CN" altLang="en-US" sz="2800" dirty="0">
                <a:solidFill>
                  <a:schemeClr val="tx1">
                    <a:lumMod val="85000"/>
                    <a:lumOff val="15000"/>
                  </a:schemeClr>
                </a:solidFill>
              </a:rPr>
              <a:t>，总结问题</a:t>
            </a:r>
          </a:p>
        </p:txBody>
      </p:sp>
      <p:sp>
        <p:nvSpPr>
          <p:cNvPr id="11" name="Title 1">
            <a:extLst>
              <a:ext uri="{FF2B5EF4-FFF2-40B4-BE49-F238E27FC236}">
                <a16:creationId xmlns:a16="http://schemas.microsoft.com/office/drawing/2014/main" id="{71A5E50F-6E92-4402-9028-22EA444136EE}"/>
              </a:ext>
            </a:extLst>
          </p:cNvPr>
          <p:cNvSpPr txBox="1">
            <a:spLocks/>
          </p:cNvSpPr>
          <p:nvPr/>
        </p:nvSpPr>
        <p:spPr>
          <a:xfrm>
            <a:off x="4620728" y="5174511"/>
            <a:ext cx="6430043" cy="1126464"/>
          </a:xfrm>
          <a:prstGeom prst="rect">
            <a:avLst/>
          </a:prstGeom>
          <a:noFill/>
          <a:ln w="38100">
            <a:solidFill>
              <a:schemeClr val="accent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a:solidFill>
                  <a:schemeClr val="tx1">
                    <a:lumMod val="85000"/>
                    <a:lumOff val="15000"/>
                  </a:schemeClr>
                </a:solidFill>
              </a:rPr>
              <a:t>4</a:t>
            </a:r>
            <a:r>
              <a:rPr lang="zh-CN" altLang="en-US" sz="2800" dirty="0">
                <a:solidFill>
                  <a:schemeClr val="tx1">
                    <a:lumMod val="85000"/>
                    <a:lumOff val="15000"/>
                  </a:schemeClr>
                </a:solidFill>
              </a:rPr>
              <a:t>，初步提出解决方案</a:t>
            </a:r>
          </a:p>
        </p:txBody>
      </p:sp>
    </p:spTree>
    <p:extLst>
      <p:ext uri="{BB962C8B-B14F-4D97-AF65-F5344CB8AC3E}">
        <p14:creationId xmlns:p14="http://schemas.microsoft.com/office/powerpoint/2010/main" val="214050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B4399-F77F-44E0-B284-05E79BB3839F}"/>
              </a:ext>
            </a:extLst>
          </p:cNvPr>
          <p:cNvSpPr>
            <a:spLocks noGrp="1"/>
          </p:cNvSpPr>
          <p:nvPr>
            <p:ph type="ctrTitle"/>
          </p:nvPr>
        </p:nvSpPr>
        <p:spPr>
          <a:xfrm>
            <a:off x="764949" y="3499076"/>
            <a:ext cx="6053558" cy="2424774"/>
          </a:xfrm>
          <a:scene3d>
            <a:camera prst="orthographicFront">
              <a:rot lat="0" lon="0" rev="0"/>
            </a:camera>
            <a:lightRig rig="contrasting" dir="t">
              <a:rot lat="0" lon="0" rev="1500000"/>
            </a:lightRig>
          </a:scene3d>
        </p:spPr>
        <p:txBody>
          <a:bodyPr vert="horz" lIns="91440" tIns="45720" rIns="91440" bIns="45720" rtlCol="0" anchor="ctr">
            <a:normAutofit/>
          </a:bodyPr>
          <a:lstStyle/>
          <a:p>
            <a:pPr algn="l"/>
            <a:r>
              <a:rPr lang="zh-CN" altLang="en-US" sz="4400" b="1" kern="1200">
                <a:solidFill>
                  <a:srgbClr val="FFFFFF"/>
                </a:solidFill>
                <a:latin typeface="+mj-lt"/>
                <a:ea typeface="+mj-ea"/>
                <a:cs typeface="+mj-cs"/>
              </a:rPr>
              <a:t>实施步骤</a:t>
            </a:r>
            <a:r>
              <a:rPr lang="en-US" altLang="zh-CN" sz="4400" b="1" kern="1200">
                <a:solidFill>
                  <a:srgbClr val="FFFFFF"/>
                </a:solidFill>
                <a:latin typeface="+mj-lt"/>
                <a:ea typeface="+mj-ea"/>
                <a:cs typeface="+mj-cs"/>
              </a:rPr>
              <a:t>-</a:t>
            </a:r>
            <a:r>
              <a:rPr lang="zh-CN" altLang="en-US" sz="4400" b="1" kern="1200">
                <a:solidFill>
                  <a:srgbClr val="FFFFFF"/>
                </a:solidFill>
                <a:latin typeface="+mj-lt"/>
                <a:ea typeface="+mj-ea"/>
                <a:cs typeface="+mj-cs"/>
              </a:rPr>
              <a:t>阶段二</a:t>
            </a:r>
          </a:p>
        </p:txBody>
      </p:sp>
      <p:sp>
        <p:nvSpPr>
          <p:cNvPr id="20" name="Freeform: Shape 19">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548269A-42D5-47C2-897F-18D6EB364A75}"/>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altLang="zh-CN" sz="2000" dirty="0"/>
              <a:t>1</a:t>
            </a:r>
            <a:r>
              <a:rPr lang="zh-CN" altLang="en-US" sz="2000" dirty="0"/>
              <a:t>，对调查成果汇总，总结需求。</a:t>
            </a:r>
            <a:endParaRPr lang="zh-CN" altLang="en-US" sz="2000"/>
          </a:p>
        </p:txBody>
      </p:sp>
      <p:sp>
        <p:nvSpPr>
          <p:cNvPr id="26" name="Freeform: Shape 25">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4C1DA93-D843-4E31-88CE-9308155CCD29}"/>
              </a:ext>
            </a:extLst>
          </p:cNvPr>
          <p:cNvSpPr txBox="1">
            <a:spLocks/>
          </p:cNvSpPr>
          <p:nvPr/>
        </p:nvSpPr>
        <p:spPr>
          <a:xfrm>
            <a:off x="8386139" y="3143438"/>
            <a:ext cx="3474621" cy="2780412"/>
          </a:xfrm>
          <a:prstGeom prst="rect">
            <a:avLst/>
          </a:prstGeom>
          <a:scene3d>
            <a:camera prst="orthographicFront">
              <a:rot lat="0" lon="0" rev="0"/>
            </a:camera>
            <a:lightRig rig="contrasting" dir="t">
              <a:rot lat="0" lon="0" rev="1500000"/>
            </a:lightRig>
          </a:scene3d>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r>
              <a:rPr lang="en-US" altLang="zh-CN" sz="2000" dirty="0">
                <a:latin typeface="+mn-lt"/>
                <a:ea typeface="+mn-ea"/>
                <a:cs typeface="+mn-cs"/>
              </a:rPr>
              <a:t>2</a:t>
            </a:r>
            <a:r>
              <a:rPr lang="zh-CN" altLang="en-US" sz="2000" dirty="0">
                <a:latin typeface="+mn-lt"/>
                <a:ea typeface="+mn-ea"/>
                <a:cs typeface="+mn-cs"/>
              </a:rPr>
              <a:t>，基于现有装置的改良，尝试从实际角度解决问题。</a:t>
            </a:r>
            <a:endParaRPr lang="zh-CN" altLang="en-US" sz="2000">
              <a:latin typeface="+mn-lt"/>
              <a:ea typeface="+mn-ea"/>
              <a:cs typeface="+mn-cs"/>
            </a:endParaRPr>
          </a:p>
        </p:txBody>
      </p:sp>
    </p:spTree>
    <p:extLst>
      <p:ext uri="{BB962C8B-B14F-4D97-AF65-F5344CB8AC3E}">
        <p14:creationId xmlns:p14="http://schemas.microsoft.com/office/powerpoint/2010/main" val="171968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A868062C-D554-4DAD-8F76-5EDF26514968}"/>
              </a:ext>
            </a:extLst>
          </p:cNvPr>
          <p:cNvPicPr>
            <a:picLocks noChangeAspect="1"/>
          </p:cNvPicPr>
          <p:nvPr/>
        </p:nvPicPr>
        <p:blipFill rotWithShape="1">
          <a:blip r:embed="rId2"/>
          <a:srcRect b="21329"/>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C1FBCB95-389E-4A3B-A32D-E5E26CD8F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1554" y="1931495"/>
            <a:ext cx="8368893" cy="2995011"/>
          </a:xfrm>
          <a:prstGeom prst="rect">
            <a:avLst/>
          </a:prstGeom>
          <a:solidFill>
            <a:schemeClr val="bg1">
              <a:alpha val="80000"/>
            </a:schemeClr>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298A4E45-233B-4B5C-B9A3-2791BF6F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212" y="2093976"/>
            <a:ext cx="8037576" cy="2670048"/>
          </a:xfrm>
          <a:prstGeom prst="rect">
            <a:avLst/>
          </a:prstGeom>
          <a:noFill/>
          <a:ln w="19050" cap="sq" cmpd="sng" algn="ctr">
            <a:solidFill>
              <a:schemeClr val="tx1"/>
            </a:solidFill>
            <a:prstDash val="solid"/>
            <a:miter lim="800000"/>
          </a:ln>
          <a:effectLst/>
        </p:spPr>
      </p:sp>
      <p:sp>
        <p:nvSpPr>
          <p:cNvPr id="2" name="Title 1">
            <a:extLst>
              <a:ext uri="{FF2B5EF4-FFF2-40B4-BE49-F238E27FC236}">
                <a16:creationId xmlns:a16="http://schemas.microsoft.com/office/drawing/2014/main" id="{0EE98905-4F7C-441C-850C-A81BF054C60A}"/>
              </a:ext>
            </a:extLst>
          </p:cNvPr>
          <p:cNvSpPr>
            <a:spLocks noGrp="1"/>
          </p:cNvSpPr>
          <p:nvPr>
            <p:ph type="ctrTitle"/>
          </p:nvPr>
        </p:nvSpPr>
        <p:spPr>
          <a:xfrm>
            <a:off x="2241804" y="2280543"/>
            <a:ext cx="7708392" cy="1617688"/>
          </a:xfrm>
        </p:spPr>
        <p:txBody>
          <a:bodyPr>
            <a:normAutofit/>
          </a:bodyPr>
          <a:lstStyle/>
          <a:p>
            <a:r>
              <a:rPr lang="zh-CN" altLang="en-US" sz="5400" dirty="0">
                <a:latin typeface="Adobe 繁黑體 Std B" panose="020B0700000000000000" pitchFamily="34" charset="-128"/>
                <a:ea typeface="Adobe 繁黑體 Std B" panose="020B0700000000000000" pitchFamily="34" charset="-128"/>
              </a:rPr>
              <a:t>初期进度</a:t>
            </a:r>
          </a:p>
        </p:txBody>
      </p:sp>
      <p:sp>
        <p:nvSpPr>
          <p:cNvPr id="3" name="Subtitle 2">
            <a:extLst>
              <a:ext uri="{FF2B5EF4-FFF2-40B4-BE49-F238E27FC236}">
                <a16:creationId xmlns:a16="http://schemas.microsoft.com/office/drawing/2014/main" id="{9BEA1170-8D4F-404B-8E81-6921B8770EDE}"/>
              </a:ext>
            </a:extLst>
          </p:cNvPr>
          <p:cNvSpPr>
            <a:spLocks noGrp="1"/>
          </p:cNvSpPr>
          <p:nvPr>
            <p:ph type="subTitle" idx="1"/>
          </p:nvPr>
        </p:nvSpPr>
        <p:spPr>
          <a:xfrm>
            <a:off x="2241804" y="3898231"/>
            <a:ext cx="7708392" cy="699091"/>
          </a:xfrm>
        </p:spPr>
        <p:txBody>
          <a:bodyPr>
            <a:normAutofit/>
          </a:bodyPr>
          <a:lstStyle/>
          <a:p>
            <a:endParaRPr lang="zh-CN" altLang="en-US" dirty="0"/>
          </a:p>
        </p:txBody>
      </p:sp>
    </p:spTree>
    <p:extLst>
      <p:ext uri="{BB962C8B-B14F-4D97-AF65-F5344CB8AC3E}">
        <p14:creationId xmlns:p14="http://schemas.microsoft.com/office/powerpoint/2010/main" val="14765669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11EB6-20C9-46E8-B38D-AB47BF9B5CB3}"/>
              </a:ext>
            </a:extLst>
          </p:cNvPr>
          <p:cNvSpPr>
            <a:spLocks noGrp="1"/>
          </p:cNvSpPr>
          <p:nvPr>
            <p:ph type="title"/>
          </p:nvPr>
        </p:nvSpPr>
        <p:spPr>
          <a:xfrm>
            <a:off x="838200" y="631825"/>
            <a:ext cx="10515600" cy="1325563"/>
          </a:xfrm>
        </p:spPr>
        <p:txBody>
          <a:bodyPr>
            <a:normAutofit/>
          </a:bodyPr>
          <a:lstStyle/>
          <a:p>
            <a:r>
              <a:rPr lang="zh-CN" altLang="en-US" dirty="0"/>
              <a:t>我们目前的进展</a:t>
            </a:r>
          </a:p>
        </p:txBody>
      </p:sp>
      <p:sp>
        <p:nvSpPr>
          <p:cNvPr id="3" name="Content Placeholder 2">
            <a:extLst>
              <a:ext uri="{FF2B5EF4-FFF2-40B4-BE49-F238E27FC236}">
                <a16:creationId xmlns:a16="http://schemas.microsoft.com/office/drawing/2014/main" id="{96915873-54BE-4795-9240-2C00EEE5BD8C}"/>
              </a:ext>
            </a:extLst>
          </p:cNvPr>
          <p:cNvSpPr>
            <a:spLocks noGrp="1"/>
          </p:cNvSpPr>
          <p:nvPr>
            <p:ph idx="1"/>
          </p:nvPr>
        </p:nvSpPr>
        <p:spPr>
          <a:xfrm>
            <a:off x="838200" y="2057400"/>
            <a:ext cx="10515600" cy="3871762"/>
          </a:xfrm>
        </p:spPr>
        <p:txBody>
          <a:bodyPr>
            <a:normAutofit/>
          </a:bodyPr>
          <a:lstStyle/>
          <a:p>
            <a:r>
              <a:rPr lang="en-US" altLang="zh-CN" sz="2400" dirty="0"/>
              <a:t>1</a:t>
            </a:r>
            <a:r>
              <a:rPr lang="zh-CN" altLang="en-US" sz="2400" dirty="0"/>
              <a:t>，在暑假期间对光明两个城中村进行了调查。</a:t>
            </a:r>
            <a:endParaRPr lang="en-US" altLang="zh-CN" sz="2400" dirty="0"/>
          </a:p>
          <a:p>
            <a:r>
              <a:rPr lang="en-US" altLang="zh-CN" sz="2400" dirty="0"/>
              <a:t>2</a:t>
            </a:r>
            <a:r>
              <a:rPr lang="zh-CN" altLang="en-US" sz="2400" dirty="0"/>
              <a:t>，收集了调查数据</a:t>
            </a:r>
            <a:endParaRPr lang="en-US" altLang="zh-CN" sz="2400" dirty="0"/>
          </a:p>
          <a:p>
            <a:r>
              <a:rPr lang="en-US" altLang="zh-CN" sz="2400" dirty="0"/>
              <a:t>3</a:t>
            </a:r>
            <a:r>
              <a:rPr lang="zh-CN" altLang="en-US" sz="2400" dirty="0"/>
              <a:t>，绘制了装置的框图</a:t>
            </a:r>
          </a:p>
        </p:txBody>
      </p:sp>
    </p:spTree>
    <p:extLst>
      <p:ext uri="{BB962C8B-B14F-4D97-AF65-F5344CB8AC3E}">
        <p14:creationId xmlns:p14="http://schemas.microsoft.com/office/powerpoint/2010/main" val="42824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5FCBA-F720-469F-9544-8B9A24237723}"/>
              </a:ext>
            </a:extLst>
          </p:cNvPr>
          <p:cNvSpPr>
            <a:spLocks noGrp="1"/>
          </p:cNvSpPr>
          <p:nvPr>
            <p:ph type="title"/>
          </p:nvPr>
        </p:nvSpPr>
        <p:spPr>
          <a:xfrm>
            <a:off x="1288064" y="1284731"/>
            <a:ext cx="9637776" cy="831745"/>
          </a:xfrm>
        </p:spPr>
        <p:txBody>
          <a:bodyPr>
            <a:normAutofit/>
          </a:bodyPr>
          <a:lstStyle/>
          <a:p>
            <a:r>
              <a:rPr lang="zh-CN" altLang="en-US" dirty="0"/>
              <a:t>通过走访调查我们发现的</a:t>
            </a:r>
          </a:p>
        </p:txBody>
      </p:sp>
      <p:sp>
        <p:nvSpPr>
          <p:cNvPr id="3" name="Content Placeholder 2">
            <a:extLst>
              <a:ext uri="{FF2B5EF4-FFF2-40B4-BE49-F238E27FC236}">
                <a16:creationId xmlns:a16="http://schemas.microsoft.com/office/drawing/2014/main" id="{A973E88B-BDFB-4A29-A8C8-B245DDF3D19C}"/>
              </a:ext>
            </a:extLst>
          </p:cNvPr>
          <p:cNvSpPr>
            <a:spLocks noGrp="1"/>
          </p:cNvSpPr>
          <p:nvPr>
            <p:ph idx="1"/>
          </p:nvPr>
        </p:nvSpPr>
        <p:spPr>
          <a:xfrm>
            <a:off x="1288064" y="2198671"/>
            <a:ext cx="9637776" cy="3369980"/>
          </a:xfrm>
        </p:spPr>
        <p:txBody>
          <a:bodyPr>
            <a:normAutofit/>
          </a:bodyPr>
          <a:lstStyle/>
          <a:p>
            <a:pPr marL="0" indent="0">
              <a:buNone/>
            </a:pPr>
            <a:r>
              <a:rPr lang="en-US" altLang="zh-CN" sz="2000" dirty="0"/>
              <a:t>1</a:t>
            </a:r>
            <a:r>
              <a:rPr lang="zh-CN" altLang="en-US" sz="2000" dirty="0"/>
              <a:t>，居民缺乏安全用电意识，车辆摆放杂乱，线材杂乱</a:t>
            </a:r>
            <a:endParaRPr lang="en-US" altLang="zh-CN" sz="2000" dirty="0"/>
          </a:p>
          <a:p>
            <a:pPr marL="0" indent="0">
              <a:buNone/>
            </a:pPr>
            <a:endParaRPr lang="en-US" altLang="zh-CN" sz="2000" dirty="0"/>
          </a:p>
          <a:p>
            <a:pPr marL="0" indent="0">
              <a:buNone/>
            </a:pPr>
            <a:r>
              <a:rPr lang="en-US" altLang="zh-CN" sz="2000" dirty="0"/>
              <a:t>2</a:t>
            </a:r>
            <a:r>
              <a:rPr lang="zh-CN" altLang="en-US" sz="2000" dirty="0"/>
              <a:t>，充电设施大多追求成本，安全防护措施不到位</a:t>
            </a:r>
            <a:endParaRPr lang="en-US" altLang="zh-CN" sz="2000" dirty="0"/>
          </a:p>
          <a:p>
            <a:pPr marL="0" indent="0">
              <a:buNone/>
            </a:pPr>
            <a:endParaRPr lang="en-US" altLang="zh-CN" sz="2000" dirty="0"/>
          </a:p>
          <a:p>
            <a:pPr marL="0" indent="0">
              <a:buNone/>
            </a:pPr>
            <a:r>
              <a:rPr lang="en-US" altLang="zh-CN" sz="2000" dirty="0"/>
              <a:t>3</a:t>
            </a:r>
            <a:r>
              <a:rPr lang="zh-CN" altLang="en-US" sz="2000" dirty="0"/>
              <a:t>，充电桩以居民楼为单位布置，数量上不足</a:t>
            </a:r>
            <a:endParaRPr lang="en-US" altLang="zh-CN" sz="2000" dirty="0"/>
          </a:p>
          <a:p>
            <a:pPr marL="0" indent="0">
              <a:buNone/>
            </a:pPr>
            <a:endParaRPr lang="zh-CN" altLang="en-US" sz="2000" dirty="0"/>
          </a:p>
        </p:txBody>
      </p:sp>
    </p:spTree>
    <p:extLst>
      <p:ext uri="{BB962C8B-B14F-4D97-AF65-F5344CB8AC3E}">
        <p14:creationId xmlns:p14="http://schemas.microsoft.com/office/powerpoint/2010/main" val="337951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5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6F025-22DA-4332-A874-DA578F2A7F7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zh-CN" altLang="en-US" sz="2600" kern="1200">
                <a:solidFill>
                  <a:srgbClr val="FFFFFF"/>
                </a:solidFill>
                <a:latin typeface="+mj-lt"/>
                <a:ea typeface="+mj-ea"/>
                <a:cs typeface="+mj-cs"/>
              </a:rPr>
              <a:t>以下是我对此装置的初步构想</a:t>
            </a:r>
          </a:p>
        </p:txBody>
      </p:sp>
      <p:pic>
        <p:nvPicPr>
          <p:cNvPr id="5" name="Picture 4" descr="A screenshot of a cell phone&#10;&#10;Description automatically generated">
            <a:extLst>
              <a:ext uri="{FF2B5EF4-FFF2-40B4-BE49-F238E27FC236}">
                <a16:creationId xmlns:a16="http://schemas.microsoft.com/office/drawing/2014/main" id="{49B3B7AE-F212-4FA5-8276-ED8D7236BEFD}"/>
              </a:ext>
            </a:extLst>
          </p:cNvPr>
          <p:cNvPicPr>
            <a:picLocks noChangeAspect="1"/>
          </p:cNvPicPr>
          <p:nvPr/>
        </p:nvPicPr>
        <p:blipFill rotWithShape="1">
          <a:blip r:embed="rId2">
            <a:extLst>
              <a:ext uri="{28A0092B-C50C-407E-A947-70E740481C1C}">
                <a14:useLocalDpi xmlns:a14="http://schemas.microsoft.com/office/drawing/2010/main" val="0"/>
              </a:ext>
            </a:extLst>
          </a:blip>
          <a:srcRect l="8892" t="10829" r="23385" b="4623"/>
          <a:stretch/>
        </p:blipFill>
        <p:spPr>
          <a:xfrm>
            <a:off x="3801438" y="402404"/>
            <a:ext cx="7263829" cy="6053191"/>
          </a:xfrm>
          <a:prstGeom prst="rect">
            <a:avLst/>
          </a:prstGeom>
        </p:spPr>
      </p:pic>
    </p:spTree>
    <p:extLst>
      <p:ext uri="{BB962C8B-B14F-4D97-AF65-F5344CB8AC3E}">
        <p14:creationId xmlns:p14="http://schemas.microsoft.com/office/powerpoint/2010/main" val="344948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3AC34-2E63-4F21-AC44-6B52FA6A4ACC}"/>
              </a:ext>
            </a:extLst>
          </p:cNvPr>
          <p:cNvSpPr>
            <a:spLocks noGrp="1"/>
          </p:cNvSpPr>
          <p:nvPr>
            <p:ph type="title"/>
          </p:nvPr>
        </p:nvSpPr>
        <p:spPr>
          <a:xfrm>
            <a:off x="1288064" y="1284731"/>
            <a:ext cx="9637776" cy="693044"/>
          </a:xfrm>
        </p:spPr>
        <p:txBody>
          <a:bodyPr>
            <a:normAutofit fontScale="90000"/>
          </a:bodyPr>
          <a:lstStyle/>
          <a:p>
            <a:r>
              <a:rPr lang="zh-CN" altLang="en-US" dirty="0"/>
              <a:t>成果分析</a:t>
            </a:r>
          </a:p>
        </p:txBody>
      </p:sp>
      <p:sp>
        <p:nvSpPr>
          <p:cNvPr id="3" name="Content Placeholder 2">
            <a:extLst>
              <a:ext uri="{FF2B5EF4-FFF2-40B4-BE49-F238E27FC236}">
                <a16:creationId xmlns:a16="http://schemas.microsoft.com/office/drawing/2014/main" id="{76413A20-70C3-43E4-BE0D-2755188E4C1E}"/>
              </a:ext>
            </a:extLst>
          </p:cNvPr>
          <p:cNvSpPr>
            <a:spLocks noGrp="1"/>
          </p:cNvSpPr>
          <p:nvPr>
            <p:ph idx="1"/>
          </p:nvPr>
        </p:nvSpPr>
        <p:spPr>
          <a:xfrm>
            <a:off x="1288064" y="2297805"/>
            <a:ext cx="9637776" cy="3270846"/>
          </a:xfrm>
        </p:spPr>
        <p:txBody>
          <a:bodyPr>
            <a:normAutofit/>
          </a:bodyPr>
          <a:lstStyle/>
          <a:p>
            <a:pPr marL="0" indent="0">
              <a:buNone/>
            </a:pPr>
            <a:r>
              <a:rPr lang="en-US" altLang="zh-CN" sz="2000" dirty="0"/>
              <a:t>1</a:t>
            </a:r>
            <a:r>
              <a:rPr lang="zh-CN" altLang="en-US" sz="2000" dirty="0"/>
              <a:t>，总结出电瓶车电池充放电过程中所存在的问题</a:t>
            </a:r>
            <a:endParaRPr lang="en-US" altLang="zh-CN" sz="2000" dirty="0"/>
          </a:p>
          <a:p>
            <a:pPr marL="0" indent="0">
              <a:buNone/>
            </a:pPr>
            <a:r>
              <a:rPr lang="en-US" altLang="zh-CN" sz="2000" dirty="0"/>
              <a:t>2</a:t>
            </a:r>
            <a:r>
              <a:rPr lang="zh-CN" altLang="en-US" sz="2000" dirty="0"/>
              <a:t>，对城中村充放电安全现状的总结</a:t>
            </a:r>
            <a:endParaRPr lang="en-US" altLang="zh-CN" sz="2000" dirty="0"/>
          </a:p>
          <a:p>
            <a:pPr marL="0" indent="0">
              <a:buNone/>
            </a:pPr>
            <a:r>
              <a:rPr lang="en-US" altLang="zh-CN" sz="2000" dirty="0"/>
              <a:t>3</a:t>
            </a:r>
            <a:r>
              <a:rPr lang="zh-CN" altLang="en-US" sz="2000" dirty="0"/>
              <a:t>，对问题给出我们的解决方案</a:t>
            </a:r>
            <a:r>
              <a:rPr lang="en-US" altLang="zh-CN" sz="2000" dirty="0"/>
              <a:t>-&gt;</a:t>
            </a:r>
            <a:r>
              <a:rPr lang="zh-CN" altLang="en-US" sz="2000" dirty="0"/>
              <a:t>制作一个装置</a:t>
            </a:r>
          </a:p>
        </p:txBody>
      </p:sp>
    </p:spTree>
    <p:extLst>
      <p:ext uri="{BB962C8B-B14F-4D97-AF65-F5344CB8AC3E}">
        <p14:creationId xmlns:p14="http://schemas.microsoft.com/office/powerpoint/2010/main" val="194670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A868062C-D554-4DAD-8F76-5EDF26514968}"/>
              </a:ext>
            </a:extLst>
          </p:cNvPr>
          <p:cNvPicPr>
            <a:picLocks noChangeAspect="1"/>
          </p:cNvPicPr>
          <p:nvPr/>
        </p:nvPicPr>
        <p:blipFill rotWithShape="1">
          <a:blip r:embed="rId2"/>
          <a:srcRect b="21329"/>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C1FBCB95-389E-4A3B-A32D-E5E26CD8F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1554" y="1931495"/>
            <a:ext cx="8368893" cy="2995011"/>
          </a:xfrm>
          <a:prstGeom prst="rect">
            <a:avLst/>
          </a:prstGeom>
          <a:solidFill>
            <a:schemeClr val="bg1">
              <a:alpha val="80000"/>
            </a:schemeClr>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298A4E45-233B-4B5C-B9A3-2791BF6F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212" y="2093976"/>
            <a:ext cx="8037576" cy="2670048"/>
          </a:xfrm>
          <a:prstGeom prst="rect">
            <a:avLst/>
          </a:prstGeom>
          <a:noFill/>
          <a:ln w="19050" cap="sq" cmpd="sng" algn="ctr">
            <a:solidFill>
              <a:schemeClr val="tx1"/>
            </a:solidFill>
            <a:prstDash val="solid"/>
            <a:miter lim="800000"/>
          </a:ln>
          <a:effectLst/>
        </p:spPr>
      </p:sp>
      <p:sp>
        <p:nvSpPr>
          <p:cNvPr id="2" name="Title 1">
            <a:extLst>
              <a:ext uri="{FF2B5EF4-FFF2-40B4-BE49-F238E27FC236}">
                <a16:creationId xmlns:a16="http://schemas.microsoft.com/office/drawing/2014/main" id="{0EE98905-4F7C-441C-850C-A81BF054C60A}"/>
              </a:ext>
            </a:extLst>
          </p:cNvPr>
          <p:cNvSpPr>
            <a:spLocks noGrp="1"/>
          </p:cNvSpPr>
          <p:nvPr>
            <p:ph type="ctrTitle"/>
          </p:nvPr>
        </p:nvSpPr>
        <p:spPr>
          <a:xfrm>
            <a:off x="2241804" y="2280543"/>
            <a:ext cx="7708392" cy="1617688"/>
          </a:xfrm>
        </p:spPr>
        <p:txBody>
          <a:bodyPr>
            <a:normAutofit/>
          </a:bodyPr>
          <a:lstStyle/>
          <a:p>
            <a:r>
              <a:rPr lang="zh-CN" altLang="en-US" dirty="0">
                <a:latin typeface="Adobe 繁黑體 Std B" panose="020B0700000000000000" pitchFamily="34" charset="-128"/>
                <a:ea typeface="Adobe 繁黑體 Std B" panose="020B0700000000000000" pitchFamily="34" charset="-128"/>
              </a:rPr>
              <a:t>预期进展</a:t>
            </a:r>
          </a:p>
        </p:txBody>
      </p:sp>
      <p:sp>
        <p:nvSpPr>
          <p:cNvPr id="3" name="Subtitle 2">
            <a:extLst>
              <a:ext uri="{FF2B5EF4-FFF2-40B4-BE49-F238E27FC236}">
                <a16:creationId xmlns:a16="http://schemas.microsoft.com/office/drawing/2014/main" id="{9BEA1170-8D4F-404B-8E81-6921B8770EDE}"/>
              </a:ext>
            </a:extLst>
          </p:cNvPr>
          <p:cNvSpPr>
            <a:spLocks noGrp="1"/>
          </p:cNvSpPr>
          <p:nvPr>
            <p:ph type="subTitle" idx="1"/>
          </p:nvPr>
        </p:nvSpPr>
        <p:spPr>
          <a:xfrm>
            <a:off x="2241804" y="3898231"/>
            <a:ext cx="7708392" cy="699091"/>
          </a:xfrm>
        </p:spPr>
        <p:txBody>
          <a:bodyPr>
            <a:normAutofit/>
          </a:bodyPr>
          <a:lstStyle/>
          <a:p>
            <a:endParaRPr lang="zh-CN" altLang="en-US" dirty="0"/>
          </a:p>
        </p:txBody>
      </p:sp>
    </p:spTree>
    <p:extLst>
      <p:ext uri="{BB962C8B-B14F-4D97-AF65-F5344CB8AC3E}">
        <p14:creationId xmlns:p14="http://schemas.microsoft.com/office/powerpoint/2010/main" val="63298451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E537-5A9A-4231-BF84-BD644C573325}"/>
              </a:ext>
            </a:extLst>
          </p:cNvPr>
          <p:cNvSpPr>
            <a:spLocks noGrp="1"/>
          </p:cNvSpPr>
          <p:nvPr>
            <p:ph type="title"/>
          </p:nvPr>
        </p:nvSpPr>
        <p:spPr/>
        <p:txBody>
          <a:bodyPr/>
          <a:lstStyle/>
          <a:p>
            <a:endParaRPr lang="zh-CN" altLang="en-US" dirty="0"/>
          </a:p>
        </p:txBody>
      </p:sp>
      <p:graphicFrame>
        <p:nvGraphicFramePr>
          <p:cNvPr id="4" name="Content Placeholder 3">
            <a:extLst>
              <a:ext uri="{FF2B5EF4-FFF2-40B4-BE49-F238E27FC236}">
                <a16:creationId xmlns:a16="http://schemas.microsoft.com/office/drawing/2014/main" id="{15869396-E276-48BF-AD99-8431550942A4}"/>
              </a:ext>
            </a:extLst>
          </p:cNvPr>
          <p:cNvGraphicFramePr>
            <a:graphicFrameLocks noGrp="1"/>
          </p:cNvGraphicFramePr>
          <p:nvPr>
            <p:ph idx="1"/>
            <p:extLst>
              <p:ext uri="{D42A27DB-BD31-4B8C-83A1-F6EECF244321}">
                <p14:modId xmlns:p14="http://schemas.microsoft.com/office/powerpoint/2010/main" val="3390395300"/>
              </p:ext>
            </p:extLst>
          </p:nvPr>
        </p:nvGraphicFramePr>
        <p:xfrm>
          <a:off x="838200" y="432868"/>
          <a:ext cx="7376734" cy="6195441"/>
        </p:xfrm>
        <a:graphic>
          <a:graphicData uri="http://schemas.openxmlformats.org/drawingml/2006/table">
            <a:tbl>
              <a:tblPr>
                <a:tableStyleId>{5C22544A-7EE6-4342-B048-85BDC9FD1C3A}</a:tableStyleId>
              </a:tblPr>
              <a:tblGrid>
                <a:gridCol w="7376734">
                  <a:extLst>
                    <a:ext uri="{9D8B030D-6E8A-4147-A177-3AD203B41FA5}">
                      <a16:colId xmlns:a16="http://schemas.microsoft.com/office/drawing/2014/main" val="453537950"/>
                    </a:ext>
                  </a:extLst>
                </a:gridCol>
              </a:tblGrid>
              <a:tr h="4351338">
                <a:tc>
                  <a:txBody>
                    <a:bodyPr/>
                    <a:lstStyle/>
                    <a:p>
                      <a:pPr indent="305435" algn="just">
                        <a:lnSpc>
                          <a:spcPts val="2900"/>
                        </a:lnSpc>
                        <a:spcAft>
                          <a:spcPts val="0"/>
                        </a:spcAft>
                      </a:pPr>
                      <a:r>
                        <a:rPr lang="en-US" sz="800" kern="100" dirty="0">
                          <a:effectLst/>
                        </a:rPr>
                        <a:t>2019.05-2019.06 </a:t>
                      </a:r>
                      <a:endParaRPr lang="zh-CN" sz="700" kern="100" dirty="0">
                        <a:effectLst/>
                      </a:endParaRPr>
                    </a:p>
                    <a:p>
                      <a:pPr indent="305435" algn="just">
                        <a:lnSpc>
                          <a:spcPts val="2900"/>
                        </a:lnSpc>
                        <a:spcAft>
                          <a:spcPts val="0"/>
                        </a:spcAft>
                      </a:pPr>
                      <a:r>
                        <a:rPr lang="zh-CN" sz="800" kern="100" dirty="0">
                          <a:effectLst/>
                        </a:rPr>
                        <a:t>文献调研法：全面搜集关于电池机理与安全性的相关资料，充分了解电瓶车电池的工作原理及其事故可能发生的必要条件。</a:t>
                      </a:r>
                      <a:endParaRPr lang="zh-CN" sz="700" kern="100" dirty="0">
                        <a:effectLst/>
                      </a:endParaRPr>
                    </a:p>
                    <a:p>
                      <a:pPr indent="266700" algn="just">
                        <a:lnSpc>
                          <a:spcPts val="2900"/>
                        </a:lnSpc>
                        <a:spcAft>
                          <a:spcPts val="0"/>
                        </a:spcAft>
                      </a:pPr>
                      <a:r>
                        <a:rPr lang="en-US" sz="800" kern="100" dirty="0">
                          <a:effectLst/>
                        </a:rPr>
                        <a:t>2019.07-2019.08</a:t>
                      </a:r>
                      <a:endParaRPr lang="zh-CN" sz="700" kern="100" dirty="0">
                        <a:effectLst/>
                      </a:endParaRPr>
                    </a:p>
                    <a:p>
                      <a:pPr indent="266700" algn="just">
                        <a:lnSpc>
                          <a:spcPts val="2900"/>
                        </a:lnSpc>
                        <a:spcAft>
                          <a:spcPts val="0"/>
                        </a:spcAft>
                      </a:pPr>
                      <a:r>
                        <a:rPr lang="zh-CN" sz="800" kern="100" dirty="0">
                          <a:effectLst/>
                        </a:rPr>
                        <a:t>实地调查法</a:t>
                      </a:r>
                      <a:r>
                        <a:rPr lang="en-US" sz="800" kern="100" dirty="0">
                          <a:effectLst/>
                        </a:rPr>
                        <a:t>&amp;</a:t>
                      </a:r>
                      <a:r>
                        <a:rPr lang="zh-CN" sz="800" kern="100" dirty="0">
                          <a:effectLst/>
                        </a:rPr>
                        <a:t>文献调研法：针对不同的电动车品牌的电池进行调研，按照不同的特征对电池的安全性进行排名，得出不同电池性能的优劣对比，采购不同厂商电池并待相关测试。</a:t>
                      </a:r>
                      <a:endParaRPr lang="zh-CN" sz="700" kern="100" dirty="0">
                        <a:effectLst/>
                      </a:endParaRPr>
                    </a:p>
                    <a:p>
                      <a:pPr indent="266700" algn="just">
                        <a:lnSpc>
                          <a:spcPts val="2900"/>
                        </a:lnSpc>
                        <a:spcAft>
                          <a:spcPts val="0"/>
                        </a:spcAft>
                      </a:pPr>
                      <a:r>
                        <a:rPr lang="en-US" sz="800" kern="100" dirty="0">
                          <a:effectLst/>
                        </a:rPr>
                        <a:t>2019.09-2019.10</a:t>
                      </a:r>
                      <a:endParaRPr lang="zh-CN" sz="700" kern="100" dirty="0">
                        <a:effectLst/>
                      </a:endParaRPr>
                    </a:p>
                    <a:p>
                      <a:pPr indent="266700" algn="just">
                        <a:lnSpc>
                          <a:spcPts val="2900"/>
                        </a:lnSpc>
                        <a:spcAft>
                          <a:spcPts val="0"/>
                        </a:spcAft>
                      </a:pPr>
                      <a:r>
                        <a:rPr lang="zh-CN" sz="800" kern="100" dirty="0">
                          <a:effectLst/>
                        </a:rPr>
                        <a:t>实地调查法</a:t>
                      </a:r>
                      <a:r>
                        <a:rPr lang="en-US" sz="800" kern="100" dirty="0">
                          <a:effectLst/>
                        </a:rPr>
                        <a:t>&amp;</a:t>
                      </a:r>
                      <a:r>
                        <a:rPr lang="zh-CN" sz="800" kern="100" dirty="0">
                          <a:effectLst/>
                        </a:rPr>
                        <a:t>访谈法</a:t>
                      </a:r>
                      <a:r>
                        <a:rPr lang="en-US" sz="800" kern="100" dirty="0">
                          <a:effectLst/>
                        </a:rPr>
                        <a:t>&amp;</a:t>
                      </a:r>
                      <a:r>
                        <a:rPr lang="zh-CN" sz="800" kern="100" dirty="0">
                          <a:effectLst/>
                        </a:rPr>
                        <a:t>实验法：实地考察深圳知名的汽车电池生产厂商如比亚迪、欣旺达等公司，参观并通过访谈的方式获得有关锂电池生产过程中的质量控制具体过程及采购电池安全性能进行相关测试。进入大学城清华大学材料能源学院与高校老师进行深入交流，了解电池的发展趋势及前沿方向。</a:t>
                      </a:r>
                      <a:endParaRPr lang="zh-CN" sz="700" kern="100" dirty="0">
                        <a:effectLst/>
                      </a:endParaRPr>
                    </a:p>
                    <a:p>
                      <a:pPr indent="305435" algn="just">
                        <a:lnSpc>
                          <a:spcPts val="2900"/>
                        </a:lnSpc>
                        <a:spcAft>
                          <a:spcPts val="0"/>
                        </a:spcAft>
                      </a:pPr>
                      <a:r>
                        <a:rPr lang="en-US" sz="800" kern="100" dirty="0">
                          <a:effectLst/>
                        </a:rPr>
                        <a:t>2019.11-2019.12</a:t>
                      </a:r>
                      <a:endParaRPr lang="zh-CN" sz="700" kern="100" dirty="0">
                        <a:effectLst/>
                      </a:endParaRPr>
                    </a:p>
                    <a:p>
                      <a:pPr indent="304800" algn="just">
                        <a:lnSpc>
                          <a:spcPts val="2900"/>
                        </a:lnSpc>
                        <a:spcAft>
                          <a:spcPts val="0"/>
                        </a:spcAft>
                      </a:pPr>
                      <a:r>
                        <a:rPr lang="zh-CN" sz="800" kern="100" dirty="0">
                          <a:effectLst/>
                        </a:rPr>
                        <a:t>实地调查法：对于光明区电瓶车充电的集中区域进行实地考察，采集充电时充电器线路摆放有哪些不规范的情况并采集图片信息。根据第一阶段网络调研的信息进行安全等级评估，对于不同地区的样本进行归类标记。</a:t>
                      </a:r>
                      <a:endParaRPr lang="zh-CN" sz="700" kern="100" dirty="0">
                        <a:effectLst/>
                      </a:endParaRPr>
                    </a:p>
                    <a:p>
                      <a:pPr indent="304800" algn="just">
                        <a:lnSpc>
                          <a:spcPts val="2900"/>
                        </a:lnSpc>
                        <a:spcAft>
                          <a:spcPts val="0"/>
                        </a:spcAft>
                      </a:pPr>
                      <a:r>
                        <a:rPr lang="en-US" sz="800" kern="100" dirty="0">
                          <a:effectLst/>
                        </a:rPr>
                        <a:t>2020.01-2020.02</a:t>
                      </a:r>
                      <a:endParaRPr lang="zh-CN" sz="700" kern="100" dirty="0">
                        <a:effectLst/>
                      </a:endParaRPr>
                    </a:p>
                    <a:p>
                      <a:pPr indent="304800" algn="just">
                        <a:lnSpc>
                          <a:spcPts val="2900"/>
                        </a:lnSpc>
                        <a:spcAft>
                          <a:spcPts val="0"/>
                        </a:spcAft>
                      </a:pPr>
                      <a:r>
                        <a:rPr lang="zh-CN" sz="800" kern="100" dirty="0">
                          <a:effectLst/>
                        </a:rPr>
                        <a:t>问卷调查法：对于光明区周边的公共服务部门、事业单位、校区等发放调查问卷，采集市民对于电瓶车相关问题的反馈信息。</a:t>
                      </a:r>
                      <a:endParaRPr lang="zh-CN" sz="700" kern="100" dirty="0">
                        <a:effectLst/>
                      </a:endParaRPr>
                    </a:p>
                    <a:p>
                      <a:pPr indent="304800" algn="just">
                        <a:lnSpc>
                          <a:spcPts val="2900"/>
                        </a:lnSpc>
                        <a:spcAft>
                          <a:spcPts val="0"/>
                        </a:spcAft>
                      </a:pPr>
                      <a:r>
                        <a:rPr lang="en-US" sz="800" kern="100" dirty="0">
                          <a:effectLst/>
                        </a:rPr>
                        <a:t>2020.03-2020.04</a:t>
                      </a:r>
                      <a:endParaRPr lang="zh-CN" sz="700" kern="100" dirty="0">
                        <a:effectLst/>
                      </a:endParaRPr>
                    </a:p>
                    <a:p>
                      <a:pPr indent="304800" algn="just">
                        <a:lnSpc>
                          <a:spcPts val="2900"/>
                        </a:lnSpc>
                        <a:spcAft>
                          <a:spcPts val="0"/>
                        </a:spcAft>
                      </a:pPr>
                      <a:r>
                        <a:rPr lang="zh-CN" sz="800" kern="100" dirty="0">
                          <a:effectLst/>
                        </a:rPr>
                        <a:t>实验法：构建一个完整的电池充电布置模型及规范，将模型应用到光明区居民小区并验证其合理性。</a:t>
                      </a:r>
                      <a:endParaRPr lang="zh-CN" sz="700" kern="100" dirty="0">
                        <a:effectLst/>
                      </a:endParaRPr>
                    </a:p>
                    <a:p>
                      <a:pPr indent="304800" algn="just">
                        <a:lnSpc>
                          <a:spcPts val="2900"/>
                        </a:lnSpc>
                        <a:spcAft>
                          <a:spcPts val="0"/>
                        </a:spcAft>
                      </a:pPr>
                      <a:r>
                        <a:rPr lang="en-US" sz="800" kern="100" dirty="0">
                          <a:effectLst/>
                        </a:rPr>
                        <a:t>2020.05-2020.05</a:t>
                      </a:r>
                      <a:endParaRPr lang="zh-CN" sz="700" kern="100" dirty="0">
                        <a:effectLst/>
                      </a:endParaRPr>
                    </a:p>
                    <a:p>
                      <a:pPr indent="304800" algn="just">
                        <a:lnSpc>
                          <a:spcPts val="2900"/>
                        </a:lnSpc>
                        <a:spcAft>
                          <a:spcPts val="0"/>
                        </a:spcAft>
                      </a:pPr>
                      <a:r>
                        <a:rPr lang="zh-CN" sz="800" kern="100" dirty="0">
                          <a:effectLst/>
                        </a:rPr>
                        <a:t>处理相关数据，提出改进措施，撰写研究性论文。</a:t>
                      </a:r>
                      <a:endParaRPr lang="zh-CN" sz="700" kern="100" dirty="0">
                        <a:effectLst/>
                        <a:latin typeface="Times New Roman" panose="02020603050405020304" pitchFamily="18" charset="0"/>
                        <a:ea typeface="宋体" panose="02010600030101010101" pitchFamily="2" charset="-122"/>
                      </a:endParaRPr>
                    </a:p>
                  </a:txBody>
                  <a:tcPr marL="80182" marR="80182" marT="0" marB="0"/>
                </a:tc>
                <a:extLst>
                  <a:ext uri="{0D108BD9-81ED-4DB2-BD59-A6C34878D82A}">
                    <a16:rowId xmlns:a16="http://schemas.microsoft.com/office/drawing/2014/main" val="4121130485"/>
                  </a:ext>
                </a:extLst>
              </a:tr>
            </a:tbl>
          </a:graphicData>
        </a:graphic>
      </p:graphicFrame>
    </p:spTree>
    <p:extLst>
      <p:ext uri="{BB962C8B-B14F-4D97-AF65-F5344CB8AC3E}">
        <p14:creationId xmlns:p14="http://schemas.microsoft.com/office/powerpoint/2010/main" val="1165503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539752" y="963877"/>
            <a:ext cx="3792810" cy="4930246"/>
          </a:xfrm>
        </p:spPr>
        <p:txBody>
          <a:bodyPr vert="horz" lIns="91440" tIns="45720" rIns="91440" bIns="45720" rtlCol="0" anchor="ctr">
            <a:normAutofit/>
          </a:bodyPr>
          <a:lstStyle/>
          <a:p>
            <a:pPr algn="r"/>
            <a:r>
              <a:rPr lang="zh-CN" altLang="en-US" sz="4400" b="1" kern="1200" dirty="0">
                <a:solidFill>
                  <a:schemeClr val="accent1"/>
                </a:solidFill>
                <a:latin typeface="+mj-lt"/>
                <a:ea typeface="+mj-ea"/>
                <a:cs typeface="+mj-cs"/>
              </a:rPr>
              <a:t>二：实地访问</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
          </p:nvPr>
        </p:nvSpPr>
        <p:spPr>
          <a:xfrm>
            <a:off x="4976031" y="963877"/>
            <a:ext cx="6377769" cy="4930246"/>
          </a:xfrm>
        </p:spPr>
        <p:txBody>
          <a:bodyPr vert="horz" lIns="91440" tIns="45720" rIns="91440" bIns="45720" rtlCol="0" anchor="ctr">
            <a:normAutofit/>
          </a:bodyPr>
          <a:lstStyle/>
          <a:p>
            <a:pPr indent="-228600" algn="l">
              <a:buFont typeface="Arial" panose="020B0604020202020204" pitchFamily="34" charset="0"/>
              <a:buChar char="•"/>
            </a:pPr>
            <a:r>
              <a:rPr lang="zh-CN" altLang="en-US" dirty="0"/>
              <a:t>访问目的：</a:t>
            </a:r>
            <a:endParaRPr lang="en-US" altLang="zh-CN" dirty="0"/>
          </a:p>
          <a:p>
            <a:pPr indent="-228600" algn="l">
              <a:buFont typeface="Arial" panose="020B0604020202020204" pitchFamily="34" charset="0"/>
              <a:buChar char="•"/>
            </a:pPr>
            <a:r>
              <a:rPr lang="en-US" altLang="zh-CN" dirty="0"/>
              <a:t>1.</a:t>
            </a:r>
            <a:r>
              <a:rPr lang="zh-CN" altLang="en-US" dirty="0"/>
              <a:t>通过本次调查，找到在电瓶车密集的地方居民的充电方式及风险。</a:t>
            </a:r>
            <a:endParaRPr lang="en-US" altLang="zh-CN" dirty="0"/>
          </a:p>
          <a:p>
            <a:pPr indent="-228600" algn="l">
              <a:buFont typeface="Arial" panose="020B0604020202020204" pitchFamily="34" charset="0"/>
              <a:buChar char="•"/>
            </a:pPr>
            <a:r>
              <a:rPr lang="en-US" altLang="zh-CN" dirty="0"/>
              <a:t>2.</a:t>
            </a:r>
            <a:r>
              <a:rPr lang="zh-CN" altLang="en-US" dirty="0"/>
              <a:t>通过与当地人的沟通，了解当地人对电瓶车电池充电安全的认知。</a:t>
            </a:r>
            <a:endParaRPr lang="en-US" altLang="zh-CN" dirty="0"/>
          </a:p>
          <a:p>
            <a:pPr indent="-228600" algn="l">
              <a:buFont typeface="Arial" panose="020B0604020202020204" pitchFamily="34" charset="0"/>
              <a:buChar char="•"/>
            </a:pPr>
            <a:r>
              <a:rPr lang="en-US" altLang="zh-CN" dirty="0"/>
              <a:t>3.</a:t>
            </a:r>
            <a:r>
              <a:rPr lang="zh-CN" altLang="en-US" dirty="0"/>
              <a:t>通过本次调查，加强我们小组成员对电瓶车充电问题的了解，以便日后小课题的开展。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5604" y="714356"/>
            <a:ext cx="6615130" cy="1143000"/>
          </a:xfrm>
        </p:spPr>
        <p:txBody>
          <a:bodyPr>
            <a:normAutofit/>
          </a:bodyPr>
          <a:lstStyle/>
          <a:p>
            <a:pPr algn="l"/>
            <a:r>
              <a:rPr lang="zh-CN" altLang="en-US" sz="2800" dirty="0">
                <a:latin typeface="华文楷体" pitchFamily="2" charset="-122"/>
                <a:ea typeface="华文楷体" pitchFamily="2" charset="-122"/>
                <a:cs typeface="+mn-cs"/>
              </a:rPr>
              <a:t>调查地点及出行方式：</a:t>
            </a:r>
          </a:p>
        </p:txBody>
      </p:sp>
      <p:sp>
        <p:nvSpPr>
          <p:cNvPr id="3" name="内容占位符 2"/>
          <p:cNvSpPr>
            <a:spLocks noGrp="1"/>
          </p:cNvSpPr>
          <p:nvPr>
            <p:ph idx="1"/>
          </p:nvPr>
        </p:nvSpPr>
        <p:spPr>
          <a:xfrm>
            <a:off x="3167042" y="1643051"/>
            <a:ext cx="6215106" cy="4483113"/>
          </a:xfrm>
        </p:spPr>
        <p:txBody>
          <a:bodyPr>
            <a:normAutofit/>
          </a:bodyPr>
          <a:lstStyle/>
          <a:p>
            <a:pPr>
              <a:buNone/>
            </a:pPr>
            <a:r>
              <a:rPr lang="en-US" altLang="zh-CN" sz="2000" dirty="0">
                <a:latin typeface="华文楷体" pitchFamily="2" charset="-122"/>
                <a:ea typeface="华文楷体" pitchFamily="2" charset="-122"/>
              </a:rPr>
              <a:t>1.</a:t>
            </a:r>
            <a:r>
              <a:rPr lang="zh-CN" altLang="en-US" sz="2000" dirty="0">
                <a:latin typeface="华文楷体" pitchFamily="2" charset="-122"/>
                <a:ea typeface="华文楷体" pitchFamily="2" charset="-122"/>
              </a:rPr>
              <a:t>调查地点：楼村（城中村）</a:t>
            </a:r>
            <a:endParaRPr lang="en-US" altLang="zh-CN" sz="2000" dirty="0">
              <a:latin typeface="华文楷体" pitchFamily="2" charset="-122"/>
              <a:ea typeface="华文楷体" pitchFamily="2" charset="-122"/>
            </a:endParaRPr>
          </a:p>
          <a:p>
            <a:pPr>
              <a:buNone/>
            </a:pPr>
            <a:r>
              <a:rPr lang="en-US" altLang="zh-CN" sz="2000" dirty="0">
                <a:latin typeface="华文楷体" pitchFamily="2" charset="-122"/>
                <a:ea typeface="华文楷体" pitchFamily="2" charset="-122"/>
              </a:rPr>
              <a:t>2.</a:t>
            </a:r>
            <a:r>
              <a:rPr lang="zh-CN" altLang="en-US" sz="2000" dirty="0">
                <a:latin typeface="华文楷体" pitchFamily="2" charset="-122"/>
                <a:ea typeface="华文楷体" pitchFamily="2" charset="-122"/>
              </a:rPr>
              <a:t>出行方式：</a:t>
            </a:r>
            <a:endParaRPr lang="en-US" altLang="zh-CN" sz="2000" dirty="0">
              <a:latin typeface="华文楷体" pitchFamily="2" charset="-122"/>
              <a:ea typeface="华文楷体" pitchFamily="2" charset="-122"/>
            </a:endParaRPr>
          </a:p>
          <a:p>
            <a:pPr>
              <a:buNone/>
            </a:pPr>
            <a:endParaRPr lang="zh-CN" altLang="en-US" sz="2000" dirty="0">
              <a:latin typeface="华文楷体" pitchFamily="2" charset="-122"/>
              <a:ea typeface="华文楷体" pitchFamily="2" charset="-122"/>
            </a:endParaRPr>
          </a:p>
        </p:txBody>
      </p:sp>
      <p:pic>
        <p:nvPicPr>
          <p:cNvPr id="4" name="图片 3" descr="C:\Users\Acer\Documents\Tencent Files\262313283\FileRecv\MobileFile\IMG_2652.JPG"/>
          <p:cNvPicPr/>
          <p:nvPr/>
        </p:nvPicPr>
        <p:blipFill>
          <a:blip r:embed="rId2" cstate="print"/>
          <a:srcRect/>
          <a:stretch>
            <a:fillRect/>
          </a:stretch>
        </p:blipFill>
        <p:spPr bwMode="auto">
          <a:xfrm>
            <a:off x="4667240" y="2000240"/>
            <a:ext cx="2500298" cy="450059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latin typeface="华文楷体" pitchFamily="2" charset="-122"/>
                <a:ea typeface="华文楷体" pitchFamily="2" charset="-122"/>
                <a:cs typeface="+mn-cs"/>
              </a:rPr>
              <a:t>调查成果展示</a:t>
            </a:r>
          </a:p>
        </p:txBody>
      </p:sp>
      <p:sp>
        <p:nvSpPr>
          <p:cNvPr id="3" name="内容占位符 2"/>
          <p:cNvSpPr>
            <a:spLocks noGrp="1"/>
          </p:cNvSpPr>
          <p:nvPr>
            <p:ph idx="1"/>
          </p:nvPr>
        </p:nvSpPr>
        <p:spPr>
          <a:xfrm>
            <a:off x="1952596" y="1142985"/>
            <a:ext cx="5043494" cy="4525963"/>
          </a:xfrm>
        </p:spPr>
        <p:txBody>
          <a:bodyPr>
            <a:normAutofit/>
          </a:bodyPr>
          <a:lstStyle/>
          <a:p>
            <a:pPr>
              <a:buNone/>
            </a:pPr>
            <a:r>
              <a:rPr lang="en-US" altLang="zh-CN" sz="2000" dirty="0">
                <a:latin typeface="华文楷体" pitchFamily="2" charset="-122"/>
                <a:ea typeface="华文楷体" pitchFamily="2" charset="-122"/>
              </a:rPr>
              <a:t>1.</a:t>
            </a:r>
            <a:r>
              <a:rPr lang="zh-CN" altLang="en-US" sz="2000" dirty="0">
                <a:latin typeface="华文楷体" pitchFamily="2" charset="-122"/>
                <a:ea typeface="华文楷体" pitchFamily="2" charset="-122"/>
              </a:rPr>
              <a:t>居民充电方式：</a:t>
            </a:r>
            <a:endParaRPr lang="en-US" altLang="zh-CN" sz="2000" dirty="0">
              <a:latin typeface="华文楷体" pitchFamily="2" charset="-122"/>
              <a:ea typeface="华文楷体" pitchFamily="2" charset="-122"/>
            </a:endParaRPr>
          </a:p>
          <a:p>
            <a:pPr>
              <a:buNone/>
            </a:pPr>
            <a:r>
              <a:rPr lang="zh-CN" altLang="en-US" sz="2000" dirty="0">
                <a:latin typeface="华文楷体" pitchFamily="2" charset="-122"/>
                <a:ea typeface="华文楷体" pitchFamily="2" charset="-122"/>
              </a:rPr>
              <a:t>              通过走访调查我们发现居民给自家电瓶车充电用的是分布在各栋楼下的公共充电桩，甚至还有共享电池。</a:t>
            </a:r>
          </a:p>
        </p:txBody>
      </p:sp>
      <p:pic>
        <p:nvPicPr>
          <p:cNvPr id="8" name="图片 7" descr="QQ图片20190908151214.jpg"/>
          <p:cNvPicPr>
            <a:picLocks noChangeAspect="1"/>
          </p:cNvPicPr>
          <p:nvPr/>
        </p:nvPicPr>
        <p:blipFill>
          <a:blip r:embed="rId2"/>
          <a:stretch>
            <a:fillRect/>
          </a:stretch>
        </p:blipFill>
        <p:spPr>
          <a:xfrm>
            <a:off x="2166910" y="2789678"/>
            <a:ext cx="5429256" cy="4068323"/>
          </a:xfrm>
          <a:prstGeom prst="rect">
            <a:avLst/>
          </a:prstGeom>
        </p:spPr>
      </p:pic>
      <p:pic>
        <p:nvPicPr>
          <p:cNvPr id="9" name="图片 8" descr="QQ图片20190908151204.jpg"/>
          <p:cNvPicPr>
            <a:picLocks noChangeAspect="1"/>
          </p:cNvPicPr>
          <p:nvPr/>
        </p:nvPicPr>
        <p:blipFill>
          <a:blip r:embed="rId3"/>
          <a:stretch>
            <a:fillRect/>
          </a:stretch>
        </p:blipFill>
        <p:spPr>
          <a:xfrm>
            <a:off x="7596198" y="2762265"/>
            <a:ext cx="3071802" cy="4095736"/>
          </a:xfrm>
          <a:prstGeom prst="rect">
            <a:avLst/>
          </a:prstGeom>
        </p:spPr>
      </p:pic>
      <p:pic>
        <p:nvPicPr>
          <p:cNvPr id="11" name="图片 10" descr="QQ图片20190908151146.jpg"/>
          <p:cNvPicPr>
            <a:picLocks noChangeAspect="1"/>
          </p:cNvPicPr>
          <p:nvPr/>
        </p:nvPicPr>
        <p:blipFill>
          <a:blip r:embed="rId4"/>
          <a:stretch>
            <a:fillRect/>
          </a:stretch>
        </p:blipFill>
        <p:spPr>
          <a:xfrm rot="16200000">
            <a:off x="7417603" y="-464341"/>
            <a:ext cx="2786057" cy="37147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descr="QQ图片20190908151307.jpg"/>
          <p:cNvPicPr>
            <a:picLocks noGrp="1" noChangeAspect="1"/>
          </p:cNvPicPr>
          <p:nvPr>
            <p:ph idx="1"/>
          </p:nvPr>
        </p:nvPicPr>
        <p:blipFill>
          <a:blip r:embed="rId2" cstate="print"/>
          <a:stretch>
            <a:fillRect/>
          </a:stretch>
        </p:blipFill>
        <p:spPr>
          <a:xfrm>
            <a:off x="6167438" y="0"/>
            <a:ext cx="4500562" cy="6000750"/>
          </a:xfrm>
        </p:spPr>
      </p:pic>
      <p:pic>
        <p:nvPicPr>
          <p:cNvPr id="4" name="图片 3" descr="QQ图片20190908151314.jpg"/>
          <p:cNvPicPr>
            <a:picLocks noChangeAspect="1"/>
          </p:cNvPicPr>
          <p:nvPr/>
        </p:nvPicPr>
        <p:blipFill>
          <a:blip r:embed="rId3" cstate="print"/>
          <a:stretch>
            <a:fillRect/>
          </a:stretch>
        </p:blipFill>
        <p:spPr>
          <a:xfrm>
            <a:off x="1524000" y="0"/>
            <a:ext cx="4500576" cy="60007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2596" y="857233"/>
            <a:ext cx="8229600" cy="4525963"/>
          </a:xfrm>
        </p:spPr>
        <p:txBody>
          <a:bodyPr>
            <a:normAutofit/>
          </a:bodyPr>
          <a:lstStyle/>
          <a:p>
            <a:pPr>
              <a:buNone/>
            </a:pPr>
            <a:r>
              <a:rPr lang="en-US" altLang="zh-CN" sz="2000" dirty="0">
                <a:latin typeface="华文楷体" pitchFamily="2" charset="-122"/>
                <a:ea typeface="华文楷体" pitchFamily="2" charset="-122"/>
              </a:rPr>
              <a:t>2.</a:t>
            </a:r>
            <a:r>
              <a:rPr lang="zh-CN" altLang="en-US" sz="2000" dirty="0">
                <a:latin typeface="华文楷体" pitchFamily="2" charset="-122"/>
                <a:ea typeface="华文楷体" pitchFamily="2" charset="-122"/>
              </a:rPr>
              <a:t>居民充电桩使用现状：</a:t>
            </a:r>
            <a:endParaRPr lang="zh-CN" altLang="en-US" sz="2000" dirty="0"/>
          </a:p>
          <a:p>
            <a:pPr>
              <a:buNone/>
            </a:pPr>
            <a:endParaRPr lang="zh-CN" altLang="en-US" sz="2000" dirty="0">
              <a:latin typeface="华文楷体" pitchFamily="2" charset="-122"/>
              <a:ea typeface="华文楷体" pitchFamily="2" charset="-122"/>
            </a:endParaRPr>
          </a:p>
        </p:txBody>
      </p:sp>
      <p:pic>
        <p:nvPicPr>
          <p:cNvPr id="4" name="图片 3" descr="QQ图片20190908151157.jpg"/>
          <p:cNvPicPr>
            <a:picLocks noChangeAspect="1"/>
          </p:cNvPicPr>
          <p:nvPr/>
        </p:nvPicPr>
        <p:blipFill>
          <a:blip r:embed="rId3"/>
          <a:stretch>
            <a:fillRect/>
          </a:stretch>
        </p:blipFill>
        <p:spPr>
          <a:xfrm>
            <a:off x="2031998" y="1774543"/>
            <a:ext cx="2709335" cy="3612447"/>
          </a:xfrm>
          <a:prstGeom prst="rect">
            <a:avLst/>
          </a:prstGeom>
        </p:spPr>
      </p:pic>
      <p:pic>
        <p:nvPicPr>
          <p:cNvPr id="6" name="图片 5" descr="QQ图片20190908151134.jpg"/>
          <p:cNvPicPr>
            <a:picLocks noChangeAspect="1"/>
          </p:cNvPicPr>
          <p:nvPr/>
        </p:nvPicPr>
        <p:blipFill>
          <a:blip r:embed="rId4"/>
          <a:stretch>
            <a:fillRect/>
          </a:stretch>
        </p:blipFill>
        <p:spPr>
          <a:xfrm rot="5400000">
            <a:off x="6997503" y="2232915"/>
            <a:ext cx="3615658" cy="2709333"/>
          </a:xfrm>
          <a:prstGeom prst="rect">
            <a:avLst/>
          </a:prstGeom>
        </p:spPr>
      </p:pic>
      <p:pic>
        <p:nvPicPr>
          <p:cNvPr id="8" name="图片 7" descr="800.jpg"/>
          <p:cNvPicPr>
            <a:picLocks noChangeAspect="1"/>
          </p:cNvPicPr>
          <p:nvPr/>
        </p:nvPicPr>
        <p:blipFill>
          <a:blip r:embed="rId5"/>
          <a:stretch>
            <a:fillRect/>
          </a:stretch>
        </p:blipFill>
        <p:spPr>
          <a:xfrm>
            <a:off x="4741334" y="1779752"/>
            <a:ext cx="2709333" cy="36110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sz="2000" dirty="0">
                <a:latin typeface="华文楷体" pitchFamily="2" charset="-122"/>
                <a:ea typeface="华文楷体" pitchFamily="2" charset="-122"/>
              </a:rPr>
              <a:t>3.</a:t>
            </a:r>
            <a:r>
              <a:rPr lang="zh-CN" altLang="en-US" sz="2000" dirty="0">
                <a:latin typeface="华文楷体" pitchFamily="2" charset="-122"/>
                <a:ea typeface="华文楷体" pitchFamily="2" charset="-122"/>
              </a:rPr>
              <a:t>与当地居民的交流：</a:t>
            </a:r>
            <a:endParaRPr lang="en-US" altLang="zh-CN" sz="2000" dirty="0">
              <a:latin typeface="华文楷体" pitchFamily="2" charset="-122"/>
              <a:ea typeface="华文楷体" pitchFamily="2" charset="-122"/>
            </a:endParaRPr>
          </a:p>
          <a:p>
            <a:pPr>
              <a:buNone/>
            </a:pPr>
            <a:r>
              <a:rPr lang="zh-CN" altLang="en-US" sz="2000" dirty="0">
                <a:latin typeface="华文楷体" pitchFamily="2" charset="-122"/>
                <a:ea typeface="华文楷体" pitchFamily="2" charset="-122"/>
              </a:rPr>
              <a:t>我们与三组人进行了交流，我们认为这家店主的回答最具代表性。</a:t>
            </a:r>
            <a:endParaRPr lang="en-US" altLang="zh-CN" sz="2000" dirty="0">
              <a:latin typeface="华文楷体" pitchFamily="2" charset="-122"/>
              <a:ea typeface="华文楷体" pitchFamily="2" charset="-122"/>
            </a:endParaRPr>
          </a:p>
          <a:p>
            <a:pPr>
              <a:buNone/>
            </a:pPr>
            <a:r>
              <a:rPr lang="en-US" altLang="zh-CN" sz="2000" dirty="0">
                <a:latin typeface="华文楷体" pitchFamily="2" charset="-122"/>
                <a:ea typeface="华文楷体" pitchFamily="2" charset="-122"/>
              </a:rPr>
              <a:t>                                             </a:t>
            </a:r>
          </a:p>
          <a:p>
            <a:pPr>
              <a:buNone/>
            </a:pPr>
            <a:endParaRPr lang="zh-CN" altLang="en-US" sz="2000" dirty="0"/>
          </a:p>
          <a:p>
            <a:pPr>
              <a:buNone/>
            </a:pPr>
            <a:endParaRPr lang="zh-CN" altLang="en-US" sz="2000" dirty="0">
              <a:latin typeface="华文楷体" pitchFamily="2" charset="-122"/>
              <a:ea typeface="华文楷体" pitchFamily="2" charset="-122"/>
            </a:endParaRPr>
          </a:p>
        </p:txBody>
      </p:sp>
      <p:pic>
        <p:nvPicPr>
          <p:cNvPr id="6" name="PA-图片 8" descr="几何拼接2">
            <a:extLst>
              <a:ext uri="{FF2B5EF4-FFF2-40B4-BE49-F238E27FC236}">
                <a16:creationId xmlns:a16="http://schemas.microsoft.com/office/drawing/2014/main" id="{A9269529-E156-4BA2-B99A-19ED2B8506D7}"/>
              </a:ext>
            </a:extLst>
          </p:cNvPr>
          <p:cNvPicPr>
            <a:picLocks noChangeAspect="1"/>
          </p:cNvPicPr>
          <p:nvPr>
            <p:custDataLst>
              <p:tags r:id="rId1"/>
            </p:custDataLst>
          </p:nvPr>
        </p:nvPicPr>
        <p:blipFill>
          <a:blip r:embed="rId3"/>
          <a:srcRect l="21874" r="21874"/>
          <a:stretch>
            <a:fillRect/>
          </a:stretch>
        </p:blipFill>
        <p:spPr>
          <a:xfrm>
            <a:off x="4576207" y="2666822"/>
            <a:ext cx="3039586" cy="4052619"/>
          </a:xfrm>
          <a:prstGeom prst="rect">
            <a:avLst/>
          </a:prstGeom>
          <a:effectLst>
            <a:outerShdw blurRad="127000" dist="38100" dir="5400000" algn="t" rotWithShape="0">
              <a:prstClr val="black">
                <a:alpha val="2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filter="fade">
                                      <p:cBhvr>
                                        <p:cTn id="7" dur="5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华文楷体" pitchFamily="2" charset="-122"/>
                <a:ea typeface="华文楷体" pitchFamily="2" charset="-122"/>
              </a:rPr>
              <a:t>调查总结</a:t>
            </a:r>
          </a:p>
        </p:txBody>
      </p:sp>
      <p:sp>
        <p:nvSpPr>
          <p:cNvPr id="3" name="内容占位符 2"/>
          <p:cNvSpPr>
            <a:spLocks noGrp="1"/>
          </p:cNvSpPr>
          <p:nvPr>
            <p:ph idx="1"/>
          </p:nvPr>
        </p:nvSpPr>
        <p:spPr/>
        <p:txBody>
          <a:bodyPr>
            <a:normAutofit/>
          </a:bodyPr>
          <a:lstStyle/>
          <a:p>
            <a:pPr>
              <a:buNone/>
            </a:pPr>
            <a:r>
              <a:rPr lang="zh-CN" altLang="en-US" sz="2000" dirty="0">
                <a:latin typeface="华文楷体" pitchFamily="2" charset="-122"/>
                <a:ea typeface="华文楷体" pitchFamily="2" charset="-122"/>
              </a:rPr>
              <a:t>              通过本次到光明区的实地调查，我们更加清晰的了解了电瓶车充电现状，以及部分电瓶车使用者对电瓶车电池安全问题的看法，这为我们未来小课题的探索提供了确凿的信息基础，在此基础上一个初步的解决方案在我们脑海中呈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A868062C-D554-4DAD-8F76-5EDF26514968}"/>
              </a:ext>
            </a:extLst>
          </p:cNvPr>
          <p:cNvPicPr>
            <a:picLocks noChangeAspect="1"/>
          </p:cNvPicPr>
          <p:nvPr/>
        </p:nvPicPr>
        <p:blipFill rotWithShape="1">
          <a:blip r:embed="rId2"/>
          <a:srcRect b="21329"/>
          <a:stretch/>
        </p:blipFill>
        <p:spPr>
          <a:xfrm>
            <a:off x="1" y="10"/>
            <a:ext cx="12191999" cy="6857990"/>
          </a:xfrm>
          <a:prstGeom prst="rect">
            <a:avLst/>
          </a:prstGeom>
        </p:spPr>
      </p:pic>
      <p:sp>
        <p:nvSpPr>
          <p:cNvPr id="24" name="Rectangle 19">
            <a:extLst>
              <a:ext uri="{FF2B5EF4-FFF2-40B4-BE49-F238E27FC236}">
                <a16:creationId xmlns:a16="http://schemas.microsoft.com/office/drawing/2014/main" id="{C1FBCB95-389E-4A3B-A32D-E5E26CD8F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1554" y="1931495"/>
            <a:ext cx="8368893" cy="2995011"/>
          </a:xfrm>
          <a:prstGeom prst="rect">
            <a:avLst/>
          </a:prstGeom>
          <a:solidFill>
            <a:schemeClr val="bg1">
              <a:alpha val="80000"/>
            </a:schemeClr>
          </a:solidFill>
          <a:ln w="6350" cap="flat" cmpd="sng" algn="ctr">
            <a:noFill/>
            <a:prstDash val="solid"/>
          </a:ln>
          <a:effectLst>
            <a:outerShdw blurRad="50800" algn="ctr" rotWithShape="0">
              <a:prstClr val="black">
                <a:alpha val="66000"/>
              </a:prstClr>
            </a:outerShdw>
            <a:softEdge rad="0"/>
          </a:effectLst>
        </p:spPr>
      </p:sp>
      <p:sp>
        <p:nvSpPr>
          <p:cNvPr id="25" name="Rectangle 21">
            <a:extLst>
              <a:ext uri="{FF2B5EF4-FFF2-40B4-BE49-F238E27FC236}">
                <a16:creationId xmlns:a16="http://schemas.microsoft.com/office/drawing/2014/main" id="{298A4E45-233B-4B5C-B9A3-2791BF6F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212" y="2093976"/>
            <a:ext cx="8037576" cy="2670048"/>
          </a:xfrm>
          <a:prstGeom prst="rect">
            <a:avLst/>
          </a:prstGeom>
          <a:noFill/>
          <a:ln w="19050" cap="sq" cmpd="sng" algn="ctr">
            <a:solidFill>
              <a:schemeClr val="tx1"/>
            </a:solidFill>
            <a:prstDash val="solid"/>
            <a:miter lim="800000"/>
          </a:ln>
          <a:effectLst/>
        </p:spPr>
      </p:sp>
      <p:sp>
        <p:nvSpPr>
          <p:cNvPr id="2" name="Title 1">
            <a:extLst>
              <a:ext uri="{FF2B5EF4-FFF2-40B4-BE49-F238E27FC236}">
                <a16:creationId xmlns:a16="http://schemas.microsoft.com/office/drawing/2014/main" id="{0EE98905-4F7C-441C-850C-A81BF054C60A}"/>
              </a:ext>
            </a:extLst>
          </p:cNvPr>
          <p:cNvSpPr>
            <a:spLocks noGrp="1"/>
          </p:cNvSpPr>
          <p:nvPr>
            <p:ph type="ctrTitle"/>
          </p:nvPr>
        </p:nvSpPr>
        <p:spPr>
          <a:xfrm>
            <a:off x="2241804" y="2280543"/>
            <a:ext cx="7708392" cy="1617688"/>
          </a:xfrm>
        </p:spPr>
        <p:txBody>
          <a:bodyPr>
            <a:normAutofit/>
          </a:bodyPr>
          <a:lstStyle/>
          <a:p>
            <a:r>
              <a:rPr lang="zh-CN" altLang="en-US" sz="5100" dirty="0">
                <a:latin typeface="Adobe 繁黑體 Std B" panose="020B0700000000000000" pitchFamily="34" charset="-128"/>
                <a:ea typeface="Adobe 繁黑體 Std B" panose="020B0700000000000000" pitchFamily="34" charset="-128"/>
              </a:rPr>
              <a:t>课题的计划与方法</a:t>
            </a:r>
          </a:p>
        </p:txBody>
      </p:sp>
      <p:sp>
        <p:nvSpPr>
          <p:cNvPr id="3" name="Subtitle 2">
            <a:extLst>
              <a:ext uri="{FF2B5EF4-FFF2-40B4-BE49-F238E27FC236}">
                <a16:creationId xmlns:a16="http://schemas.microsoft.com/office/drawing/2014/main" id="{9BEA1170-8D4F-404B-8E81-6921B8770EDE}"/>
              </a:ext>
            </a:extLst>
          </p:cNvPr>
          <p:cNvSpPr>
            <a:spLocks noGrp="1"/>
          </p:cNvSpPr>
          <p:nvPr>
            <p:ph type="subTitle" idx="1"/>
          </p:nvPr>
        </p:nvSpPr>
        <p:spPr>
          <a:xfrm>
            <a:off x="2241804" y="3898231"/>
            <a:ext cx="7708392" cy="699091"/>
          </a:xfrm>
        </p:spPr>
        <p:txBody>
          <a:bodyPr>
            <a:normAutofit/>
          </a:bodyPr>
          <a:lstStyle/>
          <a:p>
            <a:endParaRPr lang="zh-CN" altLang="en-US" dirty="0"/>
          </a:p>
        </p:txBody>
      </p:sp>
    </p:spTree>
    <p:extLst>
      <p:ext uri="{BB962C8B-B14F-4D97-AF65-F5344CB8AC3E}">
        <p14:creationId xmlns:p14="http://schemas.microsoft.com/office/powerpoint/2010/main" val="1785195134"/>
      </p:ext>
    </p:extLst>
  </p:cSld>
  <p:clrMapOvr>
    <a:overrideClrMapping bg1="dk1" tx1="lt1" bg2="dk2" tx2="lt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RESOURCELIBID_ANIM" val="965"/>
  <p:tag name="KSO_WM_UNIT_DIAGRAM_MODELTYPE" val="flashPicture"/>
  <p:tag name="KSO_WM_UNIT_VALUE" val="1504*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6_1"/>
  <p:tag name="KSO_WM_UNIT_ID" val="mixed20199730_1*ζ_h_d*1_6_1"/>
  <p:tag name="KSO_WM_TEMPLATE_CATEGORY" val="mixed"/>
  <p:tag name="KSO_WM_TEMPLATE_INDEX" val="20199730"/>
  <p:tag name="KSO_WM_UNIT_LAYERLEVEL" val="1_1_1"/>
  <p:tag name="KSO_WM_TAG_VERSION" val="1.0"/>
  <p:tag name="KSO_WM_BEAUTIFY_FLAG" val="#wm#"/>
  <p:tag name="PA" val="v5.2.4"/>
  <p:tag name="KSO_WM_UNIT_FLASH_PICTURE_RATE"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775</Words>
  <Application>Microsoft Office PowerPoint</Application>
  <PresentationFormat>Widescreen</PresentationFormat>
  <Paragraphs>78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 繁黑體 Std B</vt:lpstr>
      <vt:lpstr>等线</vt:lpstr>
      <vt:lpstr>等线 Light</vt:lpstr>
      <vt:lpstr>华文楷体</vt:lpstr>
      <vt:lpstr>Arial</vt:lpstr>
      <vt:lpstr>Calibri</vt:lpstr>
      <vt:lpstr>Times New Roman</vt:lpstr>
      <vt:lpstr>Office Theme</vt:lpstr>
      <vt:lpstr>一：课题背景</vt:lpstr>
      <vt:lpstr>二：实地访问</vt:lpstr>
      <vt:lpstr>调查地点及出行方式：</vt:lpstr>
      <vt:lpstr>调查成果展示</vt:lpstr>
      <vt:lpstr>PowerPoint Presentation</vt:lpstr>
      <vt:lpstr>PowerPoint Presentation</vt:lpstr>
      <vt:lpstr>PowerPoint Presentation</vt:lpstr>
      <vt:lpstr>调查总结</vt:lpstr>
      <vt:lpstr>课题的计划与方法</vt:lpstr>
      <vt:lpstr>我们所做的准备工作</vt:lpstr>
      <vt:lpstr>2，对调查成果分析，绘制图表</vt:lpstr>
      <vt:lpstr>实施步骤-阶段二</vt:lpstr>
      <vt:lpstr>初期进度</vt:lpstr>
      <vt:lpstr>我们目前的进展</vt:lpstr>
      <vt:lpstr>通过走访调查我们发现的</vt:lpstr>
      <vt:lpstr>以下是我对此装置的初步构想</vt:lpstr>
      <vt:lpstr>成果分析</vt:lpstr>
      <vt:lpstr>预期进展</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一：课题背景</dc:title>
  <dc:creator>品儒 陈</dc:creator>
  <cp:lastModifiedBy>品儒 陈</cp:lastModifiedBy>
  <cp:revision>1</cp:revision>
  <dcterms:created xsi:type="dcterms:W3CDTF">2019-09-15T07:25:38Z</dcterms:created>
  <dcterms:modified xsi:type="dcterms:W3CDTF">2019-09-15T07:26:54Z</dcterms:modified>
</cp:coreProperties>
</file>