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70_A070E74D.xml" ContentType="application/vnd.ms-powerpoint.comments+xml"/>
  <Override PartName="/ppt/comments/modernComment_165_3A14505C.xml" ContentType="application/vnd.ms-powerpoint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omments/modernComment_12D_60BDE341.xml" ContentType="application/vnd.ms-powerpoint.comments+xml"/>
  <Override PartName="/ppt/comments/modernComment_182_D924403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sldIdLst>
    <p:sldId id="368" r:id="rId5"/>
    <p:sldId id="357" r:id="rId6"/>
    <p:sldId id="344" r:id="rId7"/>
    <p:sldId id="361" r:id="rId8"/>
    <p:sldId id="387" r:id="rId9"/>
    <p:sldId id="301" r:id="rId10"/>
    <p:sldId id="3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98483D8C-B203-66FC-0941-D922F30277B9}" name="Sample, Joseph" initials="SJ" userId="S::samplej@uhd.edu::09d975be-c2f0-4b1b-873d-59fd2360959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C9B1"/>
    <a:srgbClr val="E0FCD9"/>
    <a:srgbClr val="D87C1B"/>
    <a:srgbClr val="194329"/>
    <a:srgbClr val="262626"/>
    <a:srgbClr val="B18A2C"/>
    <a:srgbClr val="616A78"/>
    <a:srgbClr val="000000"/>
    <a:srgbClr val="1D7CB8"/>
    <a:srgbClr val="1D7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omments/modernComment_12D_60BDE34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CF503FB-8858-420D-A170-4DFF88E07035}" authorId="{98483D8C-B203-66FC-0941-D922F30277B9}" created="2023-02-19T23:36:09.98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623057217" sldId="301"/>
      <ac:picMk id="2" creationId="{9557B88E-F8BB-06E5-8E5F-FA875B4ECCB2}"/>
    </ac:deMkLst>
    <p188:txBody>
      <a:bodyPr/>
      <a:lstStyle/>
      <a:p>
        <a:r>
          <a:rPr lang="en-US"/>
          <a:t>See comments in the charter about the word "create" and some other word choices.
I covered up your other picture because I did know what it was supposed to represent. The graphic here is better, but it is not readable for viewers. Only use graphics (evidence) that viewers can read</a:t>
        </a:r>
      </a:p>
    </p188:txBody>
  </p188:cm>
</p188:cmLst>
</file>

<file path=ppt/comments/modernComment_165_3A14505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0CFF56A-FA2D-4D3C-AAD0-B61ED360FF6C}" authorId="{98483D8C-B203-66FC-0941-D922F30277B9}" created="2023-02-19T23:29:36.78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74409820" sldId="357"/>
      <ac:spMk id="16" creationId="{31559193-D32B-DF46-A00E-90827C46EB39}"/>
    </ac:deMkLst>
    <p188:txBody>
      <a:bodyPr/>
      <a:lstStyle/>
      <a:p>
        <a:r>
          <a:rPr lang="en-US"/>
          <a:t>The added comma and deleted period are personal preferences and not matters of right or wrong</a:t>
        </a:r>
      </a:p>
    </p188:txBody>
  </p188:cm>
</p188:cmLst>
</file>

<file path=ppt/comments/modernComment_170_A070E74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AD62483-E738-463D-95F8-3735448AF4FD}" authorId="{98483D8C-B203-66FC-0941-D922F30277B9}" created="2023-02-19T23:42:48.044">
    <pc:sldMkLst xmlns:pc="http://schemas.microsoft.com/office/powerpoint/2013/main/command">
      <pc:docMk/>
      <pc:sldMk cId="2691753805" sldId="368"/>
    </pc:sldMkLst>
    <p188:txBody>
      <a:bodyPr/>
      <a:lstStyle/>
      <a:p>
        <a:r>
          <a:rPr lang="en-US"/>
          <a:t>I thought your presentation was okay. My sense is that you are still very early in this project and there are a lot of variable still unknown.
Look over my edits and comments here and in the charter and ask if you have questions.</a:t>
        </a:r>
      </a:p>
    </p188:txBody>
  </p188:cm>
</p188:cmLst>
</file>

<file path=ppt/comments/modernComment_182_D924403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1F74825-5877-47ED-ADE4-BB42AB8E8DF2}" authorId="{98483D8C-B203-66FC-0941-D922F30277B9}" created="2023-02-19T23:40:07.458">
    <pc:sldMkLst xmlns:pc="http://schemas.microsoft.com/office/powerpoint/2013/main/command">
      <pc:docMk/>
      <pc:sldMk cId="3643031614" sldId="386"/>
    </pc:sldMkLst>
    <p188:txBody>
      <a:bodyPr/>
      <a:lstStyle/>
      <a:p>
        <a:r>
          <a:rPr lang="en-US"/>
          <a:t>Notice the alignment changes. Also, note that my version eats up more white space.
"White space" is a technical term for space that does not have content. It does not need to be the color white to be called white space.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78B682-F0C4-4B5C-ABAE-7961E5F50130}" type="doc">
      <dgm:prSet loTypeId="urn:microsoft.com/office/officeart/2005/8/layout/hChevron3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30850C1-2787-4CBF-886B-E7DC93FA7C46}">
      <dgm:prSet phldrT="[Text]"/>
      <dgm:spPr/>
      <dgm:t>
        <a:bodyPr/>
        <a:lstStyle/>
        <a:p>
          <a:r>
            <a:rPr lang="en-US"/>
            <a:t>Submit project plan    </a:t>
          </a:r>
        </a:p>
      </dgm:t>
    </dgm:pt>
    <dgm:pt modelId="{DB37E98C-87DE-4405-A5B2-69BA9FE20874}" type="parTrans" cxnId="{B9FF59CC-5FFA-4D75-901F-4C124C8F812C}">
      <dgm:prSet/>
      <dgm:spPr/>
      <dgm:t>
        <a:bodyPr/>
        <a:lstStyle/>
        <a:p>
          <a:endParaRPr lang="en-US"/>
        </a:p>
      </dgm:t>
    </dgm:pt>
    <dgm:pt modelId="{2B9C0812-892B-4D39-A193-B1DA769AF832}" type="sibTrans" cxnId="{B9FF59CC-5FFA-4D75-901F-4C124C8F812C}">
      <dgm:prSet/>
      <dgm:spPr/>
      <dgm:t>
        <a:bodyPr/>
        <a:lstStyle/>
        <a:p>
          <a:endParaRPr lang="en-US"/>
        </a:p>
      </dgm:t>
    </dgm:pt>
    <dgm:pt modelId="{80ACD18D-9154-42A9-AFDB-BEE4FFCBA432}">
      <dgm:prSet phldrT="[Text]"/>
      <dgm:spPr/>
      <dgm:t>
        <a:bodyPr/>
        <a:lstStyle/>
        <a:p>
          <a:r>
            <a:rPr lang="en-US"/>
            <a:t>March 29th</a:t>
          </a:r>
        </a:p>
      </dgm:t>
    </dgm:pt>
    <dgm:pt modelId="{7E1597E9-0CBD-4D58-B01D-F4D23AB4DDE9}" type="parTrans" cxnId="{9593D484-2603-4F1E-89AB-5648D6492245}">
      <dgm:prSet/>
      <dgm:spPr/>
      <dgm:t>
        <a:bodyPr/>
        <a:lstStyle/>
        <a:p>
          <a:endParaRPr lang="en-US"/>
        </a:p>
      </dgm:t>
    </dgm:pt>
    <dgm:pt modelId="{EA5898E1-4EF3-4961-8EC5-378926030395}" type="sibTrans" cxnId="{9593D484-2603-4F1E-89AB-5648D6492245}">
      <dgm:prSet/>
      <dgm:spPr/>
      <dgm:t>
        <a:bodyPr/>
        <a:lstStyle/>
        <a:p>
          <a:endParaRPr lang="en-US"/>
        </a:p>
      </dgm:t>
    </dgm:pt>
    <dgm:pt modelId="{59AE80F4-D045-4A7C-8F8A-9F8966748D0F}">
      <dgm:prSet phldrT="[Text]"/>
      <dgm:spPr/>
      <dgm:t>
        <a:bodyPr/>
        <a:lstStyle/>
        <a:p>
          <a:r>
            <a:rPr lang="en-US"/>
            <a:t>Compiled list of state parks</a:t>
          </a:r>
        </a:p>
      </dgm:t>
    </dgm:pt>
    <dgm:pt modelId="{561E4D7D-9531-4522-B125-305C5AF21DF0}" type="parTrans" cxnId="{B825ED67-6CC8-41F3-871D-79CBFEAB6380}">
      <dgm:prSet/>
      <dgm:spPr/>
      <dgm:t>
        <a:bodyPr/>
        <a:lstStyle/>
        <a:p>
          <a:endParaRPr lang="en-US"/>
        </a:p>
      </dgm:t>
    </dgm:pt>
    <dgm:pt modelId="{51741E66-E246-44B3-973E-DF4E0BEC17FD}" type="sibTrans" cxnId="{B825ED67-6CC8-41F3-871D-79CBFEAB6380}">
      <dgm:prSet/>
      <dgm:spPr/>
      <dgm:t>
        <a:bodyPr/>
        <a:lstStyle/>
        <a:p>
          <a:endParaRPr lang="en-US"/>
        </a:p>
      </dgm:t>
    </dgm:pt>
    <dgm:pt modelId="{AD5E0E7C-C39A-47EF-A06E-30B2DE262108}">
      <dgm:prSet phldrT="[Text]"/>
      <dgm:spPr/>
      <dgm:t>
        <a:bodyPr/>
        <a:lstStyle/>
        <a:p>
          <a:r>
            <a:rPr lang="en-US"/>
            <a:t>April 7th</a:t>
          </a:r>
        </a:p>
      </dgm:t>
    </dgm:pt>
    <dgm:pt modelId="{544D1B59-D3ED-4CE6-BF5B-3523671E3484}" type="parTrans" cxnId="{F5FDF5A1-6D92-4543-ABD1-5E405DA624E4}">
      <dgm:prSet/>
      <dgm:spPr/>
      <dgm:t>
        <a:bodyPr/>
        <a:lstStyle/>
        <a:p>
          <a:endParaRPr lang="en-US"/>
        </a:p>
      </dgm:t>
    </dgm:pt>
    <dgm:pt modelId="{CF0A78DB-8E2E-42F3-ABD9-54621942B9CE}" type="sibTrans" cxnId="{F5FDF5A1-6D92-4543-ABD1-5E405DA624E4}">
      <dgm:prSet/>
      <dgm:spPr/>
      <dgm:t>
        <a:bodyPr/>
        <a:lstStyle/>
        <a:p>
          <a:endParaRPr lang="en-US"/>
        </a:p>
      </dgm:t>
    </dgm:pt>
    <dgm:pt modelId="{63111BCD-F9E3-4120-9D11-E8CF8257EAB0}">
      <dgm:prSet phldrT="[Text]"/>
      <dgm:spPr/>
      <dgm:t>
        <a:bodyPr/>
        <a:lstStyle/>
        <a:p>
          <a:r>
            <a:rPr lang="en-US"/>
            <a:t>Visualization software decided on </a:t>
          </a:r>
        </a:p>
      </dgm:t>
    </dgm:pt>
    <dgm:pt modelId="{55BBB202-72D7-4CFE-82FD-795B3845E374}" type="parTrans" cxnId="{082C3B49-B1D0-43B0-9B03-F70DBDEA77B0}">
      <dgm:prSet/>
      <dgm:spPr/>
      <dgm:t>
        <a:bodyPr/>
        <a:lstStyle/>
        <a:p>
          <a:endParaRPr lang="en-US"/>
        </a:p>
      </dgm:t>
    </dgm:pt>
    <dgm:pt modelId="{08E8D53C-0F90-406B-A90B-0BEF31F8F9EC}" type="sibTrans" cxnId="{082C3B49-B1D0-43B0-9B03-F70DBDEA77B0}">
      <dgm:prSet/>
      <dgm:spPr/>
      <dgm:t>
        <a:bodyPr/>
        <a:lstStyle/>
        <a:p>
          <a:endParaRPr lang="en-US"/>
        </a:p>
      </dgm:t>
    </dgm:pt>
    <dgm:pt modelId="{8609846B-68C1-4141-99F3-E7069D5C34F8}">
      <dgm:prSet phldrT="[Text]"/>
      <dgm:spPr/>
      <dgm:t>
        <a:bodyPr/>
        <a:lstStyle/>
        <a:p>
          <a:r>
            <a:rPr lang="en-US"/>
            <a:t>April 12th</a:t>
          </a:r>
        </a:p>
      </dgm:t>
    </dgm:pt>
    <dgm:pt modelId="{E8B4518D-CFE8-471B-A212-893BE2910322}" type="parTrans" cxnId="{895E8E31-0AF9-43AF-B717-6B1034CDBE05}">
      <dgm:prSet/>
      <dgm:spPr/>
      <dgm:t>
        <a:bodyPr/>
        <a:lstStyle/>
        <a:p>
          <a:endParaRPr lang="en-US"/>
        </a:p>
      </dgm:t>
    </dgm:pt>
    <dgm:pt modelId="{49A85C84-C950-4F57-9BA0-0784504B6668}" type="sibTrans" cxnId="{895E8E31-0AF9-43AF-B717-6B1034CDBE05}">
      <dgm:prSet/>
      <dgm:spPr/>
      <dgm:t>
        <a:bodyPr/>
        <a:lstStyle/>
        <a:p>
          <a:endParaRPr lang="en-US"/>
        </a:p>
      </dgm:t>
    </dgm:pt>
    <dgm:pt modelId="{D8C26259-16FD-4F69-9312-008D4E44E1DD}">
      <dgm:prSet phldrT="[Text]"/>
      <dgm:spPr/>
      <dgm:t>
        <a:bodyPr/>
        <a:lstStyle/>
        <a:p>
          <a:r>
            <a:rPr lang="en-US"/>
            <a:t>Data visualization finished</a:t>
          </a:r>
        </a:p>
      </dgm:t>
    </dgm:pt>
    <dgm:pt modelId="{3BF2D3A4-BB95-4843-904B-3C0684D2F185}" type="parTrans" cxnId="{5254ABF8-5297-4C68-9F16-248B7F61932F}">
      <dgm:prSet/>
      <dgm:spPr/>
      <dgm:t>
        <a:bodyPr/>
        <a:lstStyle/>
        <a:p>
          <a:endParaRPr lang="en-US"/>
        </a:p>
      </dgm:t>
    </dgm:pt>
    <dgm:pt modelId="{1E403D75-5195-4F80-A066-69814CD2AD5C}" type="sibTrans" cxnId="{5254ABF8-5297-4C68-9F16-248B7F61932F}">
      <dgm:prSet/>
      <dgm:spPr/>
      <dgm:t>
        <a:bodyPr/>
        <a:lstStyle/>
        <a:p>
          <a:endParaRPr lang="en-US"/>
        </a:p>
      </dgm:t>
    </dgm:pt>
    <dgm:pt modelId="{AFAE82C9-EA8C-4EEE-9622-E78E3D13A1A6}">
      <dgm:prSet phldrT="[Text]"/>
      <dgm:spPr/>
      <dgm:t>
        <a:bodyPr/>
        <a:lstStyle/>
        <a:p>
          <a:r>
            <a:rPr lang="en-US"/>
            <a:t>Deliverables finalized and submitted</a:t>
          </a:r>
        </a:p>
      </dgm:t>
    </dgm:pt>
    <dgm:pt modelId="{42BAC3F0-33CA-4CE9-8C95-F37261F527D5}" type="parTrans" cxnId="{BA198502-8CFC-4509-A90B-09A2A5284135}">
      <dgm:prSet/>
      <dgm:spPr/>
      <dgm:t>
        <a:bodyPr/>
        <a:lstStyle/>
        <a:p>
          <a:endParaRPr lang="en-US"/>
        </a:p>
      </dgm:t>
    </dgm:pt>
    <dgm:pt modelId="{E41AB373-4F64-49ED-AE89-CF7E77886DF0}" type="sibTrans" cxnId="{BA198502-8CFC-4509-A90B-09A2A5284135}">
      <dgm:prSet/>
      <dgm:spPr/>
      <dgm:t>
        <a:bodyPr/>
        <a:lstStyle/>
        <a:p>
          <a:endParaRPr lang="en-US"/>
        </a:p>
      </dgm:t>
    </dgm:pt>
    <dgm:pt modelId="{2BBCF3E3-D0E9-40C1-A6E4-0F67476FC32B}">
      <dgm:prSet phldrT="[Text]"/>
      <dgm:spPr/>
      <dgm:t>
        <a:bodyPr/>
        <a:lstStyle/>
        <a:p>
          <a:r>
            <a:rPr lang="en-US"/>
            <a:t>April 30th</a:t>
          </a:r>
        </a:p>
      </dgm:t>
    </dgm:pt>
    <dgm:pt modelId="{C1C08664-A47F-4CCE-BECA-58A07E389D12}" type="parTrans" cxnId="{C9E2EC47-2E78-4942-8C76-432F68903F4E}">
      <dgm:prSet/>
      <dgm:spPr/>
      <dgm:t>
        <a:bodyPr/>
        <a:lstStyle/>
        <a:p>
          <a:endParaRPr lang="en-US"/>
        </a:p>
      </dgm:t>
    </dgm:pt>
    <dgm:pt modelId="{B65DC324-B5BA-4F1F-97BD-ACF61675C45E}" type="sibTrans" cxnId="{C9E2EC47-2E78-4942-8C76-432F68903F4E}">
      <dgm:prSet/>
      <dgm:spPr/>
      <dgm:t>
        <a:bodyPr/>
        <a:lstStyle/>
        <a:p>
          <a:endParaRPr lang="en-US"/>
        </a:p>
      </dgm:t>
    </dgm:pt>
    <dgm:pt modelId="{C030D008-0D0A-4AF9-901C-AE17D727B510}">
      <dgm:prSet phldrT="[Text]"/>
      <dgm:spPr/>
      <dgm:t>
        <a:bodyPr/>
        <a:lstStyle/>
        <a:p>
          <a:endParaRPr lang="en-US"/>
        </a:p>
      </dgm:t>
    </dgm:pt>
    <dgm:pt modelId="{D1A6936E-5F9A-4F99-953F-0406DCE36DE9}" type="parTrans" cxnId="{CAB5B4B6-6CFD-4617-A35F-F4A7B56CB84A}">
      <dgm:prSet/>
      <dgm:spPr/>
      <dgm:t>
        <a:bodyPr/>
        <a:lstStyle/>
        <a:p>
          <a:endParaRPr lang="en-US"/>
        </a:p>
      </dgm:t>
    </dgm:pt>
    <dgm:pt modelId="{804B01D7-6F1C-45A8-A082-82659BF5444A}" type="sibTrans" cxnId="{CAB5B4B6-6CFD-4617-A35F-F4A7B56CB84A}">
      <dgm:prSet/>
      <dgm:spPr/>
      <dgm:t>
        <a:bodyPr/>
        <a:lstStyle/>
        <a:p>
          <a:endParaRPr lang="en-US"/>
        </a:p>
      </dgm:t>
    </dgm:pt>
    <dgm:pt modelId="{93E32E9A-4972-464F-B4A5-F7E024A770FF}">
      <dgm:prSet phldrT="[Text]"/>
      <dgm:spPr/>
      <dgm:t>
        <a:bodyPr/>
        <a:lstStyle/>
        <a:p>
          <a:r>
            <a:rPr lang="en-US"/>
            <a:t>May 12th</a:t>
          </a:r>
        </a:p>
      </dgm:t>
    </dgm:pt>
    <dgm:pt modelId="{FECA0B65-F5C4-4EA5-AFB2-7B00F6ACCA76}" type="parTrans" cxnId="{18F5EC4E-34C6-49B1-A534-732AB331CEF3}">
      <dgm:prSet/>
      <dgm:spPr/>
      <dgm:t>
        <a:bodyPr/>
        <a:lstStyle/>
        <a:p>
          <a:endParaRPr lang="en-US"/>
        </a:p>
      </dgm:t>
    </dgm:pt>
    <dgm:pt modelId="{F58CBAD8-A82D-4F7D-A51B-6683096A0AEB}" type="sibTrans" cxnId="{18F5EC4E-34C6-49B1-A534-732AB331CEF3}">
      <dgm:prSet/>
      <dgm:spPr/>
      <dgm:t>
        <a:bodyPr/>
        <a:lstStyle/>
        <a:p>
          <a:endParaRPr lang="en-US"/>
        </a:p>
      </dgm:t>
    </dgm:pt>
    <dgm:pt modelId="{30F8760A-BD20-4971-9B3A-244D00DC5028}" type="pres">
      <dgm:prSet presAssocID="{F178B682-F0C4-4B5C-ABAE-7961E5F50130}" presName="Name0" presStyleCnt="0">
        <dgm:presLayoutVars>
          <dgm:dir/>
          <dgm:resizeHandles val="exact"/>
        </dgm:presLayoutVars>
      </dgm:prSet>
      <dgm:spPr/>
    </dgm:pt>
    <dgm:pt modelId="{EE9F0E9F-A8E2-4C06-A421-1B880662A0E2}" type="pres">
      <dgm:prSet presAssocID="{F30850C1-2787-4CBF-886B-E7DC93FA7C46}" presName="parAndChTx" presStyleLbl="node1" presStyleIdx="0" presStyleCnt="5" custScaleX="72003">
        <dgm:presLayoutVars>
          <dgm:bulletEnabled val="1"/>
        </dgm:presLayoutVars>
      </dgm:prSet>
      <dgm:spPr/>
    </dgm:pt>
    <dgm:pt modelId="{14EAAE8A-9F08-48A2-AB2C-F36FFFEABF39}" type="pres">
      <dgm:prSet presAssocID="{2B9C0812-892B-4D39-A193-B1DA769AF832}" presName="parAndChSpace" presStyleCnt="0"/>
      <dgm:spPr/>
    </dgm:pt>
    <dgm:pt modelId="{2E6AB2CE-0949-490A-A9F1-4E178DE3893A}" type="pres">
      <dgm:prSet presAssocID="{59AE80F4-D045-4A7C-8F8A-9F8966748D0F}" presName="parAndChTx" presStyleLbl="node1" presStyleIdx="1" presStyleCnt="5">
        <dgm:presLayoutVars>
          <dgm:bulletEnabled val="1"/>
        </dgm:presLayoutVars>
      </dgm:prSet>
      <dgm:spPr/>
    </dgm:pt>
    <dgm:pt modelId="{AD4DF03A-2F61-4E63-B111-AA46138E69F4}" type="pres">
      <dgm:prSet presAssocID="{51741E66-E246-44B3-973E-DF4E0BEC17FD}" presName="parAndChSpace" presStyleCnt="0"/>
      <dgm:spPr/>
    </dgm:pt>
    <dgm:pt modelId="{1C435300-001C-48B9-826E-1FD52DF89384}" type="pres">
      <dgm:prSet presAssocID="{63111BCD-F9E3-4120-9D11-E8CF8257EAB0}" presName="parAndChTx" presStyleLbl="node1" presStyleIdx="2" presStyleCnt="5">
        <dgm:presLayoutVars>
          <dgm:bulletEnabled val="1"/>
        </dgm:presLayoutVars>
      </dgm:prSet>
      <dgm:spPr/>
    </dgm:pt>
    <dgm:pt modelId="{F19AA24C-ADF6-4CDB-B354-A73A81D5FF9F}" type="pres">
      <dgm:prSet presAssocID="{08E8D53C-0F90-406B-A90B-0BEF31F8F9EC}" presName="parAndChSpace" presStyleCnt="0"/>
      <dgm:spPr/>
    </dgm:pt>
    <dgm:pt modelId="{F8E72694-572F-4906-96BD-EEE0F457B93B}" type="pres">
      <dgm:prSet presAssocID="{D8C26259-16FD-4F69-9312-008D4E44E1DD}" presName="parAndChTx" presStyleLbl="node1" presStyleIdx="3" presStyleCnt="5">
        <dgm:presLayoutVars>
          <dgm:bulletEnabled val="1"/>
        </dgm:presLayoutVars>
      </dgm:prSet>
      <dgm:spPr/>
    </dgm:pt>
    <dgm:pt modelId="{53CD9B59-733C-488A-94D0-268BB72E3566}" type="pres">
      <dgm:prSet presAssocID="{1E403D75-5195-4F80-A066-69814CD2AD5C}" presName="parAndChSpace" presStyleCnt="0"/>
      <dgm:spPr/>
    </dgm:pt>
    <dgm:pt modelId="{9BC74D40-FE4D-496A-B9D7-5BDB1904452C}" type="pres">
      <dgm:prSet presAssocID="{AFAE82C9-EA8C-4EEE-9622-E78E3D13A1A6}" presName="parAndChTx" presStyleLbl="node1" presStyleIdx="4" presStyleCnt="5">
        <dgm:presLayoutVars>
          <dgm:bulletEnabled val="1"/>
        </dgm:presLayoutVars>
      </dgm:prSet>
      <dgm:spPr/>
    </dgm:pt>
  </dgm:ptLst>
  <dgm:cxnLst>
    <dgm:cxn modelId="{BA198502-8CFC-4509-A90B-09A2A5284135}" srcId="{F178B682-F0C4-4B5C-ABAE-7961E5F50130}" destId="{AFAE82C9-EA8C-4EEE-9622-E78E3D13A1A6}" srcOrd="4" destOrd="0" parTransId="{42BAC3F0-33CA-4CE9-8C95-F37261F527D5}" sibTransId="{E41AB373-4F64-49ED-AE89-CF7E77886DF0}"/>
    <dgm:cxn modelId="{012F1C05-F77C-4B59-A233-B2A1F1D8B17C}" type="presOf" srcId="{F178B682-F0C4-4B5C-ABAE-7961E5F50130}" destId="{30F8760A-BD20-4971-9B3A-244D00DC5028}" srcOrd="0" destOrd="0" presId="urn:microsoft.com/office/officeart/2005/8/layout/hChevron3"/>
    <dgm:cxn modelId="{DB07C017-BBC9-49AD-BAE8-4EB9C5638D5D}" type="presOf" srcId="{63111BCD-F9E3-4120-9D11-E8CF8257EAB0}" destId="{1C435300-001C-48B9-826E-1FD52DF89384}" srcOrd="0" destOrd="0" presId="urn:microsoft.com/office/officeart/2005/8/layout/hChevron3"/>
    <dgm:cxn modelId="{CE8A8730-96C6-490D-B49B-ACCFD2D7289A}" type="presOf" srcId="{8609846B-68C1-4141-99F3-E7069D5C34F8}" destId="{1C435300-001C-48B9-826E-1FD52DF89384}" srcOrd="0" destOrd="1" presId="urn:microsoft.com/office/officeart/2005/8/layout/hChevron3"/>
    <dgm:cxn modelId="{895E8E31-0AF9-43AF-B717-6B1034CDBE05}" srcId="{63111BCD-F9E3-4120-9D11-E8CF8257EAB0}" destId="{8609846B-68C1-4141-99F3-E7069D5C34F8}" srcOrd="0" destOrd="0" parTransId="{E8B4518D-CFE8-471B-A212-893BE2910322}" sibTransId="{49A85C84-C950-4F57-9BA0-0784504B6668}"/>
    <dgm:cxn modelId="{54EAA865-C36A-4A4E-B224-1B577AF344CD}" type="presOf" srcId="{F30850C1-2787-4CBF-886B-E7DC93FA7C46}" destId="{EE9F0E9F-A8E2-4C06-A421-1B880662A0E2}" srcOrd="0" destOrd="0" presId="urn:microsoft.com/office/officeart/2005/8/layout/hChevron3"/>
    <dgm:cxn modelId="{96C63347-E3FB-4ADA-B460-451AF0E9A3C7}" type="presOf" srcId="{AD5E0E7C-C39A-47EF-A06E-30B2DE262108}" destId="{2E6AB2CE-0949-490A-A9F1-4E178DE3893A}" srcOrd="0" destOrd="1" presId="urn:microsoft.com/office/officeart/2005/8/layout/hChevron3"/>
    <dgm:cxn modelId="{C9E2EC47-2E78-4942-8C76-432F68903F4E}" srcId="{D8C26259-16FD-4F69-9312-008D4E44E1DD}" destId="{2BBCF3E3-D0E9-40C1-A6E4-0F67476FC32B}" srcOrd="0" destOrd="0" parTransId="{C1C08664-A47F-4CCE-BECA-58A07E389D12}" sibTransId="{B65DC324-B5BA-4F1F-97BD-ACF61675C45E}"/>
    <dgm:cxn modelId="{B825ED67-6CC8-41F3-871D-79CBFEAB6380}" srcId="{F178B682-F0C4-4B5C-ABAE-7961E5F50130}" destId="{59AE80F4-D045-4A7C-8F8A-9F8966748D0F}" srcOrd="1" destOrd="0" parTransId="{561E4D7D-9531-4522-B125-305C5AF21DF0}" sibTransId="{51741E66-E246-44B3-973E-DF4E0BEC17FD}"/>
    <dgm:cxn modelId="{082C3B49-B1D0-43B0-9B03-F70DBDEA77B0}" srcId="{F178B682-F0C4-4B5C-ABAE-7961E5F50130}" destId="{63111BCD-F9E3-4120-9D11-E8CF8257EAB0}" srcOrd="2" destOrd="0" parTransId="{55BBB202-72D7-4CFE-82FD-795B3845E374}" sibTransId="{08E8D53C-0F90-406B-A90B-0BEF31F8F9EC}"/>
    <dgm:cxn modelId="{77A6B86E-021C-4ACA-B43E-3F8E25871ED1}" type="presOf" srcId="{93E32E9A-4972-464F-B4A5-F7E024A770FF}" destId="{9BC74D40-FE4D-496A-B9D7-5BDB1904452C}" srcOrd="0" destOrd="1" presId="urn:microsoft.com/office/officeart/2005/8/layout/hChevron3"/>
    <dgm:cxn modelId="{18F5EC4E-34C6-49B1-A534-732AB331CEF3}" srcId="{AFAE82C9-EA8C-4EEE-9622-E78E3D13A1A6}" destId="{93E32E9A-4972-464F-B4A5-F7E024A770FF}" srcOrd="0" destOrd="0" parTransId="{FECA0B65-F5C4-4EA5-AFB2-7B00F6ACCA76}" sibTransId="{F58CBAD8-A82D-4F7D-A51B-6683096A0AEB}"/>
    <dgm:cxn modelId="{592E7081-5BF9-4873-878F-D7E4AD5C83DB}" type="presOf" srcId="{59AE80F4-D045-4A7C-8F8A-9F8966748D0F}" destId="{2E6AB2CE-0949-490A-A9F1-4E178DE3893A}" srcOrd="0" destOrd="0" presId="urn:microsoft.com/office/officeart/2005/8/layout/hChevron3"/>
    <dgm:cxn modelId="{9593D484-2603-4F1E-89AB-5648D6492245}" srcId="{F30850C1-2787-4CBF-886B-E7DC93FA7C46}" destId="{80ACD18D-9154-42A9-AFDB-BEE4FFCBA432}" srcOrd="0" destOrd="0" parTransId="{7E1597E9-0CBD-4D58-B01D-F4D23AB4DDE9}" sibTransId="{EA5898E1-4EF3-4961-8EC5-378926030395}"/>
    <dgm:cxn modelId="{1D3BC494-9B95-4AE7-A39C-00A849859E94}" type="presOf" srcId="{C030D008-0D0A-4AF9-901C-AE17D727B510}" destId="{9BC74D40-FE4D-496A-B9D7-5BDB1904452C}" srcOrd="0" destOrd="2" presId="urn:microsoft.com/office/officeart/2005/8/layout/hChevron3"/>
    <dgm:cxn modelId="{3460449D-89BD-4B0A-A144-8A0F4B1928AC}" type="presOf" srcId="{80ACD18D-9154-42A9-AFDB-BEE4FFCBA432}" destId="{EE9F0E9F-A8E2-4C06-A421-1B880662A0E2}" srcOrd="0" destOrd="1" presId="urn:microsoft.com/office/officeart/2005/8/layout/hChevron3"/>
    <dgm:cxn modelId="{F5FDF5A1-6D92-4543-ABD1-5E405DA624E4}" srcId="{59AE80F4-D045-4A7C-8F8A-9F8966748D0F}" destId="{AD5E0E7C-C39A-47EF-A06E-30B2DE262108}" srcOrd="0" destOrd="0" parTransId="{544D1B59-D3ED-4CE6-BF5B-3523671E3484}" sibTransId="{CF0A78DB-8E2E-42F3-ABD9-54621942B9CE}"/>
    <dgm:cxn modelId="{9613BDB3-3E13-44E8-A36C-436D7EC66E6B}" type="presOf" srcId="{D8C26259-16FD-4F69-9312-008D4E44E1DD}" destId="{F8E72694-572F-4906-96BD-EEE0F457B93B}" srcOrd="0" destOrd="0" presId="urn:microsoft.com/office/officeart/2005/8/layout/hChevron3"/>
    <dgm:cxn modelId="{CAB5B4B6-6CFD-4617-A35F-F4A7B56CB84A}" srcId="{AFAE82C9-EA8C-4EEE-9622-E78E3D13A1A6}" destId="{C030D008-0D0A-4AF9-901C-AE17D727B510}" srcOrd="1" destOrd="0" parTransId="{D1A6936E-5F9A-4F99-953F-0406DCE36DE9}" sibTransId="{804B01D7-6F1C-45A8-A082-82659BF5444A}"/>
    <dgm:cxn modelId="{B9FF59CC-5FFA-4D75-901F-4C124C8F812C}" srcId="{F178B682-F0C4-4B5C-ABAE-7961E5F50130}" destId="{F30850C1-2787-4CBF-886B-E7DC93FA7C46}" srcOrd="0" destOrd="0" parTransId="{DB37E98C-87DE-4405-A5B2-69BA9FE20874}" sibTransId="{2B9C0812-892B-4D39-A193-B1DA769AF832}"/>
    <dgm:cxn modelId="{E99131E8-5637-4C58-92AE-F362AF7BB6D4}" type="presOf" srcId="{2BBCF3E3-D0E9-40C1-A6E4-0F67476FC32B}" destId="{F8E72694-572F-4906-96BD-EEE0F457B93B}" srcOrd="0" destOrd="1" presId="urn:microsoft.com/office/officeart/2005/8/layout/hChevron3"/>
    <dgm:cxn modelId="{5254ABF8-5297-4C68-9F16-248B7F61932F}" srcId="{F178B682-F0C4-4B5C-ABAE-7961E5F50130}" destId="{D8C26259-16FD-4F69-9312-008D4E44E1DD}" srcOrd="3" destOrd="0" parTransId="{3BF2D3A4-BB95-4843-904B-3C0684D2F185}" sibTransId="{1E403D75-5195-4F80-A066-69814CD2AD5C}"/>
    <dgm:cxn modelId="{D02A71FE-298E-48AA-972C-9DF625AC8575}" type="presOf" srcId="{AFAE82C9-EA8C-4EEE-9622-E78E3D13A1A6}" destId="{9BC74D40-FE4D-496A-B9D7-5BDB1904452C}" srcOrd="0" destOrd="0" presId="urn:microsoft.com/office/officeart/2005/8/layout/hChevron3"/>
    <dgm:cxn modelId="{70E84B9A-A979-4255-99E7-E777E031BD26}" type="presParOf" srcId="{30F8760A-BD20-4971-9B3A-244D00DC5028}" destId="{EE9F0E9F-A8E2-4C06-A421-1B880662A0E2}" srcOrd="0" destOrd="0" presId="urn:microsoft.com/office/officeart/2005/8/layout/hChevron3"/>
    <dgm:cxn modelId="{B453908F-70C7-4B7A-87DB-B690CAF42D20}" type="presParOf" srcId="{30F8760A-BD20-4971-9B3A-244D00DC5028}" destId="{14EAAE8A-9F08-48A2-AB2C-F36FFFEABF39}" srcOrd="1" destOrd="0" presId="urn:microsoft.com/office/officeart/2005/8/layout/hChevron3"/>
    <dgm:cxn modelId="{74D4DD31-844D-42A0-9BCC-7E46CC8ADBB2}" type="presParOf" srcId="{30F8760A-BD20-4971-9B3A-244D00DC5028}" destId="{2E6AB2CE-0949-490A-A9F1-4E178DE3893A}" srcOrd="2" destOrd="0" presId="urn:microsoft.com/office/officeart/2005/8/layout/hChevron3"/>
    <dgm:cxn modelId="{2BC0A56D-B2AD-4B4D-A7AE-8C5FA5AFE0A7}" type="presParOf" srcId="{30F8760A-BD20-4971-9B3A-244D00DC5028}" destId="{AD4DF03A-2F61-4E63-B111-AA46138E69F4}" srcOrd="3" destOrd="0" presId="urn:microsoft.com/office/officeart/2005/8/layout/hChevron3"/>
    <dgm:cxn modelId="{C9CB489E-6CC1-4B36-8766-CC59836B6ED6}" type="presParOf" srcId="{30F8760A-BD20-4971-9B3A-244D00DC5028}" destId="{1C435300-001C-48B9-826E-1FD52DF89384}" srcOrd="4" destOrd="0" presId="urn:microsoft.com/office/officeart/2005/8/layout/hChevron3"/>
    <dgm:cxn modelId="{2A532133-51AA-47C4-B2B1-311E25E8EA23}" type="presParOf" srcId="{30F8760A-BD20-4971-9B3A-244D00DC5028}" destId="{F19AA24C-ADF6-4CDB-B354-A73A81D5FF9F}" srcOrd="5" destOrd="0" presId="urn:microsoft.com/office/officeart/2005/8/layout/hChevron3"/>
    <dgm:cxn modelId="{F792208A-9D4C-42A0-B1C1-52A5E2CFF352}" type="presParOf" srcId="{30F8760A-BD20-4971-9B3A-244D00DC5028}" destId="{F8E72694-572F-4906-96BD-EEE0F457B93B}" srcOrd="6" destOrd="0" presId="urn:microsoft.com/office/officeart/2005/8/layout/hChevron3"/>
    <dgm:cxn modelId="{AE08A4F7-48BC-4305-AC12-0BC041C0F1AB}" type="presParOf" srcId="{30F8760A-BD20-4971-9B3A-244D00DC5028}" destId="{53CD9B59-733C-488A-94D0-268BB72E3566}" srcOrd="7" destOrd="0" presId="urn:microsoft.com/office/officeart/2005/8/layout/hChevron3"/>
    <dgm:cxn modelId="{272984D6-77E2-4320-BDCE-DA26E5900164}" type="presParOf" srcId="{30F8760A-BD20-4971-9B3A-244D00DC5028}" destId="{9BC74D40-FE4D-496A-B9D7-5BDB1904452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F0E9F-A8E2-4C06-A421-1B880662A0E2}">
      <dsp:nvSpPr>
        <dsp:cNvPr id="0" name=""/>
        <dsp:cNvSpPr/>
      </dsp:nvSpPr>
      <dsp:spPr>
        <a:xfrm>
          <a:off x="5113" y="1651776"/>
          <a:ext cx="2203525" cy="2448259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61" tIns="55880" rIns="431846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Submit project plan   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March 29th</a:t>
          </a:r>
        </a:p>
      </dsp:txBody>
      <dsp:txXfrm>
        <a:off x="5113" y="1651776"/>
        <a:ext cx="1928084" cy="2448259"/>
      </dsp:txXfrm>
    </dsp:sp>
    <dsp:sp modelId="{2E6AB2CE-0949-490A-A9F1-4E178DE3893A}">
      <dsp:nvSpPr>
        <dsp:cNvPr id="0" name=""/>
        <dsp:cNvSpPr/>
      </dsp:nvSpPr>
      <dsp:spPr>
        <a:xfrm>
          <a:off x="1596573" y="1651776"/>
          <a:ext cx="3060324" cy="2448259"/>
        </a:xfrm>
        <a:prstGeom prst="chevron">
          <a:avLst>
            <a:gd name="adj" fmla="val 25000"/>
          </a:avLst>
        </a:prstGeom>
        <a:solidFill>
          <a:schemeClr val="accent2">
            <a:hueOff val="-2611738"/>
            <a:satOff val="12395"/>
            <a:lumOff val="19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61" tIns="55880" rIns="107961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Compiled list of state parks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April 7th</a:t>
          </a:r>
        </a:p>
      </dsp:txBody>
      <dsp:txXfrm>
        <a:off x="2208638" y="1651776"/>
        <a:ext cx="1836194" cy="2448259"/>
      </dsp:txXfrm>
    </dsp:sp>
    <dsp:sp modelId="{1C435300-001C-48B9-826E-1FD52DF89384}">
      <dsp:nvSpPr>
        <dsp:cNvPr id="0" name=""/>
        <dsp:cNvSpPr/>
      </dsp:nvSpPr>
      <dsp:spPr>
        <a:xfrm>
          <a:off x="4044832" y="1651776"/>
          <a:ext cx="3060324" cy="2448259"/>
        </a:xfrm>
        <a:prstGeom prst="chevron">
          <a:avLst>
            <a:gd name="adj" fmla="val 25000"/>
          </a:avLst>
        </a:prstGeom>
        <a:solidFill>
          <a:schemeClr val="accent2">
            <a:hueOff val="-5223476"/>
            <a:satOff val="24790"/>
            <a:lumOff val="3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61" tIns="55880" rIns="107961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Visualization software decided on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April 12th</a:t>
          </a:r>
        </a:p>
      </dsp:txBody>
      <dsp:txXfrm>
        <a:off x="4656897" y="1651776"/>
        <a:ext cx="1836194" cy="2448259"/>
      </dsp:txXfrm>
    </dsp:sp>
    <dsp:sp modelId="{F8E72694-572F-4906-96BD-EEE0F457B93B}">
      <dsp:nvSpPr>
        <dsp:cNvPr id="0" name=""/>
        <dsp:cNvSpPr/>
      </dsp:nvSpPr>
      <dsp:spPr>
        <a:xfrm>
          <a:off x="6493092" y="1651776"/>
          <a:ext cx="3060324" cy="2448259"/>
        </a:xfrm>
        <a:prstGeom prst="chevron">
          <a:avLst>
            <a:gd name="adj" fmla="val 25000"/>
          </a:avLst>
        </a:prstGeom>
        <a:solidFill>
          <a:schemeClr val="accent2">
            <a:hueOff val="-7835215"/>
            <a:satOff val="37185"/>
            <a:lumOff val="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61" tIns="55880" rIns="107961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visualization finished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April 30th</a:t>
          </a:r>
        </a:p>
      </dsp:txBody>
      <dsp:txXfrm>
        <a:off x="7105157" y="1651776"/>
        <a:ext cx="1836194" cy="2448259"/>
      </dsp:txXfrm>
    </dsp:sp>
    <dsp:sp modelId="{9BC74D40-FE4D-496A-B9D7-5BDB1904452C}">
      <dsp:nvSpPr>
        <dsp:cNvPr id="0" name=""/>
        <dsp:cNvSpPr/>
      </dsp:nvSpPr>
      <dsp:spPr>
        <a:xfrm>
          <a:off x="8941351" y="1651776"/>
          <a:ext cx="3060324" cy="2448259"/>
        </a:xfrm>
        <a:prstGeom prst="chevron">
          <a:avLst>
            <a:gd name="adj" fmla="val 25000"/>
          </a:avLst>
        </a:prstGeom>
        <a:solidFill>
          <a:schemeClr val="accent2">
            <a:hueOff val="-10446953"/>
            <a:satOff val="49580"/>
            <a:lumOff val="7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61" tIns="55880" rIns="107961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Deliverables finalized and submitted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May 12th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/>
        </a:p>
      </dsp:txBody>
      <dsp:txXfrm>
        <a:off x="9553416" y="1651776"/>
        <a:ext cx="1836194" cy="2448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23EFC-526B-4EF2-8A0A-F01C60CA2A67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2F06-F6ED-43C1-A86D-15B5F2AFD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8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55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24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7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1192D4-3DEB-49BB-8F09-91031D57C7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6224" cy="6858000"/>
          </a:xfrm>
          <a:solidFill>
            <a:schemeClr val="accent1"/>
          </a:solidFill>
        </p:spPr>
        <p:txBody>
          <a:bodyPr tIns="1280160" anchor="ctr">
            <a:noAutofit/>
          </a:bodyPr>
          <a:lstStyle>
            <a:lvl1pPr algn="ctr">
              <a:defRPr sz="2000"/>
            </a:lvl1pPr>
          </a:lstStyle>
          <a:p>
            <a:r>
              <a:rPr lang="en-US"/>
              <a:t>Click to insert image here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4C4FA-8597-7449-A0F1-38E8A1C6B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018" y="1526016"/>
            <a:ext cx="12188952" cy="2031324"/>
          </a:xfrm>
          <a:solidFill>
            <a:schemeClr val="tx1">
              <a:lumMod val="85000"/>
              <a:lumOff val="15000"/>
              <a:alpha val="60000"/>
            </a:schemeClr>
          </a:solidFill>
        </p:spPr>
        <p:txBody>
          <a:bodyPr lIns="868680" tIns="9144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7477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-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E6D3-9558-45D3-9914-1F3B0A5BD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88952" cy="6858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en-US"/>
              <a:t>Click to insert image or graphic here</a:t>
            </a:r>
          </a:p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DF58130-BFA9-C64B-9400-27CEC7444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66" y="2338086"/>
            <a:ext cx="10541219" cy="2164466"/>
          </a:xfrm>
        </p:spPr>
        <p:txBody>
          <a:bodyPr lIns="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9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3">
            <a:extLst>
              <a:ext uri="{FF2B5EF4-FFF2-40B4-BE49-F238E27FC236}">
                <a16:creationId xmlns:a16="http://schemas.microsoft.com/office/drawing/2014/main" id="{63C9361F-F5AC-124A-A751-F276961C97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2707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text</a:t>
            </a:r>
            <a:br>
              <a:rPr lang="en-US"/>
            </a:b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E110C240-E84A-BB4D-911E-3069CAF91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3176" y="1018950"/>
            <a:ext cx="10542706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B2370-69F6-454B-ACB1-3BCDAE4D8D5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7320225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to insert image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485AAEB-729B-0E45-AA2A-8821D226E7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60220" y="3888618"/>
            <a:ext cx="238909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BA4E48D-7640-4648-AD2A-35EB9295CC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60220" y="5322378"/>
            <a:ext cx="2389094" cy="85976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26946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full-bleed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3">
            <a:extLst>
              <a:ext uri="{FF2B5EF4-FFF2-40B4-BE49-F238E27FC236}">
                <a16:creationId xmlns:a16="http://schemas.microsoft.com/office/drawing/2014/main" id="{3265DD9D-6018-7248-B068-226B5087E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0405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text</a:t>
            </a:r>
            <a:br>
              <a:rPr lang="en-US"/>
            </a:br>
            <a:endParaRPr lang="en-US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2BB5A709-E25A-CC47-AE58-EC9F42EF12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3176" y="1018950"/>
            <a:ext cx="1054040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B3087-49AA-480C-A462-1133A6E7C6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2066536"/>
            <a:ext cx="12188951" cy="480060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to insert image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0AF7B98-3554-234B-A9A0-828B8E3E86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6537"/>
            <a:ext cx="6096000" cy="4800604"/>
          </a:xfrm>
          <a:solidFill>
            <a:srgbClr val="262626">
              <a:alpha val="61961"/>
            </a:srgbClr>
          </a:solidFill>
        </p:spPr>
        <p:txBody>
          <a:bodyPr lIns="1920240" tIns="274320" anchor="ctr" anchorCtr="0">
            <a:normAutofit/>
          </a:bodyPr>
          <a:lstStyle>
            <a:lvl1pPr marL="0" indent="0" algn="l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</a:t>
            </a:r>
          </a:p>
          <a:p>
            <a:pPr lvl="0"/>
            <a:r>
              <a:rPr lang="en-US"/>
              <a:t>text style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0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667F-4D1E-EA4A-9BD5-F58C1A590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62621"/>
          </a:xfrm>
        </p:spPr>
        <p:txBody>
          <a:bodyPr lIns="0" tIns="0" anchor="t">
            <a:norm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A66A47-2551-47FC-AF11-56C9D8900AD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895600" y="202268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6A8B312-3B12-4FB7-8207-99056B6249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07040" y="202268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889AF3F-A262-4DE7-9C9F-D0730B47D91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895600" y="347034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43E97BC8-22E4-3141-9608-84A945A42A8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347034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F4D375CF-42E3-43DD-814F-AC643A2908F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895600" y="4922214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B752F2A-0251-4959-80B1-17743D2F9F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6000" y="4922214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23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1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3">
            <a:extLst>
              <a:ext uri="{FF2B5EF4-FFF2-40B4-BE49-F238E27FC236}">
                <a16:creationId xmlns:a16="http://schemas.microsoft.com/office/drawing/2014/main" id="{40DEA294-B1C6-9E48-A990-C4FC916393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A9031-5DBD-4AD9-9381-7F3F67DD857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38200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89751D94-3DF3-A241-B368-55DC9BEF38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8197" y="4634096"/>
            <a:ext cx="3042684" cy="617685"/>
          </a:xfrm>
          <a:solidFill>
            <a:schemeClr val="accent4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B5A1782-324D-4E6F-B70F-B4AAAF5BE28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600994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02C2A04-A4DF-194D-9BF0-98BDCA834A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01548" y="4634097"/>
            <a:ext cx="3042684" cy="617685"/>
          </a:xfrm>
          <a:solidFill>
            <a:schemeClr val="accent2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948B0B4-59DD-4F57-BC4D-AD690F1F9A8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310557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10F1566-2F10-C94E-A440-3BE6863E41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1111" y="4636714"/>
            <a:ext cx="3042684" cy="617685"/>
          </a:xfrm>
          <a:solidFill>
            <a:schemeClr val="accent3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78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1830361-A194-9F4E-999F-05BDD53E5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9F5E-ECB4-4608-BAD6-3C0B906FBC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1968500" y="1780031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/>
              <a:t>Click to insert image or graphic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31456E2-715C-4D0E-AEC1-EDCEF7EFE17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997700" y="1779475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44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6BEBC398-0B32-5D4C-8F8E-8DA17BC07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2D11-D0BD-46AC-942A-A7F84C34C1C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38199" y="1780031"/>
            <a:ext cx="10537683" cy="457631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pPr lvl="0"/>
            <a:r>
              <a:rPr lang="en-US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17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0269070-4807-43E2-A9DF-90767C93C7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207239" cy="6858000"/>
          </a:xfrm>
          <a:solidFill>
            <a:schemeClr val="accent1"/>
          </a:solidFill>
        </p:spPr>
        <p:txBody>
          <a:bodyPr tIns="2560320" anchor="ctr">
            <a:noAutofit/>
          </a:bodyPr>
          <a:lstStyle>
            <a:lvl1pPr algn="ctr">
              <a:defRPr sz="1800"/>
            </a:lvl1pPr>
          </a:lstStyle>
          <a:p>
            <a:r>
              <a:rPr lang="en-US"/>
              <a:t>Click to insert image here</a:t>
            </a:r>
          </a:p>
          <a:p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95A5A22-1295-5A4C-BEED-CDAAB6B38D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1574" y="-11151"/>
            <a:ext cx="12207240" cy="3429000"/>
          </a:xfrm>
          <a:solidFill>
            <a:srgbClr val="262626">
              <a:alpha val="61961"/>
            </a:srgbClr>
          </a:solidFill>
          <a:ln>
            <a:noFill/>
          </a:ln>
        </p:spPr>
        <p:txBody>
          <a:bodyPr lIns="868680" tIns="2057400" bIns="9144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exit master text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EBD28-F38A-B644-853D-75CBD6A9F7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5847"/>
            <a:ext cx="10515600" cy="1062232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6C998-067D-F24C-8880-399DE7EC60CF}"/>
              </a:ext>
            </a:extLst>
          </p:cNvPr>
          <p:cNvSpPr txBox="1"/>
          <p:nvPr userDrawn="1"/>
        </p:nvSpPr>
        <p:spPr>
          <a:xfrm>
            <a:off x="3340444" y="5935091"/>
            <a:ext cx="5511112" cy="52322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65470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3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FD44-3E18-544B-BBAC-DCBF5F125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9494"/>
            <a:ext cx="10515600" cy="911595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69AB53E-6566-42B1-A87A-589EE239D5A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6759223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to insert image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D3509C8-7877-6946-8CE5-00F7B9552E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32800" y="3725227"/>
            <a:ext cx="2919113" cy="183531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buNone/>
              <a:defRPr sz="16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6EC1DFF-6B7A-4C4C-9BDC-76D1FE8DD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32800" y="5692068"/>
            <a:ext cx="2919113" cy="532753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5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DDE9C-955A-40E0-AEDB-57EE5B37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092AA-470A-438D-B06A-389D4965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C0FCC-269D-49E4-B1A8-2F5D9EEA5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8" r:id="rId4"/>
    <p:sldLayoutId id="2147483679" r:id="rId5"/>
    <p:sldLayoutId id="2147483680" r:id="rId6"/>
    <p:sldLayoutId id="2147483682" r:id="rId7"/>
    <p:sldLayoutId id="2147483687" r:id="rId8"/>
    <p:sldLayoutId id="2147483686" r:id="rId9"/>
    <p:sldLayoutId id="2147483681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70_A070E74D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lauralopezlillo.com/conseguir-seguidores-en-instagram-reales/deliverable/" TargetMode="External"/><Relationship Id="rId13" Type="http://schemas.openxmlformats.org/officeDocument/2006/relationships/hyperlink" Target="https://pxhere.com/en/photo/1625057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12" Type="http://schemas.openxmlformats.org/officeDocument/2006/relationships/image" Target="../media/image6.jpeg"/><Relationship Id="rId2" Type="http://schemas.microsoft.com/office/2018/10/relationships/comments" Target="../comments/modernComment_165_3A14505C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ngall.com/road-png/download/25054" TargetMode="External"/><Relationship Id="rId11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www.thebluediamondgallery.com/handwriting/o/objectives.html" TargetMode="External"/><Relationship Id="rId4" Type="http://schemas.openxmlformats.org/officeDocument/2006/relationships/hyperlink" Target="https://www.thebluediamondgallery.com/handwriting/r/requirement.html" TargetMode="External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8.jpeg"/><Relationship Id="rId7" Type="http://schemas.openxmlformats.org/officeDocument/2006/relationships/hyperlink" Target="https://www.pngall.com/free-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20/01/how-your-company-can-stay-organized-with-document-control-software/" TargetMode="External"/><Relationship Id="rId9" Type="http://schemas.openxmlformats.org/officeDocument/2006/relationships/hyperlink" Target="https://real-psychiatry.blogspot.com/2017/03/the-documentation-fallacy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D_60BDE341.xml"/><Relationship Id="rId7" Type="http://schemas.openxmlformats.org/officeDocument/2006/relationships/hyperlink" Target="https://rtipress.pubpub.org/pub/interactive-visualiz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hyperlink" Target="https://real-psychiatry.blogspot.com/2017/03/the-documentation-fallacy.html" TargetMode="Externa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8/10/relationships/comments" Target="../comments/modernComment_182_D924403E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www.pngall.com/team-work-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FD92-C4A8-C04F-AA2D-B10B3973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and Dashboard Project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7152F7-008A-CA47-A370-88F6372026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800"/>
              <a:t>In partnership with the Get Outside Alliance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038C7-F913-CC43-B811-9406234F03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17701" y="2949100"/>
            <a:ext cx="2389094" cy="479900"/>
          </a:xfrm>
        </p:spPr>
        <p:txBody>
          <a:bodyPr/>
          <a:lstStyle/>
          <a:p>
            <a:pPr lvl="0"/>
            <a:r>
              <a:rPr lang="en-US" sz="1400"/>
              <a:t>Sami </a:t>
            </a:r>
            <a:r>
              <a:rPr lang="en-US" sz="1400" err="1"/>
              <a:t>Elshafie</a:t>
            </a:r>
            <a:endParaRPr lang="en-US" sz="1400"/>
          </a:p>
          <a:p>
            <a:pPr lvl="0"/>
            <a:r>
              <a:rPr lang="en-US" sz="1400" err="1"/>
              <a:t>Charaf</a:t>
            </a:r>
            <a:r>
              <a:rPr lang="en-US" sz="1400"/>
              <a:t> </a:t>
            </a:r>
            <a:r>
              <a:rPr lang="en-US" sz="1400" err="1"/>
              <a:t>Lachouri</a:t>
            </a:r>
            <a:endParaRPr lang="en-US" sz="1400"/>
          </a:p>
          <a:p>
            <a:pPr lvl="0"/>
            <a:r>
              <a:rPr lang="en-US" sz="1400"/>
              <a:t>Kevin Maldonado</a:t>
            </a:r>
          </a:p>
          <a:p>
            <a:pPr lvl="0"/>
            <a:r>
              <a:rPr lang="en-US" sz="1400"/>
              <a:t>Tatiana Uklist</a:t>
            </a:r>
          </a:p>
          <a:p>
            <a:pPr lvl="0"/>
            <a:r>
              <a:rPr lang="en-US" sz="1400"/>
              <a:t>Tanner Waggoner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61332-6AEF-7547-A674-2FF50137C3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7701" y="4879250"/>
            <a:ext cx="2688350" cy="859760"/>
          </a:xfrm>
        </p:spPr>
        <p:txBody>
          <a:bodyPr/>
          <a:lstStyle/>
          <a:p>
            <a:r>
              <a:rPr lang="en-US" sz="1400"/>
              <a:t>TCOM 5340</a:t>
            </a:r>
          </a:p>
          <a:p>
            <a:r>
              <a:rPr lang="en-US" sz="1400"/>
              <a:t>University of Houston - Downtown</a:t>
            </a:r>
          </a:p>
          <a:p>
            <a:r>
              <a:rPr lang="en-US" sz="1400"/>
              <a:t>February 15, 2023</a:t>
            </a:r>
          </a:p>
          <a:p>
            <a:endParaRPr lang="en-US"/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6F6964AF-E1C6-B0A2-4688-B9C4504DF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05" y="1447458"/>
            <a:ext cx="3918068" cy="488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5380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31559193-D32B-DF46-A00E-90827C46E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257" y="615460"/>
            <a:ext cx="10537683" cy="862621"/>
          </a:xfrm>
        </p:spPr>
        <p:txBody>
          <a:bodyPr>
            <a:normAutofit/>
          </a:bodyPr>
          <a:lstStyle/>
          <a:p>
            <a:r>
              <a:rPr lang="en-US" b="0" dirty="0">
                <a:cs typeface="Arial"/>
              </a:rPr>
              <a:t>We will create a database, dashboard</a:t>
            </a:r>
            <a:r>
              <a:rPr lang="en-US" b="0" dirty="0">
                <a:highlight>
                  <a:srgbClr val="FF0000"/>
                </a:highlight>
                <a:cs typeface="Arial"/>
              </a:rPr>
              <a:t>,</a:t>
            </a:r>
            <a:r>
              <a:rPr lang="en-US" b="0" dirty="0">
                <a:cs typeface="Arial"/>
              </a:rPr>
              <a:t> and documentation for the Get Outside Alliance to understand and use their volunteer data</a:t>
            </a:r>
            <a:r>
              <a:rPr lang="en-US" b="0" strike="sngStrike" dirty="0">
                <a:highlight>
                  <a:srgbClr val="FF0000"/>
                </a:highlight>
                <a:cs typeface="Arial"/>
              </a:rPr>
              <a:t>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C29D695-E04C-1A40-A4AC-7C58DA0EAFC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710700" y="2878884"/>
            <a:ext cx="2288815" cy="770396"/>
          </a:xfrm>
        </p:spPr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A1132A-859D-EB43-9E0E-7333329A72F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4" name="Picture 13" descr="Text, whiteboard&#10;&#10;Description automatically generated">
            <a:extLst>
              <a:ext uri="{FF2B5EF4-FFF2-40B4-BE49-F238E27FC236}">
                <a16:creationId xmlns:a16="http://schemas.microsoft.com/office/drawing/2014/main" id="{E1CC2C75-012D-C40F-C82A-628C9F14C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14355" y="2022680"/>
            <a:ext cx="1348036" cy="770396"/>
          </a:xfrm>
          <a:prstGeom prst="rect">
            <a:avLst/>
          </a:prstGeom>
        </p:spPr>
      </p:pic>
      <p:pic>
        <p:nvPicPr>
          <p:cNvPr id="23" name="Picture 22" descr="Logo, icon&#10;&#10;Description automatically generated">
            <a:extLst>
              <a:ext uri="{FF2B5EF4-FFF2-40B4-BE49-F238E27FC236}">
                <a16:creationId xmlns:a16="http://schemas.microsoft.com/office/drawing/2014/main" id="{09E61312-18B3-7E3B-13F3-86F3357E75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406895" y="1725147"/>
            <a:ext cx="1576648" cy="1153737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E913561F-6775-314D-7DA6-9FFA15CFFE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360827" y="4193879"/>
            <a:ext cx="1277376" cy="1277376"/>
          </a:xfrm>
          <a:prstGeom prst="rect">
            <a:avLst/>
          </a:prstGeom>
        </p:spPr>
      </p:pic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486389DD-40AB-D1AA-3A0E-055568C997EF}"/>
              </a:ext>
            </a:extLst>
          </p:cNvPr>
          <p:cNvSpPr txBox="1">
            <a:spLocks/>
          </p:cNvSpPr>
          <p:nvPr/>
        </p:nvSpPr>
        <p:spPr>
          <a:xfrm>
            <a:off x="5158549" y="2878884"/>
            <a:ext cx="2288815" cy="770396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vert="horz" lIns="438912" tIns="45720" rIns="438912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Objectives</a:t>
            </a:r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6B7034B3-B059-4E55-63D9-1461F6471AE1}"/>
              </a:ext>
            </a:extLst>
          </p:cNvPr>
          <p:cNvSpPr txBox="1">
            <a:spLocks/>
          </p:cNvSpPr>
          <p:nvPr/>
        </p:nvSpPr>
        <p:spPr>
          <a:xfrm>
            <a:off x="8305464" y="2878884"/>
            <a:ext cx="2288815" cy="770396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vert="horz" lIns="438912" tIns="45720" rIns="438912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Milestones</a:t>
            </a:r>
          </a:p>
        </p:txBody>
      </p:sp>
      <p:sp>
        <p:nvSpPr>
          <p:cNvPr id="40" name="Text Placeholder 19">
            <a:extLst>
              <a:ext uri="{FF2B5EF4-FFF2-40B4-BE49-F238E27FC236}">
                <a16:creationId xmlns:a16="http://schemas.microsoft.com/office/drawing/2014/main" id="{2AFB0A49-F7E0-7052-98B9-4792E1356119}"/>
              </a:ext>
            </a:extLst>
          </p:cNvPr>
          <p:cNvSpPr txBox="1">
            <a:spLocks/>
          </p:cNvSpPr>
          <p:nvPr/>
        </p:nvSpPr>
        <p:spPr>
          <a:xfrm>
            <a:off x="2788373" y="5400597"/>
            <a:ext cx="2288815" cy="770396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vert="horz" lIns="438912" tIns="45720" rIns="438912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Deliverables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2605857F-5A81-2531-C482-7B650BDB5361}"/>
              </a:ext>
            </a:extLst>
          </p:cNvPr>
          <p:cNvSpPr txBox="1">
            <a:spLocks/>
          </p:cNvSpPr>
          <p:nvPr/>
        </p:nvSpPr>
        <p:spPr>
          <a:xfrm>
            <a:off x="7114814" y="5400597"/>
            <a:ext cx="2288815" cy="770396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vert="horz" lIns="438912" tIns="45720" rIns="438912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Team</a:t>
            </a:r>
          </a:p>
        </p:txBody>
      </p:sp>
      <p:pic>
        <p:nvPicPr>
          <p:cNvPr id="43" name="Picture 42" descr="Text, whiteboard&#10;&#10;Description automatically generated">
            <a:extLst>
              <a:ext uri="{FF2B5EF4-FFF2-40B4-BE49-F238E27FC236}">
                <a16:creationId xmlns:a16="http://schemas.microsoft.com/office/drawing/2014/main" id="{D943858E-3A7E-BBE3-1CB2-AA819C66E5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667470" y="1930455"/>
            <a:ext cx="1293931" cy="86262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8F29198-9C80-5663-E2CB-F153C8CE1C35}"/>
              </a:ext>
            </a:extLst>
          </p:cNvPr>
          <p:cNvSpPr txBox="1"/>
          <p:nvPr/>
        </p:nvSpPr>
        <p:spPr>
          <a:xfrm>
            <a:off x="952500" y="6858000"/>
            <a:ext cx="10287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0" tooltip="https://www.thebluediamondgallery.com/handwriting/o/objectives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1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CC5F992E-B9F1-AB80-9FD7-C3E2D31424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91750" y="4311533"/>
            <a:ext cx="1534941" cy="10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0982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138C5A-D559-6F4C-9389-1150ADB9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Our client has four </a:t>
            </a:r>
            <a:r>
              <a:rPr lang="en-US"/>
              <a:t>requirements</a:t>
            </a:r>
            <a:r>
              <a:rPr lang="en-US" b="0"/>
              <a:t> for this database and dashboard project</a:t>
            </a:r>
            <a:r>
              <a:rPr lang="en-US"/>
              <a:t>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3933CB2-C668-8248-8E77-8C3FF47A3B5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38199" y="3586028"/>
            <a:ext cx="3042684" cy="617685"/>
          </a:xfrm>
        </p:spPr>
        <p:txBody>
          <a:bodyPr/>
          <a:lstStyle/>
          <a:p>
            <a:r>
              <a:rPr lang="en-US"/>
              <a:t>Finished by 5/12/23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DDD152E-341E-BE41-866F-57426B3BF8B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330363" y="5713556"/>
            <a:ext cx="3042684" cy="617685"/>
          </a:xfrm>
        </p:spPr>
        <p:txBody>
          <a:bodyPr/>
          <a:lstStyle/>
          <a:p>
            <a:r>
              <a:rPr lang="en-US"/>
              <a:t>No cost to client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40FE4F-1A1D-E345-B6F3-0DF938D32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3586028"/>
            <a:ext cx="3042684" cy="617685"/>
          </a:xfrm>
        </p:spPr>
        <p:txBody>
          <a:bodyPr/>
          <a:lstStyle/>
          <a:p>
            <a:r>
              <a:rPr lang="en-US"/>
              <a:t>Data is current and organized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8DE37E5-5F6C-0C4C-AA85-EF844CD9A0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5A6064A2-9459-73B3-8E37-E66484E4522D}"/>
              </a:ext>
            </a:extLst>
          </p:cNvPr>
          <p:cNvSpPr txBox="1">
            <a:spLocks/>
          </p:cNvSpPr>
          <p:nvPr/>
        </p:nvSpPr>
        <p:spPr>
          <a:xfrm>
            <a:off x="8827848" y="5738665"/>
            <a:ext cx="3042684" cy="617685"/>
          </a:xfrm>
          <a:prstGeom prst="rect">
            <a:avLst/>
          </a:prstGeom>
          <a:solidFill>
            <a:schemeClr val="accent6">
              <a:lumMod val="60000"/>
              <a:lumOff val="40000"/>
              <a:alpha val="90000"/>
            </a:schemeClr>
          </a:solidFill>
        </p:spPr>
        <p:txBody>
          <a:bodyPr vert="horz" lIns="91440" tIns="9144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Tx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Project is well documented for continued use</a:t>
            </a:r>
          </a:p>
        </p:txBody>
      </p:sp>
      <p:pic>
        <p:nvPicPr>
          <p:cNvPr id="16" name="Picture 15" descr="Calendar">
            <a:extLst>
              <a:ext uri="{FF2B5EF4-FFF2-40B4-BE49-F238E27FC236}">
                <a16:creationId xmlns:a16="http://schemas.microsoft.com/office/drawing/2014/main" id="{3C71A6A1-2CA9-D446-75E6-15B3C30E59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7" b="6563"/>
          <a:stretch/>
        </p:blipFill>
        <p:spPr>
          <a:xfrm>
            <a:off x="1062696" y="1792237"/>
            <a:ext cx="2593689" cy="1711684"/>
          </a:xfrm>
          <a:prstGeom prst="rect">
            <a:avLst/>
          </a:prstGeom>
        </p:spPr>
      </p:pic>
      <p:pic>
        <p:nvPicPr>
          <p:cNvPr id="18" name="Picture 17" descr="Graphical user interface">
            <a:extLst>
              <a:ext uri="{FF2B5EF4-FFF2-40B4-BE49-F238E27FC236}">
                <a16:creationId xmlns:a16="http://schemas.microsoft.com/office/drawing/2014/main" id="{834A99D2-64AF-0165-72A1-2E570AB73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27704" y="1854276"/>
            <a:ext cx="2779276" cy="17101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53EF9D2-F8FC-F467-3A7C-170EF8780425}"/>
              </a:ext>
            </a:extLst>
          </p:cNvPr>
          <p:cNvSpPr txBox="1"/>
          <p:nvPr/>
        </p:nvSpPr>
        <p:spPr>
          <a:xfrm>
            <a:off x="523243" y="6858000"/>
            <a:ext cx="111455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technofaq.org/posts/2020/01/how-your-company-can-stay-organized-with-document-control-softwar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21" name="Picture 20" descr="Logo">
            <a:extLst>
              <a:ext uri="{FF2B5EF4-FFF2-40B4-BE49-F238E27FC236}">
                <a16:creationId xmlns:a16="http://schemas.microsoft.com/office/drawing/2014/main" id="{9835CDF4-3E93-BFF4-C9EB-339E995855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656385" y="4438852"/>
            <a:ext cx="2284270" cy="1274704"/>
          </a:xfrm>
          <a:prstGeom prst="rect">
            <a:avLst/>
          </a:prstGeom>
        </p:spPr>
      </p:pic>
      <p:pic>
        <p:nvPicPr>
          <p:cNvPr id="27" name="Picture 26" descr="A picture containing different, colorful, lined, line&#10;&#10;Description automatically generated">
            <a:extLst>
              <a:ext uri="{FF2B5EF4-FFF2-40B4-BE49-F238E27FC236}">
                <a16:creationId xmlns:a16="http://schemas.microsoft.com/office/drawing/2014/main" id="{936ABC52-F7AF-28E9-1794-105AF6CF6F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976105" y="4277048"/>
            <a:ext cx="2746170" cy="144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3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34EFEE-3417-C94A-9E71-0178D688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These </a:t>
            </a:r>
            <a:r>
              <a:rPr lang="en-US" dirty="0"/>
              <a:t>objectives </a:t>
            </a:r>
            <a:r>
              <a:rPr lang="en-US" b="0" dirty="0"/>
              <a:t>need to be met for us to give the Get Outside Alliance the best tools to understand and use the data on their volunteers</a:t>
            </a:r>
            <a:r>
              <a:rPr lang="en-US" b="0" strike="sngStrike" dirty="0">
                <a:highlight>
                  <a:srgbClr val="FF0000"/>
                </a:highlight>
              </a:rPr>
              <a:t>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EAAE69-D790-7E4C-9113-B3251E96FA8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38199" y="1910517"/>
            <a:ext cx="3268291" cy="956693"/>
          </a:xfrm>
          <a:solidFill>
            <a:srgbClr val="B3C9B1">
              <a:alpha val="90000"/>
            </a:srgbClr>
          </a:solidFill>
        </p:spPr>
        <p:txBody>
          <a:bodyPr>
            <a:normAutofit lnSpcReduction="10000"/>
          </a:bodyPr>
          <a:lstStyle/>
          <a:p>
            <a:pPr algn="l"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cs typeface="Arial"/>
              </a:rPr>
              <a:t>1. Research State Parks within parameters </a:t>
            </a:r>
            <a:r>
              <a:rPr lang="en-US" dirty="0">
                <a:solidFill>
                  <a:srgbClr val="000000"/>
                </a:solidFill>
                <a:highlight>
                  <a:srgbClr val="FF0000"/>
                </a:highlight>
                <a:cs typeface="Arial"/>
              </a:rPr>
              <a:t>Notice I removed the center justification here and on #4</a:t>
            </a:r>
            <a:endParaRPr lang="en-US" dirty="0">
              <a:solidFill>
                <a:srgbClr val="000000"/>
              </a:solidFill>
              <a:highlight>
                <a:srgbClr val="FF0000"/>
              </a:highligh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321D0-5D09-9748-9611-90DFDA54394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48D2832-8758-403A-A856-3C6DD3A8C2C8}"/>
              </a:ext>
            </a:extLst>
          </p:cNvPr>
          <p:cNvSpPr txBox="1">
            <a:spLocks/>
          </p:cNvSpPr>
          <p:nvPr/>
        </p:nvSpPr>
        <p:spPr>
          <a:xfrm>
            <a:off x="838198" y="4141366"/>
            <a:ext cx="3268291" cy="956693"/>
          </a:xfrm>
          <a:prstGeom prst="rect">
            <a:avLst/>
          </a:prstGeom>
          <a:solidFill>
            <a:srgbClr val="B3C9B1"/>
          </a:solidFill>
        </p:spPr>
        <p:txBody>
          <a:bodyPr vert="horz" lIns="91440" tIns="9144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Tx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>
                <a:solidFill>
                  <a:schemeClr val="tx1"/>
                </a:solidFill>
                <a:cs typeface="Arial"/>
              </a:rPr>
              <a:t> 3. Create automated visualization 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96B3822F-385E-CA47-A6B4-11764C186010}"/>
              </a:ext>
            </a:extLst>
          </p:cNvPr>
          <p:cNvSpPr txBox="1">
            <a:spLocks/>
          </p:cNvSpPr>
          <p:nvPr/>
        </p:nvSpPr>
        <p:spPr>
          <a:xfrm>
            <a:off x="838197" y="5394555"/>
            <a:ext cx="3268291" cy="956693"/>
          </a:xfrm>
          <a:prstGeom prst="rect">
            <a:avLst/>
          </a:prstGeom>
          <a:solidFill>
            <a:srgbClr val="B3C9B1"/>
          </a:solidFill>
        </p:spPr>
        <p:txBody>
          <a:bodyPr vert="horz" lIns="91440" tIns="9144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Tx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cs typeface="Arial"/>
              </a:rPr>
              <a:t>4. Document processes needed to maintain 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A5DD5056-F67F-D422-7A31-BF6E373A208E}"/>
              </a:ext>
            </a:extLst>
          </p:cNvPr>
          <p:cNvSpPr txBox="1">
            <a:spLocks/>
          </p:cNvSpPr>
          <p:nvPr/>
        </p:nvSpPr>
        <p:spPr>
          <a:xfrm>
            <a:off x="838196" y="3037135"/>
            <a:ext cx="3268291" cy="956693"/>
          </a:xfrm>
          <a:prstGeom prst="rect">
            <a:avLst/>
          </a:prstGeom>
          <a:solidFill>
            <a:srgbClr val="B3C9B1"/>
          </a:solidFill>
        </p:spPr>
        <p:txBody>
          <a:bodyPr vert="horz" lIns="91440" tIns="9144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Tx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>
                <a:solidFill>
                  <a:schemeClr val="tx1"/>
                </a:solidFill>
                <a:cs typeface="Arial"/>
              </a:rPr>
              <a:t> 2. Gather necessary data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3E6307A-03C0-9D92-3CC0-EA5E6BB94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008" y="1915499"/>
            <a:ext cx="6496957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3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5DF6E-3921-2995-5FF9-0BB845FC10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4A4E6-105F-7A29-4100-42DD3145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6927"/>
            <a:ext cx="10537683" cy="1229599"/>
          </a:xfrm>
        </p:spPr>
        <p:txBody>
          <a:bodyPr/>
          <a:lstStyle/>
          <a:p>
            <a:r>
              <a:rPr lang="en-US" dirty="0">
                <a:cs typeface="Arial"/>
              </a:rPr>
              <a:t>Milestones</a:t>
            </a:r>
            <a:r>
              <a:rPr lang="en-US" b="0" dirty="0">
                <a:cs typeface="Arial"/>
              </a:rPr>
              <a:t> drive projects to completion and keep teams on task</a:t>
            </a:r>
            <a:br>
              <a:rPr lang="en-US" b="0" dirty="0">
                <a:cs typeface="Arial"/>
              </a:rPr>
            </a:br>
            <a:br>
              <a:rPr lang="en-US" b="0" dirty="0">
                <a:cs typeface="Arial"/>
              </a:rPr>
            </a:br>
            <a:r>
              <a:rPr lang="en-US" sz="1800" b="0" dirty="0">
                <a:highlight>
                  <a:srgbClr val="FF0000"/>
                </a:highlight>
                <a:cs typeface="Arial"/>
              </a:rPr>
              <a:t>This is a description of the function of milestones. You should instead state that the project will be divided up according  to tasks, individual strengths or expertise, etc.</a:t>
            </a:r>
            <a:br>
              <a:rPr lang="en-US" sz="1800" b="0" dirty="0">
                <a:highlight>
                  <a:srgbClr val="FF0000"/>
                </a:highlight>
                <a:cs typeface="Arial"/>
              </a:rPr>
            </a:br>
            <a:br>
              <a:rPr lang="en-US" sz="1800" b="0" dirty="0">
                <a:highlight>
                  <a:srgbClr val="FF0000"/>
                </a:highlight>
                <a:cs typeface="Arial"/>
              </a:rPr>
            </a:br>
            <a:r>
              <a:rPr lang="en-US" sz="1800" b="0" dirty="0">
                <a:highlight>
                  <a:srgbClr val="FF0000"/>
                </a:highlight>
                <a:cs typeface="Arial"/>
              </a:rPr>
              <a:t>Also, I would align the left side of the graphic with the beginning of the title</a:t>
            </a:r>
            <a:endParaRPr lang="en-US" sz="1800" dirty="0">
              <a:highlight>
                <a:srgbClr val="FF0000"/>
              </a:highlight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EE26875-7934-58A0-D903-45A18EE30F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8820361"/>
              </p:ext>
            </p:extLst>
          </p:nvPr>
        </p:nvGraphicFramePr>
        <p:xfrm>
          <a:off x="92605" y="768732"/>
          <a:ext cx="12006789" cy="575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851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2">
            <a:extLst>
              <a:ext uri="{FF2B5EF4-FFF2-40B4-BE49-F238E27FC236}">
                <a16:creationId xmlns:a16="http://schemas.microsoft.com/office/drawing/2014/main" id="{77856A1F-9341-5149-8714-2EA1C86B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cs typeface="Arial"/>
              </a:rPr>
              <a:t>Data in clear documents and visuals will help our clients create more advocates for the Texas State Park and Wildlife System.</a:t>
            </a:r>
            <a:endParaRPr lang="en-US" b="0" dirty="0">
              <a:solidFill>
                <a:schemeClr val="accent5"/>
              </a:solidFill>
              <a:cs typeface="Arial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DFECB58-D805-E946-A559-6DE17C51C365}"/>
              </a:ext>
            </a:extLst>
          </p:cNvPr>
          <p:cNvSpPr txBox="1"/>
          <p:nvPr/>
        </p:nvSpPr>
        <p:spPr>
          <a:xfrm>
            <a:off x="5716993" y="2491751"/>
            <a:ext cx="771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Silver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EC9D92B-080A-C347-8DD6-B17AD7612077}"/>
              </a:ext>
            </a:extLst>
          </p:cNvPr>
          <p:cNvSpPr txBox="1"/>
          <p:nvPr/>
        </p:nvSpPr>
        <p:spPr>
          <a:xfrm>
            <a:off x="5716993" y="3814580"/>
            <a:ext cx="771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33340B2-79E6-5448-845C-681F2F6EEB25}"/>
              </a:ext>
            </a:extLst>
          </p:cNvPr>
          <p:cNvSpPr txBox="1"/>
          <p:nvPr/>
        </p:nvSpPr>
        <p:spPr>
          <a:xfrm>
            <a:off x="5716993" y="5153506"/>
            <a:ext cx="771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6561A-19D0-3C49-9237-13F07BF4911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z="1200" smtClean="0"/>
              <a:t>6</a:t>
            </a:fld>
            <a:endParaRPr lang="en-US" sz="1200"/>
          </a:p>
        </p:txBody>
      </p:sp>
      <p:pic>
        <p:nvPicPr>
          <p:cNvPr id="8" name="Picture 7" descr="A picture containing different, colorful, lined, line&#10;&#10;Description automatically generated">
            <a:extLst>
              <a:ext uri="{FF2B5EF4-FFF2-40B4-BE49-F238E27FC236}">
                <a16:creationId xmlns:a16="http://schemas.microsoft.com/office/drawing/2014/main" id="{4198F453-15D4-2562-7C44-79CD094CB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4439" y="1714724"/>
            <a:ext cx="6079225" cy="3228974"/>
          </a:xfrm>
          <a:prstGeom prst="rect">
            <a:avLst/>
          </a:prstGeom>
        </p:spPr>
      </p:pic>
      <p:pic>
        <p:nvPicPr>
          <p:cNvPr id="2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557B88E-F8BB-06E5-8E5F-FA875B4ECC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16117" y="1549908"/>
            <a:ext cx="8791345" cy="494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5721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0F6CEF-0F2C-4544-B7AB-E34F6C75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6927"/>
            <a:ext cx="10537683" cy="1122969"/>
          </a:xfrm>
        </p:spPr>
        <p:txBody>
          <a:bodyPr/>
          <a:lstStyle/>
          <a:p>
            <a:r>
              <a:rPr lang="en-US" b="0" dirty="0"/>
              <a:t>The </a:t>
            </a:r>
            <a:r>
              <a:rPr lang="en-US" dirty="0"/>
              <a:t>team</a:t>
            </a:r>
            <a:r>
              <a:rPr lang="en-US" b="0" dirty="0"/>
              <a:t> is responsible for the project’s success.</a:t>
            </a:r>
            <a:br>
              <a:rPr lang="en-US" b="0" dirty="0"/>
            </a:br>
            <a:r>
              <a:rPr lang="en-US" b="0" dirty="0"/>
              <a:t>Claim: </a:t>
            </a:r>
            <a:r>
              <a:rPr lang="en-US" b="0" dirty="0">
                <a:highlight>
                  <a:srgbClr val="FF0000"/>
                </a:highlight>
              </a:rPr>
              <a:t>We have the expertise to produce deliverables that will met your expectations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DFDA43-12E2-E144-9F6A-6AD49947520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287CB8FB-88EC-7C9B-4778-6134C6E4026D}"/>
              </a:ext>
            </a:extLst>
          </p:cNvPr>
          <p:cNvSpPr/>
          <p:nvPr/>
        </p:nvSpPr>
        <p:spPr>
          <a:xfrm>
            <a:off x="935915" y="1758629"/>
            <a:ext cx="2733248" cy="1498697"/>
          </a:xfrm>
          <a:prstGeom prst="flowChartAlternateProcess">
            <a:avLst/>
          </a:prstGeom>
          <a:solidFill>
            <a:schemeClr val="bg1"/>
          </a:solidFill>
          <a:ln w="76200">
            <a:solidFill>
              <a:srgbClr val="1943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2964ED-B9B9-873A-EAA5-D06C39C7F5AF}"/>
              </a:ext>
            </a:extLst>
          </p:cNvPr>
          <p:cNvSpPr txBox="1"/>
          <p:nvPr/>
        </p:nvSpPr>
        <p:spPr>
          <a:xfrm>
            <a:off x="1011219" y="1820144"/>
            <a:ext cx="2493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Tanner Waggoner: Documentation and Data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75F1540-05B2-997F-4E8C-CF8436BD4EE6}"/>
              </a:ext>
            </a:extLst>
          </p:cNvPr>
          <p:cNvSpPr/>
          <p:nvPr/>
        </p:nvSpPr>
        <p:spPr>
          <a:xfrm>
            <a:off x="949861" y="3455261"/>
            <a:ext cx="2705356" cy="1436536"/>
          </a:xfrm>
          <a:prstGeom prst="flowChartAlternateProcess">
            <a:avLst/>
          </a:prstGeom>
          <a:solidFill>
            <a:schemeClr val="bg1"/>
          </a:solidFill>
          <a:ln w="76200">
            <a:solidFill>
              <a:srgbClr val="1943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6E168-5019-7C19-7F8E-8477CC272CE3}"/>
              </a:ext>
            </a:extLst>
          </p:cNvPr>
          <p:cNvSpPr txBox="1"/>
          <p:nvPr/>
        </p:nvSpPr>
        <p:spPr>
          <a:xfrm>
            <a:off x="1011219" y="3437068"/>
            <a:ext cx="237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Sami </a:t>
            </a:r>
            <a:r>
              <a:rPr lang="en-US" dirty="0" err="1"/>
              <a:t>Elshafie</a:t>
            </a:r>
            <a:r>
              <a:rPr lang="en-US" dirty="0"/>
              <a:t>:</a:t>
            </a:r>
          </a:p>
          <a:p>
            <a:r>
              <a:rPr lang="en-US" dirty="0"/>
              <a:t>Data specialist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5C8753DE-FFF0-4713-4BC8-2F87D99D588F}"/>
              </a:ext>
            </a:extLst>
          </p:cNvPr>
          <p:cNvSpPr/>
          <p:nvPr/>
        </p:nvSpPr>
        <p:spPr>
          <a:xfrm>
            <a:off x="935915" y="5031937"/>
            <a:ext cx="2705356" cy="1506975"/>
          </a:xfrm>
          <a:prstGeom prst="flowChartAlternateProcess">
            <a:avLst/>
          </a:prstGeom>
          <a:solidFill>
            <a:schemeClr val="bg1"/>
          </a:solidFill>
          <a:ln w="76200">
            <a:solidFill>
              <a:srgbClr val="1943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BE130D-96C6-513F-67C7-DE07672D6B2D}"/>
              </a:ext>
            </a:extLst>
          </p:cNvPr>
          <p:cNvSpPr txBox="1"/>
          <p:nvPr/>
        </p:nvSpPr>
        <p:spPr>
          <a:xfrm>
            <a:off x="1133893" y="5077609"/>
            <a:ext cx="238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Charaf</a:t>
            </a:r>
            <a:r>
              <a:rPr lang="en-US" dirty="0"/>
              <a:t> </a:t>
            </a:r>
            <a:r>
              <a:rPr lang="en-US" dirty="0" err="1"/>
              <a:t>Lachouri</a:t>
            </a:r>
            <a:r>
              <a:rPr lang="en-US" dirty="0"/>
              <a:t>:</a:t>
            </a:r>
          </a:p>
          <a:p>
            <a:r>
              <a:rPr lang="en-US" dirty="0"/>
              <a:t>Data specialist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648A21A-369B-872A-D4F0-070E5EAA2AE8}"/>
              </a:ext>
            </a:extLst>
          </p:cNvPr>
          <p:cNvSpPr/>
          <p:nvPr/>
        </p:nvSpPr>
        <p:spPr>
          <a:xfrm>
            <a:off x="4179705" y="2218607"/>
            <a:ext cx="2733248" cy="1441609"/>
          </a:xfrm>
          <a:prstGeom prst="flowChartAlternateProcess">
            <a:avLst/>
          </a:prstGeom>
          <a:solidFill>
            <a:schemeClr val="bg1"/>
          </a:solidFill>
          <a:ln w="76200">
            <a:solidFill>
              <a:srgbClr val="1943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39A221-C884-EA79-086D-0FEA0561A188}"/>
              </a:ext>
            </a:extLst>
          </p:cNvPr>
          <p:cNvSpPr txBox="1"/>
          <p:nvPr/>
        </p:nvSpPr>
        <p:spPr>
          <a:xfrm>
            <a:off x="4329722" y="2367526"/>
            <a:ext cx="2296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Kevin Maldonado:</a:t>
            </a:r>
          </a:p>
          <a:p>
            <a:r>
              <a:rPr lang="en-US" dirty="0"/>
              <a:t>Visualization and database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7CF629DA-8217-36B3-5637-521A98C7825A}"/>
              </a:ext>
            </a:extLst>
          </p:cNvPr>
          <p:cNvSpPr/>
          <p:nvPr/>
        </p:nvSpPr>
        <p:spPr>
          <a:xfrm>
            <a:off x="4144421" y="3992990"/>
            <a:ext cx="2821517" cy="1407784"/>
          </a:xfrm>
          <a:prstGeom prst="flowChartAlternateProcess">
            <a:avLst/>
          </a:prstGeom>
          <a:solidFill>
            <a:schemeClr val="bg1"/>
          </a:solidFill>
          <a:ln w="76200">
            <a:solidFill>
              <a:srgbClr val="1943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78AA88-8359-CFD2-CCB8-93E3F57F5DB0}"/>
              </a:ext>
            </a:extLst>
          </p:cNvPr>
          <p:cNvSpPr txBox="1"/>
          <p:nvPr/>
        </p:nvSpPr>
        <p:spPr>
          <a:xfrm>
            <a:off x="4363962" y="4160176"/>
            <a:ext cx="238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Tatiana </a:t>
            </a:r>
            <a:r>
              <a:rPr lang="en-US" dirty="0" err="1"/>
              <a:t>Uklist</a:t>
            </a:r>
            <a:r>
              <a:rPr lang="en-US" dirty="0"/>
              <a:t>:</a:t>
            </a:r>
          </a:p>
          <a:p>
            <a:r>
              <a:rPr lang="en-US" dirty="0"/>
              <a:t>Project Manager</a:t>
            </a:r>
          </a:p>
        </p:txBody>
      </p:sp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B11BF8A8-2B17-CB64-603D-E22148120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314546" y="2271901"/>
            <a:ext cx="4877454" cy="38970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BEDD7D2-C325-7375-0704-53F73D0A223B}"/>
              </a:ext>
            </a:extLst>
          </p:cNvPr>
          <p:cNvSpPr txBox="1"/>
          <p:nvPr/>
        </p:nvSpPr>
        <p:spPr>
          <a:xfrm>
            <a:off x="10398923" y="7096201"/>
            <a:ext cx="14181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ww.pngall.com/team-work-p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4303161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Custom 16">
      <a:dk1>
        <a:srgbClr val="000000"/>
      </a:dk1>
      <a:lt1>
        <a:srgbClr val="FFFFFF"/>
      </a:lt1>
      <a:dk2>
        <a:srgbClr val="574512"/>
      </a:dk2>
      <a:lt2>
        <a:srgbClr val="6C3C0D"/>
      </a:lt2>
      <a:accent1>
        <a:srgbClr val="DDDDDD"/>
      </a:accent1>
      <a:accent2>
        <a:srgbClr val="616A78"/>
      </a:accent2>
      <a:accent3>
        <a:srgbClr val="B18A2C"/>
      </a:accent3>
      <a:accent4>
        <a:srgbClr val="D87C1B"/>
      </a:accent4>
      <a:accent5>
        <a:srgbClr val="2E515E"/>
      </a:accent5>
      <a:accent6>
        <a:srgbClr val="1D7CB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sertion-Evidence-Template_Win32_CP_v19.potx" id="{F7F7AC7C-B7AB-44FD-AC83-76356AEA967F}" vid="{C271DA4D-3F28-4C4F-A66E-BDB8F32B9A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20E744527C3245B455950C9D236CB0" ma:contentTypeVersion="2" ma:contentTypeDescription="Create a new document." ma:contentTypeScope="" ma:versionID="f109bd8defe9809983fee46dafc043de">
  <xsd:schema xmlns:xsd="http://www.w3.org/2001/XMLSchema" xmlns:xs="http://www.w3.org/2001/XMLSchema" xmlns:p="http://schemas.microsoft.com/office/2006/metadata/properties" xmlns:ns2="8ff83302-9ba1-4241-8e57-704b216d7843" targetNamespace="http://schemas.microsoft.com/office/2006/metadata/properties" ma:root="true" ma:fieldsID="710349c54cc53108afdf251a50913abd" ns2:_="">
    <xsd:import namespace="8ff83302-9ba1-4241-8e57-704b216d78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83302-9ba1-4241-8e57-704b216d78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62CCA3-7FD8-4AAE-ACAD-57430247660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143A308-CB7A-44FE-82E2-5985D4C77F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629A66-3E2D-424E-B268-EEB7E6D032F8}">
  <ds:schemaRefs>
    <ds:schemaRef ds:uri="8ff83302-9ba1-4241-8e57-704b216d784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tf33940113_win32</Template>
  <TotalTime>57</TotalTime>
  <Words>362</Words>
  <Application>Microsoft Office PowerPoint</Application>
  <PresentationFormat>Widescreen</PresentationFormat>
  <Paragraphs>63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Database and Dashboard Project</vt:lpstr>
      <vt:lpstr>We will create a database, dashboard, and documentation for the Get Outside Alliance to understand and use their volunteer data.</vt:lpstr>
      <vt:lpstr>Our client has four requirements for this database and dashboard project.</vt:lpstr>
      <vt:lpstr>These objectives need to be met for us to give the Get Outside Alliance the best tools to understand and use the data on their volunteers.</vt:lpstr>
      <vt:lpstr>Milestones drive projects to completion and keep teams on task  This is a description of the function of milestones. You should instead state that the project will be divided up according  to tasks, individual strengths or expertise, etc.  Also, I would align the left side of the graphic with the beginning of the title</vt:lpstr>
      <vt:lpstr>Data in clear documents and visuals will help our clients create more advocates for the Texas State Park and Wildlife System.</vt:lpstr>
      <vt:lpstr>The team is responsible for the project’s success. Claim: We have the expertise to produce deliverables that will met your expectations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effective science + technology presentations</dc:title>
  <dc:creator>Tatiana Uklist</dc:creator>
  <cp:lastModifiedBy>Sample, Joseph</cp:lastModifiedBy>
  <cp:revision>5</cp:revision>
  <dcterms:created xsi:type="dcterms:W3CDTF">2023-02-14T21:26:49Z</dcterms:created>
  <dcterms:modified xsi:type="dcterms:W3CDTF">2023-02-19T23:42:51Z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0x0101004F20E744527C3245B455950C9D236CB0</vt:lpwstr>
  </property>
</Properties>
</file>