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3" r:id="rId3"/>
    <p:sldId id="393" r:id="rId4"/>
    <p:sldId id="394" r:id="rId5"/>
    <p:sldId id="395" r:id="rId6"/>
    <p:sldId id="454" r:id="rId7"/>
    <p:sldId id="453" r:id="rId8"/>
    <p:sldId id="398" r:id="rId9"/>
    <p:sldId id="421" r:id="rId10"/>
    <p:sldId id="455" r:id="rId11"/>
    <p:sldId id="401" r:id="rId12"/>
    <p:sldId id="408" r:id="rId13"/>
    <p:sldId id="462" r:id="rId14"/>
    <p:sldId id="456" r:id="rId15"/>
    <p:sldId id="457" r:id="rId16"/>
    <p:sldId id="458" r:id="rId17"/>
    <p:sldId id="459" r:id="rId18"/>
    <p:sldId id="460" r:id="rId19"/>
    <p:sldId id="461" r:id="rId20"/>
    <p:sldId id="424" r:id="rId21"/>
    <p:sldId id="463" r:id="rId22"/>
    <p:sldId id="464" r:id="rId23"/>
    <p:sldId id="450" r:id="rId24"/>
    <p:sldId id="452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pos="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61C5"/>
    <a:srgbClr val="005BC0"/>
    <a:srgbClr val="0061CC"/>
    <a:srgbClr val="0033CC"/>
    <a:srgbClr val="005A9E"/>
    <a:srgbClr val="FFFFCC"/>
    <a:srgbClr val="006699"/>
    <a:srgbClr val="000099"/>
    <a:srgbClr val="E5F8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767" autoAdjust="0"/>
  </p:normalViewPr>
  <p:slideViewPr>
    <p:cSldViewPr snapToGrid="0">
      <p:cViewPr varScale="1">
        <p:scale>
          <a:sx n="53" d="100"/>
          <a:sy n="53" d="100"/>
        </p:scale>
        <p:origin x="40" y="336"/>
      </p:cViewPr>
      <p:guideLst>
        <p:guide orient="horz" pos="242"/>
        <p:guide pos="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EED2E56-490B-6AE0-5B18-AFC155B84A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87B6166-CB4D-6476-A0F7-25EEB0DC4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1543D02-1F16-0537-28C6-D2431E65DC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CF73AEE-0F4D-DDBB-1921-26C3DADE2A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20CAC92E-C033-4D5C-B7A0-16F192F6BD5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2B294EB-2D48-D1AA-C0A8-C538182D32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ADC32F6-8DF1-7B79-183C-E382219C66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0B67602-C629-16E3-9017-8F7409A655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88A06D1-9E38-F8AB-4157-FD3C2EB00D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2F7976B1-FFDA-E794-D9E3-89159126DE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F6F339B2-832C-CF45-241F-DCBED1EE5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AF881C0D-0FD8-4D0C-B4B4-7F116A37EC9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E70596C-8600-54E6-20F0-8A1D5CD27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3E8421-2216-48DC-BC0C-9A69FBACB131}" type="slidenum">
              <a:rPr kumimoji="0" lang="fr-FR" altLang="en-US"/>
              <a:pPr>
                <a:spcBef>
                  <a:spcPct val="0"/>
                </a:spcBef>
              </a:pPr>
              <a:t>1</a:t>
            </a:fld>
            <a:endParaRPr kumimoji="0" lang="fr-FR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78B19D2-E0E6-92A0-513D-A62EA5A69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AF343E0-8558-E3B4-1488-184BA7473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600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155E1B-6B62-FD0B-9297-E339C06DB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BFFD99-2770-4729-A671-602039CC6BC6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1CE30490-0BDC-461A-8462-291FFB8B8B95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09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DA141C-F84B-8D4E-2440-F8365CE1B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F3529-7296-4A73-A09E-14BBCB884AB2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02B8681F-957B-41BE-93D7-47B60131C762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541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0399E3-8432-4CC3-F8F8-473B4351A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7DDE01-9B02-4D5F-B12C-DB706D759CD5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27B677B7-7F8A-4B66-8D03-088D6F0ABF03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265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129D04-8402-C032-B4AB-BCC273C91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812507-4923-4462-989E-C45695B85654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87CE094C-D29C-4309-B34D-E7E8E1615D62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2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404953-B38B-5164-437D-920AC0160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5EFAD3-5849-4BCF-B815-EC62D79688B9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E9D8AB04-8C96-420E-9306-4F2B7C4C5B03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428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34D73-CB31-56C4-1E53-407CD3A38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D8A062-4E4D-4CC0-B7E4-CD774D6C4ADF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A1D59D67-C95A-41AB-B804-0405B6AA8579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447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C15B7E-8B12-CEC1-32B7-F8AFADF3D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6EF45B-AFD6-40B3-BFD4-189FFABF38D1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248B60C9-D371-403E-BE45-0537F26D4C0B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67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609837-A5C5-A31C-40CA-B23D03BCA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36E1D9-7C0B-4A3C-8C91-3F7C287E8DE1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B89A4D07-050C-42C0-9B71-7FB244765833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0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B3E667-D3FF-531D-FF95-48E3E4503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BD45EB-AB1F-4A4D-90BC-D23F2E173144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150D8E87-95E0-4562-8380-69C8C4FC4F1D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19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C2F39C-1A8B-FD9D-9E0D-D4F27607D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87B26-D5B2-4C47-AF31-819904015A86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7CFC6CDB-E746-4E6B-885C-154CA710FE6B}" type="slidenum">
              <a:rPr lang="fr-FR" altLang="en-US"/>
              <a:pPr>
                <a:defRPr/>
              </a:pPr>
              <a:t>‹#›</a:t>
            </a:fld>
            <a:endParaRPr lang="fr-F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452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7C6632-3B52-9949-8B47-907D0E22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188"/>
            <a:ext cx="1676400" cy="6018212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3366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13EC51-6746-66F2-D33A-56F33405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0988"/>
            <a:ext cx="9144000" cy="227012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3366FF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ADCAE0E-4BC5-8ECA-320D-D0BCC8AF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17500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3366FF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450A7D22-3F98-8AE6-C32E-2EC2CABEF1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100" y="5321300"/>
            <a:ext cx="1905000" cy="228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24097A-64C6-4586-B810-8E33C01B471D}" type="slidenum">
              <a:rPr lang="fr-FR" altLang="en-US"/>
              <a:pPr>
                <a:defRPr/>
              </a:pPr>
              <a:t>‹#›</a:t>
            </a:fld>
            <a:r>
              <a:rPr lang="fr-FR" altLang="en-US"/>
              <a:t>/10</a:t>
            </a:r>
            <a:fld id="{65A8924E-ADD4-4648-B448-59FBFDA0C0A7}" type="slidenum">
              <a:rPr lang="fr-FR" altLang="en-US"/>
              <a:pPr>
                <a:defRPr/>
              </a:pPr>
              <a:t>‹#›</a:t>
            </a:fld>
            <a:endParaRPr lang="fr-FR" altLang="en-US" sz="1000"/>
          </a:p>
        </p:txBody>
      </p:sp>
      <p:sp>
        <p:nvSpPr>
          <p:cNvPr id="1030" name="Rectangle 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6A30E3-BF01-C322-5ADC-7A58C42A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6650038"/>
            <a:ext cx="820738" cy="195262"/>
          </a:xfrm>
          <a:prstGeom prst="rect">
            <a:avLst/>
          </a:prstGeom>
          <a:noFill/>
          <a:ln w="12700" cap="sq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kumimoji="0" lang="fr-FR" altLang="en-US" sz="1200">
                <a:solidFill>
                  <a:schemeClr val="bg1"/>
                </a:solidFill>
              </a:rPr>
              <a:t>Précédent</a:t>
            </a:r>
            <a:endParaRPr kumimoji="0" lang="fr-FR" altLang="en-US" sz="2800"/>
          </a:p>
        </p:txBody>
      </p:sp>
      <p:sp>
        <p:nvSpPr>
          <p:cNvPr id="1031" name="Rectangle 42">
            <a:extLst>
              <a:ext uri="{FF2B5EF4-FFF2-40B4-BE49-F238E27FC236}">
                <a16:creationId xmlns:a16="http://schemas.microsoft.com/office/drawing/2014/main" id="{6FE2FF67-1F0D-C0D9-55D3-D2FBD9788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30200"/>
            <a:ext cx="7470775" cy="6302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kumimoji="0" lang="fr-FR" altLang="en-US"/>
          </a:p>
        </p:txBody>
      </p:sp>
      <p:sp>
        <p:nvSpPr>
          <p:cNvPr id="1032" name="AutoShape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C12F93-1371-1EB3-F6BE-52A4049A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6643688"/>
            <a:ext cx="290513" cy="201612"/>
          </a:xfrm>
          <a:prstGeom prst="actionButtonBackPrevious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033" name="AutoShape 4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4A1BE5-7EA2-22EF-0F7D-C534D7EA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6638925"/>
            <a:ext cx="284162" cy="212725"/>
          </a:xfrm>
          <a:prstGeom prst="actionButtonForwardNex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071" name="Text Box 47">
            <a:extLst>
              <a:ext uri="{FF2B5EF4-FFF2-40B4-BE49-F238E27FC236}">
                <a16:creationId xmlns:a16="http://schemas.microsoft.com/office/drawing/2014/main" id="{6688480E-36E9-9A63-AF3E-8BD17969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0" y="6583363"/>
            <a:ext cx="44450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A4DA0C09-0D85-4C01-9AD5-D38B6B8731FF}" type="slidenum">
              <a:rPr kumimoji="0" lang="fr-FR" altLang="en-US" sz="1200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fr-FR" altLang="en-US"/>
          </a:p>
        </p:txBody>
      </p:sp>
      <p:sp>
        <p:nvSpPr>
          <p:cNvPr id="1035" name="Rectangl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8D2035-9703-BE82-9D85-5512C0CB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6646863"/>
            <a:ext cx="820737" cy="198437"/>
          </a:xfrm>
          <a:prstGeom prst="rect">
            <a:avLst/>
          </a:prstGeom>
          <a:noFill/>
          <a:ln w="12700" cap="sq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kumimoji="0" lang="fr-FR" altLang="en-US" sz="1200">
                <a:solidFill>
                  <a:srgbClr val="FFFFFF"/>
                </a:solidFill>
              </a:rPr>
              <a:t>Suivant</a:t>
            </a:r>
            <a:endParaRPr kumimoji="0"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28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eather.gov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9651CD1F-E527-A27E-3237-A2F84573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076662"/>
            <a:ext cx="8424863" cy="13234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4000" b="1" dirty="0">
                <a:latin typeface="+mj-lt"/>
              </a:rPr>
              <a:t>Rebuilding Weather Station Database in Texas Using SQL  Queries</a:t>
            </a:r>
            <a:endParaRPr kumimoji="0" lang="fr-FR" altLang="en-US" sz="4800" b="1" dirty="0">
              <a:latin typeface="+mj-lt"/>
            </a:endParaRP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34495B31-AD21-4426-6DA0-5EB9B6BE5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911" y="4338011"/>
            <a:ext cx="3082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en-US" altLang="en-US" sz="2800" b="1" dirty="0">
                <a:solidFill>
                  <a:srgbClr val="000099"/>
                </a:solidFill>
                <a:latin typeface="+mn-lt"/>
              </a:rPr>
              <a:t>Presented</a:t>
            </a:r>
            <a:r>
              <a:rPr kumimoji="0" lang="fr-FR" altLang="en-US" sz="2800" b="1" dirty="0">
                <a:solidFill>
                  <a:srgbClr val="000099"/>
                </a:solidFill>
                <a:latin typeface="+mn-lt"/>
              </a:rPr>
              <a:t> by :</a:t>
            </a:r>
          </a:p>
          <a:p>
            <a:r>
              <a:rPr kumimoji="0" lang="fr-FR" altLang="en-US" sz="2800" dirty="0">
                <a:solidFill>
                  <a:srgbClr val="000099"/>
                </a:solidFill>
                <a:latin typeface="+mn-lt"/>
              </a:rPr>
              <a:t>      Charaf Lachouri              </a:t>
            </a:r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65B155C4-1D55-3FAF-6445-C8CDD8E3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9" y="5256782"/>
            <a:ext cx="2925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en-US" altLang="en-US" sz="2800" b="1" dirty="0">
                <a:solidFill>
                  <a:srgbClr val="000099"/>
                </a:solidFill>
                <a:latin typeface="+mn-lt"/>
              </a:rPr>
              <a:t>Mentored </a:t>
            </a:r>
            <a:r>
              <a:rPr kumimoji="0" lang="fr-FR" altLang="en-US" sz="2800" b="1" dirty="0">
                <a:solidFill>
                  <a:srgbClr val="000099"/>
                </a:solidFill>
                <a:latin typeface="+mn-lt"/>
              </a:rPr>
              <a:t>by :</a:t>
            </a:r>
          </a:p>
          <a:p>
            <a:r>
              <a:rPr kumimoji="0" lang="fr-FR" altLang="en-US" sz="2800" dirty="0">
                <a:solidFill>
                  <a:srgbClr val="000099"/>
                </a:solidFill>
                <a:latin typeface="+mn-lt"/>
              </a:rPr>
              <a:t>     Dr. Ling Xu</a:t>
            </a:r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F011DCFA-5D75-81B1-E18C-3EE436AE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fr-FR" altLang="en-US" dirty="0">
                <a:latin typeface="+mj-lt"/>
              </a:rPr>
              <a:t>University of Houston Downtown </a:t>
            </a:r>
          </a:p>
          <a:p>
            <a:pPr algn="ctr">
              <a:defRPr/>
            </a:pPr>
            <a:r>
              <a:rPr lang="fr-FR" altLang="en-US" dirty="0">
                <a:latin typeface="+mj-lt"/>
              </a:rPr>
              <a:t>College of Sciences and Technology</a:t>
            </a:r>
          </a:p>
          <a:p>
            <a:pPr algn="ctr">
              <a:defRPr/>
            </a:pPr>
            <a:r>
              <a:rPr lang="fr-FR" altLang="en-US" dirty="0">
                <a:latin typeface="+mj-lt"/>
              </a:rPr>
              <a:t>  </a:t>
            </a:r>
            <a:r>
              <a:rPr lang="en-US" cap="all" dirty="0">
                <a:latin typeface="+mj-lt"/>
              </a:rPr>
              <a:t> </a:t>
            </a:r>
            <a:r>
              <a:rPr lang="en-US" dirty="0">
                <a:latin typeface="+mj-lt"/>
              </a:rPr>
              <a:t>Masters of Science in Data Analytics</a:t>
            </a:r>
            <a:r>
              <a:rPr lang="fr-FR" altLang="en-US" b="1" dirty="0">
                <a:latin typeface="+mj-lt"/>
              </a:rPr>
              <a:t> </a:t>
            </a:r>
          </a:p>
          <a:p>
            <a:pPr>
              <a:defRPr/>
            </a:pPr>
            <a:r>
              <a:rPr kumimoji="0" lang="fr-FR" altLang="en-US" i="1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sp>
        <p:nvSpPr>
          <p:cNvPr id="14342" name="Text Box 10">
            <a:extLst>
              <a:ext uri="{FF2B5EF4-FFF2-40B4-BE49-F238E27FC236}">
                <a16:creationId xmlns:a16="http://schemas.microsoft.com/office/drawing/2014/main" id="{3247ABCE-8FC8-7820-0A60-1A061BBA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43" y="6182380"/>
            <a:ext cx="3065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fr-FR" altLang="en-US" sz="2800" b="1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kumimoji="0" lang="en-US" altLang="en-US" sz="2800" dirty="0">
                <a:latin typeface="+mj-lt"/>
              </a:rPr>
              <a:t>December 1st 2023</a:t>
            </a:r>
            <a:endParaRPr kumimoji="0" lang="en-US" altLang="en-US" dirty="0">
              <a:latin typeface="+mj-lt"/>
            </a:endParaRPr>
          </a:p>
        </p:txBody>
      </p:sp>
      <p:pic>
        <p:nvPicPr>
          <p:cNvPr id="14344" name="Picture 2" descr="A blue and red logo&#10;&#10;Description automatically generated">
            <a:extLst>
              <a:ext uri="{FF2B5EF4-FFF2-40B4-BE49-F238E27FC236}">
                <a16:creationId xmlns:a16="http://schemas.microsoft.com/office/drawing/2014/main" id="{29F775A6-EE01-63A3-D4AD-059A802A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73038"/>
            <a:ext cx="145256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" descr="A blue and red logo&#10;&#10;Description automatically generated">
            <a:extLst>
              <a:ext uri="{FF2B5EF4-FFF2-40B4-BE49-F238E27FC236}">
                <a16:creationId xmlns:a16="http://schemas.microsoft.com/office/drawing/2014/main" id="{2B37EB8A-B73D-E9C0-B3FB-DB9A5AFF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152400"/>
            <a:ext cx="1589088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6">
            <a:extLst>
              <a:ext uri="{FF2B5EF4-FFF2-40B4-BE49-F238E27FC236}">
                <a16:creationId xmlns:a16="http://schemas.microsoft.com/office/drawing/2014/main" id="{EE50F73E-2408-331F-180B-0AB3C6CFF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6">
            <a:extLst>
              <a:ext uri="{FF2B5EF4-FFF2-40B4-BE49-F238E27FC236}">
                <a16:creationId xmlns:a16="http://schemas.microsoft.com/office/drawing/2014/main" id="{2A62B694-DD9B-AAD7-EDC7-6AA001255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E43BB1F5-BE9B-0348-42B8-F0312DA5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6630" name="Text Box 3">
            <a:extLst>
              <a:ext uri="{FF2B5EF4-FFF2-40B4-BE49-F238E27FC236}">
                <a16:creationId xmlns:a16="http://schemas.microsoft.com/office/drawing/2014/main" id="{484048BD-EE37-AF4D-85DD-62A161DC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6631" name="Text Box 3">
            <a:extLst>
              <a:ext uri="{FF2B5EF4-FFF2-40B4-BE49-F238E27FC236}">
                <a16:creationId xmlns:a16="http://schemas.microsoft.com/office/drawing/2014/main" id="{6D237D26-12CF-32D3-D3FA-D8BC2E0C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26632" name="Text Box 3">
            <a:extLst>
              <a:ext uri="{FF2B5EF4-FFF2-40B4-BE49-F238E27FC236}">
                <a16:creationId xmlns:a16="http://schemas.microsoft.com/office/drawing/2014/main" id="{A6F4CA39-7C6B-EF90-27CD-21228FDA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6633" name="Line 6">
            <a:extLst>
              <a:ext uri="{FF2B5EF4-FFF2-40B4-BE49-F238E27FC236}">
                <a16:creationId xmlns:a16="http://schemas.microsoft.com/office/drawing/2014/main" id="{1E23819C-76AA-B496-071F-3C24933F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">
            <a:extLst>
              <a:ext uri="{FF2B5EF4-FFF2-40B4-BE49-F238E27FC236}">
                <a16:creationId xmlns:a16="http://schemas.microsoft.com/office/drawing/2014/main" id="{B54642BB-B58D-EF83-64DF-FBBCE8117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6">
            <a:extLst>
              <a:ext uri="{FF2B5EF4-FFF2-40B4-BE49-F238E27FC236}">
                <a16:creationId xmlns:a16="http://schemas.microsoft.com/office/drawing/2014/main" id="{87FE2933-FB37-2EB7-9A43-7276444CB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6">
            <a:extLst>
              <a:ext uri="{FF2B5EF4-FFF2-40B4-BE49-F238E27FC236}">
                <a16:creationId xmlns:a16="http://schemas.microsoft.com/office/drawing/2014/main" id="{309204E6-0E0B-532E-4D68-A3451FE71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6">
            <a:extLst>
              <a:ext uri="{FF2B5EF4-FFF2-40B4-BE49-F238E27FC236}">
                <a16:creationId xmlns:a16="http://schemas.microsoft.com/office/drawing/2014/main" id="{E5AA66B1-E2CE-86C8-5A03-00B945721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3">
            <a:extLst>
              <a:ext uri="{FF2B5EF4-FFF2-40B4-BE49-F238E27FC236}">
                <a16:creationId xmlns:a16="http://schemas.microsoft.com/office/drawing/2014/main" id="{0F3EAC25-6A86-BCD2-C52E-EEFFE79E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2060"/>
                </a:solidFill>
              </a:rPr>
              <a:t>   </a:t>
            </a:r>
            <a:endParaRPr kumimoji="0" lang="fr-FR" altLang="en-US" sz="2000">
              <a:solidFill>
                <a:srgbClr val="006699"/>
              </a:solidFill>
            </a:endParaRPr>
          </a:p>
        </p:txBody>
      </p:sp>
      <p:sp>
        <p:nvSpPr>
          <p:cNvPr id="26639" name="ZoneTexte 26">
            <a:extLst>
              <a:ext uri="{FF2B5EF4-FFF2-40B4-BE49-F238E27FC236}">
                <a16:creationId xmlns:a16="http://schemas.microsoft.com/office/drawing/2014/main" id="{32073D45-FF49-D6C2-6F1E-8D6AD4719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6640" name="ZoneTexte 16">
            <a:extLst>
              <a:ext uri="{FF2B5EF4-FFF2-40B4-BE49-F238E27FC236}">
                <a16:creationId xmlns:a16="http://schemas.microsoft.com/office/drawing/2014/main" id="{4B4AB703-4333-64E1-8DD9-1622BCC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8" y="2613392"/>
            <a:ext cx="15525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Current Database Challenges and Limitations</a:t>
            </a:r>
            <a:endParaRPr lang="fr-F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BEAB25-14DC-F0A9-005C-EF15E78197BD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DDC56-D486-44A5-C6DC-160625576EA9}"/>
              </a:ext>
            </a:extLst>
          </p:cNvPr>
          <p:cNvSpPr txBox="1"/>
          <p:nvPr/>
        </p:nvSpPr>
        <p:spPr>
          <a:xfrm>
            <a:off x="1903491" y="5586663"/>
            <a:ext cx="70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Source :  1. National Weather Service (</a:t>
            </a:r>
            <a:r>
              <a:rPr lang="en-US" sz="1800" dirty="0">
                <a:hlinkClick r:id="rId2"/>
              </a:rPr>
              <a:t>www.weather.gov</a:t>
            </a:r>
            <a:r>
              <a:rPr lang="en-US" sz="1800" dirty="0"/>
              <a:t>) </a:t>
            </a:r>
          </a:p>
          <a:p>
            <a:r>
              <a:rPr lang="en-US" sz="1800" dirty="0"/>
              <a:t>                        2. National Oceanic Atmospheric Administration (NOAA)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7219F-B0CD-9386-AA5C-D6C8780E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95" y="400050"/>
            <a:ext cx="7096293" cy="50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002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6">
            <a:extLst>
              <a:ext uri="{FF2B5EF4-FFF2-40B4-BE49-F238E27FC236}">
                <a16:creationId xmlns:a16="http://schemas.microsoft.com/office/drawing/2014/main" id="{EE50F73E-2408-331F-180B-0AB3C6CFF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6">
            <a:extLst>
              <a:ext uri="{FF2B5EF4-FFF2-40B4-BE49-F238E27FC236}">
                <a16:creationId xmlns:a16="http://schemas.microsoft.com/office/drawing/2014/main" id="{2A62B694-DD9B-AAD7-EDC7-6AA001255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E43BB1F5-BE9B-0348-42B8-F0312DA5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6630" name="Text Box 3">
            <a:extLst>
              <a:ext uri="{FF2B5EF4-FFF2-40B4-BE49-F238E27FC236}">
                <a16:creationId xmlns:a16="http://schemas.microsoft.com/office/drawing/2014/main" id="{484048BD-EE37-AF4D-85DD-62A161DC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6631" name="Text Box 3">
            <a:extLst>
              <a:ext uri="{FF2B5EF4-FFF2-40B4-BE49-F238E27FC236}">
                <a16:creationId xmlns:a16="http://schemas.microsoft.com/office/drawing/2014/main" id="{6D237D26-12CF-32D3-D3FA-D8BC2E0C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26632" name="Text Box 3">
            <a:extLst>
              <a:ext uri="{FF2B5EF4-FFF2-40B4-BE49-F238E27FC236}">
                <a16:creationId xmlns:a16="http://schemas.microsoft.com/office/drawing/2014/main" id="{A6F4CA39-7C6B-EF90-27CD-21228FDA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6633" name="Line 6">
            <a:extLst>
              <a:ext uri="{FF2B5EF4-FFF2-40B4-BE49-F238E27FC236}">
                <a16:creationId xmlns:a16="http://schemas.microsoft.com/office/drawing/2014/main" id="{1E23819C-76AA-B496-071F-3C24933F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">
            <a:extLst>
              <a:ext uri="{FF2B5EF4-FFF2-40B4-BE49-F238E27FC236}">
                <a16:creationId xmlns:a16="http://schemas.microsoft.com/office/drawing/2014/main" id="{B54642BB-B58D-EF83-64DF-FBBCE8117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6">
            <a:extLst>
              <a:ext uri="{FF2B5EF4-FFF2-40B4-BE49-F238E27FC236}">
                <a16:creationId xmlns:a16="http://schemas.microsoft.com/office/drawing/2014/main" id="{87FE2933-FB37-2EB7-9A43-7276444CB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6">
            <a:extLst>
              <a:ext uri="{FF2B5EF4-FFF2-40B4-BE49-F238E27FC236}">
                <a16:creationId xmlns:a16="http://schemas.microsoft.com/office/drawing/2014/main" id="{309204E6-0E0B-532E-4D68-A3451FE71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6">
            <a:extLst>
              <a:ext uri="{FF2B5EF4-FFF2-40B4-BE49-F238E27FC236}">
                <a16:creationId xmlns:a16="http://schemas.microsoft.com/office/drawing/2014/main" id="{E5AA66B1-E2CE-86C8-5A03-00B945721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3">
            <a:extLst>
              <a:ext uri="{FF2B5EF4-FFF2-40B4-BE49-F238E27FC236}">
                <a16:creationId xmlns:a16="http://schemas.microsoft.com/office/drawing/2014/main" id="{0F3EAC25-6A86-BCD2-C52E-EEFFE79E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2060"/>
                </a:solidFill>
              </a:rPr>
              <a:t>   </a:t>
            </a:r>
            <a:endParaRPr kumimoji="0" lang="fr-FR" altLang="en-US" sz="2000">
              <a:solidFill>
                <a:srgbClr val="006699"/>
              </a:solidFill>
            </a:endParaRPr>
          </a:p>
        </p:txBody>
      </p:sp>
      <p:sp>
        <p:nvSpPr>
          <p:cNvPr id="26639" name="ZoneTexte 26">
            <a:extLst>
              <a:ext uri="{FF2B5EF4-FFF2-40B4-BE49-F238E27FC236}">
                <a16:creationId xmlns:a16="http://schemas.microsoft.com/office/drawing/2014/main" id="{32073D45-FF49-D6C2-6F1E-8D6AD4719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6640" name="ZoneTexte 16">
            <a:extLst>
              <a:ext uri="{FF2B5EF4-FFF2-40B4-BE49-F238E27FC236}">
                <a16:creationId xmlns:a16="http://schemas.microsoft.com/office/drawing/2014/main" id="{4B4AB703-4333-64E1-8DD9-1622BCC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8" y="2613392"/>
            <a:ext cx="15525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Current Database Challenges and Limitations</a:t>
            </a:r>
            <a:endParaRPr lang="fr-F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97EB4-65F1-C166-24E6-2EBDB129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414" y="1210669"/>
            <a:ext cx="5875337" cy="42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Limited Details of Data </a:t>
            </a:r>
          </a:p>
          <a:p>
            <a:pPr marL="342900" indent="-3429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Inefficient Query Performance</a:t>
            </a:r>
          </a:p>
          <a:p>
            <a:pPr marL="342900" indent="-3429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Lack of User-Friendly Interfaces</a:t>
            </a:r>
          </a:p>
          <a:p>
            <a:pPr marL="342900" indent="-3429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Limited Historical Data Analysis</a:t>
            </a:r>
          </a:p>
          <a:p>
            <a:pPr marL="342900" indent="-342900" algn="just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Scalability Challenges</a:t>
            </a:r>
            <a:endParaRPr lang="fr-FR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BEAB25-14DC-F0A9-005C-EF15E78197BD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886" y="722911"/>
            <a:ext cx="6307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3200" b="1" dirty="0"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676399" y="1579693"/>
            <a:ext cx="735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Retrieve weather data for Houston on 8/8/2022 with temperature descriptions and heat index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72000-D265-AFE6-F058-E81496FF502E}"/>
              </a:ext>
            </a:extLst>
          </p:cNvPr>
          <p:cNvSpPr txBox="1"/>
          <p:nvPr/>
        </p:nvSpPr>
        <p:spPr>
          <a:xfrm>
            <a:off x="1676399" y="3968185"/>
            <a:ext cx="7394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Get the average temperature, precipitation, humidity, wind speed, and daylight hours for Dallas with descriptions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ABAD8-96EF-5A17-6BB2-F249D608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7476"/>
            <a:ext cx="907042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756BF-3C7F-901C-A33D-3B547E01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4356"/>
            <a:ext cx="9144000" cy="707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82AC6-59DB-F37E-D4F7-FFB8BCE78DB0}"/>
              </a:ext>
            </a:extLst>
          </p:cNvPr>
          <p:cNvSpPr txBox="1"/>
          <p:nvPr/>
        </p:nvSpPr>
        <p:spPr>
          <a:xfrm>
            <a:off x="1676400" y="899637"/>
            <a:ext cx="741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Find the cities where the temperature was within 5 degrees Fahrenheit of the average temperature for the entire dataset on a 2/18/2022 with descriptions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5492D-8C24-5F2E-F3DE-7627B7EF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56" y="2338414"/>
            <a:ext cx="6680186" cy="798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16">
            <a:extLst>
              <a:ext uri="{FF2B5EF4-FFF2-40B4-BE49-F238E27FC236}">
                <a16:creationId xmlns:a16="http://schemas.microsoft.com/office/drawing/2014/main" id="{41A08CA7-CC72-795F-1564-6CE9F14C5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92767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95702"/>
            <a:ext cx="73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Find the days with the highest precipitation for each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DDADF-93B0-02F0-22A1-6D4184F9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99" y="1868500"/>
            <a:ext cx="6804002" cy="3095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0668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95702"/>
            <a:ext cx="73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Calculate the total precipitation for each city in January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514FD-3A10-A6BC-8CA7-20D98EF1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27" y="1905764"/>
            <a:ext cx="5849222" cy="3197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06442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95702"/>
            <a:ext cx="735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Retrieve the date and temperature for the coldest day in each city with descriptions and heat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18BEA-9EC4-35C8-1B86-413CA4A7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98" y="2092642"/>
            <a:ext cx="7123814" cy="3776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2481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95702"/>
            <a:ext cx="73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Find the average humidity and wind speed for each city in March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55490-6517-47AA-4A71-8A419A5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97" y="2092642"/>
            <a:ext cx="7299324" cy="3085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67041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95702"/>
            <a:ext cx="735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Retrieve the date and daylight hours for the day with the longest daylight in each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392E4-3402-65BC-9CCD-3209BE82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87" y="2145807"/>
            <a:ext cx="6879265" cy="2936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96138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838DE08-1594-975A-18F1-AD5BF7FB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9700" name="ZoneTexte 16">
            <a:extLst>
              <a:ext uri="{FF2B5EF4-FFF2-40B4-BE49-F238E27FC236}">
                <a16:creationId xmlns:a16="http://schemas.microsoft.com/office/drawing/2014/main" id="{75BE06D0-BA67-460B-20B6-3545B61B9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72" y="2092642"/>
            <a:ext cx="17873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Database Restructuring  with SQL Queries </a:t>
            </a:r>
            <a:endParaRPr lang="fr-FR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708" name="Line 6">
            <a:extLst>
              <a:ext uri="{FF2B5EF4-FFF2-40B4-BE49-F238E27FC236}">
                <a16:creationId xmlns:a16="http://schemas.microsoft.com/office/drawing/2014/main" id="{261EE7DC-EC1D-ACE8-9B38-9EB9F209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6">
            <a:extLst>
              <a:ext uri="{FF2B5EF4-FFF2-40B4-BE49-F238E27FC236}">
                <a16:creationId xmlns:a16="http://schemas.microsoft.com/office/drawing/2014/main" id="{9B0D95C5-99A1-D17C-6A93-EA206B8FF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3">
            <a:extLst>
              <a:ext uri="{FF2B5EF4-FFF2-40B4-BE49-F238E27FC236}">
                <a16:creationId xmlns:a16="http://schemas.microsoft.com/office/drawing/2014/main" id="{900F2A3F-4DE9-0EAB-E9EB-A973DEF8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9711" name="Text Box 3">
            <a:extLst>
              <a:ext uri="{FF2B5EF4-FFF2-40B4-BE49-F238E27FC236}">
                <a16:creationId xmlns:a16="http://schemas.microsoft.com/office/drawing/2014/main" id="{FF5A2A78-A507-F098-5A83-9EF17CAA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9712" name="Text Box 3">
            <a:extLst>
              <a:ext uri="{FF2B5EF4-FFF2-40B4-BE49-F238E27FC236}">
                <a16:creationId xmlns:a16="http://schemas.microsoft.com/office/drawing/2014/main" id="{D67FB2E1-B463-B2FA-D008-E52B3391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9713" name="Line 6">
            <a:extLst>
              <a:ext uri="{FF2B5EF4-FFF2-40B4-BE49-F238E27FC236}">
                <a16:creationId xmlns:a16="http://schemas.microsoft.com/office/drawing/2014/main" id="{16CA0D2A-F059-8FD7-189C-5BAFDA27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6">
            <a:extLst>
              <a:ext uri="{FF2B5EF4-FFF2-40B4-BE49-F238E27FC236}">
                <a16:creationId xmlns:a16="http://schemas.microsoft.com/office/drawing/2014/main" id="{D8F25780-9A17-9DFB-164B-161D1459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6">
            <a:extLst>
              <a:ext uri="{FF2B5EF4-FFF2-40B4-BE49-F238E27FC236}">
                <a16:creationId xmlns:a16="http://schemas.microsoft.com/office/drawing/2014/main" id="{309D65CF-237E-040B-A5EB-904AC0B8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6">
            <a:extLst>
              <a:ext uri="{FF2B5EF4-FFF2-40B4-BE49-F238E27FC236}">
                <a16:creationId xmlns:a16="http://schemas.microsoft.com/office/drawing/2014/main" id="{6602629F-1CC3-4F1B-5F12-07AE6F43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6">
            <a:extLst>
              <a:ext uri="{FF2B5EF4-FFF2-40B4-BE49-F238E27FC236}">
                <a16:creationId xmlns:a16="http://schemas.microsoft.com/office/drawing/2014/main" id="{8F1D4427-06A2-88F0-0BE7-1740D7B01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ZoneTexte 26">
            <a:extLst>
              <a:ext uri="{FF2B5EF4-FFF2-40B4-BE49-F238E27FC236}">
                <a16:creationId xmlns:a16="http://schemas.microsoft.com/office/drawing/2014/main" id="{E12E146F-B4F4-C910-C8D3-15FB6C9E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66CFC-AC88-8970-EAD1-28BC7C432A52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8EA-1C6D-1041-DE23-B9B2647867A8}"/>
              </a:ext>
            </a:extLst>
          </p:cNvPr>
          <p:cNvSpPr txBox="1"/>
          <p:nvPr/>
        </p:nvSpPr>
        <p:spPr>
          <a:xfrm>
            <a:off x="1716088" y="848617"/>
            <a:ext cx="735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Find the cities and dates where the temperature exceeded 110 degrees Fahrenheit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B5DAD-23BF-1463-FBE2-9F9A6265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9" y="1843404"/>
            <a:ext cx="7049387" cy="433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78296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B8E95512-0307-8960-3950-CFED823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2" y="-44712"/>
            <a:ext cx="240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Start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38DF171-6171-9EB6-5243-9CF49C587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1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8BE7CCD-2DED-6721-ABAE-B272BA5BB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0"/>
            <a:ext cx="202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fr-FR" altLang="en-US" sz="2000">
                <a:solidFill>
                  <a:srgbClr val="003399"/>
                </a:solidFill>
              </a:rPr>
              <a:t>     Chapitre 3</a:t>
            </a:r>
            <a:endParaRPr kumimoji="0" lang="fr-FR" altLang="en-US">
              <a:solidFill>
                <a:srgbClr val="003399"/>
              </a:solidFill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2388E71D-5E1C-51D9-9B4D-C632E099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fr-FR" altLang="en-US" sz="2000">
                <a:solidFill>
                  <a:srgbClr val="003399"/>
                </a:solidFill>
              </a:rPr>
              <a:t>Chapitre 4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BF450C51-EB85-E0FD-555D-2423A678F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F3B6C981-9BF4-9247-E807-5987249B4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9525"/>
            <a:ext cx="0" cy="282575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89292D2A-C9A7-AFC6-7693-191AF3A1A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0"/>
            <a:ext cx="0" cy="282575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9">
            <a:extLst>
              <a:ext uri="{FF2B5EF4-FFF2-40B4-BE49-F238E27FC236}">
                <a16:creationId xmlns:a16="http://schemas.microsoft.com/office/drawing/2014/main" id="{D1DB426C-23AD-43AA-56A1-8BD2FCBF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42" y="468094"/>
            <a:ext cx="499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3200" b="1" dirty="0">
                <a:solidFill>
                  <a:srgbClr val="003366"/>
                </a:solidFill>
              </a:rPr>
              <a:t>The </a:t>
            </a:r>
            <a:r>
              <a:rPr kumimoji="0" lang="en-US" altLang="en-US" sz="3200" b="1" dirty="0">
                <a:solidFill>
                  <a:srgbClr val="003366"/>
                </a:solidFill>
              </a:rPr>
              <a:t>Presentation</a:t>
            </a:r>
            <a:r>
              <a:rPr kumimoji="0" lang="fr-FR" altLang="en-US" sz="3200" b="1" dirty="0">
                <a:solidFill>
                  <a:srgbClr val="003366"/>
                </a:solidFill>
              </a:rPr>
              <a:t> Plan </a:t>
            </a:r>
          </a:p>
        </p:txBody>
      </p:sp>
      <p:sp>
        <p:nvSpPr>
          <p:cNvPr id="18448" name="Text Box 20">
            <a:extLst>
              <a:ext uri="{FF2B5EF4-FFF2-40B4-BE49-F238E27FC236}">
                <a16:creationId xmlns:a16="http://schemas.microsoft.com/office/drawing/2014/main" id="{B4D381E3-BEB9-E2CB-3F3C-27BD8181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236" y="1114425"/>
            <a:ext cx="695822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fr-FR" altLang="en-US" sz="3200" dirty="0">
                <a:solidFill>
                  <a:srgbClr val="003366"/>
                </a:solidFill>
              </a:rPr>
              <a:t> Introduction 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chemeClr val="bg1"/>
                </a:solidFill>
              </a:rPr>
              <a:t>état de l’art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chemeClr val="bg1"/>
                </a:solidFill>
              </a:rPr>
              <a:t> </a:t>
            </a:r>
            <a:endParaRPr kumimoji="0"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18449" name="Text Box 4">
            <a:extLst>
              <a:ext uri="{FF2B5EF4-FFF2-40B4-BE49-F238E27FC236}">
                <a16:creationId xmlns:a16="http://schemas.microsoft.com/office/drawing/2014/main" id="{7F776876-F71C-CAAF-97DB-B901325D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0"/>
            <a:ext cx="202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0" lang="fr-FR" altLang="en-US" sz="2000">
                <a:solidFill>
                  <a:srgbClr val="003399"/>
                </a:solidFill>
              </a:rPr>
              <a:t>     Chapitre 2</a:t>
            </a:r>
            <a:endParaRPr kumimoji="0" lang="fr-FR" altLang="en-US">
              <a:solidFill>
                <a:srgbClr val="003399"/>
              </a:solidFill>
            </a:endParaRPr>
          </a:p>
        </p:txBody>
      </p:sp>
      <p:sp>
        <p:nvSpPr>
          <p:cNvPr id="18450" name="Line 7">
            <a:extLst>
              <a:ext uri="{FF2B5EF4-FFF2-40B4-BE49-F238E27FC236}">
                <a16:creationId xmlns:a16="http://schemas.microsoft.com/office/drawing/2014/main" id="{5A546A1F-BF67-DD72-8100-261BC8F9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0"/>
            <a:ext cx="0" cy="282575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à coins arrondis 28">
            <a:extLst>
              <a:ext uri="{FF2B5EF4-FFF2-40B4-BE49-F238E27FC236}">
                <a16:creationId xmlns:a16="http://schemas.microsoft.com/office/drawing/2014/main" id="{6556135B-13CF-1EE2-71B1-ECB8A24A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0"/>
            <a:ext cx="6710362" cy="352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3C1AC-4385-7483-2DE9-F7CBC17DD763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73533E4D-54A1-DD6F-89A2-ABAC26A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32771" name="ZoneTexte 16">
            <a:extLst>
              <a:ext uri="{FF2B5EF4-FFF2-40B4-BE49-F238E27FC236}">
                <a16:creationId xmlns:a16="http://schemas.microsoft.com/office/drawing/2014/main" id="{9A7BB6CF-3248-6785-91AC-2F780BED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4144" y="2688501"/>
            <a:ext cx="19145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1900" b="1" dirty="0">
                <a:solidFill>
                  <a:srgbClr val="006699"/>
                </a:solidFill>
              </a:rPr>
              <a:t>Implementation Challenges</a:t>
            </a:r>
          </a:p>
        </p:txBody>
      </p:sp>
      <p:sp>
        <p:nvSpPr>
          <p:cNvPr id="32772" name="Rectangle 17">
            <a:extLst>
              <a:ext uri="{FF2B5EF4-FFF2-40B4-BE49-F238E27FC236}">
                <a16:creationId xmlns:a16="http://schemas.microsoft.com/office/drawing/2014/main" id="{2258471A-9064-E713-AD40-DA2CE6C5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642" y="822030"/>
            <a:ext cx="1785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b="1" dirty="0">
                <a:solidFill>
                  <a:schemeClr val="bg1"/>
                </a:solidFill>
              </a:rPr>
              <a:t>Benefits</a:t>
            </a:r>
            <a:endParaRPr lang="fr-F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75D7A3CC-8375-EBF6-4D67-88D631A2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903529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4" name="ZoneTexte 19">
            <a:extLst>
              <a:ext uri="{FF2B5EF4-FFF2-40B4-BE49-F238E27FC236}">
                <a16:creationId xmlns:a16="http://schemas.microsoft.com/office/drawing/2014/main" id="{D4765BFF-285E-4EE1-CB02-87358C0A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642" y="4816941"/>
            <a:ext cx="173004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2250" b="1" dirty="0">
                <a:solidFill>
                  <a:srgbClr val="006699"/>
                </a:solidFill>
              </a:rPr>
              <a:t>Perspectives</a:t>
            </a: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3A799D24-515C-EC62-22ED-7AAA9077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021694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9" name="Line 6">
            <a:extLst>
              <a:ext uri="{FF2B5EF4-FFF2-40B4-BE49-F238E27FC236}">
                <a16:creationId xmlns:a16="http://schemas.microsoft.com/office/drawing/2014/main" id="{39694932-095C-096C-97AA-670452A1B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6">
            <a:extLst>
              <a:ext uri="{FF2B5EF4-FFF2-40B4-BE49-F238E27FC236}">
                <a16:creationId xmlns:a16="http://schemas.microsoft.com/office/drawing/2014/main" id="{7B519A67-C716-4627-F481-861D2F590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3">
            <a:extLst>
              <a:ext uri="{FF2B5EF4-FFF2-40B4-BE49-F238E27FC236}">
                <a16:creationId xmlns:a16="http://schemas.microsoft.com/office/drawing/2014/main" id="{1CA324B2-5867-5FFD-FBFA-9BBC471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32782" name="Text Box 3">
            <a:extLst>
              <a:ext uri="{FF2B5EF4-FFF2-40B4-BE49-F238E27FC236}">
                <a16:creationId xmlns:a16="http://schemas.microsoft.com/office/drawing/2014/main" id="{977DED2E-3937-8345-F461-9B04A59D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32783" name="Text Box 3">
            <a:extLst>
              <a:ext uri="{FF2B5EF4-FFF2-40B4-BE49-F238E27FC236}">
                <a16:creationId xmlns:a16="http://schemas.microsoft.com/office/drawing/2014/main" id="{9FCDECCE-A58C-45CF-58C7-EA27E27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32784" name="Line 6">
            <a:extLst>
              <a:ext uri="{FF2B5EF4-FFF2-40B4-BE49-F238E27FC236}">
                <a16:creationId xmlns:a16="http://schemas.microsoft.com/office/drawing/2014/main" id="{C71C863A-BFD7-5078-0D75-3DC4B5E9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6">
            <a:extLst>
              <a:ext uri="{FF2B5EF4-FFF2-40B4-BE49-F238E27FC236}">
                <a16:creationId xmlns:a16="http://schemas.microsoft.com/office/drawing/2014/main" id="{3F4BE334-BED3-A6E7-88B5-E5C0F225F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6">
            <a:extLst>
              <a:ext uri="{FF2B5EF4-FFF2-40B4-BE49-F238E27FC236}">
                <a16:creationId xmlns:a16="http://schemas.microsoft.com/office/drawing/2014/main" id="{F9CD33F2-88BE-5FCD-472E-54E4915A6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6">
            <a:extLst>
              <a:ext uri="{FF2B5EF4-FFF2-40B4-BE49-F238E27FC236}">
                <a16:creationId xmlns:a16="http://schemas.microsoft.com/office/drawing/2014/main" id="{6E61EE40-FFBC-3897-65B6-83E4F7C72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6">
            <a:extLst>
              <a:ext uri="{FF2B5EF4-FFF2-40B4-BE49-F238E27FC236}">
                <a16:creationId xmlns:a16="http://schemas.microsoft.com/office/drawing/2014/main" id="{2713E1A1-E614-7254-A09F-3D08E6272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ZoneTexte 26">
            <a:extLst>
              <a:ext uri="{FF2B5EF4-FFF2-40B4-BE49-F238E27FC236}">
                <a16:creationId xmlns:a16="http://schemas.microsoft.com/office/drawing/2014/main" id="{D93C2B18-DA56-D786-5123-EE790D17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7CF4-8944-EAE8-2324-8C976BADE896}"/>
              </a:ext>
            </a:extLst>
          </p:cNvPr>
          <p:cNvSpPr txBox="1"/>
          <p:nvPr/>
        </p:nvSpPr>
        <p:spPr>
          <a:xfrm>
            <a:off x="2841625" y="591197"/>
            <a:ext cx="580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</a:rPr>
              <a:t>Benefits, Challenges, and Next Steps 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BA66B-73A8-6655-4194-394501A6C128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86FA2-616E-50F1-C913-3C0D5615C6F7}"/>
              </a:ext>
            </a:extLst>
          </p:cNvPr>
          <p:cNvSpPr txBox="1"/>
          <p:nvPr/>
        </p:nvSpPr>
        <p:spPr>
          <a:xfrm>
            <a:off x="2211572" y="1602476"/>
            <a:ext cx="679420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Enhanced Data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Improved Decision-Making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 Empowerment and Understanding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Efficient Data Visualization</a:t>
            </a:r>
            <a:endParaRPr lang="en-US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Adaptability to Future Needs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+mn-lt"/>
              </a:rPr>
              <a:t>Streamlined Operational Processes</a:t>
            </a:r>
            <a:endParaRPr lang="en-US" i="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Enhanced Forecasting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Cost Savings through Resource Optimization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73533E4D-54A1-DD6F-89A2-ABAC26A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32771" name="ZoneTexte 16">
            <a:extLst>
              <a:ext uri="{FF2B5EF4-FFF2-40B4-BE49-F238E27FC236}">
                <a16:creationId xmlns:a16="http://schemas.microsoft.com/office/drawing/2014/main" id="{9A7BB6CF-3248-6785-91AC-2F780BED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4144" y="2688501"/>
            <a:ext cx="19145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1900" b="1" dirty="0">
                <a:solidFill>
                  <a:schemeClr val="bg1"/>
                </a:solidFill>
              </a:rPr>
              <a:t>Implementation Challenges</a:t>
            </a:r>
          </a:p>
        </p:txBody>
      </p:sp>
      <p:sp>
        <p:nvSpPr>
          <p:cNvPr id="32772" name="Rectangle 17">
            <a:extLst>
              <a:ext uri="{FF2B5EF4-FFF2-40B4-BE49-F238E27FC236}">
                <a16:creationId xmlns:a16="http://schemas.microsoft.com/office/drawing/2014/main" id="{2258471A-9064-E713-AD40-DA2CE6C5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642" y="822030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2800" b="1" dirty="0">
                <a:solidFill>
                  <a:srgbClr val="006699"/>
                </a:solidFill>
              </a:rPr>
              <a:t>Benefits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75D7A3CC-8375-EBF6-4D67-88D631A2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903529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4" name="ZoneTexte 19">
            <a:extLst>
              <a:ext uri="{FF2B5EF4-FFF2-40B4-BE49-F238E27FC236}">
                <a16:creationId xmlns:a16="http://schemas.microsoft.com/office/drawing/2014/main" id="{D4765BFF-285E-4EE1-CB02-87358C0A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642" y="4816941"/>
            <a:ext cx="173004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2250" b="1" dirty="0">
                <a:solidFill>
                  <a:srgbClr val="006699"/>
                </a:solidFill>
              </a:rPr>
              <a:t>Perspectives</a:t>
            </a: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3A799D24-515C-EC62-22ED-7AAA9077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021694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9" name="Line 6">
            <a:extLst>
              <a:ext uri="{FF2B5EF4-FFF2-40B4-BE49-F238E27FC236}">
                <a16:creationId xmlns:a16="http://schemas.microsoft.com/office/drawing/2014/main" id="{39694932-095C-096C-97AA-670452A1B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6">
            <a:extLst>
              <a:ext uri="{FF2B5EF4-FFF2-40B4-BE49-F238E27FC236}">
                <a16:creationId xmlns:a16="http://schemas.microsoft.com/office/drawing/2014/main" id="{7B519A67-C716-4627-F481-861D2F590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3">
            <a:extLst>
              <a:ext uri="{FF2B5EF4-FFF2-40B4-BE49-F238E27FC236}">
                <a16:creationId xmlns:a16="http://schemas.microsoft.com/office/drawing/2014/main" id="{1CA324B2-5867-5FFD-FBFA-9BBC471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32782" name="Text Box 3">
            <a:extLst>
              <a:ext uri="{FF2B5EF4-FFF2-40B4-BE49-F238E27FC236}">
                <a16:creationId xmlns:a16="http://schemas.microsoft.com/office/drawing/2014/main" id="{977DED2E-3937-8345-F461-9B04A59D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32783" name="Text Box 3">
            <a:extLst>
              <a:ext uri="{FF2B5EF4-FFF2-40B4-BE49-F238E27FC236}">
                <a16:creationId xmlns:a16="http://schemas.microsoft.com/office/drawing/2014/main" id="{9FCDECCE-A58C-45CF-58C7-EA27E27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32784" name="Line 6">
            <a:extLst>
              <a:ext uri="{FF2B5EF4-FFF2-40B4-BE49-F238E27FC236}">
                <a16:creationId xmlns:a16="http://schemas.microsoft.com/office/drawing/2014/main" id="{C71C863A-BFD7-5078-0D75-3DC4B5E9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6">
            <a:extLst>
              <a:ext uri="{FF2B5EF4-FFF2-40B4-BE49-F238E27FC236}">
                <a16:creationId xmlns:a16="http://schemas.microsoft.com/office/drawing/2014/main" id="{3F4BE334-BED3-A6E7-88B5-E5C0F225F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6">
            <a:extLst>
              <a:ext uri="{FF2B5EF4-FFF2-40B4-BE49-F238E27FC236}">
                <a16:creationId xmlns:a16="http://schemas.microsoft.com/office/drawing/2014/main" id="{F9CD33F2-88BE-5FCD-472E-54E4915A6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6">
            <a:extLst>
              <a:ext uri="{FF2B5EF4-FFF2-40B4-BE49-F238E27FC236}">
                <a16:creationId xmlns:a16="http://schemas.microsoft.com/office/drawing/2014/main" id="{6E61EE40-FFBC-3897-65B6-83E4F7C72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6">
            <a:extLst>
              <a:ext uri="{FF2B5EF4-FFF2-40B4-BE49-F238E27FC236}">
                <a16:creationId xmlns:a16="http://schemas.microsoft.com/office/drawing/2014/main" id="{2713E1A1-E614-7254-A09F-3D08E6272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ZoneTexte 26">
            <a:extLst>
              <a:ext uri="{FF2B5EF4-FFF2-40B4-BE49-F238E27FC236}">
                <a16:creationId xmlns:a16="http://schemas.microsoft.com/office/drawing/2014/main" id="{D93C2B18-DA56-D786-5123-EE790D17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7CF4-8944-EAE8-2324-8C976BADE896}"/>
              </a:ext>
            </a:extLst>
          </p:cNvPr>
          <p:cNvSpPr txBox="1"/>
          <p:nvPr/>
        </p:nvSpPr>
        <p:spPr>
          <a:xfrm>
            <a:off x="2841625" y="591197"/>
            <a:ext cx="580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</a:rPr>
              <a:t>Benefits, Challenges, and Next Steps 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BA66B-73A8-6655-4194-394501A6C128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86FA2-616E-50F1-C913-3C0D5615C6F7}"/>
              </a:ext>
            </a:extLst>
          </p:cNvPr>
          <p:cNvSpPr txBox="1"/>
          <p:nvPr/>
        </p:nvSpPr>
        <p:spPr>
          <a:xfrm>
            <a:off x="2211572" y="1602476"/>
            <a:ext cx="679420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Data Migration Complexity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Ensuring Data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User Training and Adoption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Performance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Integration with Existing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Security and Data Privacy Concerns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Budget and Resource Constraints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Minimizing Downtime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56756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73533E4D-54A1-DD6F-89A2-ABAC26A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32771" name="ZoneTexte 16">
            <a:extLst>
              <a:ext uri="{FF2B5EF4-FFF2-40B4-BE49-F238E27FC236}">
                <a16:creationId xmlns:a16="http://schemas.microsoft.com/office/drawing/2014/main" id="{9A7BB6CF-3248-6785-91AC-2F780BED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4144" y="2688501"/>
            <a:ext cx="1914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1800" b="1" dirty="0">
                <a:solidFill>
                  <a:srgbClr val="006699"/>
                </a:solidFill>
              </a:rPr>
              <a:t>Implementation Challenges</a:t>
            </a:r>
          </a:p>
        </p:txBody>
      </p:sp>
      <p:sp>
        <p:nvSpPr>
          <p:cNvPr id="32772" name="Rectangle 17">
            <a:extLst>
              <a:ext uri="{FF2B5EF4-FFF2-40B4-BE49-F238E27FC236}">
                <a16:creationId xmlns:a16="http://schemas.microsoft.com/office/drawing/2014/main" id="{2258471A-9064-E713-AD40-DA2CE6C5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642" y="822030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2800" b="1" dirty="0">
                <a:solidFill>
                  <a:srgbClr val="006699"/>
                </a:solidFill>
              </a:rPr>
              <a:t>Benefits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75D7A3CC-8375-EBF6-4D67-88D631A2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903529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4" name="ZoneTexte 19">
            <a:extLst>
              <a:ext uri="{FF2B5EF4-FFF2-40B4-BE49-F238E27FC236}">
                <a16:creationId xmlns:a16="http://schemas.microsoft.com/office/drawing/2014/main" id="{D4765BFF-285E-4EE1-CB02-87358C0A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642" y="4816941"/>
            <a:ext cx="173004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2250" b="1" dirty="0">
                <a:solidFill>
                  <a:schemeClr val="bg1"/>
                </a:solidFill>
              </a:rPr>
              <a:t>Perspectives</a:t>
            </a: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3A799D24-515C-EC62-22ED-7AAA9077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021694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9" name="Line 6">
            <a:extLst>
              <a:ext uri="{FF2B5EF4-FFF2-40B4-BE49-F238E27FC236}">
                <a16:creationId xmlns:a16="http://schemas.microsoft.com/office/drawing/2014/main" id="{39694932-095C-096C-97AA-670452A1B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6">
            <a:extLst>
              <a:ext uri="{FF2B5EF4-FFF2-40B4-BE49-F238E27FC236}">
                <a16:creationId xmlns:a16="http://schemas.microsoft.com/office/drawing/2014/main" id="{7B519A67-C716-4627-F481-861D2F590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3">
            <a:extLst>
              <a:ext uri="{FF2B5EF4-FFF2-40B4-BE49-F238E27FC236}">
                <a16:creationId xmlns:a16="http://schemas.microsoft.com/office/drawing/2014/main" id="{1CA324B2-5867-5FFD-FBFA-9BBC471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32782" name="Text Box 3">
            <a:extLst>
              <a:ext uri="{FF2B5EF4-FFF2-40B4-BE49-F238E27FC236}">
                <a16:creationId xmlns:a16="http://schemas.microsoft.com/office/drawing/2014/main" id="{977DED2E-3937-8345-F461-9B04A59D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32783" name="Text Box 3">
            <a:extLst>
              <a:ext uri="{FF2B5EF4-FFF2-40B4-BE49-F238E27FC236}">
                <a16:creationId xmlns:a16="http://schemas.microsoft.com/office/drawing/2014/main" id="{9FCDECCE-A58C-45CF-58C7-EA27E27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32784" name="Line 6">
            <a:extLst>
              <a:ext uri="{FF2B5EF4-FFF2-40B4-BE49-F238E27FC236}">
                <a16:creationId xmlns:a16="http://schemas.microsoft.com/office/drawing/2014/main" id="{C71C863A-BFD7-5078-0D75-3DC4B5E9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6">
            <a:extLst>
              <a:ext uri="{FF2B5EF4-FFF2-40B4-BE49-F238E27FC236}">
                <a16:creationId xmlns:a16="http://schemas.microsoft.com/office/drawing/2014/main" id="{3F4BE334-BED3-A6E7-88B5-E5C0F225F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6">
            <a:extLst>
              <a:ext uri="{FF2B5EF4-FFF2-40B4-BE49-F238E27FC236}">
                <a16:creationId xmlns:a16="http://schemas.microsoft.com/office/drawing/2014/main" id="{F9CD33F2-88BE-5FCD-472E-54E4915A6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6">
            <a:extLst>
              <a:ext uri="{FF2B5EF4-FFF2-40B4-BE49-F238E27FC236}">
                <a16:creationId xmlns:a16="http://schemas.microsoft.com/office/drawing/2014/main" id="{6E61EE40-FFBC-3897-65B6-83E4F7C72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6">
            <a:extLst>
              <a:ext uri="{FF2B5EF4-FFF2-40B4-BE49-F238E27FC236}">
                <a16:creationId xmlns:a16="http://schemas.microsoft.com/office/drawing/2014/main" id="{2713E1A1-E614-7254-A09F-3D08E6272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ZoneTexte 26">
            <a:extLst>
              <a:ext uri="{FF2B5EF4-FFF2-40B4-BE49-F238E27FC236}">
                <a16:creationId xmlns:a16="http://schemas.microsoft.com/office/drawing/2014/main" id="{D93C2B18-DA56-D786-5123-EE790D17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rgbClr val="006699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7CF4-8944-EAE8-2324-8C976BADE896}"/>
              </a:ext>
            </a:extLst>
          </p:cNvPr>
          <p:cNvSpPr txBox="1"/>
          <p:nvPr/>
        </p:nvSpPr>
        <p:spPr>
          <a:xfrm>
            <a:off x="2841625" y="591197"/>
            <a:ext cx="580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</a:rPr>
              <a:t>Benefits, Challenges, and Next Steps 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BA66B-73A8-6655-4194-394501A6C128}"/>
              </a:ext>
            </a:extLst>
          </p:cNvPr>
          <p:cNvSpPr/>
          <p:nvPr/>
        </p:nvSpPr>
        <p:spPr bwMode="auto">
          <a:xfrm>
            <a:off x="1780381" y="6628418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86FA2-616E-50F1-C913-3C0D5615C6F7}"/>
              </a:ext>
            </a:extLst>
          </p:cNvPr>
          <p:cNvSpPr txBox="1"/>
          <p:nvPr/>
        </p:nvSpPr>
        <p:spPr>
          <a:xfrm>
            <a:off x="2211572" y="1602476"/>
            <a:ext cx="6794205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Pilot Implementation and Testing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Training and Communication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Continuous Monitoring and Optimization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Feedback Collection and Iterative Refinement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Scalability Planning and Future Development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20309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>
            <a:extLst>
              <a:ext uri="{FF2B5EF4-FFF2-40B4-BE49-F238E27FC236}">
                <a16:creationId xmlns:a16="http://schemas.microsoft.com/office/drawing/2014/main" id="{80BCBA4C-D373-F6C7-93D1-57C5E0EC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38915" name="ZoneTexte 18">
            <a:extLst>
              <a:ext uri="{FF2B5EF4-FFF2-40B4-BE49-F238E27FC236}">
                <a16:creationId xmlns:a16="http://schemas.microsoft.com/office/drawing/2014/main" id="{65D1237B-A11F-9A85-087A-E790F0C9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725" y="2967335"/>
            <a:ext cx="18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b="1" dirty="0">
                <a:solidFill>
                  <a:schemeClr val="bg1"/>
                </a:solidFill>
              </a:rPr>
              <a:t>Conclusion</a:t>
            </a:r>
            <a:endParaRPr lang="fr-FR" altLang="en-US" dirty="0"/>
          </a:p>
        </p:txBody>
      </p:sp>
      <p:sp>
        <p:nvSpPr>
          <p:cNvPr id="38916" name="Line 6">
            <a:extLst>
              <a:ext uri="{FF2B5EF4-FFF2-40B4-BE49-F238E27FC236}">
                <a16:creationId xmlns:a16="http://schemas.microsoft.com/office/drawing/2014/main" id="{5D54EF4F-F0BE-90D6-FFAA-21370BC50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AC339074-748C-A2D7-848D-5E9F27FAC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3">
            <a:extLst>
              <a:ext uri="{FF2B5EF4-FFF2-40B4-BE49-F238E27FC236}">
                <a16:creationId xmlns:a16="http://schemas.microsoft.com/office/drawing/2014/main" id="{3B3338C9-0D42-164D-BC5C-89FB8262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38919" name="Text Box 3">
            <a:extLst>
              <a:ext uri="{FF2B5EF4-FFF2-40B4-BE49-F238E27FC236}">
                <a16:creationId xmlns:a16="http://schemas.microsoft.com/office/drawing/2014/main" id="{134B9854-A9C3-ED21-0122-C0E7E03DF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38920" name="Text Box 3">
            <a:extLst>
              <a:ext uri="{FF2B5EF4-FFF2-40B4-BE49-F238E27FC236}">
                <a16:creationId xmlns:a16="http://schemas.microsoft.com/office/drawing/2014/main" id="{28637F89-EB9B-50A1-C7CC-759D1B6E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38921" name="Line 6">
            <a:extLst>
              <a:ext uri="{FF2B5EF4-FFF2-40B4-BE49-F238E27FC236}">
                <a16:creationId xmlns:a16="http://schemas.microsoft.com/office/drawing/2014/main" id="{E13DC349-AEE7-3370-A91E-EA60D891F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6">
            <a:extLst>
              <a:ext uri="{FF2B5EF4-FFF2-40B4-BE49-F238E27FC236}">
                <a16:creationId xmlns:a16="http://schemas.microsoft.com/office/drawing/2014/main" id="{689A596F-66AA-DA15-A137-C28C97924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6">
            <a:extLst>
              <a:ext uri="{FF2B5EF4-FFF2-40B4-BE49-F238E27FC236}">
                <a16:creationId xmlns:a16="http://schemas.microsoft.com/office/drawing/2014/main" id="{B16D487B-FC85-87D5-3DB7-1E89B6DDF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6">
            <a:extLst>
              <a:ext uri="{FF2B5EF4-FFF2-40B4-BE49-F238E27FC236}">
                <a16:creationId xmlns:a16="http://schemas.microsoft.com/office/drawing/2014/main" id="{092488EA-E337-8BD0-1D8D-FEF63FF4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6">
            <a:extLst>
              <a:ext uri="{FF2B5EF4-FFF2-40B4-BE49-F238E27FC236}">
                <a16:creationId xmlns:a16="http://schemas.microsoft.com/office/drawing/2014/main" id="{67D962BB-45F6-1B99-176D-FE1360344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ZoneTexte 26">
            <a:extLst>
              <a:ext uri="{FF2B5EF4-FFF2-40B4-BE49-F238E27FC236}">
                <a16:creationId xmlns:a16="http://schemas.microsoft.com/office/drawing/2014/main" id="{CAC89CA5-A85C-4C53-A0F4-5BA41C2E8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0"/>
            <a:ext cx="124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F24AB-D326-6372-AEC0-A8DD7451A80E}"/>
              </a:ext>
            </a:extLst>
          </p:cNvPr>
          <p:cNvSpPr txBox="1"/>
          <p:nvPr/>
        </p:nvSpPr>
        <p:spPr>
          <a:xfrm>
            <a:off x="2079625" y="692192"/>
            <a:ext cx="6762304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+mn-lt"/>
              </a:rPr>
              <a:t>In conclusion, our optimized weather database, achieved through strategic SQL query restructuring, brings heightened data accuracy, streamlined processes, and improved user empowerment. With ongoing commitment to improvement and a dynamic platform, featuring user-friendly interfaces, this system not only addresses current challenges but also lays the foundation for future advancements in weather data management. </a:t>
            </a: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07AD1-63EE-9B92-3E46-3A7A2E346C6D}"/>
              </a:ext>
            </a:extLst>
          </p:cNvPr>
          <p:cNvSpPr/>
          <p:nvPr/>
        </p:nvSpPr>
        <p:spPr bwMode="auto">
          <a:xfrm>
            <a:off x="1780381" y="6628418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4F563F-71F6-858B-DF76-10C84E3C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0399"/>
            <a:ext cx="7146067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en-US" sz="4800" b="1" dirty="0">
                <a:solidFill>
                  <a:srgbClr val="0761C5"/>
                </a:solidFill>
                <a:latin typeface="Monotype Corsiva" panose="03010101010201010101" pitchFamily="66" charset="0"/>
              </a:rPr>
              <a:t>Thanks for your attention!!!!</a:t>
            </a:r>
          </a:p>
          <a:p>
            <a:pPr algn="ctr"/>
            <a:endParaRPr lang="en-US" sz="4800" b="1" dirty="0">
              <a:solidFill>
                <a:srgbClr val="0761C5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en-US" sz="4800" b="1" dirty="0">
                <a:solidFill>
                  <a:srgbClr val="0761C5"/>
                </a:solidFill>
                <a:latin typeface="Monotype Corsiva" panose="03010101010201010101" pitchFamily="66" charset="0"/>
              </a:rPr>
              <a:t>Questions !!!</a:t>
            </a:r>
          </a:p>
          <a:p>
            <a:pPr algn="ctr"/>
            <a:endParaRPr lang="fr-FR" altLang="en-US" sz="4400" b="1" dirty="0">
              <a:solidFill>
                <a:srgbClr val="0761C5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3" descr="A blue and red logo&#10;&#10;Description automatically generated">
            <a:extLst>
              <a:ext uri="{FF2B5EF4-FFF2-40B4-BE49-F238E27FC236}">
                <a16:creationId xmlns:a16="http://schemas.microsoft.com/office/drawing/2014/main" id="{0AEED1EB-CCCF-A716-6517-E5DD2865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45" y="821933"/>
            <a:ext cx="7495255" cy="54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514903-E674-9C36-2B47-76943F7DD0D6}"/>
              </a:ext>
            </a:extLst>
          </p:cNvPr>
          <p:cNvSpPr/>
          <p:nvPr/>
        </p:nvSpPr>
        <p:spPr bwMode="auto">
          <a:xfrm>
            <a:off x="1780381" y="6628418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4AF4FCB0-4546-ACBF-E1DA-074AECE5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E33D84AA-CC2E-B747-F678-DF282CEA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2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F878025-5290-A50B-DD49-DD6F6AAF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3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6D34DECF-D496-EE37-AB80-D1B0569E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4</a:t>
            </a:r>
          </a:p>
        </p:txBody>
      </p:sp>
      <p:sp>
        <p:nvSpPr>
          <p:cNvPr id="19462" name="Text Box 3">
            <a:extLst>
              <a:ext uri="{FF2B5EF4-FFF2-40B4-BE49-F238E27FC236}">
                <a16:creationId xmlns:a16="http://schemas.microsoft.com/office/drawing/2014/main" id="{A50027D0-7B1B-7E2F-0A24-F5B88F3F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    Fin</a:t>
            </a:r>
          </a:p>
        </p:txBody>
      </p:sp>
      <p:sp>
        <p:nvSpPr>
          <p:cNvPr id="19463" name="Text Box 3">
            <a:extLst>
              <a:ext uri="{FF2B5EF4-FFF2-40B4-BE49-F238E27FC236}">
                <a16:creationId xmlns:a16="http://schemas.microsoft.com/office/drawing/2014/main" id="{E03B8A00-FBBF-71A9-DB4A-964918DD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19464" name="Line 6">
            <a:extLst>
              <a:ext uri="{FF2B5EF4-FFF2-40B4-BE49-F238E27FC236}">
                <a16:creationId xmlns:a16="http://schemas.microsoft.com/office/drawing/2014/main" id="{32AE47C6-FCC2-EC9D-72DA-90230AEF0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8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6">
            <a:extLst>
              <a:ext uri="{FF2B5EF4-FFF2-40B4-BE49-F238E27FC236}">
                <a16:creationId xmlns:a16="http://schemas.microsoft.com/office/drawing/2014/main" id="{72049FEC-9AF6-6638-4A3C-5FB2B8D4F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6">
            <a:extLst>
              <a:ext uri="{FF2B5EF4-FFF2-40B4-BE49-F238E27FC236}">
                <a16:creationId xmlns:a16="http://schemas.microsoft.com/office/drawing/2014/main" id="{66589B36-A1A6-7C83-6CC5-5158DBD85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6">
            <a:extLst>
              <a:ext uri="{FF2B5EF4-FFF2-40B4-BE49-F238E27FC236}">
                <a16:creationId xmlns:a16="http://schemas.microsoft.com/office/drawing/2014/main" id="{947B9A52-5CCA-4C36-2B53-120FCA798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6">
            <a:extLst>
              <a:ext uri="{FF2B5EF4-FFF2-40B4-BE49-F238E27FC236}">
                <a16:creationId xmlns:a16="http://schemas.microsoft.com/office/drawing/2014/main" id="{A8470115-5AF0-05ED-D879-99CB7912D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9469" name="Rectangle à coins arrondis 13">
            <a:extLst>
              <a:ext uri="{FF2B5EF4-FFF2-40B4-BE49-F238E27FC236}">
                <a16:creationId xmlns:a16="http://schemas.microsoft.com/office/drawing/2014/main" id="{CCD86920-7D15-BF05-9E0B-2905C28B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0"/>
            <a:ext cx="5795962" cy="352425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0" cap="sq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19471" name="Text Box 20">
            <a:extLst>
              <a:ext uri="{FF2B5EF4-FFF2-40B4-BE49-F238E27FC236}">
                <a16:creationId xmlns:a16="http://schemas.microsoft.com/office/drawing/2014/main" id="{F2B9FBE3-8670-FFC5-9A02-909D3E76F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1114425"/>
            <a:ext cx="74279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fr-FR" altLang="en-US" sz="3600" dirty="0">
                <a:solidFill>
                  <a:srgbClr val="E5F8FF"/>
                </a:solidFill>
              </a:rPr>
              <a:t> </a:t>
            </a:r>
            <a:r>
              <a:rPr kumimoji="0" lang="fr-FR" altLang="en-US" sz="3200" dirty="0">
                <a:solidFill>
                  <a:srgbClr val="E5F8FF"/>
                </a:solidFill>
              </a:rPr>
              <a:t>Introduction </a:t>
            </a:r>
            <a:r>
              <a:rPr kumimoji="0" lang="fr-FR" altLang="en-US" sz="3200" dirty="0">
                <a:solidFill>
                  <a:srgbClr val="003366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002060"/>
                </a:solidFill>
              </a:rPr>
              <a:t> </a:t>
            </a:r>
            <a:r>
              <a:rPr lang="en-US" altLang="en-US" sz="3200" dirty="0">
                <a:solidFill>
                  <a:srgbClr val="002060"/>
                </a:solidFill>
              </a:rPr>
              <a:t>Current</a:t>
            </a:r>
            <a:r>
              <a:rPr lang="fr-FR" altLang="en-US" sz="3200" dirty="0">
                <a:solidFill>
                  <a:srgbClr val="002060"/>
                </a:solidFill>
              </a:rPr>
              <a:t> Database Challenges 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endParaRPr kumimoji="0" lang="fr-FR" altLang="en-US" sz="3600" dirty="0">
              <a:solidFill>
                <a:srgbClr val="E5F8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A392EF-628C-FBC8-2BF6-B98E35A89699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7710E25A-9275-13F9-A3E0-B47A98C9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42" y="468094"/>
            <a:ext cx="499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3200" b="1" dirty="0">
                <a:solidFill>
                  <a:srgbClr val="003366"/>
                </a:solidFill>
              </a:rPr>
              <a:t>The </a:t>
            </a:r>
            <a:r>
              <a:rPr kumimoji="0" lang="en-US" altLang="en-US" sz="3200" b="1" dirty="0">
                <a:solidFill>
                  <a:srgbClr val="003366"/>
                </a:solidFill>
              </a:rPr>
              <a:t>Presentation</a:t>
            </a:r>
            <a:r>
              <a:rPr kumimoji="0" lang="fr-FR" altLang="en-US" sz="3200" b="1" dirty="0">
                <a:solidFill>
                  <a:srgbClr val="003366"/>
                </a:solidFill>
              </a:rPr>
              <a:t> Plan </a:t>
            </a:r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1FAD32CF-BE2B-4DF7-D8BB-775AE2EE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52F9003-D4F6-5BDF-1325-8BB8E96B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46059BF0-398A-2C2F-B0C3-7B8242AD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0486" name="Text Box 3">
            <a:extLst>
              <a:ext uri="{FF2B5EF4-FFF2-40B4-BE49-F238E27FC236}">
                <a16:creationId xmlns:a16="http://schemas.microsoft.com/office/drawing/2014/main" id="{9B70D127-5F42-9D78-D370-337D3ADB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3</a:t>
            </a:r>
          </a:p>
        </p:txBody>
      </p:sp>
      <p:sp>
        <p:nvSpPr>
          <p:cNvPr id="20487" name="Text Box 3">
            <a:extLst>
              <a:ext uri="{FF2B5EF4-FFF2-40B4-BE49-F238E27FC236}">
                <a16:creationId xmlns:a16="http://schemas.microsoft.com/office/drawing/2014/main" id="{8891943F-21BA-0930-6CCD-64823AE2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4</a:t>
            </a:r>
          </a:p>
        </p:txBody>
      </p:sp>
      <p:sp>
        <p:nvSpPr>
          <p:cNvPr id="20488" name="Text Box 3">
            <a:extLst>
              <a:ext uri="{FF2B5EF4-FFF2-40B4-BE49-F238E27FC236}">
                <a16:creationId xmlns:a16="http://schemas.microsoft.com/office/drawing/2014/main" id="{72C0A990-8FC5-5A2B-C610-5B171B35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    Fin</a:t>
            </a:r>
          </a:p>
        </p:txBody>
      </p:sp>
      <p:sp>
        <p:nvSpPr>
          <p:cNvPr id="20489" name="Line 6">
            <a:extLst>
              <a:ext uri="{FF2B5EF4-FFF2-40B4-BE49-F238E27FC236}">
                <a16:creationId xmlns:a16="http://schemas.microsoft.com/office/drawing/2014/main" id="{A31923B1-A222-CBDA-9D1D-AE2606894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6">
            <a:extLst>
              <a:ext uri="{FF2B5EF4-FFF2-40B4-BE49-F238E27FC236}">
                <a16:creationId xmlns:a16="http://schemas.microsoft.com/office/drawing/2014/main" id="{EDC5E3D2-5636-3C1A-1691-86B8CAF8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6">
            <a:extLst>
              <a:ext uri="{FF2B5EF4-FFF2-40B4-BE49-F238E27FC236}">
                <a16:creationId xmlns:a16="http://schemas.microsoft.com/office/drawing/2014/main" id="{73D03493-5500-7F86-AB86-8F87DD57A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6">
            <a:extLst>
              <a:ext uri="{FF2B5EF4-FFF2-40B4-BE49-F238E27FC236}">
                <a16:creationId xmlns:a16="http://schemas.microsoft.com/office/drawing/2014/main" id="{C0739A9F-E32C-889B-ACE4-B4EE6A70C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6">
            <a:extLst>
              <a:ext uri="{FF2B5EF4-FFF2-40B4-BE49-F238E27FC236}">
                <a16:creationId xmlns:a16="http://schemas.microsoft.com/office/drawing/2014/main" id="{4BAD403A-B41D-243F-C7ED-A183E5D4B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20">
            <a:extLst>
              <a:ext uri="{FF2B5EF4-FFF2-40B4-BE49-F238E27FC236}">
                <a16:creationId xmlns:a16="http://schemas.microsoft.com/office/drawing/2014/main" id="{2DD2DD60-30B6-F6C7-79F8-82841AAB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16013"/>
            <a:ext cx="7467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fr-FR" altLang="en-US" sz="3600" dirty="0">
                <a:solidFill>
                  <a:srgbClr val="E5F8FF"/>
                </a:solidFill>
              </a:rPr>
              <a:t> </a:t>
            </a:r>
            <a:r>
              <a:rPr kumimoji="0" lang="fr-FR" altLang="en-US" sz="3200" dirty="0">
                <a:solidFill>
                  <a:srgbClr val="E5F8FF"/>
                </a:solidFill>
              </a:rPr>
              <a:t>Introduction   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E5F8FF"/>
                </a:solidFill>
              </a:rPr>
              <a:t> </a:t>
            </a:r>
            <a:r>
              <a:rPr kumimoji="0" lang="en-US" altLang="en-US" sz="3200" dirty="0">
                <a:solidFill>
                  <a:srgbClr val="E5F8FF"/>
                </a:solidFill>
              </a:rPr>
              <a:t>Current</a:t>
            </a:r>
            <a:r>
              <a:rPr kumimoji="0" lang="fr-FR" altLang="en-US" sz="3200" dirty="0">
                <a:solidFill>
                  <a:srgbClr val="E5F8FF"/>
                </a:solidFill>
              </a:rPr>
              <a:t> Database Challenges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002060"/>
                </a:solidFill>
              </a:rPr>
              <a:t> </a:t>
            </a:r>
            <a:r>
              <a:rPr kumimoji="0" lang="en-US" sz="3200" dirty="0">
                <a:solidFill>
                  <a:srgbClr val="003366"/>
                </a:solidFill>
              </a:rPr>
              <a:t>Database Restructuring with SQL Queries</a:t>
            </a:r>
            <a:endParaRPr kumimoji="0" lang="fr-FR" altLang="en-US" sz="3200" dirty="0">
              <a:solidFill>
                <a:srgbClr val="003366"/>
              </a:solidFill>
            </a:endParaRPr>
          </a:p>
        </p:txBody>
      </p:sp>
      <p:sp useBgFill="1">
        <p:nvSpPr>
          <p:cNvPr id="20496" name="Rectangle à coins arrondis 13">
            <a:extLst>
              <a:ext uri="{FF2B5EF4-FFF2-40B4-BE49-F238E27FC236}">
                <a16:creationId xmlns:a16="http://schemas.microsoft.com/office/drawing/2014/main" id="{840E1E16-02E7-34AA-7A91-3DFB9973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0"/>
            <a:ext cx="4214812" cy="49053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0" cap="sq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C68A4-2776-840F-4E10-56B66C4F3AC8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A7D21E7D-DF7E-024A-84EE-08CB59B0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42" y="468094"/>
            <a:ext cx="499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3200" b="1" dirty="0">
                <a:solidFill>
                  <a:srgbClr val="003366"/>
                </a:solidFill>
              </a:rPr>
              <a:t>The </a:t>
            </a:r>
            <a:r>
              <a:rPr kumimoji="0" lang="en-US" altLang="en-US" sz="3200" b="1" dirty="0">
                <a:solidFill>
                  <a:srgbClr val="003366"/>
                </a:solidFill>
              </a:rPr>
              <a:t>Presentation</a:t>
            </a:r>
            <a:r>
              <a:rPr kumimoji="0" lang="fr-FR" altLang="en-US" sz="3200" b="1" dirty="0">
                <a:solidFill>
                  <a:srgbClr val="003366"/>
                </a:solidFill>
              </a:rPr>
              <a:t> Plan </a:t>
            </a:r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3">
            <a:extLst>
              <a:ext uri="{FF2B5EF4-FFF2-40B4-BE49-F238E27FC236}">
                <a16:creationId xmlns:a16="http://schemas.microsoft.com/office/drawing/2014/main" id="{27024E5B-6F96-A6FE-6533-6A8360D45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 </a:t>
            </a:r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901CEE7D-0A61-21D6-B20B-067701C73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225BB2B6-D9BF-3B55-7DA4-6A9143C1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1511" name="Line 6">
            <a:extLst>
              <a:ext uri="{FF2B5EF4-FFF2-40B4-BE49-F238E27FC236}">
                <a16:creationId xmlns:a16="http://schemas.microsoft.com/office/drawing/2014/main" id="{CCAFE73D-49A9-7384-88B9-5B947FDAC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3">
            <a:extLst>
              <a:ext uri="{FF2B5EF4-FFF2-40B4-BE49-F238E27FC236}">
                <a16:creationId xmlns:a16="http://schemas.microsoft.com/office/drawing/2014/main" id="{F308F1EF-FE63-7BE1-7B7C-FD75EC85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4A8877F8-65FF-E43F-F6CE-7A8A7F9C0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3">
            <a:extLst>
              <a:ext uri="{FF2B5EF4-FFF2-40B4-BE49-F238E27FC236}">
                <a16:creationId xmlns:a16="http://schemas.microsoft.com/office/drawing/2014/main" id="{AC0F0218-D1CE-A0A1-3799-0A1702E4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21515" name="Line 6">
            <a:extLst>
              <a:ext uri="{FF2B5EF4-FFF2-40B4-BE49-F238E27FC236}">
                <a16:creationId xmlns:a16="http://schemas.microsoft.com/office/drawing/2014/main" id="{79EA210A-9FB7-EF91-8D98-34A69E628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3">
            <a:extLst>
              <a:ext uri="{FF2B5EF4-FFF2-40B4-BE49-F238E27FC236}">
                <a16:creationId xmlns:a16="http://schemas.microsoft.com/office/drawing/2014/main" id="{E2064911-E9A8-5C38-6B7A-226E6CE6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Chapitre 4</a:t>
            </a:r>
          </a:p>
        </p:txBody>
      </p:sp>
      <p:sp>
        <p:nvSpPr>
          <p:cNvPr id="21517" name="Line 6">
            <a:extLst>
              <a:ext uri="{FF2B5EF4-FFF2-40B4-BE49-F238E27FC236}">
                <a16:creationId xmlns:a16="http://schemas.microsoft.com/office/drawing/2014/main" id="{66EABC68-5367-A100-D63D-AA88DCD9A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3">
            <a:extLst>
              <a:ext uri="{FF2B5EF4-FFF2-40B4-BE49-F238E27FC236}">
                <a16:creationId xmlns:a16="http://schemas.microsoft.com/office/drawing/2014/main" id="{D677BCB9-B8DA-0D23-BD77-C5954F20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    Fin</a:t>
            </a:r>
          </a:p>
        </p:txBody>
      </p:sp>
      <p:sp useBgFill="1">
        <p:nvSpPr>
          <p:cNvPr id="21519" name="Rectangle à coins arrondis 13">
            <a:extLst>
              <a:ext uri="{FF2B5EF4-FFF2-40B4-BE49-F238E27FC236}">
                <a16:creationId xmlns:a16="http://schemas.microsoft.com/office/drawing/2014/main" id="{CE3791D9-213B-5D58-0CA6-0D7835CE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0"/>
            <a:ext cx="2809875" cy="35718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0" cap="sq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08469A0F-137E-F651-5A2C-7FD8E443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04900"/>
            <a:ext cx="746759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fr-FR" altLang="en-US" sz="3400" dirty="0">
                <a:solidFill>
                  <a:srgbClr val="E5F8FF"/>
                </a:solidFill>
              </a:rPr>
              <a:t> </a:t>
            </a:r>
            <a:r>
              <a:rPr kumimoji="0" lang="fr-FR" altLang="en-US" sz="3200" dirty="0">
                <a:solidFill>
                  <a:srgbClr val="E5F8FF"/>
                </a:solidFill>
              </a:rPr>
              <a:t>Introduction   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E5F8FF"/>
                </a:solidFill>
              </a:rPr>
              <a:t> </a:t>
            </a:r>
            <a:r>
              <a:rPr kumimoji="0" lang="en-US" altLang="en-US" sz="3200" dirty="0">
                <a:solidFill>
                  <a:srgbClr val="E5F8FF"/>
                </a:solidFill>
              </a:rPr>
              <a:t>Current</a:t>
            </a:r>
            <a:r>
              <a:rPr kumimoji="0" lang="fr-FR" altLang="en-US" sz="3200" dirty="0">
                <a:solidFill>
                  <a:srgbClr val="E5F8FF"/>
                </a:solidFill>
              </a:rPr>
              <a:t> Database Challenges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E5F8FF"/>
                </a:solidFill>
              </a:rPr>
              <a:t> </a:t>
            </a:r>
            <a:r>
              <a:rPr kumimoji="0" lang="en-US" sz="3200" dirty="0">
                <a:solidFill>
                  <a:srgbClr val="E5F8FF"/>
                </a:solidFill>
              </a:rPr>
              <a:t>Database Restructuring with SQL Queries</a:t>
            </a:r>
            <a:endParaRPr kumimoji="0" lang="fr-FR" altLang="en-US" sz="3200" dirty="0">
              <a:solidFill>
                <a:srgbClr val="E5F8FF"/>
              </a:solidFill>
            </a:endParaRPr>
          </a:p>
          <a:p>
            <a:pPr>
              <a:buFontTx/>
              <a:buChar char="•"/>
            </a:pPr>
            <a:r>
              <a:rPr lang="fr-FR" altLang="en-US" sz="3400" dirty="0">
                <a:solidFill>
                  <a:srgbClr val="002060"/>
                </a:solidFill>
              </a:rPr>
              <a:t> </a:t>
            </a:r>
            <a:r>
              <a:rPr lang="en-US" sz="3200" i="0" dirty="0">
                <a:effectLst/>
                <a:latin typeface="+mn-lt"/>
              </a:rPr>
              <a:t>Benefits, Challenges, and Next Steps</a:t>
            </a:r>
            <a:endParaRPr lang="fr-FR" altLang="en-US" sz="3200" dirty="0">
              <a:solidFill>
                <a:srgbClr val="002060"/>
              </a:solidFill>
              <a:latin typeface="+mn-lt"/>
            </a:endParaRPr>
          </a:p>
          <a:p>
            <a:pPr>
              <a:buFontTx/>
              <a:buChar char="•"/>
            </a:pPr>
            <a:endParaRPr kumimoji="0" lang="fr-FR" altLang="en-US" dirty="0">
              <a:solidFill>
                <a:srgbClr val="E5F8FF"/>
              </a:solidFill>
            </a:endParaRP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087EBB4B-0DFB-B25A-6970-2AC369090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42" y="520125"/>
            <a:ext cx="499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3200" b="1" dirty="0">
                <a:solidFill>
                  <a:srgbClr val="003366"/>
                </a:solidFill>
              </a:rPr>
              <a:t>The </a:t>
            </a:r>
            <a:r>
              <a:rPr kumimoji="0" lang="en-US" altLang="en-US" sz="3200" b="1" dirty="0">
                <a:solidFill>
                  <a:srgbClr val="003366"/>
                </a:solidFill>
              </a:rPr>
              <a:t>Presentation</a:t>
            </a:r>
            <a:r>
              <a:rPr kumimoji="0" lang="fr-FR" altLang="en-US" sz="3200" b="1" dirty="0">
                <a:solidFill>
                  <a:srgbClr val="003366"/>
                </a:solidFill>
              </a:rPr>
              <a:t> Plan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F546A-146A-6988-2615-FED2229BCE9B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>
            <a:extLst>
              <a:ext uri="{FF2B5EF4-FFF2-40B4-BE49-F238E27FC236}">
                <a16:creationId xmlns:a16="http://schemas.microsoft.com/office/drawing/2014/main" id="{56AB1752-6185-9A43-05D5-7546A76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Start</a:t>
            </a:r>
          </a:p>
        </p:txBody>
      </p:sp>
      <p:sp>
        <p:nvSpPr>
          <p:cNvPr id="22533" name="Line 6">
            <a:extLst>
              <a:ext uri="{FF2B5EF4-FFF2-40B4-BE49-F238E27FC236}">
                <a16:creationId xmlns:a16="http://schemas.microsoft.com/office/drawing/2014/main" id="{D8EB5EA4-3CFA-9E0A-937D-42641E4D9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3">
            <a:extLst>
              <a:ext uri="{FF2B5EF4-FFF2-40B4-BE49-F238E27FC236}">
                <a16:creationId xmlns:a16="http://schemas.microsoft.com/office/drawing/2014/main" id="{BA64851D-DB20-F2F7-562C-62BE5AEFB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  <a:latin typeface="Book Antiqua" panose="02040602050305030304" pitchFamily="18" charset="0"/>
              </a:rPr>
              <a:t>Part 1</a:t>
            </a:r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DFCB2765-F823-659C-F6A0-453411C3D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7938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3">
            <a:extLst>
              <a:ext uri="{FF2B5EF4-FFF2-40B4-BE49-F238E27FC236}">
                <a16:creationId xmlns:a16="http://schemas.microsoft.com/office/drawing/2014/main" id="{F629BC7E-C6A5-4788-CFDD-9D4DCE1F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0"/>
            <a:ext cx="171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2</a:t>
            </a:r>
          </a:p>
        </p:txBody>
      </p:sp>
      <p:sp>
        <p:nvSpPr>
          <p:cNvPr id="22537" name="Line 6">
            <a:extLst>
              <a:ext uri="{FF2B5EF4-FFF2-40B4-BE49-F238E27FC236}">
                <a16:creationId xmlns:a16="http://schemas.microsoft.com/office/drawing/2014/main" id="{38446BDA-8C03-EC9B-D072-33A420C6A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3">
            <a:extLst>
              <a:ext uri="{FF2B5EF4-FFF2-40B4-BE49-F238E27FC236}">
                <a16:creationId xmlns:a16="http://schemas.microsoft.com/office/drawing/2014/main" id="{D558AA00-9A4E-18FD-681E-F0423BBB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6699"/>
                </a:solidFill>
              </a:rPr>
              <a:t>Part 3</a:t>
            </a:r>
          </a:p>
        </p:txBody>
      </p:sp>
      <p:sp>
        <p:nvSpPr>
          <p:cNvPr id="22539" name="Line 6">
            <a:extLst>
              <a:ext uri="{FF2B5EF4-FFF2-40B4-BE49-F238E27FC236}">
                <a16:creationId xmlns:a16="http://schemas.microsoft.com/office/drawing/2014/main" id="{309F995D-E0F5-126A-58E9-6D1C61246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0"/>
            <a:ext cx="0" cy="285750"/>
          </a:xfrm>
          <a:prstGeom prst="line">
            <a:avLst/>
          </a:prstGeom>
          <a:noFill/>
          <a:ln w="25400" cap="sq">
            <a:solidFill>
              <a:srgbClr val="00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0E9D3251-8B92-5A61-F6BA-B5D5330A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2541" name="Text Box 3">
            <a:extLst>
              <a:ext uri="{FF2B5EF4-FFF2-40B4-BE49-F238E27FC236}">
                <a16:creationId xmlns:a16="http://schemas.microsoft.com/office/drawing/2014/main" id="{F66C9A9F-9A1F-8439-BCE3-64EAB4ED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0"/>
            <a:ext cx="1868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>
                <a:solidFill>
                  <a:srgbClr val="003399"/>
                </a:solidFill>
              </a:rPr>
              <a:t>    </a:t>
            </a:r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3B4A7E76-E8E0-E3FA-257A-DA2343FE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04900"/>
            <a:ext cx="74675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kumimoji="0" lang="fr-FR" altLang="en-US" sz="3400" dirty="0">
                <a:solidFill>
                  <a:srgbClr val="E5F8FF"/>
                </a:solidFill>
              </a:rPr>
              <a:t> </a:t>
            </a:r>
            <a:r>
              <a:rPr kumimoji="0" lang="fr-FR" altLang="en-US" sz="3200" dirty="0">
                <a:solidFill>
                  <a:srgbClr val="E5F8FF"/>
                </a:solidFill>
                <a:latin typeface="+mn-lt"/>
              </a:rPr>
              <a:t>Introduction   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E5F8FF"/>
                </a:solidFill>
                <a:latin typeface="+mn-lt"/>
              </a:rPr>
              <a:t> </a:t>
            </a:r>
            <a:r>
              <a:rPr kumimoji="0" lang="en-US" altLang="en-US" sz="3200" dirty="0">
                <a:solidFill>
                  <a:srgbClr val="E5F8FF"/>
                </a:solidFill>
                <a:latin typeface="+mn-lt"/>
              </a:rPr>
              <a:t>Current</a:t>
            </a:r>
            <a:r>
              <a:rPr kumimoji="0" lang="fr-FR" altLang="en-US" sz="3200" dirty="0">
                <a:solidFill>
                  <a:srgbClr val="E5F8FF"/>
                </a:solidFill>
                <a:latin typeface="+mn-lt"/>
              </a:rPr>
              <a:t> Database Challenges</a:t>
            </a: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E5F8FF"/>
                </a:solidFill>
                <a:latin typeface="+mn-lt"/>
              </a:rPr>
              <a:t> </a:t>
            </a:r>
            <a:r>
              <a:rPr kumimoji="0" lang="en-US" sz="3200" dirty="0">
                <a:solidFill>
                  <a:srgbClr val="E5F8FF"/>
                </a:solidFill>
                <a:latin typeface="+mn-lt"/>
              </a:rPr>
              <a:t>Database Restructuring with SQL  Queries</a:t>
            </a:r>
            <a:endParaRPr kumimoji="0" lang="fr-FR" altLang="en-US" sz="3200" dirty="0">
              <a:solidFill>
                <a:srgbClr val="E5F8FF"/>
              </a:solidFill>
              <a:latin typeface="+mn-lt"/>
            </a:endParaRPr>
          </a:p>
          <a:p>
            <a:pPr>
              <a:buFontTx/>
              <a:buChar char="•"/>
            </a:pPr>
            <a:r>
              <a:rPr kumimoji="0" lang="en-US" sz="3200" dirty="0">
                <a:solidFill>
                  <a:srgbClr val="E5F8FF"/>
                </a:solidFill>
                <a:latin typeface="+mn-lt"/>
              </a:rPr>
              <a:t> Benefits, Challenges, and Next Steps</a:t>
            </a:r>
            <a:endParaRPr kumimoji="0" lang="fr-FR" altLang="en-US" sz="3200" dirty="0">
              <a:solidFill>
                <a:srgbClr val="E5F8FF"/>
              </a:solidFill>
              <a:latin typeface="+mn-lt"/>
            </a:endParaRPr>
          </a:p>
          <a:p>
            <a:pPr>
              <a:buFontTx/>
              <a:buChar char="•"/>
            </a:pPr>
            <a:r>
              <a:rPr lang="fr-FR" altLang="en-US" sz="3200" dirty="0">
                <a:solidFill>
                  <a:srgbClr val="002060"/>
                </a:solidFill>
                <a:latin typeface="+mn-lt"/>
              </a:rPr>
              <a:t>Conclusion </a:t>
            </a:r>
            <a:endParaRPr lang="fr-FR" altLang="en-US" sz="3200" dirty="0">
              <a:solidFill>
                <a:srgbClr val="E5F8FF"/>
              </a:solidFill>
              <a:latin typeface="+mn-lt"/>
            </a:endParaRPr>
          </a:p>
          <a:p>
            <a:pPr>
              <a:buFontTx/>
              <a:buChar char="•"/>
            </a:pPr>
            <a:endParaRPr kumimoji="0" lang="fr-FR" altLang="en-US" dirty="0">
              <a:solidFill>
                <a:srgbClr val="E5F8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861C5A-1CA9-E67C-A4D0-1D20B5D74698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F87BB06C-1974-479F-18C6-6F28164A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042" y="520125"/>
            <a:ext cx="499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3200" b="1" dirty="0">
                <a:solidFill>
                  <a:srgbClr val="003366"/>
                </a:solidFill>
              </a:rPr>
              <a:t>The </a:t>
            </a:r>
            <a:r>
              <a:rPr kumimoji="0" lang="en-US" altLang="en-US" sz="3200" b="1" dirty="0">
                <a:solidFill>
                  <a:srgbClr val="003366"/>
                </a:solidFill>
              </a:rPr>
              <a:t>Presentation</a:t>
            </a:r>
            <a:r>
              <a:rPr kumimoji="0" lang="fr-FR" altLang="en-US" sz="3200" b="1" dirty="0">
                <a:solidFill>
                  <a:srgbClr val="003366"/>
                </a:solidFill>
              </a:rPr>
              <a:t> Plan </a:t>
            </a: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>
            <a:extLst>
              <a:ext uri="{FF2B5EF4-FFF2-40B4-BE49-F238E27FC236}">
                <a16:creationId xmlns:a16="http://schemas.microsoft.com/office/drawing/2014/main" id="{2C594795-F67A-FB8E-EE3C-03370289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420011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3555" name="ZoneTexte 2">
            <a:extLst>
              <a:ext uri="{FF2B5EF4-FFF2-40B4-BE49-F238E27FC236}">
                <a16:creationId xmlns:a16="http://schemas.microsoft.com/office/drawing/2014/main" id="{51604A30-19C9-3E66-7C4A-0C6AF30C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85378"/>
            <a:ext cx="16220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06699"/>
                </a:solidFill>
              </a:rPr>
              <a:t>Mission Statement </a:t>
            </a:r>
            <a:endParaRPr lang="fr-FR" altLang="en-US" dirty="0">
              <a:solidFill>
                <a:srgbClr val="006699"/>
              </a:solidFill>
            </a:endParaRPr>
          </a:p>
        </p:txBody>
      </p:sp>
      <p:sp>
        <p:nvSpPr>
          <p:cNvPr id="23556" name="ZoneTexte 4">
            <a:extLst>
              <a:ext uri="{FF2B5EF4-FFF2-40B4-BE49-F238E27FC236}">
                <a16:creationId xmlns:a16="http://schemas.microsoft.com/office/drawing/2014/main" id="{700E2E83-B7EF-79B0-E0A2-6D3A0596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8800"/>
            <a:ext cx="1914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fr-FR" altLang="en-US" dirty="0">
                <a:solidFill>
                  <a:schemeClr val="bg1"/>
                </a:solidFill>
              </a:rPr>
              <a:t>Introduction</a:t>
            </a:r>
            <a:r>
              <a:rPr lang="fr-FR" altLang="en-US" dirty="0">
                <a:solidFill>
                  <a:srgbClr val="E5F8FF"/>
                </a:solidFill>
              </a:rPr>
              <a:t> </a:t>
            </a: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8C014454-D3FF-58FD-7AE3-58ED084D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</a:t>
            </a:r>
            <a:r>
              <a:rPr kumimoji="0" lang="fr-FR" altLang="en-US" sz="2000" dirty="0">
                <a:solidFill>
                  <a:schemeClr val="bg1"/>
                </a:solidFill>
              </a:rPr>
              <a:t>Start</a:t>
            </a:r>
            <a:r>
              <a:rPr kumimoji="0" lang="fr-FR" altLang="en-US" sz="2000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23558" name="ZoneTexte 5">
            <a:extLst>
              <a:ext uri="{FF2B5EF4-FFF2-40B4-BE49-F238E27FC236}">
                <a16:creationId xmlns:a16="http://schemas.microsoft.com/office/drawing/2014/main" id="{C9268091-C036-50F6-1C51-0FD5A7BE8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6330" y="4763757"/>
            <a:ext cx="189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06699"/>
                </a:solidFill>
              </a:rPr>
              <a:t>Mission Objectives</a:t>
            </a:r>
            <a:endParaRPr lang="fr-FR" altLang="en-US" dirty="0">
              <a:solidFill>
                <a:srgbClr val="006699"/>
              </a:solidFill>
            </a:endParaRPr>
          </a:p>
        </p:txBody>
      </p:sp>
      <p:sp>
        <p:nvSpPr>
          <p:cNvPr id="23559" name="Rectangle 16">
            <a:extLst>
              <a:ext uri="{FF2B5EF4-FFF2-40B4-BE49-F238E27FC236}">
                <a16:creationId xmlns:a16="http://schemas.microsoft.com/office/drawing/2014/main" id="{B3277A68-0603-5D0E-7CDD-02559822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20" y="4232275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7656" name="ZoneTexte 8">
            <a:extLst>
              <a:ext uri="{FF2B5EF4-FFF2-40B4-BE49-F238E27FC236}">
                <a16:creationId xmlns:a16="http://schemas.microsoft.com/office/drawing/2014/main" id="{09D969CD-E1C0-3686-A751-B8B312DD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981075"/>
            <a:ext cx="7108825" cy="45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fr-FR" sz="2800" dirty="0">
                <a:latin typeface="+mj-lt"/>
                <a:cs typeface="Arial" charset="0"/>
              </a:rPr>
              <a:t>     </a:t>
            </a:r>
            <a:r>
              <a:rPr lang="en-US" sz="2800" dirty="0"/>
              <a:t>This project aims to enhance the accessibility and usability of a weather station database by restructuring it with SQL queries, providing a more detailed and comprehensible format for efficient management by administrators, seamless operation by operators, and improved understanding for regular end users.</a:t>
            </a:r>
            <a:endParaRPr lang="fr-FR" sz="3200" dirty="0">
              <a:latin typeface="+mj-lt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CC09D-3DAA-2E17-6B0A-5B302A71ADDC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6">
            <a:extLst>
              <a:ext uri="{FF2B5EF4-FFF2-40B4-BE49-F238E27FC236}">
                <a16:creationId xmlns:a16="http://schemas.microsoft.com/office/drawing/2014/main" id="{71E0C611-6858-177E-1D15-074ADCCE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76" y="2149475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4582" name="ZoneTexte 4">
            <a:extLst>
              <a:ext uri="{FF2B5EF4-FFF2-40B4-BE49-F238E27FC236}">
                <a16:creationId xmlns:a16="http://schemas.microsoft.com/office/drawing/2014/main" id="{B383C7AF-0D37-405C-EA3F-9DA3B484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6550"/>
            <a:ext cx="177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  <a:p>
            <a:pPr algn="ctr"/>
            <a:endParaRPr lang="fr-FR" altLang="en-US">
              <a:solidFill>
                <a:srgbClr val="E5F8FF"/>
              </a:solidFill>
            </a:endParaRPr>
          </a:p>
          <a:p>
            <a:pPr algn="ctr"/>
            <a:r>
              <a:rPr lang="fr-FR" altLang="en-US">
                <a:solidFill>
                  <a:srgbClr val="0070C0"/>
                </a:solidFill>
              </a:rPr>
              <a:t>Introduction</a:t>
            </a:r>
            <a:r>
              <a:rPr lang="fr-FR" altLang="en-US">
                <a:solidFill>
                  <a:srgbClr val="E5F8FF"/>
                </a:solidFill>
              </a:rPr>
              <a:t> </a:t>
            </a:r>
          </a:p>
        </p:txBody>
      </p:sp>
      <p:sp>
        <p:nvSpPr>
          <p:cNvPr id="24583" name="Text Box 3">
            <a:extLst>
              <a:ext uri="{FF2B5EF4-FFF2-40B4-BE49-F238E27FC236}">
                <a16:creationId xmlns:a16="http://schemas.microsoft.com/office/drawing/2014/main" id="{CB7B4A6F-3BC2-8111-DD47-75F07F53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rgbClr val="003399"/>
                </a:solidFill>
              </a:rPr>
              <a:t>   </a:t>
            </a:r>
            <a:r>
              <a:rPr kumimoji="0" lang="fr-FR" altLang="en-US" sz="2000" dirty="0">
                <a:solidFill>
                  <a:schemeClr val="bg1"/>
                </a:solidFill>
              </a:rPr>
              <a:t>Start</a:t>
            </a:r>
            <a:endParaRPr kumimoji="0" lang="fr-FR" altLang="en-US" sz="2000" dirty="0">
              <a:solidFill>
                <a:srgbClr val="003399"/>
              </a:solidFill>
            </a:endParaRPr>
          </a:p>
        </p:txBody>
      </p:sp>
      <p:sp>
        <p:nvSpPr>
          <p:cNvPr id="24585" name="Rectangle 16">
            <a:extLst>
              <a:ext uri="{FF2B5EF4-FFF2-40B4-BE49-F238E27FC236}">
                <a16:creationId xmlns:a16="http://schemas.microsoft.com/office/drawing/2014/main" id="{F219D538-910A-D0D5-2757-5BBD2027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4232275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D583BF44-24CD-1DF6-F4FA-A4457BCF1052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1212288"/>
            <a:ext cx="7464425" cy="4204180"/>
            <a:chOff x="953" y="1389"/>
            <a:chExt cx="4331" cy="1322"/>
          </a:xfrm>
        </p:grpSpPr>
        <p:pic>
          <p:nvPicPr>
            <p:cNvPr id="24590" name="Picture 45" descr="J0078622">
              <a:extLst>
                <a:ext uri="{FF2B5EF4-FFF2-40B4-BE49-F238E27FC236}">
                  <a16:creationId xmlns:a16="http://schemas.microsoft.com/office/drawing/2014/main" id="{90075AA3-F4B7-A340-9F10-D6FF684D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" y="1389"/>
              <a:ext cx="595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1" name="Group 57">
              <a:extLst>
                <a:ext uri="{FF2B5EF4-FFF2-40B4-BE49-F238E27FC236}">
                  <a16:creationId xmlns:a16="http://schemas.microsoft.com/office/drawing/2014/main" id="{4843A670-2D3B-F4EE-84AA-AE77B40E7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511"/>
              <a:ext cx="3402" cy="1200"/>
              <a:chOff x="1882" y="1511"/>
              <a:chExt cx="3402" cy="1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595A43-78A6-5304-A862-50156556A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786"/>
                <a:ext cx="3000" cy="7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Monotype Corsiva" pitchFamily="66" charset="0"/>
                    <a:cs typeface="Arial" charset="0"/>
                  </a:rPr>
                  <a:t>“</a:t>
                </a:r>
                <a:r>
                  <a:rPr lang="en-US" i="1" dirty="0">
                    <a:latin typeface="+mn-lt"/>
                    <a:cs typeface="Arial" charset="0"/>
                  </a:rPr>
                  <a:t>What do we need to optimize the weather station database through strategic SQL query restructuring, fostering accessibility, clarity, and usability for administrators, operators, and end users alike."</a:t>
                </a:r>
                <a:endParaRPr kumimoji="0" lang="en-US" i="1" kern="0" dirty="0">
                  <a:latin typeface="+mn-lt"/>
                  <a:cs typeface="Arial" charset="0"/>
                </a:endParaRPr>
              </a:p>
            </p:txBody>
          </p:sp>
          <p:sp>
            <p:nvSpPr>
              <p:cNvPr id="17" name="AutoShape 56">
                <a:extLst>
                  <a:ext uri="{FF2B5EF4-FFF2-40B4-BE49-F238E27FC236}">
                    <a16:creationId xmlns:a16="http://schemas.microsoft.com/office/drawing/2014/main" id="{FFCEC500-86F7-6C3F-1C76-2BC7C3A16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511"/>
                <a:ext cx="3402" cy="1200"/>
              </a:xfrm>
              <a:prstGeom prst="cloudCallout">
                <a:avLst>
                  <a:gd name="adj1" fmla="val -67870"/>
                  <a:gd name="adj2" fmla="val -4463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fr-FR" sz="1800" kern="0">
                  <a:solidFill>
                    <a:sysClr val="windowText" lastClr="000000"/>
                  </a:solidFill>
                  <a:cs typeface="+mn-cs"/>
                </a:endParaRPr>
              </a:p>
            </p:txBody>
          </p:sp>
        </p:grpSp>
      </p:grpSp>
      <p:sp>
        <p:nvSpPr>
          <p:cNvPr id="4" name="ZoneTexte 2">
            <a:extLst>
              <a:ext uri="{FF2B5EF4-FFF2-40B4-BE49-F238E27FC236}">
                <a16:creationId xmlns:a16="http://schemas.microsoft.com/office/drawing/2014/main" id="{E316E8B9-10A9-272F-1EBE-ED29EF5F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22107"/>
            <a:ext cx="16220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Mission Statement </a:t>
            </a:r>
            <a:endParaRPr lang="fr-FR" altLang="en-US" dirty="0">
              <a:solidFill>
                <a:schemeClr val="bg1"/>
              </a:solidFill>
            </a:endParaRP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267E0F94-280F-0CF7-E025-35D3D8B6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6330" y="4763757"/>
            <a:ext cx="189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06699"/>
                </a:solidFill>
              </a:rPr>
              <a:t>Mission Objectives</a:t>
            </a:r>
            <a:endParaRPr lang="fr-FR" altLang="en-US" dirty="0">
              <a:solidFill>
                <a:srgbClr val="00669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17136-25A1-C79F-5EDC-1E80CA846907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>
            <a:extLst>
              <a:ext uri="{FF2B5EF4-FFF2-40B4-BE49-F238E27FC236}">
                <a16:creationId xmlns:a16="http://schemas.microsoft.com/office/drawing/2014/main" id="{CB9527A1-0A63-D99B-2A28-F407F70D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175466"/>
            <a:ext cx="1039813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5604" name="ZoneTexte 4">
            <a:extLst>
              <a:ext uri="{FF2B5EF4-FFF2-40B4-BE49-F238E27FC236}">
                <a16:creationId xmlns:a16="http://schemas.microsoft.com/office/drawing/2014/main" id="{F093F370-F6B6-F7CC-80E7-BF3EA46E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2450"/>
            <a:ext cx="191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 dirty="0"/>
          </a:p>
          <a:p>
            <a:endParaRPr lang="fr-FR" altLang="en-US" dirty="0">
              <a:solidFill>
                <a:srgbClr val="E5F8FF"/>
              </a:solidFill>
            </a:endParaRPr>
          </a:p>
          <a:p>
            <a:r>
              <a:rPr lang="fr-FR" altLang="en-US" dirty="0">
                <a:solidFill>
                  <a:srgbClr val="006699"/>
                </a:solidFill>
              </a:rPr>
              <a:t>Introduction</a:t>
            </a:r>
            <a:r>
              <a:rPr lang="fr-FR" altLang="en-US" dirty="0">
                <a:solidFill>
                  <a:srgbClr val="E5F8FF"/>
                </a:solidFill>
              </a:rPr>
              <a:t> 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4BC153BB-1FE9-C9B4-E314-8B5F07759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07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fr-FR" altLang="en-US" sz="2000" dirty="0">
                <a:solidFill>
                  <a:schemeClr val="bg1"/>
                </a:solidFill>
              </a:rPr>
              <a:t>   Start </a:t>
            </a:r>
          </a:p>
        </p:txBody>
      </p:sp>
      <p:sp>
        <p:nvSpPr>
          <p:cNvPr id="25607" name="Rectangle 16">
            <a:extLst>
              <a:ext uri="{FF2B5EF4-FFF2-40B4-BE49-F238E27FC236}">
                <a16:creationId xmlns:a16="http://schemas.microsoft.com/office/drawing/2014/main" id="{39156C5A-5417-12AD-5566-7AB78BC4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42" y="4232275"/>
            <a:ext cx="1039812" cy="74613"/>
          </a:xfrm>
          <a:prstGeom prst="rect">
            <a:avLst/>
          </a:prstGeom>
          <a:solidFill>
            <a:srgbClr val="003366"/>
          </a:solidFill>
          <a:ln w="127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grpSp>
        <p:nvGrpSpPr>
          <p:cNvPr id="2" name="Group 69">
            <a:extLst>
              <a:ext uri="{FF2B5EF4-FFF2-40B4-BE49-F238E27FC236}">
                <a16:creationId xmlns:a16="http://schemas.microsoft.com/office/drawing/2014/main" id="{9627A77E-8B14-9D91-A996-A58F70877C7D}"/>
              </a:ext>
            </a:extLst>
          </p:cNvPr>
          <p:cNvGrpSpPr>
            <a:grpSpLocks/>
          </p:cNvGrpSpPr>
          <p:nvPr/>
        </p:nvGrpSpPr>
        <p:grpSpPr bwMode="auto">
          <a:xfrm>
            <a:off x="1622066" y="774700"/>
            <a:ext cx="7169269" cy="5131082"/>
            <a:chOff x="1066" y="2707"/>
            <a:chExt cx="3768" cy="2196"/>
          </a:xfrm>
        </p:grpSpPr>
        <p:pic>
          <p:nvPicPr>
            <p:cNvPr id="25609" name="Picture 60" descr="J0078625">
              <a:extLst>
                <a:ext uri="{FF2B5EF4-FFF2-40B4-BE49-F238E27FC236}">
                  <a16:creationId xmlns:a16="http://schemas.microsoft.com/office/drawing/2014/main" id="{C44ED429-B47E-5A94-377C-0F3F10E3E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707"/>
              <a:ext cx="398" cy="1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1">
              <a:extLst>
                <a:ext uri="{FF2B5EF4-FFF2-40B4-BE49-F238E27FC236}">
                  <a16:creationId xmlns:a16="http://schemas.microsoft.com/office/drawing/2014/main" id="{C9DE67D0-635B-B3CC-A62D-386170C8A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707"/>
              <a:ext cx="3212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 algn="just" eaLnBrk="1" fontAlgn="auto" hangingPunct="1">
                <a:lnSpc>
                  <a:spcPct val="200000"/>
                </a:lnSpc>
                <a:spcBef>
                  <a:spcPct val="500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sz="2800" i="0" dirty="0">
                  <a:effectLst/>
                  <a:latin typeface="+mn-lt"/>
                </a:rPr>
                <a:t>Enhance Data Accessibility</a:t>
              </a:r>
            </a:p>
            <a:p>
              <a:pPr marL="457200" indent="-457200" algn="just" eaLnBrk="1" fontAlgn="auto" hangingPunct="1">
                <a:lnSpc>
                  <a:spcPct val="200000"/>
                </a:lnSpc>
                <a:spcBef>
                  <a:spcPct val="500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sz="2800" i="0" dirty="0">
                  <a:effectLst/>
                  <a:latin typeface="+mn-lt"/>
                </a:rPr>
                <a:t>Improve Data Clarity and Detail</a:t>
              </a:r>
              <a:endParaRPr lang="en-US" sz="2800" dirty="0">
                <a:latin typeface="+mn-lt"/>
              </a:endParaRPr>
            </a:p>
            <a:p>
              <a:pPr marL="457200" indent="-457200" algn="just" eaLnBrk="1" fontAlgn="auto" hangingPunct="1">
                <a:lnSpc>
                  <a:spcPct val="200000"/>
                </a:lnSpc>
                <a:spcBef>
                  <a:spcPct val="500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sz="2800" i="0" dirty="0">
                  <a:effectLst/>
                  <a:latin typeface="+mn-lt"/>
                </a:rPr>
                <a:t>Facilitate User-Friendly Interaction</a:t>
              </a:r>
            </a:p>
            <a:p>
              <a:pPr marL="457200" indent="-457200" algn="just" eaLnBrk="1" fontAlgn="auto" hangingPunct="1">
                <a:lnSpc>
                  <a:spcPct val="200000"/>
                </a:lnSpc>
                <a:spcBef>
                  <a:spcPct val="500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sz="2800" i="0" dirty="0">
                  <a:effectLst/>
                  <a:latin typeface="+mn-lt"/>
                </a:rPr>
                <a:t>Ensure Database Integrity</a:t>
              </a:r>
              <a:endParaRPr lang="en-US" sz="2800" dirty="0">
                <a:latin typeface="+mn-lt"/>
              </a:endParaRPr>
            </a:p>
            <a:p>
              <a:pPr marL="457200" indent="-457200" algn="just" eaLnBrk="1" fontAlgn="auto" hangingPunct="1">
                <a:lnSpc>
                  <a:spcPct val="200000"/>
                </a:lnSpc>
                <a:spcBef>
                  <a:spcPct val="500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sz="2800" i="0" dirty="0">
                  <a:effectLst/>
                  <a:latin typeface="+mn-lt"/>
                </a:rPr>
                <a:t>Enable Adaptive Database Structures</a:t>
              </a:r>
              <a:endParaRPr kumimoji="0" lang="fr-FR" sz="2800" i="1" kern="0" dirty="0">
                <a:solidFill>
                  <a:srgbClr val="000099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F90F23C-B3F7-509B-5D28-CC4833CD07D6}"/>
              </a:ext>
            </a:extLst>
          </p:cNvPr>
          <p:cNvSpPr/>
          <p:nvPr/>
        </p:nvSpPr>
        <p:spPr bwMode="auto">
          <a:xfrm>
            <a:off x="1771097" y="6626082"/>
            <a:ext cx="2250041" cy="221644"/>
          </a:xfrm>
          <a:prstGeom prst="rect">
            <a:avLst/>
          </a:prstGeom>
          <a:solidFill>
            <a:srgbClr val="005BC0"/>
          </a:solidFill>
          <a:ln w="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solidFill>
                  <a:srgbClr val="0070C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ACB85BDF-48AC-0749-E477-D03F6B48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22107"/>
            <a:ext cx="16220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06699"/>
                </a:solidFill>
              </a:rPr>
              <a:t>Mission Statement </a:t>
            </a:r>
            <a:endParaRPr lang="fr-FR" altLang="en-US" dirty="0">
              <a:solidFill>
                <a:srgbClr val="006699"/>
              </a:solidFill>
            </a:endParaRP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D518A0D0-7D21-DCB4-040C-1B3AE5BA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6330" y="4763757"/>
            <a:ext cx="189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Mission Objectives</a:t>
            </a:r>
            <a:endParaRPr lang="fr-F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4"/>
  <p:tag name="HOTSPOTTYPE" val="DefinedInNavigator"/>
  <p:tag name="DEFINEDINNAVIGATOR" val="True"/>
</p:tagLst>
</file>

<file path=ppt/theme/theme1.xml><?xml version="1.0" encoding="utf-8"?>
<a:theme xmlns:a="http://schemas.openxmlformats.org/drawingml/2006/main" name="Page d'accueil de la société (en ligne)">
  <a:themeElements>
    <a:clrScheme name="Page d'accueil de la société (en ligne)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CC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E2"/>
      </a:accent5>
      <a:accent6>
        <a:srgbClr val="B92D00"/>
      </a:accent6>
      <a:hlink>
        <a:srgbClr val="CCCC00"/>
      </a:hlink>
      <a:folHlink>
        <a:srgbClr val="B2B2B2"/>
      </a:folHlink>
    </a:clrScheme>
    <a:fontScheme name="Page d'accueil de la société (en ligne)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age d'accueil de la société (en ligne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92D00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4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5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7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ge d'accueil de la société (en ligne)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ad6f6f2-a951-4904-b531-92e1207fc7a5}" enabled="1" method="Standard" siteId="{b7be7686-6f97-4db7-9081-a23cf09a96b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Office\Modèles\Présentations\Page d'accueil de la société (en ligne).pot</Template>
  <TotalTime>36568</TotalTime>
  <Words>834</Words>
  <Application>Microsoft Office PowerPoint</Application>
  <PresentationFormat>On-screen Show (4:3)</PresentationFormat>
  <Paragraphs>221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Bradley Hand ITC</vt:lpstr>
      <vt:lpstr>Monotype Corsiva</vt:lpstr>
      <vt:lpstr>Times New Roman</vt:lpstr>
      <vt:lpstr>Wingdings</vt:lpstr>
      <vt:lpstr>Page d'accueil de la société (en ligne)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cocquempot</dc:creator>
  <cp:lastModifiedBy>Charaf Lachouri</cp:lastModifiedBy>
  <cp:revision>443</cp:revision>
  <dcterms:created xsi:type="dcterms:W3CDTF">2004-10-18T08:50:02Z</dcterms:created>
  <dcterms:modified xsi:type="dcterms:W3CDTF">2023-12-01T01:38:47Z</dcterms:modified>
</cp:coreProperties>
</file>