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 Extra-Bold" charset="1" panose="00000900000000000000"/>
      <p:regular r:id="rId10"/>
    </p:embeddedFont>
    <p:embeddedFont>
      <p:font typeface="Montserrat Extra-Bold Bold" charset="1" panose="00000A00000000000000"/>
      <p:regular r:id="rId11"/>
    </p:embeddedFont>
    <p:embeddedFont>
      <p:font typeface="Montserrat Extra-Bold Italics" charset="1" panose="00000900000000000000"/>
      <p:regular r:id="rId12"/>
    </p:embeddedFont>
    <p:embeddedFont>
      <p:font typeface="Montserrat Extra-Bold Bold Italics" charset="1" panose="00000A00000000000000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6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6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43" Target="slides/slide26.xml" Type="http://schemas.openxmlformats.org/officeDocument/2006/relationships/slide"/><Relationship Id="rId44" Target="slides/slide27.xml" Type="http://schemas.openxmlformats.org/officeDocument/2006/relationships/slide"/><Relationship Id="rId45" Target="slides/slide2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243643" y="6038690"/>
            <a:ext cx="4947086" cy="42483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4889597" y="0"/>
            <a:ext cx="3398403" cy="291837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94348" y="2630939"/>
            <a:ext cx="2499303" cy="10340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-310771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584439" y="3775505"/>
            <a:ext cx="7119122" cy="107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15171A"/>
                </a:solidFill>
                <a:latin typeface="Montserrat"/>
              </a:rPr>
              <a:t>SEN4018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51502" y="6180565"/>
            <a:ext cx="10384995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5171A"/>
                </a:solidFill>
                <a:latin typeface="Montserrat"/>
              </a:rPr>
              <a:t>Afaf Alalwan (1901077)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5171A"/>
                </a:solidFill>
                <a:latin typeface="Montserrat"/>
              </a:rPr>
              <a:t>Charaf-Eddine M'rah (1900298)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87753" y="4701900"/>
            <a:ext cx="12912493" cy="133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0"/>
              </a:lnSpc>
            </a:pPr>
            <a:r>
              <a:rPr lang="en-US" sz="7814">
                <a:solidFill>
                  <a:srgbClr val="15171A"/>
                </a:solidFill>
                <a:latin typeface="Montserrat Extra-Bold"/>
              </a:rPr>
              <a:t>Pima Indians Diabetes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894243" cy="9258300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25149" y="675727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247885" y="2542719"/>
            <a:ext cx="8011415" cy="529859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3445736"/>
            <a:ext cx="4735102" cy="114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DFD"/>
                </a:solidFill>
                <a:latin typeface="Montserrat Extra-Bold"/>
              </a:rPr>
              <a:t>Checking for Outliers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45484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DFD"/>
                </a:solidFill>
                <a:latin typeface="Montserrat"/>
              </a:rPr>
              <a:t>We then used Box plots to visualize the outliers in our dataset.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894243" cy="9258300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25149" y="675727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247885" y="2542719"/>
            <a:ext cx="8011415" cy="529859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3445736"/>
            <a:ext cx="4735102" cy="114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DFD"/>
                </a:solidFill>
                <a:latin typeface="Montserrat Extra-Bold"/>
              </a:rPr>
              <a:t>Checking for Outliers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45484"/>
            <a:ext cx="6863901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DFD"/>
                </a:solidFill>
                <a:latin typeface="Montserrat"/>
              </a:rPr>
              <a:t>In our case, the outliers help improve the prediction accuracy of the logistic regression model, therefore we do not remove them.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0"/>
            <a:ext cx="9144000" cy="7092641"/>
          </a:xfrm>
          <a:prstGeom prst="rect">
            <a:avLst/>
          </a:prstGeom>
          <a:solidFill>
            <a:srgbClr val="15171A"/>
          </a:solidFill>
        </p:spPr>
      </p:sp>
      <p:sp>
        <p:nvSpPr>
          <p:cNvPr name="AutoShape 3" id="3"/>
          <p:cNvSpPr/>
          <p:nvPr/>
        </p:nvSpPr>
        <p:spPr>
          <a:xfrm rot="0">
            <a:off x="0" y="9177205"/>
            <a:ext cx="705994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40038" y="7841313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96047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58497" y="387367"/>
            <a:ext cx="6401450" cy="855119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4049" y="2060549"/>
            <a:ext cx="5709672" cy="114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DFD"/>
                </a:solidFill>
                <a:latin typeface="Montserrat Extra-Bold"/>
              </a:rPr>
              <a:t>Predictor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4049" y="3660297"/>
            <a:ext cx="6863901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DFD"/>
                </a:solidFill>
                <a:latin typeface="Montserrat"/>
              </a:rPr>
              <a:t>We then plotted the predictor features against the dependent variable (Outcome) to check for correlations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257769" y="2480363"/>
            <a:ext cx="9001531" cy="57088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30398"/>
            <a:ext cx="7282113" cy="92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Heatmap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A heatmap of the correlation matrix: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216858" y="2284641"/>
            <a:ext cx="8042442" cy="51808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Outliers in terms of age, are usually women over 65.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905941" y="2445687"/>
            <a:ext cx="8353359" cy="558191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Glucose is a significant predictor for the outcome, especially positive cases.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919621" y="2537716"/>
            <a:ext cx="8339679" cy="559415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Number of pregnancies is a major predictor, especially when the number is high.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022739" y="2445687"/>
            <a:ext cx="8236561" cy="559415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Age is a strong predictor. Women aged 38+ are more likely to be positive with an exception of numerous negative outliers.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257769" y="2679989"/>
            <a:ext cx="9001531" cy="57088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Skin thickness and BMI are </a:t>
            </a:r>
            <a:r>
              <a:rPr lang="en-US" sz="2800">
                <a:solidFill>
                  <a:srgbClr val="15171A"/>
                </a:solidFill>
                <a:latin typeface="Montserrat Bold"/>
              </a:rPr>
              <a:t>positively </a:t>
            </a:r>
            <a:r>
              <a:rPr lang="en-US" sz="2800">
                <a:solidFill>
                  <a:srgbClr val="15171A"/>
                </a:solidFill>
                <a:latin typeface="Montserrat"/>
              </a:rPr>
              <a:t>correlated.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257769" y="2679989"/>
            <a:ext cx="9001531" cy="57088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Glucose and the outcome are </a:t>
            </a:r>
            <a:r>
              <a:rPr lang="en-US" sz="2800">
                <a:solidFill>
                  <a:srgbClr val="15171A"/>
                </a:solidFill>
                <a:latin typeface="Montserrat Bold"/>
              </a:rPr>
              <a:t>positively </a:t>
            </a:r>
            <a:r>
              <a:rPr lang="en-US" sz="2800">
                <a:solidFill>
                  <a:srgbClr val="15171A"/>
                </a:solidFill>
                <a:latin typeface="Montserrat"/>
              </a:rPr>
              <a:t>correlated.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24246" y="3427809"/>
            <a:ext cx="7135054" cy="4947276"/>
            <a:chOff x="0" y="0"/>
            <a:chExt cx="9513405" cy="6596367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9513405" cy="6596367"/>
              <a:chOff x="0" y="0"/>
              <a:chExt cx="6604000" cy="4579056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6351" y="0"/>
                <a:ext cx="6571228" cy="4579074"/>
              </a:xfrm>
              <a:custGeom>
                <a:avLst/>
                <a:gdLst/>
                <a:ahLst/>
                <a:cxnLst/>
                <a:rect r="r" b="b" t="t" l="l"/>
                <a:pathLst>
                  <a:path h="4579074" w="65712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406982" y="917222"/>
                    </a:move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30316" y="917222"/>
                    </a:lnTo>
                    <a:lnTo>
                      <a:pt x="1028295" y="1577340"/>
                    </a:lnTo>
                    <a:cubicBezTo>
                      <a:pt x="1031508" y="1588025"/>
                      <a:pt x="1029477" y="1599601"/>
                      <a:pt x="1022818" y="1608554"/>
                    </a:cubicBezTo>
                    <a:cubicBezTo>
                      <a:pt x="1016159" y="1617507"/>
                      <a:pt x="1005656" y="1622782"/>
                      <a:pt x="994498" y="1622778"/>
                    </a:cubicBezTo>
                    <a:lnTo>
                      <a:pt x="896708" y="1622778"/>
                    </a:lnTo>
                    <a:lnTo>
                      <a:pt x="850424" y="2225181"/>
                    </a:lnTo>
                    <a:cubicBezTo>
                      <a:pt x="849021" y="2243583"/>
                      <a:pt x="833672" y="2257794"/>
                      <a:pt x="815217" y="2257778"/>
                    </a:cubicBezTo>
                    <a:lnTo>
                      <a:pt x="807315" y="2257778"/>
                    </a:lnTo>
                    <a:cubicBezTo>
                      <a:pt x="731482" y="2257796"/>
                      <a:pt x="669194" y="2197876"/>
                      <a:pt x="666274" y="2122100"/>
                    </a:cubicBezTo>
                    <a:lnTo>
                      <a:pt x="647153" y="1622778"/>
                    </a:lnTo>
                    <a:lnTo>
                      <a:pt x="590145" y="1622778"/>
                    </a:lnTo>
                    <a:lnTo>
                      <a:pt x="570953" y="2122100"/>
                    </a:lnTo>
                    <a:cubicBezTo>
                      <a:pt x="568034" y="2197876"/>
                      <a:pt x="505746" y="2257796"/>
                      <a:pt x="429913" y="2257778"/>
                    </a:cubicBezTo>
                    <a:lnTo>
                      <a:pt x="422011" y="2257778"/>
                    </a:lnTo>
                    <a:cubicBezTo>
                      <a:pt x="403555" y="2257794"/>
                      <a:pt x="388206" y="2243583"/>
                      <a:pt x="386803" y="2225181"/>
                    </a:cubicBezTo>
                    <a:lnTo>
                      <a:pt x="340519" y="1622778"/>
                    </a:lnTo>
                    <a:lnTo>
                      <a:pt x="242729" y="1622778"/>
                    </a:lnTo>
                    <a:cubicBezTo>
                      <a:pt x="231571" y="1622782"/>
                      <a:pt x="221069" y="1617507"/>
                      <a:pt x="214410" y="1608554"/>
                    </a:cubicBezTo>
                    <a:cubicBezTo>
                      <a:pt x="207750" y="1599601"/>
                      <a:pt x="205719" y="1588025"/>
                      <a:pt x="208933" y="1577340"/>
                    </a:cubicBezTo>
                    <a:lnTo>
                      <a:pt x="406982" y="917222"/>
                    </a:lnTo>
                    <a:moveTo>
                      <a:pt x="1952149" y="0"/>
                    </a:moveTo>
                    <a:cubicBezTo>
                      <a:pt x="1835249" y="0"/>
                      <a:pt x="1740482" y="94766"/>
                      <a:pt x="1740482" y="211667"/>
                    </a:cubicBezTo>
                    <a:lnTo>
                      <a:pt x="1740482" y="282222"/>
                    </a:lnTo>
                    <a:cubicBezTo>
                      <a:pt x="1740482" y="399122"/>
                      <a:pt x="1835249" y="493889"/>
                      <a:pt x="1952149" y="493889"/>
                    </a:cubicBezTo>
                    <a:cubicBezTo>
                      <a:pt x="2069049" y="493889"/>
                      <a:pt x="2163816" y="399122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94766"/>
                      <a:pt x="2069049" y="0"/>
                      <a:pt x="1952149" y="0"/>
                    </a:cubicBezTo>
                    <a:moveTo>
                      <a:pt x="1740482" y="917222"/>
                    </a:moveTo>
                    <a:lnTo>
                      <a:pt x="1565505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0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5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3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9"/>
                      <a:pt x="2569608" y="1385363"/>
                      <a:pt x="2563072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8"/>
                    </a:cubicBezTo>
                    <a:lnTo>
                      <a:pt x="2163816" y="917222"/>
                    </a:lnTo>
                    <a:lnTo>
                      <a:pt x="2361795" y="1577340"/>
                    </a:lnTo>
                    <a:cubicBezTo>
                      <a:pt x="2365008" y="1588025"/>
                      <a:pt x="2362977" y="1599601"/>
                      <a:pt x="2356318" y="1608554"/>
                    </a:cubicBezTo>
                    <a:cubicBezTo>
                      <a:pt x="2349659" y="1617507"/>
                      <a:pt x="2339157" y="1622782"/>
                      <a:pt x="2327999" y="1622778"/>
                    </a:cubicBezTo>
                    <a:lnTo>
                      <a:pt x="2230208" y="1622778"/>
                    </a:lnTo>
                    <a:lnTo>
                      <a:pt x="2183924" y="2225181"/>
                    </a:lnTo>
                    <a:cubicBezTo>
                      <a:pt x="2182521" y="2243583"/>
                      <a:pt x="2167172" y="2257794"/>
                      <a:pt x="2148717" y="2257778"/>
                    </a:cubicBezTo>
                    <a:lnTo>
                      <a:pt x="2140815" y="2257778"/>
                    </a:lnTo>
                    <a:cubicBezTo>
                      <a:pt x="2064982" y="2257796"/>
                      <a:pt x="2002694" y="2197876"/>
                      <a:pt x="1999774" y="2122100"/>
                    </a:cubicBezTo>
                    <a:lnTo>
                      <a:pt x="1980653" y="1622778"/>
                    </a:lnTo>
                    <a:lnTo>
                      <a:pt x="1923645" y="1622778"/>
                    </a:lnTo>
                    <a:lnTo>
                      <a:pt x="1904453" y="2122100"/>
                    </a:lnTo>
                    <a:cubicBezTo>
                      <a:pt x="1901534" y="2197876"/>
                      <a:pt x="1839246" y="2257796"/>
                      <a:pt x="1763413" y="2257778"/>
                    </a:cubicBezTo>
                    <a:lnTo>
                      <a:pt x="1755511" y="2257778"/>
                    </a:lnTo>
                    <a:cubicBezTo>
                      <a:pt x="1737055" y="2257794"/>
                      <a:pt x="1721706" y="2243583"/>
                      <a:pt x="1720303" y="2225181"/>
                    </a:cubicBezTo>
                    <a:lnTo>
                      <a:pt x="1674019" y="1622778"/>
                    </a:lnTo>
                    <a:lnTo>
                      <a:pt x="1576229" y="1622778"/>
                    </a:lnTo>
                    <a:cubicBezTo>
                      <a:pt x="1565071" y="1622782"/>
                      <a:pt x="1554569" y="1617507"/>
                      <a:pt x="1547910" y="1608554"/>
                    </a:cubicBezTo>
                    <a:cubicBezTo>
                      <a:pt x="1541250" y="1599601"/>
                      <a:pt x="1539219" y="1588025"/>
                      <a:pt x="1542433" y="1577340"/>
                    </a:cubicBezTo>
                    <a:lnTo>
                      <a:pt x="1740482" y="917222"/>
                    </a:lnTo>
                    <a:moveTo>
                      <a:pt x="3285649" y="0"/>
                    </a:moveTo>
                    <a:cubicBezTo>
                      <a:pt x="3168749" y="0"/>
                      <a:pt x="3073982" y="94766"/>
                      <a:pt x="3073982" y="211667"/>
                    </a:cubicBezTo>
                    <a:lnTo>
                      <a:pt x="3073982" y="282222"/>
                    </a:lnTo>
                    <a:cubicBezTo>
                      <a:pt x="3073982" y="399122"/>
                      <a:pt x="3168749" y="493889"/>
                      <a:pt x="3285649" y="493889"/>
                    </a:cubicBezTo>
                    <a:cubicBezTo>
                      <a:pt x="3402549" y="493889"/>
                      <a:pt x="3497316" y="399122"/>
                      <a:pt x="3497316" y="282222"/>
                    </a:cubicBezTo>
                    <a:lnTo>
                      <a:pt x="3497316" y="211667"/>
                    </a:lnTo>
                    <a:cubicBezTo>
                      <a:pt x="3497316" y="94766"/>
                      <a:pt x="3402549" y="0"/>
                      <a:pt x="3285649" y="0"/>
                    </a:cubicBezTo>
                    <a:moveTo>
                      <a:pt x="3073982" y="917222"/>
                    </a:moveTo>
                    <a:lnTo>
                      <a:pt x="2899005" y="1325598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6" y="1411122"/>
                      <a:pt x="2681190" y="1405168"/>
                      <a:pt x="2674655" y="1395265"/>
                    </a:cubicBezTo>
                    <a:cubicBezTo>
                      <a:pt x="2668120" y="1385363"/>
                      <a:pt x="2667000" y="1372839"/>
                      <a:pt x="2671675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5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9"/>
                      <a:pt x="3903107" y="1385363"/>
                      <a:pt x="3896572" y="1395265"/>
                    </a:cubicBezTo>
                    <a:cubicBezTo>
                      <a:pt x="3890037" y="1405168"/>
                      <a:pt x="3878962" y="1411122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8"/>
                    </a:cubicBezTo>
                    <a:lnTo>
                      <a:pt x="3497316" y="917222"/>
                    </a:lnTo>
                    <a:lnTo>
                      <a:pt x="3695295" y="1577340"/>
                    </a:lnTo>
                    <a:cubicBezTo>
                      <a:pt x="3698508" y="1588025"/>
                      <a:pt x="3696477" y="1599601"/>
                      <a:pt x="3689818" y="1608554"/>
                    </a:cubicBezTo>
                    <a:cubicBezTo>
                      <a:pt x="3683159" y="1617507"/>
                      <a:pt x="3672656" y="1622782"/>
                      <a:pt x="3661499" y="1622778"/>
                    </a:cubicBezTo>
                    <a:lnTo>
                      <a:pt x="3563708" y="1622778"/>
                    </a:lnTo>
                    <a:lnTo>
                      <a:pt x="3517424" y="2225181"/>
                    </a:lnTo>
                    <a:cubicBezTo>
                      <a:pt x="3516021" y="2243583"/>
                      <a:pt x="3500672" y="2257794"/>
                      <a:pt x="3482217" y="2257778"/>
                    </a:cubicBezTo>
                    <a:lnTo>
                      <a:pt x="3474315" y="2257778"/>
                    </a:lnTo>
                    <a:cubicBezTo>
                      <a:pt x="3398482" y="2257796"/>
                      <a:pt x="3336194" y="2197876"/>
                      <a:pt x="3333274" y="2122100"/>
                    </a:cubicBezTo>
                    <a:lnTo>
                      <a:pt x="3314153" y="1622778"/>
                    </a:lnTo>
                    <a:lnTo>
                      <a:pt x="3257145" y="1622778"/>
                    </a:lnTo>
                    <a:lnTo>
                      <a:pt x="3237953" y="2122100"/>
                    </a:lnTo>
                    <a:cubicBezTo>
                      <a:pt x="3235034" y="2197876"/>
                      <a:pt x="3172746" y="2257796"/>
                      <a:pt x="3096913" y="2257778"/>
                    </a:cubicBezTo>
                    <a:lnTo>
                      <a:pt x="3089011" y="2257778"/>
                    </a:lnTo>
                    <a:cubicBezTo>
                      <a:pt x="3070555" y="2257794"/>
                      <a:pt x="3055206" y="2243583"/>
                      <a:pt x="3053803" y="2225181"/>
                    </a:cubicBezTo>
                    <a:lnTo>
                      <a:pt x="3007519" y="1622778"/>
                    </a:lnTo>
                    <a:lnTo>
                      <a:pt x="2909729" y="1622778"/>
                    </a:lnTo>
                    <a:cubicBezTo>
                      <a:pt x="2898571" y="1622782"/>
                      <a:pt x="2888069" y="1617507"/>
                      <a:pt x="2881410" y="1608554"/>
                    </a:cubicBezTo>
                    <a:cubicBezTo>
                      <a:pt x="2874750" y="1599601"/>
                      <a:pt x="2872719" y="1588025"/>
                      <a:pt x="2875933" y="1577340"/>
                    </a:cubicBezTo>
                    <a:lnTo>
                      <a:pt x="3073982" y="917222"/>
                    </a:lnTo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7"/>
                    </a:cubicBezTo>
                    <a:lnTo>
                      <a:pt x="4407482" y="282222"/>
                    </a:lnTo>
                    <a:cubicBezTo>
                      <a:pt x="4407482" y="399122"/>
                      <a:pt x="4502249" y="493889"/>
                      <a:pt x="4619149" y="493889"/>
                    </a:cubicBezTo>
                    <a:cubicBezTo>
                      <a:pt x="4736049" y="493889"/>
                      <a:pt x="4830816" y="399122"/>
                      <a:pt x="4830816" y="282222"/>
                    </a:cubicBezTo>
                    <a:lnTo>
                      <a:pt x="4830816" y="211667"/>
                    </a:lnTo>
                    <a:cubicBezTo>
                      <a:pt x="4830816" y="94766"/>
                      <a:pt x="4736049" y="0"/>
                      <a:pt x="4619149" y="0"/>
                    </a:cubicBezTo>
                    <a:moveTo>
                      <a:pt x="4407482" y="917222"/>
                    </a:moveTo>
                    <a:lnTo>
                      <a:pt x="4232504" y="1325598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5" y="1411122"/>
                      <a:pt x="4014691" y="1405168"/>
                      <a:pt x="4008155" y="1395265"/>
                    </a:cubicBezTo>
                    <a:cubicBezTo>
                      <a:pt x="4001620" y="1385363"/>
                      <a:pt x="4000500" y="1372839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9"/>
                      <a:pt x="5236607" y="1385363"/>
                      <a:pt x="5230072" y="1395265"/>
                    </a:cubicBezTo>
                    <a:cubicBezTo>
                      <a:pt x="5223537" y="1405168"/>
                      <a:pt x="5212462" y="1411122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8"/>
                    </a:cubicBezTo>
                    <a:lnTo>
                      <a:pt x="4830816" y="917222"/>
                    </a:lnTo>
                    <a:lnTo>
                      <a:pt x="5028795" y="1577340"/>
                    </a:lnTo>
                    <a:cubicBezTo>
                      <a:pt x="5032008" y="1588025"/>
                      <a:pt x="5029977" y="1599601"/>
                      <a:pt x="5023318" y="1608554"/>
                    </a:cubicBezTo>
                    <a:cubicBezTo>
                      <a:pt x="5016659" y="1617507"/>
                      <a:pt x="5006156" y="1622782"/>
                      <a:pt x="4994999" y="1622778"/>
                    </a:cubicBezTo>
                    <a:lnTo>
                      <a:pt x="4897208" y="1622778"/>
                    </a:lnTo>
                    <a:lnTo>
                      <a:pt x="4850924" y="2225181"/>
                    </a:lnTo>
                    <a:cubicBezTo>
                      <a:pt x="4849521" y="2243583"/>
                      <a:pt x="4834172" y="2257794"/>
                      <a:pt x="4815717" y="2257778"/>
                    </a:cubicBezTo>
                    <a:lnTo>
                      <a:pt x="4807815" y="2257778"/>
                    </a:lnTo>
                    <a:cubicBezTo>
                      <a:pt x="4731982" y="2257796"/>
                      <a:pt x="4669694" y="2197876"/>
                      <a:pt x="4666774" y="2122100"/>
                    </a:cubicBezTo>
                    <a:lnTo>
                      <a:pt x="4647653" y="1622778"/>
                    </a:lnTo>
                    <a:lnTo>
                      <a:pt x="4590645" y="1622778"/>
                    </a:lnTo>
                    <a:lnTo>
                      <a:pt x="4571453" y="2122100"/>
                    </a:lnTo>
                    <a:cubicBezTo>
                      <a:pt x="4568534" y="2197876"/>
                      <a:pt x="4506246" y="2257796"/>
                      <a:pt x="4430413" y="2257778"/>
                    </a:cubicBezTo>
                    <a:lnTo>
                      <a:pt x="4422511" y="2257778"/>
                    </a:lnTo>
                    <a:cubicBezTo>
                      <a:pt x="4404055" y="2257794"/>
                      <a:pt x="4388706" y="2243583"/>
                      <a:pt x="4387303" y="2225181"/>
                    </a:cubicBezTo>
                    <a:lnTo>
                      <a:pt x="4341019" y="1622778"/>
                    </a:lnTo>
                    <a:lnTo>
                      <a:pt x="4243229" y="1622778"/>
                    </a:lnTo>
                    <a:cubicBezTo>
                      <a:pt x="4232071" y="1622782"/>
                      <a:pt x="4221569" y="1617507"/>
                      <a:pt x="4214910" y="1608554"/>
                    </a:cubicBezTo>
                    <a:cubicBezTo>
                      <a:pt x="4208250" y="1599601"/>
                      <a:pt x="4206220" y="1588025"/>
                      <a:pt x="4209433" y="1577340"/>
                    </a:cubicBezTo>
                    <a:lnTo>
                      <a:pt x="4407482" y="917222"/>
                    </a:lnTo>
                    <a:moveTo>
                      <a:pt x="5952649" y="0"/>
                    </a:moveTo>
                    <a:cubicBezTo>
                      <a:pt x="5835749" y="0"/>
                      <a:pt x="5740982" y="94766"/>
                      <a:pt x="5740982" y="211667"/>
                    </a:cubicBezTo>
                    <a:lnTo>
                      <a:pt x="5740982" y="282222"/>
                    </a:lnTo>
                    <a:cubicBezTo>
                      <a:pt x="5740982" y="399122"/>
                      <a:pt x="5835749" y="493889"/>
                      <a:pt x="5952649" y="493889"/>
                    </a:cubicBezTo>
                    <a:cubicBezTo>
                      <a:pt x="6069549" y="493889"/>
                      <a:pt x="6164316" y="399122"/>
                      <a:pt x="6164316" y="282222"/>
                    </a:cubicBezTo>
                    <a:lnTo>
                      <a:pt x="6164316" y="211667"/>
                    </a:lnTo>
                    <a:cubicBezTo>
                      <a:pt x="6164316" y="94766"/>
                      <a:pt x="6069549" y="0"/>
                      <a:pt x="5952649" y="0"/>
                    </a:cubicBezTo>
                    <a:moveTo>
                      <a:pt x="5740982" y="917222"/>
                    </a:moveTo>
                    <a:lnTo>
                      <a:pt x="5566004" y="1325598"/>
                    </a:lnTo>
                    <a:cubicBezTo>
                      <a:pt x="5543748" y="1377518"/>
                      <a:pt x="5492672" y="1411161"/>
                      <a:pt x="5436182" y="1411111"/>
                    </a:cubicBezTo>
                    <a:lnTo>
                      <a:pt x="5371130" y="1411111"/>
                    </a:lnTo>
                    <a:cubicBezTo>
                      <a:pt x="5359265" y="1411122"/>
                      <a:pt x="5348191" y="1405168"/>
                      <a:pt x="5341655" y="1395265"/>
                    </a:cubicBezTo>
                    <a:cubicBezTo>
                      <a:pt x="5335120" y="1385363"/>
                      <a:pt x="5334000" y="1372839"/>
                      <a:pt x="5338674" y="1361934"/>
                    </a:cubicBezTo>
                    <a:lnTo>
                      <a:pt x="5529316" y="917222"/>
                    </a:lnTo>
                    <a:lnTo>
                      <a:pt x="5599448" y="741821"/>
                    </a:lnTo>
                    <a:cubicBezTo>
                      <a:pt x="5642318" y="634683"/>
                      <a:pt x="5746095" y="564437"/>
                      <a:pt x="5861491" y="564444"/>
                    </a:cubicBezTo>
                    <a:lnTo>
                      <a:pt x="6043807" y="564444"/>
                    </a:lnTo>
                    <a:cubicBezTo>
                      <a:pt x="6159203" y="564437"/>
                      <a:pt x="6262980" y="634683"/>
                      <a:pt x="6305850" y="741821"/>
                    </a:cubicBezTo>
                    <a:lnTo>
                      <a:pt x="6375982" y="917222"/>
                    </a:lnTo>
                    <a:lnTo>
                      <a:pt x="6566553" y="1361934"/>
                    </a:lnTo>
                    <a:cubicBezTo>
                      <a:pt x="6571228" y="1372839"/>
                      <a:pt x="6570107" y="1385363"/>
                      <a:pt x="6563572" y="1395265"/>
                    </a:cubicBezTo>
                    <a:cubicBezTo>
                      <a:pt x="6557037" y="1405168"/>
                      <a:pt x="6545962" y="1411122"/>
                      <a:pt x="6534097" y="1411111"/>
                    </a:cubicBezTo>
                    <a:lnTo>
                      <a:pt x="6469045" y="1411111"/>
                    </a:lnTo>
                    <a:cubicBezTo>
                      <a:pt x="6412607" y="1411105"/>
                      <a:pt x="6361601" y="1377471"/>
                      <a:pt x="6339364" y="1325598"/>
                    </a:cubicBezTo>
                    <a:lnTo>
                      <a:pt x="6164316" y="917222"/>
                    </a:lnTo>
                    <a:lnTo>
                      <a:pt x="6362295" y="1577340"/>
                    </a:lnTo>
                    <a:cubicBezTo>
                      <a:pt x="6365508" y="1588025"/>
                      <a:pt x="6363477" y="1599601"/>
                      <a:pt x="6356818" y="1608554"/>
                    </a:cubicBezTo>
                    <a:cubicBezTo>
                      <a:pt x="6350159" y="1617507"/>
                      <a:pt x="6339656" y="1622782"/>
                      <a:pt x="6328499" y="1622778"/>
                    </a:cubicBezTo>
                    <a:lnTo>
                      <a:pt x="6230708" y="1622778"/>
                    </a:lnTo>
                    <a:lnTo>
                      <a:pt x="6184424" y="2225181"/>
                    </a:lnTo>
                    <a:cubicBezTo>
                      <a:pt x="6183021" y="2243583"/>
                      <a:pt x="6167672" y="2257794"/>
                      <a:pt x="6149217" y="2257778"/>
                    </a:cubicBezTo>
                    <a:lnTo>
                      <a:pt x="6141315" y="2257778"/>
                    </a:lnTo>
                    <a:cubicBezTo>
                      <a:pt x="6065482" y="2257796"/>
                      <a:pt x="6003194" y="2197876"/>
                      <a:pt x="6000274" y="2122100"/>
                    </a:cubicBezTo>
                    <a:lnTo>
                      <a:pt x="5981153" y="1622778"/>
                    </a:lnTo>
                    <a:lnTo>
                      <a:pt x="5924145" y="1622778"/>
                    </a:lnTo>
                    <a:lnTo>
                      <a:pt x="5904953" y="2122100"/>
                    </a:lnTo>
                    <a:cubicBezTo>
                      <a:pt x="5902034" y="2197876"/>
                      <a:pt x="5839746" y="2257796"/>
                      <a:pt x="5763913" y="2257778"/>
                    </a:cubicBezTo>
                    <a:lnTo>
                      <a:pt x="5756011" y="2257778"/>
                    </a:lnTo>
                    <a:cubicBezTo>
                      <a:pt x="5737555" y="2257794"/>
                      <a:pt x="5722206" y="2243583"/>
                      <a:pt x="5720803" y="2225181"/>
                    </a:cubicBezTo>
                    <a:lnTo>
                      <a:pt x="5674519" y="1622778"/>
                    </a:lnTo>
                    <a:lnTo>
                      <a:pt x="5576729" y="1622778"/>
                    </a:lnTo>
                    <a:cubicBezTo>
                      <a:pt x="5565571" y="1622782"/>
                      <a:pt x="5555069" y="1617507"/>
                      <a:pt x="5548410" y="1608554"/>
                    </a:cubicBezTo>
                    <a:cubicBezTo>
                      <a:pt x="5541750" y="1599601"/>
                      <a:pt x="5539720" y="1588025"/>
                      <a:pt x="5542933" y="1577340"/>
                    </a:cubicBezTo>
                    <a:lnTo>
                      <a:pt x="5740982" y="917222"/>
                    </a:lnTo>
                    <a:moveTo>
                      <a:pt x="618649" y="2321278"/>
                    </a:moveTo>
                    <a:cubicBezTo>
                      <a:pt x="501749" y="2321278"/>
                      <a:pt x="406982" y="2416044"/>
                      <a:pt x="406982" y="2532944"/>
                    </a:cubicBezTo>
                    <a:lnTo>
                      <a:pt x="406982" y="2603500"/>
                    </a:lnTo>
                    <a:cubicBezTo>
                      <a:pt x="406982" y="2720400"/>
                      <a:pt x="501749" y="2815167"/>
                      <a:pt x="618649" y="2815167"/>
                    </a:cubicBezTo>
                    <a:cubicBezTo>
                      <a:pt x="735549" y="2815167"/>
                      <a:pt x="830316" y="2720400"/>
                      <a:pt x="830316" y="2603500"/>
                    </a:cubicBezTo>
                    <a:lnTo>
                      <a:pt x="830316" y="2532944"/>
                    </a:lnTo>
                    <a:cubicBezTo>
                      <a:pt x="830316" y="2416044"/>
                      <a:pt x="735549" y="2321278"/>
                      <a:pt x="618649" y="2321278"/>
                    </a:cubicBezTo>
                    <a:moveTo>
                      <a:pt x="406982" y="3238500"/>
                    </a:moveTo>
                    <a:lnTo>
                      <a:pt x="232005" y="3646875"/>
                    </a:lnTo>
                    <a:cubicBezTo>
                      <a:pt x="209748" y="3698796"/>
                      <a:pt x="158672" y="3732439"/>
                      <a:pt x="102182" y="3732389"/>
                    </a:cubicBezTo>
                    <a:lnTo>
                      <a:pt x="37130" y="3732389"/>
                    </a:lnTo>
                    <a:cubicBezTo>
                      <a:pt x="25266" y="3732399"/>
                      <a:pt x="14190" y="3726445"/>
                      <a:pt x="7655" y="3716543"/>
                    </a:cubicBezTo>
                    <a:cubicBezTo>
                      <a:pt x="1120" y="3706641"/>
                      <a:pt x="0" y="3694116"/>
                      <a:pt x="4675" y="3683212"/>
                    </a:cubicBezTo>
                    <a:lnTo>
                      <a:pt x="195316" y="3238500"/>
                    </a:lnTo>
                    <a:lnTo>
                      <a:pt x="265448" y="3063099"/>
                    </a:lnTo>
                    <a:cubicBezTo>
                      <a:pt x="308318" y="2955961"/>
                      <a:pt x="412094" y="2885715"/>
                      <a:pt x="527491" y="2885722"/>
                    </a:cubicBezTo>
                    <a:lnTo>
                      <a:pt x="709807" y="2885722"/>
                    </a:lnTo>
                    <a:cubicBezTo>
                      <a:pt x="825204" y="2885715"/>
                      <a:pt x="928980" y="2955961"/>
                      <a:pt x="971850" y="3063099"/>
                    </a:cubicBezTo>
                    <a:lnTo>
                      <a:pt x="1041982" y="3238500"/>
                    </a:lnTo>
                    <a:lnTo>
                      <a:pt x="1232553" y="3683212"/>
                    </a:lnTo>
                    <a:cubicBezTo>
                      <a:pt x="1237228" y="3694116"/>
                      <a:pt x="1236108" y="3706641"/>
                      <a:pt x="1229572" y="3716543"/>
                    </a:cubicBezTo>
                    <a:cubicBezTo>
                      <a:pt x="1223037" y="3726445"/>
                      <a:pt x="1211962" y="3732399"/>
                      <a:pt x="1200097" y="3732389"/>
                    </a:cubicBezTo>
                    <a:lnTo>
                      <a:pt x="1135045" y="3732389"/>
                    </a:lnTo>
                    <a:cubicBezTo>
                      <a:pt x="1078607" y="3732383"/>
                      <a:pt x="1027601" y="3698749"/>
                      <a:pt x="1005364" y="3646875"/>
                    </a:cubicBezTo>
                    <a:lnTo>
                      <a:pt x="830316" y="3238500"/>
                    </a:lnTo>
                    <a:lnTo>
                      <a:pt x="1028295" y="3898618"/>
                    </a:lnTo>
                    <a:cubicBezTo>
                      <a:pt x="1031508" y="3909303"/>
                      <a:pt x="1029477" y="3920879"/>
                      <a:pt x="1022818" y="3929832"/>
                    </a:cubicBezTo>
                    <a:cubicBezTo>
                      <a:pt x="1016159" y="3938785"/>
                      <a:pt x="1005656" y="3944060"/>
                      <a:pt x="994498" y="3944055"/>
                    </a:cubicBezTo>
                    <a:lnTo>
                      <a:pt x="896708" y="3944055"/>
                    </a:lnTo>
                    <a:lnTo>
                      <a:pt x="850424" y="4546459"/>
                    </a:lnTo>
                    <a:cubicBezTo>
                      <a:pt x="849021" y="4564861"/>
                      <a:pt x="833672" y="4579072"/>
                      <a:pt x="815217" y="4579055"/>
                    </a:cubicBezTo>
                    <a:lnTo>
                      <a:pt x="807315" y="4579055"/>
                    </a:lnTo>
                    <a:cubicBezTo>
                      <a:pt x="731482" y="4579074"/>
                      <a:pt x="669194" y="4519154"/>
                      <a:pt x="666274" y="4443377"/>
                    </a:cubicBezTo>
                    <a:lnTo>
                      <a:pt x="647153" y="3944055"/>
                    </a:lnTo>
                    <a:lnTo>
                      <a:pt x="590145" y="3944055"/>
                    </a:lnTo>
                    <a:lnTo>
                      <a:pt x="570953" y="4443377"/>
                    </a:lnTo>
                    <a:cubicBezTo>
                      <a:pt x="568034" y="4519154"/>
                      <a:pt x="505746" y="4579074"/>
                      <a:pt x="429913" y="4579055"/>
                    </a:cubicBezTo>
                    <a:lnTo>
                      <a:pt x="422011" y="4579055"/>
                    </a:lnTo>
                    <a:cubicBezTo>
                      <a:pt x="403555" y="4579072"/>
                      <a:pt x="388206" y="4564861"/>
                      <a:pt x="386803" y="4546459"/>
                    </a:cubicBezTo>
                    <a:lnTo>
                      <a:pt x="340519" y="3944055"/>
                    </a:lnTo>
                    <a:lnTo>
                      <a:pt x="242729" y="3944055"/>
                    </a:lnTo>
                    <a:cubicBezTo>
                      <a:pt x="231571" y="3944060"/>
                      <a:pt x="221069" y="3938785"/>
                      <a:pt x="214410" y="3929832"/>
                    </a:cubicBezTo>
                    <a:cubicBezTo>
                      <a:pt x="207750" y="3920879"/>
                      <a:pt x="205719" y="3909303"/>
                      <a:pt x="208933" y="3898618"/>
                    </a:cubicBezTo>
                    <a:lnTo>
                      <a:pt x="406982" y="3238500"/>
                    </a:lnTo>
                  </a:path>
                </a:pathLst>
              </a:custGeom>
              <a:solidFill>
                <a:srgbClr val="15171A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1349851" y="2321278"/>
                <a:ext cx="5237728" cy="2257796"/>
              </a:xfrm>
              <a:custGeom>
                <a:avLst/>
                <a:gdLst/>
                <a:ahLst/>
                <a:cxnLst/>
                <a:rect r="r" b="b" t="t" l="l"/>
                <a:pathLst>
                  <a:path h="2257796" w="52377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6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6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406982" y="917222"/>
                    </a:moveTo>
                    <a:lnTo>
                      <a:pt x="232005" y="1325597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1"/>
                      <a:pt x="14190" y="1405167"/>
                      <a:pt x="7655" y="1395265"/>
                    </a:cubicBezTo>
                    <a:cubicBezTo>
                      <a:pt x="1120" y="1385363"/>
                      <a:pt x="0" y="1372838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3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8"/>
                      <a:pt x="1236108" y="1385363"/>
                      <a:pt x="1229572" y="1395265"/>
                    </a:cubicBezTo>
                    <a:cubicBezTo>
                      <a:pt x="1223037" y="1405167"/>
                      <a:pt x="1211962" y="1411121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7"/>
                    </a:cubicBezTo>
                    <a:lnTo>
                      <a:pt x="830316" y="917222"/>
                    </a:lnTo>
                    <a:lnTo>
                      <a:pt x="1028295" y="1577340"/>
                    </a:lnTo>
                    <a:cubicBezTo>
                      <a:pt x="1031508" y="1588025"/>
                      <a:pt x="1029477" y="1599601"/>
                      <a:pt x="1022818" y="1608554"/>
                    </a:cubicBezTo>
                    <a:cubicBezTo>
                      <a:pt x="1016159" y="1617507"/>
                      <a:pt x="1005657" y="1622782"/>
                      <a:pt x="994499" y="1622777"/>
                    </a:cubicBezTo>
                    <a:lnTo>
                      <a:pt x="896708" y="1622777"/>
                    </a:lnTo>
                    <a:lnTo>
                      <a:pt x="850424" y="2225181"/>
                    </a:lnTo>
                    <a:cubicBezTo>
                      <a:pt x="849021" y="2243583"/>
                      <a:pt x="833672" y="2257794"/>
                      <a:pt x="815217" y="2257777"/>
                    </a:cubicBezTo>
                    <a:lnTo>
                      <a:pt x="807315" y="2257777"/>
                    </a:lnTo>
                    <a:cubicBezTo>
                      <a:pt x="731482" y="2257796"/>
                      <a:pt x="669194" y="2197876"/>
                      <a:pt x="666274" y="2122099"/>
                    </a:cubicBezTo>
                    <a:lnTo>
                      <a:pt x="647153" y="1622777"/>
                    </a:lnTo>
                    <a:lnTo>
                      <a:pt x="590145" y="1622777"/>
                    </a:lnTo>
                    <a:lnTo>
                      <a:pt x="570953" y="2122099"/>
                    </a:lnTo>
                    <a:cubicBezTo>
                      <a:pt x="568034" y="2197876"/>
                      <a:pt x="505746" y="2257796"/>
                      <a:pt x="429913" y="2257777"/>
                    </a:cubicBezTo>
                    <a:lnTo>
                      <a:pt x="422011" y="2257777"/>
                    </a:lnTo>
                    <a:cubicBezTo>
                      <a:pt x="403555" y="2257794"/>
                      <a:pt x="388206" y="2243583"/>
                      <a:pt x="386803" y="2225181"/>
                    </a:cubicBezTo>
                    <a:lnTo>
                      <a:pt x="340519" y="1622777"/>
                    </a:lnTo>
                    <a:lnTo>
                      <a:pt x="242729" y="1622777"/>
                    </a:lnTo>
                    <a:cubicBezTo>
                      <a:pt x="231571" y="1622782"/>
                      <a:pt x="221069" y="1617507"/>
                      <a:pt x="214410" y="1608554"/>
                    </a:cubicBezTo>
                    <a:cubicBezTo>
                      <a:pt x="207750" y="1599601"/>
                      <a:pt x="205719" y="1588025"/>
                      <a:pt x="208933" y="1577340"/>
                    </a:cubicBezTo>
                    <a:lnTo>
                      <a:pt x="406982" y="917222"/>
                    </a:lnTo>
                    <a:moveTo>
                      <a:pt x="1952149" y="0"/>
                    </a:moveTo>
                    <a:cubicBezTo>
                      <a:pt x="1835249" y="0"/>
                      <a:pt x="1740482" y="94766"/>
                      <a:pt x="1740482" y="211666"/>
                    </a:cubicBezTo>
                    <a:lnTo>
                      <a:pt x="1740482" y="282222"/>
                    </a:lnTo>
                    <a:cubicBezTo>
                      <a:pt x="1740482" y="399122"/>
                      <a:pt x="1835249" y="493889"/>
                      <a:pt x="1952149" y="493889"/>
                    </a:cubicBezTo>
                    <a:cubicBezTo>
                      <a:pt x="2069049" y="493889"/>
                      <a:pt x="2163816" y="399122"/>
                      <a:pt x="2163816" y="282222"/>
                    </a:cubicBezTo>
                    <a:lnTo>
                      <a:pt x="2163816" y="211666"/>
                    </a:lnTo>
                    <a:cubicBezTo>
                      <a:pt x="2163816" y="94766"/>
                      <a:pt x="2069049" y="0"/>
                      <a:pt x="1952149" y="0"/>
                    </a:cubicBezTo>
                    <a:moveTo>
                      <a:pt x="1740482" y="917222"/>
                    </a:moveTo>
                    <a:lnTo>
                      <a:pt x="1565505" y="1325597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1"/>
                      <a:pt x="1347690" y="1405167"/>
                      <a:pt x="1341155" y="1395265"/>
                    </a:cubicBezTo>
                    <a:cubicBezTo>
                      <a:pt x="1334620" y="1385363"/>
                      <a:pt x="1333500" y="1372838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5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3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8"/>
                      <a:pt x="2569607" y="1385363"/>
                      <a:pt x="2563072" y="1395265"/>
                    </a:cubicBezTo>
                    <a:cubicBezTo>
                      <a:pt x="2556537" y="1405167"/>
                      <a:pt x="2545462" y="1411121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7"/>
                    </a:cubicBezTo>
                    <a:lnTo>
                      <a:pt x="2163816" y="917222"/>
                    </a:lnTo>
                    <a:lnTo>
                      <a:pt x="2361795" y="1577340"/>
                    </a:lnTo>
                    <a:cubicBezTo>
                      <a:pt x="2365008" y="1588025"/>
                      <a:pt x="2362977" y="1599601"/>
                      <a:pt x="2356318" y="1608554"/>
                    </a:cubicBezTo>
                    <a:cubicBezTo>
                      <a:pt x="2349659" y="1617507"/>
                      <a:pt x="2339156" y="1622782"/>
                      <a:pt x="2327999" y="1622777"/>
                    </a:cubicBezTo>
                    <a:lnTo>
                      <a:pt x="2230208" y="1622777"/>
                    </a:lnTo>
                    <a:lnTo>
                      <a:pt x="2183924" y="2225181"/>
                    </a:lnTo>
                    <a:cubicBezTo>
                      <a:pt x="2182521" y="2243583"/>
                      <a:pt x="2167172" y="2257794"/>
                      <a:pt x="2148717" y="2257777"/>
                    </a:cubicBezTo>
                    <a:lnTo>
                      <a:pt x="2140815" y="2257777"/>
                    </a:lnTo>
                    <a:cubicBezTo>
                      <a:pt x="2064982" y="2257796"/>
                      <a:pt x="2002694" y="2197876"/>
                      <a:pt x="1999774" y="2122099"/>
                    </a:cubicBezTo>
                    <a:lnTo>
                      <a:pt x="1980653" y="1622777"/>
                    </a:lnTo>
                    <a:lnTo>
                      <a:pt x="1923645" y="1622777"/>
                    </a:lnTo>
                    <a:lnTo>
                      <a:pt x="1904453" y="2122099"/>
                    </a:lnTo>
                    <a:cubicBezTo>
                      <a:pt x="1901534" y="2197876"/>
                      <a:pt x="1839246" y="2257796"/>
                      <a:pt x="1763413" y="2257777"/>
                    </a:cubicBezTo>
                    <a:lnTo>
                      <a:pt x="1755511" y="2257777"/>
                    </a:lnTo>
                    <a:cubicBezTo>
                      <a:pt x="1737055" y="2257794"/>
                      <a:pt x="1721706" y="2243583"/>
                      <a:pt x="1720303" y="2225181"/>
                    </a:cubicBezTo>
                    <a:lnTo>
                      <a:pt x="1674019" y="1622777"/>
                    </a:lnTo>
                    <a:lnTo>
                      <a:pt x="1576229" y="1622777"/>
                    </a:lnTo>
                    <a:cubicBezTo>
                      <a:pt x="1565071" y="1622782"/>
                      <a:pt x="1554569" y="1617507"/>
                      <a:pt x="1547910" y="1608554"/>
                    </a:cubicBezTo>
                    <a:cubicBezTo>
                      <a:pt x="1541250" y="1599601"/>
                      <a:pt x="1539219" y="1588025"/>
                      <a:pt x="1542433" y="1577340"/>
                    </a:cubicBezTo>
                    <a:lnTo>
                      <a:pt x="1740482" y="917222"/>
                    </a:lnTo>
                    <a:moveTo>
                      <a:pt x="3285649" y="0"/>
                    </a:moveTo>
                    <a:cubicBezTo>
                      <a:pt x="3168749" y="0"/>
                      <a:pt x="3073982" y="94766"/>
                      <a:pt x="3073982" y="211666"/>
                    </a:cubicBezTo>
                    <a:lnTo>
                      <a:pt x="3073982" y="282222"/>
                    </a:lnTo>
                    <a:cubicBezTo>
                      <a:pt x="3073982" y="399122"/>
                      <a:pt x="3168749" y="493889"/>
                      <a:pt x="3285649" y="493889"/>
                    </a:cubicBezTo>
                    <a:cubicBezTo>
                      <a:pt x="3402549" y="493889"/>
                      <a:pt x="3497316" y="399122"/>
                      <a:pt x="3497316" y="282222"/>
                    </a:cubicBezTo>
                    <a:lnTo>
                      <a:pt x="3497316" y="211666"/>
                    </a:lnTo>
                    <a:cubicBezTo>
                      <a:pt x="3497316" y="94766"/>
                      <a:pt x="3402549" y="0"/>
                      <a:pt x="3285649" y="0"/>
                    </a:cubicBezTo>
                    <a:moveTo>
                      <a:pt x="3073982" y="917222"/>
                    </a:moveTo>
                    <a:lnTo>
                      <a:pt x="2899004" y="1325597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5" y="1411121"/>
                      <a:pt x="2681191" y="1405167"/>
                      <a:pt x="2674655" y="1395265"/>
                    </a:cubicBezTo>
                    <a:cubicBezTo>
                      <a:pt x="2668120" y="1385363"/>
                      <a:pt x="2667000" y="1372838"/>
                      <a:pt x="2671674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5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8"/>
                      <a:pt x="3903107" y="1385363"/>
                      <a:pt x="3896572" y="1395265"/>
                    </a:cubicBezTo>
                    <a:cubicBezTo>
                      <a:pt x="3890037" y="1405167"/>
                      <a:pt x="3878962" y="1411121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7"/>
                    </a:cubicBezTo>
                    <a:lnTo>
                      <a:pt x="3497316" y="917222"/>
                    </a:lnTo>
                    <a:lnTo>
                      <a:pt x="3695295" y="1577340"/>
                    </a:lnTo>
                    <a:cubicBezTo>
                      <a:pt x="3698508" y="1588025"/>
                      <a:pt x="3696477" y="1599601"/>
                      <a:pt x="3689818" y="1608554"/>
                    </a:cubicBezTo>
                    <a:cubicBezTo>
                      <a:pt x="3683159" y="1617507"/>
                      <a:pt x="3672656" y="1622782"/>
                      <a:pt x="3661499" y="1622777"/>
                    </a:cubicBezTo>
                    <a:lnTo>
                      <a:pt x="3563708" y="1622777"/>
                    </a:lnTo>
                    <a:lnTo>
                      <a:pt x="3517424" y="2225181"/>
                    </a:lnTo>
                    <a:cubicBezTo>
                      <a:pt x="3516021" y="2243583"/>
                      <a:pt x="3500672" y="2257794"/>
                      <a:pt x="3482217" y="2257777"/>
                    </a:cubicBezTo>
                    <a:lnTo>
                      <a:pt x="3474315" y="2257777"/>
                    </a:lnTo>
                    <a:cubicBezTo>
                      <a:pt x="3398482" y="2257796"/>
                      <a:pt x="3336194" y="2197876"/>
                      <a:pt x="3333274" y="2122099"/>
                    </a:cubicBezTo>
                    <a:lnTo>
                      <a:pt x="3314153" y="1622777"/>
                    </a:lnTo>
                    <a:lnTo>
                      <a:pt x="3257145" y="1622777"/>
                    </a:lnTo>
                    <a:lnTo>
                      <a:pt x="3237953" y="2122099"/>
                    </a:lnTo>
                    <a:cubicBezTo>
                      <a:pt x="3235034" y="2197876"/>
                      <a:pt x="3172746" y="2257796"/>
                      <a:pt x="3096913" y="2257777"/>
                    </a:cubicBezTo>
                    <a:lnTo>
                      <a:pt x="3089011" y="2257777"/>
                    </a:lnTo>
                    <a:cubicBezTo>
                      <a:pt x="3070555" y="2257794"/>
                      <a:pt x="3055206" y="2243583"/>
                      <a:pt x="3053803" y="2225181"/>
                    </a:cubicBezTo>
                    <a:lnTo>
                      <a:pt x="3007519" y="1622777"/>
                    </a:lnTo>
                    <a:lnTo>
                      <a:pt x="2909729" y="1622777"/>
                    </a:lnTo>
                    <a:cubicBezTo>
                      <a:pt x="2898571" y="1622782"/>
                      <a:pt x="2888069" y="1617507"/>
                      <a:pt x="2881410" y="1608554"/>
                    </a:cubicBezTo>
                    <a:cubicBezTo>
                      <a:pt x="2874750" y="1599601"/>
                      <a:pt x="2872720" y="1588025"/>
                      <a:pt x="2875933" y="1577340"/>
                    </a:cubicBezTo>
                    <a:lnTo>
                      <a:pt x="3073982" y="917222"/>
                    </a:lnTo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6"/>
                    </a:cubicBezTo>
                    <a:lnTo>
                      <a:pt x="4407482" y="282222"/>
                    </a:lnTo>
                    <a:cubicBezTo>
                      <a:pt x="4407482" y="399122"/>
                      <a:pt x="4502249" y="493889"/>
                      <a:pt x="4619149" y="493889"/>
                    </a:cubicBezTo>
                    <a:cubicBezTo>
                      <a:pt x="4736049" y="493889"/>
                      <a:pt x="4830816" y="399122"/>
                      <a:pt x="4830816" y="282222"/>
                    </a:cubicBezTo>
                    <a:lnTo>
                      <a:pt x="4830816" y="211666"/>
                    </a:lnTo>
                    <a:cubicBezTo>
                      <a:pt x="4830816" y="94766"/>
                      <a:pt x="4736049" y="0"/>
                      <a:pt x="4619149" y="0"/>
                    </a:cubicBezTo>
                    <a:moveTo>
                      <a:pt x="4407482" y="917222"/>
                    </a:moveTo>
                    <a:lnTo>
                      <a:pt x="4232504" y="1325597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5" y="1411121"/>
                      <a:pt x="4014691" y="1405167"/>
                      <a:pt x="4008155" y="1395265"/>
                    </a:cubicBezTo>
                    <a:cubicBezTo>
                      <a:pt x="4001620" y="1385363"/>
                      <a:pt x="4000500" y="1372838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8"/>
                      <a:pt x="5236607" y="1385363"/>
                      <a:pt x="5230072" y="1395265"/>
                    </a:cubicBezTo>
                    <a:cubicBezTo>
                      <a:pt x="5223537" y="1405167"/>
                      <a:pt x="5212462" y="1411121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7"/>
                    </a:cubicBezTo>
                    <a:lnTo>
                      <a:pt x="4830816" y="917222"/>
                    </a:lnTo>
                    <a:lnTo>
                      <a:pt x="5028795" y="1577340"/>
                    </a:lnTo>
                    <a:cubicBezTo>
                      <a:pt x="5032008" y="1588025"/>
                      <a:pt x="5029977" y="1599601"/>
                      <a:pt x="5023318" y="1608554"/>
                    </a:cubicBezTo>
                    <a:cubicBezTo>
                      <a:pt x="5016659" y="1617507"/>
                      <a:pt x="5006156" y="1622782"/>
                      <a:pt x="4994999" y="1622777"/>
                    </a:cubicBezTo>
                    <a:lnTo>
                      <a:pt x="4897208" y="1622777"/>
                    </a:lnTo>
                    <a:lnTo>
                      <a:pt x="4850924" y="2225181"/>
                    </a:lnTo>
                    <a:cubicBezTo>
                      <a:pt x="4849521" y="2243583"/>
                      <a:pt x="4834172" y="2257794"/>
                      <a:pt x="4815717" y="2257777"/>
                    </a:cubicBezTo>
                    <a:lnTo>
                      <a:pt x="4807815" y="2257777"/>
                    </a:lnTo>
                    <a:cubicBezTo>
                      <a:pt x="4731982" y="2257796"/>
                      <a:pt x="4669694" y="2197876"/>
                      <a:pt x="4666774" y="2122099"/>
                    </a:cubicBezTo>
                    <a:lnTo>
                      <a:pt x="4647653" y="1622777"/>
                    </a:lnTo>
                    <a:lnTo>
                      <a:pt x="4590645" y="1622777"/>
                    </a:lnTo>
                    <a:lnTo>
                      <a:pt x="4571453" y="2122099"/>
                    </a:lnTo>
                    <a:cubicBezTo>
                      <a:pt x="4568534" y="2197876"/>
                      <a:pt x="4506246" y="2257796"/>
                      <a:pt x="4430413" y="2257777"/>
                    </a:cubicBezTo>
                    <a:lnTo>
                      <a:pt x="4422511" y="2257777"/>
                    </a:lnTo>
                    <a:cubicBezTo>
                      <a:pt x="4404055" y="2257794"/>
                      <a:pt x="4388706" y="2243583"/>
                      <a:pt x="4387303" y="2225181"/>
                    </a:cubicBezTo>
                    <a:lnTo>
                      <a:pt x="4341019" y="1622777"/>
                    </a:lnTo>
                    <a:lnTo>
                      <a:pt x="4243229" y="1622777"/>
                    </a:lnTo>
                    <a:cubicBezTo>
                      <a:pt x="4232071" y="1622782"/>
                      <a:pt x="4221569" y="1617507"/>
                      <a:pt x="4214910" y="1608554"/>
                    </a:cubicBezTo>
                    <a:cubicBezTo>
                      <a:pt x="4208250" y="1599601"/>
                      <a:pt x="4206220" y="1588025"/>
                      <a:pt x="4209433" y="1577340"/>
                    </a:cubicBezTo>
                    <a:lnTo>
                      <a:pt x="4407482" y="917222"/>
                    </a:lnTo>
                  </a:path>
                </a:pathLst>
              </a:custGeom>
              <a:solidFill>
                <a:srgbClr val="15171A"/>
              </a:solidFill>
            </p:spPr>
          </p:sp>
        </p:grpSp>
      </p:grpSp>
      <p:sp>
        <p:nvSpPr>
          <p:cNvPr name="AutoShape 6" id="6"/>
          <p:cNvSpPr/>
          <p:nvPr/>
        </p:nvSpPr>
        <p:spPr>
          <a:xfrm rot="0">
            <a:off x="0" y="0"/>
            <a:ext cx="9407906" cy="5901446"/>
          </a:xfrm>
          <a:prstGeom prst="rect">
            <a:avLst/>
          </a:prstGeom>
          <a:solidFill>
            <a:srgbClr val="15171A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863901" cy="592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DFD"/>
                </a:solidFill>
                <a:latin typeface="Montserrat Extra-Bold"/>
              </a:rPr>
              <a:t>Dataset Description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74070"/>
            <a:ext cx="6863901" cy="348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DFD"/>
                </a:solidFill>
                <a:latin typeface="Montserrat"/>
              </a:rPr>
              <a:t>The Pima Indians Diabetes Databas is provided by The National Institute of Diabetes and Digestive and Kidney Diseases. This dataset is a subset of the larger dataset. In this dataset, all of the patients, are Pima Indian women who are at least 21 years old. The dataset contains 8 medical predictor factors.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97785" y="7003574"/>
            <a:ext cx="3823494" cy="328342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87621" y="8847122"/>
            <a:ext cx="1519953" cy="176996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30083"/>
            <a:ext cx="1519953" cy="17699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3794812"/>
          </a:xfrm>
          <a:prstGeom prst="rect">
            <a:avLst/>
          </a:prstGeom>
          <a:solidFill>
            <a:srgbClr val="4DB4F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046620" y="4804382"/>
            <a:ext cx="2512795" cy="251279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54956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6620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6620" y="8475331"/>
            <a:ext cx="3007506" cy="159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Splitting the dataset into dependent and independent features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640247" y="4804382"/>
            <a:ext cx="2512795" cy="251279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948584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40247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40247" y="8475331"/>
            <a:ext cx="3930698" cy="79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Scaling the independent features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233875" y="4804382"/>
            <a:ext cx="2512795" cy="251279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542211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33875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33875" y="8475331"/>
            <a:ext cx="4150506" cy="79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Splitting the dataset into training and testing set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4559415" y="6069397"/>
            <a:ext cx="3080833" cy="0"/>
          </a:xfrm>
          <a:prstGeom prst="line">
            <a:avLst/>
          </a:prstGeom>
          <a:ln cap="rnd" w="28575">
            <a:solidFill>
              <a:srgbClr val="FFFDF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0">
            <a:off x="10153042" y="6069397"/>
            <a:ext cx="3080833" cy="0"/>
          </a:xfrm>
          <a:prstGeom prst="line">
            <a:avLst/>
          </a:prstGeom>
          <a:ln cap="rnd" w="28575">
            <a:solidFill>
              <a:srgbClr val="FFFDF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028700" y="1209675"/>
            <a:ext cx="6405640" cy="146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14"/>
              </a:lnSpc>
            </a:pPr>
            <a:r>
              <a:rPr lang="en-US" sz="6266">
                <a:solidFill>
                  <a:srgbClr val="15171A"/>
                </a:solidFill>
                <a:latin typeface="Montserrat Extra-Bold"/>
              </a:rPr>
              <a:t>Dataset Splitting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6693" y="-325915"/>
            <a:ext cx="1519953" cy="176996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4506" y="6095249"/>
            <a:ext cx="1519953" cy="1769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049996" y="5376386"/>
            <a:ext cx="12209304" cy="162718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491948"/>
            <a:ext cx="7309184" cy="929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Modeling: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95399" y="2982657"/>
            <a:ext cx="6863901" cy="1673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8"/>
              </a:lnSpc>
            </a:pPr>
            <a:r>
              <a:rPr lang="en-US" sz="2800">
                <a:solidFill>
                  <a:srgbClr val="15171A"/>
                </a:solidFill>
                <a:latin typeface="Montserrat Italics"/>
              </a:rPr>
              <a:t>Since the dependent variable is binary in nature, </a:t>
            </a:r>
            <a:r>
              <a:rPr lang="en-US" sz="2800">
                <a:solidFill>
                  <a:srgbClr val="15171A"/>
                </a:solidFill>
                <a:latin typeface="Montserrat Bold Italics"/>
              </a:rPr>
              <a:t>logistic regression</a:t>
            </a:r>
            <a:r>
              <a:rPr lang="en-US" sz="2800">
                <a:solidFill>
                  <a:srgbClr val="15171A"/>
                </a:solidFill>
                <a:latin typeface="Montserrat Italics"/>
              </a:rPr>
              <a:t> would be a suitable model to train.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02280" y="2555926"/>
            <a:ext cx="7057020" cy="517514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068086"/>
            <a:ext cx="7309184" cy="177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Confusion Matrix: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373925" y="5143500"/>
            <a:ext cx="10914075" cy="210930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068086"/>
            <a:ext cx="7309184" cy="177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Accuracy Score: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977320" y="4889313"/>
            <a:ext cx="11310680" cy="338052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068086"/>
            <a:ext cx="7309184" cy="177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Classification Report: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732245" y="4875056"/>
            <a:ext cx="8527055" cy="96729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K-Fold Cross Validation: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By using the K-Fold cross validation technique, we can see that the average accuracy of the logistic regression model is about 77.03% with a 3.89% standard deviation.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298765" y="2445687"/>
            <a:ext cx="5960535" cy="568302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30398"/>
            <a:ext cx="7282113" cy="92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Test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Some outputs of applying the logistic regression model on the test data: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912666" y="2445687"/>
            <a:ext cx="7346634" cy="51836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346092"/>
            <a:ext cx="7282113" cy="2791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9"/>
              </a:lnSpc>
            </a:pPr>
            <a:r>
              <a:rPr lang="en-US" sz="7138">
                <a:solidFill>
                  <a:srgbClr val="FFFDFD"/>
                </a:solidFill>
                <a:latin typeface="Montserrat Extra-Bold"/>
              </a:rPr>
              <a:t>Receiver Operating Characteristic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07790" y="0"/>
            <a:ext cx="10780210" cy="10287000"/>
          </a:xfrm>
          <a:prstGeom prst="rect">
            <a:avLst/>
          </a:prstGeom>
          <a:solidFill>
            <a:srgbClr val="FFFDFD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2251408"/>
            <a:ext cx="9089602" cy="553639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49086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0" y="0"/>
            <a:ext cx="2621727" cy="225140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874194"/>
            <a:ext cx="1519953" cy="176996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1638871" y="4671695"/>
            <a:ext cx="562042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15171A"/>
                </a:solidFill>
                <a:latin typeface="Montserrat"/>
              </a:rPr>
              <a:t>Pima Indians Diabetes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28995" y="1504950"/>
            <a:ext cx="7930305" cy="297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156"/>
              </a:lnSpc>
            </a:pPr>
            <a:r>
              <a:rPr lang="en-US" sz="13441">
                <a:solidFill>
                  <a:srgbClr val="15171A"/>
                </a:solidFill>
                <a:latin typeface="Montserrat Extra-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2068086"/>
            <a:ext cx="7309184" cy="177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Medical Factors: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95399" y="2033700"/>
            <a:ext cx="6863901" cy="681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Number of times pregnant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Plasma glucose concentration a 2 hours in an oral glucose tolerance test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Diastolic blood pressure (mm Hg)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Triceps skin fold thickness (mm)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2-Hour serum insulin (mu U/ml)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Body mass index (weight in kg/(height in m)^2)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Diabetes pedigree function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Age (years)</a:t>
            </a:r>
          </a:p>
          <a:p>
            <a:pPr algn="just">
              <a:lnSpc>
                <a:spcPts val="4508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25474" y="8847122"/>
            <a:ext cx="1519953" cy="176996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40381" y="-357154"/>
            <a:ext cx="1519953" cy="176996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2635878"/>
            <a:ext cx="16230600" cy="580237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90625"/>
            <a:ext cx="3950031" cy="114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15171A"/>
                </a:solidFill>
                <a:latin typeface="Montserrat Extra-Bold"/>
              </a:rPr>
              <a:t>Statistical Description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3794812"/>
          </a:xfrm>
          <a:prstGeom prst="rect">
            <a:avLst/>
          </a:prstGeom>
          <a:solidFill>
            <a:srgbClr val="4DB4F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046620" y="4804382"/>
            <a:ext cx="2512795" cy="251279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54956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6620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6620" y="8475331"/>
            <a:ext cx="3007506" cy="39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Visualize raw data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640247" y="4804382"/>
            <a:ext cx="2512795" cy="251279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948584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40247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40247" y="8475331"/>
            <a:ext cx="3007506" cy="39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Preprocess data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233875" y="4804382"/>
            <a:ext cx="2512795" cy="251279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542211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33875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33875" y="8475331"/>
            <a:ext cx="4150506" cy="39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Visualize Preprocessed data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4559415" y="6069397"/>
            <a:ext cx="3080833" cy="0"/>
          </a:xfrm>
          <a:prstGeom prst="line">
            <a:avLst/>
          </a:prstGeom>
          <a:ln cap="rnd" w="28575">
            <a:solidFill>
              <a:srgbClr val="FFFDF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0">
            <a:off x="10153042" y="6069397"/>
            <a:ext cx="3080833" cy="0"/>
          </a:xfrm>
          <a:prstGeom prst="line">
            <a:avLst/>
          </a:prstGeom>
          <a:ln cap="rnd" w="28575">
            <a:solidFill>
              <a:srgbClr val="FFFDF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028700" y="1209675"/>
            <a:ext cx="6405640" cy="146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14"/>
              </a:lnSpc>
            </a:pPr>
            <a:r>
              <a:rPr lang="en-US" sz="6266">
                <a:solidFill>
                  <a:srgbClr val="15171A"/>
                </a:solidFill>
                <a:latin typeface="Montserrat Extra-Bold"/>
              </a:rPr>
              <a:t>Data Preprocessing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6693" y="-325915"/>
            <a:ext cx="1519953" cy="176996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4506" y="6095249"/>
            <a:ext cx="1519953" cy="1769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310813" y="2445687"/>
            <a:ext cx="8980032" cy="519215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30398"/>
            <a:ext cx="7282113" cy="92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Missing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83444"/>
            <a:ext cx="6496024" cy="3271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9"/>
              </a:lnSpc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These values can't be zero, so missing data is converted to NAN: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Glucose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BloodPressure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SkinThickness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Insuling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BMI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88340" y="7806938"/>
            <a:ext cx="6502450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</a:rPr>
              <a:t>Number of NAN values for each feature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216655" y="2675171"/>
            <a:ext cx="8042645" cy="531924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Features Distribution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This is the distributions of all features </a:t>
            </a:r>
            <a:r>
              <a:rPr lang="en-US" sz="2800">
                <a:solidFill>
                  <a:srgbClr val="15171A"/>
                </a:solidFill>
                <a:latin typeface="Montserrat Bold"/>
              </a:rPr>
              <a:t>before </a:t>
            </a:r>
            <a:r>
              <a:rPr lang="en-US" sz="2800">
                <a:solidFill>
                  <a:srgbClr val="15171A"/>
                </a:solidFill>
                <a:latin typeface="Montserrat"/>
              </a:rPr>
              <a:t>imputation: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Features Distribution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95546"/>
            <a:ext cx="6863901" cy="34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NAN values were replaced with more suitable values: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Glucose -&gt; mean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BloodPressure -&gt; mean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SkinThickness -&gt; median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Insulin -&gt; mean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BMI -&gt; median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144000" y="2679989"/>
            <a:ext cx="8128852" cy="537626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Features Distribution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This is the distributions of all features </a:t>
            </a:r>
            <a:r>
              <a:rPr lang="en-US" sz="2800">
                <a:solidFill>
                  <a:srgbClr val="15171A"/>
                </a:solidFill>
                <a:latin typeface="Montserrat Bold"/>
              </a:rPr>
              <a:t>after </a:t>
            </a:r>
            <a:r>
              <a:rPr lang="en-US" sz="2800">
                <a:solidFill>
                  <a:srgbClr val="15171A"/>
                </a:solidFill>
                <a:latin typeface="Montserrat"/>
              </a:rPr>
              <a:t>imputation: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DAFCwh-HdKk</dc:identifier>
  <dcterms:modified xsi:type="dcterms:W3CDTF">2011-08-01T06:04:30Z</dcterms:modified>
  <cp:revision>1</cp:revision>
  <dc:title>Pima Indians Diabetes</dc:title>
</cp:coreProperties>
</file>