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3" r:id="rId7"/>
    <p:sldId id="264" r:id="rId8"/>
    <p:sldId id="265" r:id="rId9"/>
    <p:sldId id="267" r:id="rId10"/>
    <p:sldId id="268" r:id="rId11"/>
    <p:sldId id="269" r:id="rId12"/>
    <p:sldId id="270" r:id="rId13"/>
    <p:sldId id="259" r:id="rId14"/>
  </p:sldIdLst>
  <p:sldSz cx="12192000" cy="6858000"/>
  <p:notesSz cx="6858000" cy="9144000"/>
  <p:embeddedFontLst>
    <p:embeddedFont>
      <p:font typeface="Calibri" panose="020F0502020204030204"/>
      <p:regular r:id="rId18"/>
    </p:embeddedFont>
    <p:embeddedFont>
      <p:font typeface="Lato Black" panose="020F0802020204030203"/>
      <p:bold r:id="rId19"/>
      <p:boldItalic r:id="rId20"/>
    </p:embeddedFont>
    <p:embeddedFont>
      <p:font typeface="Libre Baskerville" panose="0200000000000000000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hyperlink" Target="https://linkedin.com/in/bcahrankumarreddy/&#13;" TargetMode="External"/><Relationship Id="rId2" Type="http://schemas.openxmlformats.org/officeDocument/2006/relationships/hyperlink" Target="https://github.com/charan-455" TargetMode="External"/><Relationship Id="rId1" Type="http://schemas.openxmlformats.org/officeDocument/2006/relationships/hyperlink" Target="mailto:bcharankumarreddy.ckr@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hyperlink" Target="https://seaborn.pydata.org/" TargetMode="External"/><Relationship Id="rId4" Type="http://schemas.openxmlformats.org/officeDocument/2006/relationships/hyperlink" Target="https://jupyter.org/" TargetMode="External"/><Relationship Id="rId3" Type="http://schemas.openxmlformats.org/officeDocument/2006/relationships/hyperlink" Target="https://numpy.org/" TargetMode="External"/><Relationship Id="rId2" Type="http://schemas.openxmlformats.org/officeDocument/2006/relationships/hyperlink" Target="https://matplotlib.org/" TargetMode="External"/><Relationship Id="rId1" Type="http://schemas.openxmlformats.org/officeDocument/2006/relationships/hyperlink" Target="https://pandas.pydata.org/docs/getting_started/index.html#getting-start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279650" y="3789045"/>
            <a:ext cx="7902575" cy="171958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br>
              <a:rPr lang="en-IN"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IN"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Aspiring Mind Employment Outcome Dataset Exploratary Data Analysis</a:t>
            </a:r>
            <a:endParaRPr lang="en-IN"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9255" y="365125"/>
            <a:ext cx="10964545" cy="648970"/>
          </a:xfrm>
        </p:spPr>
        <p:txBody>
          <a:bodyPr>
            <a:normAutofit fontScale="90000"/>
          </a:bodyPr>
          <a:p>
            <a:r>
              <a:rPr lang="en-IN" altLang="en-US" b="1">
                <a:solidFill>
                  <a:srgbClr val="FF0000"/>
                </a:solidFill>
              </a:rPr>
              <a:t>Conclusion:</a:t>
            </a:r>
            <a:endParaRPr lang="en-IN" altLang="en-US" b="1">
              <a:solidFill>
                <a:srgbClr val="FF0000"/>
              </a:solidFill>
            </a:endParaRPr>
          </a:p>
        </p:txBody>
      </p:sp>
      <p:sp>
        <p:nvSpPr>
          <p:cNvPr id="3" name="Text Placeholder 2"/>
          <p:cNvSpPr/>
          <p:nvPr>
            <p:ph type="body" idx="1"/>
          </p:nvPr>
        </p:nvSpPr>
        <p:spPr>
          <a:xfrm>
            <a:off x="389890" y="1245870"/>
            <a:ext cx="11494135" cy="4931410"/>
          </a:xfrm>
        </p:spPr>
        <p:txBody>
          <a:bodyPr>
            <a:normAutofit/>
          </a:bodyPr>
          <a:p>
            <a:r>
              <a:rPr lang="en-IN" altLang="en-US" sz="2000"/>
              <a:t>The exploratory data analysis (EDA) performed on the dataset provided key insights into salary distributions for fresh graduates and the relationship between gender and specialization</a:t>
            </a:r>
            <a:endParaRPr lang="en-IN" altLang="en-US" sz="2000"/>
          </a:p>
          <a:p>
            <a:pPr lvl="0"/>
            <a:endParaRPr lang="en-IN" altLang="en-US" sz="1995" b="1"/>
          </a:p>
          <a:p>
            <a:pPr lvl="0"/>
            <a:r>
              <a:rPr lang="en-IN" altLang="en-US" sz="1995" b="1"/>
              <a:t>Salary Analysis:</a:t>
            </a:r>
            <a:endParaRPr lang="en-IN" altLang="en-US" sz="1995" b="1"/>
          </a:p>
          <a:p>
            <a:pPr lvl="1"/>
            <a:r>
              <a:rPr lang="en-IN" altLang="en-US" sz="1710"/>
              <a:t>The boxplot comparing salaries for Programming Analyst, Software Engineer, Hardware Engineer, and Associate Engineer revealed that the median salaries for these roles varied significantly. Most roles showed a median salary above the 2.5 lakhs threshold, supporting the claim made by the Times of India article.</a:t>
            </a:r>
            <a:endParaRPr lang="en-IN" altLang="en-US" sz="1710"/>
          </a:p>
          <a:p>
            <a:pPr lvl="1"/>
            <a:r>
              <a:rPr lang="en-IN" altLang="en-US" sz="1710"/>
              <a:t>However, there were also notable outliers, particularly in the Software Engineer category, where some salaries exceeded the 3 lakhs mark, suggesting a potential skewing of the data due to a few high-paying positions.</a:t>
            </a:r>
            <a:endParaRPr lang="en-IN" altLang="en-US" sz="1710"/>
          </a:p>
          <a:p>
            <a:pPr lvl="1"/>
            <a:r>
              <a:rPr lang="en-IN" altLang="en-US" sz="1710"/>
              <a:t>Overall, while many fresh graduates are likely to earn within the claimed range, there are also a substantial number who earn significantly more, reflecting the competitive nature of the tech industry.</a:t>
            </a:r>
            <a:endParaRPr lang="en-IN" altLang="en-US" sz="1710"/>
          </a:p>
          <a:p>
            <a:pPr lvl="1"/>
            <a:endParaRPr lang="en-IN" altLang="en-US" sz="1710"/>
          </a:p>
          <a:p>
            <a:pPr lvl="0"/>
            <a:r>
              <a:rPr lang="en-IN" altLang="en-US" sz="1995" b="1"/>
              <a:t>Gender and Specialization:</a:t>
            </a:r>
            <a:endParaRPr lang="en-IN" altLang="en-US" sz="1995" b="1"/>
          </a:p>
          <a:p>
            <a:pPr lvl="1"/>
            <a:r>
              <a:rPr lang="en-IN" altLang="en-US" sz="1710"/>
              <a:t>The countplot illustrated the distribution of specializations across genders. It was observed that certain specializations, such as Software Engineering, attracted a more balanced gender representation, whereas fields like Hardware Engineering showed a notable male predominance.</a:t>
            </a:r>
            <a:endParaRPr lang="en-IN" altLang="en-US" sz="171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569595" y="1299210"/>
            <a:ext cx="10717530" cy="511111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panose="020B0604020202020204" pitchFamily="34" charset="0"/>
              <a:buChar char="•"/>
            </a:pPr>
            <a:r>
              <a:rPr lang="en-IN" sz="2400" i="0" u="none" strike="noStrike" cap="none">
                <a:solidFill>
                  <a:schemeClr val="dk1"/>
                </a:solidFill>
                <a:latin typeface="Calibri" panose="020F0502020204030204"/>
                <a:ea typeface="Calibri" panose="020F0502020204030204"/>
                <a:cs typeface="Calibri" panose="020F0502020204030204"/>
                <a:sym typeface="Calibri" panose="020F0502020204030204"/>
              </a:rPr>
              <a:t>B.Tech in Electronics and Communication engineering at RGUKT RK Valley.</a:t>
            </a:r>
            <a:endParaRPr sz="24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endParaRPr lang="en-IN" sz="24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2400" i="0" u="none" strike="noStrike" cap="none">
                <a:solidFill>
                  <a:schemeClr val="dk1"/>
                </a:solidFill>
                <a:latin typeface="Calibri" panose="020F0502020204030204"/>
                <a:ea typeface="Calibri" panose="020F0502020204030204"/>
                <a:cs typeface="Calibri" panose="020F0502020204030204"/>
                <a:sym typeface="Calibri" panose="020F0502020204030204"/>
              </a:rPr>
              <a:t>Choosing data science means becoming an expert in making positive change. As a data scientist, you can provide leaders with the valuable information they need to make confident decisions, propel businesses forward, drive change in communities.</a:t>
            </a:r>
            <a:endParaRPr lang="en-IN" sz="24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2400" b="1">
                <a:solidFill>
                  <a:schemeClr val="dk1"/>
                </a:solidFill>
                <a:latin typeface="Calibri" panose="020F0502020204030204"/>
                <a:ea typeface="Calibri" panose="020F0502020204030204"/>
                <a:cs typeface="Calibri" panose="020F0502020204030204"/>
                <a:sym typeface="Calibri" panose="020F0502020204030204"/>
              </a:rPr>
              <a:t>B Charan Kumar Reddy (IN9240777) </a:t>
            </a:r>
            <a:r>
              <a:rPr lang="en-IN" sz="2400" b="1">
                <a:solidFill>
                  <a:schemeClr val="dk1"/>
                </a:solidFill>
                <a:latin typeface="Calibri" panose="020F0502020204030204"/>
                <a:ea typeface="Calibri" panose="020F0502020204030204"/>
                <a:cs typeface="Calibri" panose="020F0502020204030204"/>
                <a:sym typeface="Calibri" panose="020F0502020204030204"/>
                <a:hlinkClick r:id="rId1"/>
              </a:rPr>
              <a:t>bcharankumarreddy.ckr@gmail.com</a:t>
            </a:r>
            <a:endParaRPr sz="2400" b="1">
              <a:solidFill>
                <a:schemeClr val="dk1"/>
              </a:solidFill>
              <a:latin typeface="Calibri" panose="020F0502020204030204"/>
              <a:ea typeface="Calibri" panose="020F0502020204030204"/>
              <a:cs typeface="Calibri" panose="020F0502020204030204"/>
              <a:sym typeface="Calibri" panose="020F0502020204030204"/>
              <a:hlinkClick r:id="rId2" action="ppaction://hlinkfile"/>
            </a:endParaRPr>
          </a:p>
          <a:p>
            <a:pPr marL="285750" marR="0" lvl="0" indent="-285750" algn="l" rtl="0">
              <a:spcBef>
                <a:spcPts val="0"/>
              </a:spcBef>
              <a:spcAft>
                <a:spcPts val="0"/>
              </a:spcAft>
              <a:buClr>
                <a:schemeClr val="dk1"/>
              </a:buClr>
              <a:buSzPts val="1800"/>
              <a:buFont typeface="Arial" panose="020B0604020202020204"/>
              <a:buChar char="•"/>
            </a:pPr>
            <a:endParaRPr sz="2400" b="1">
              <a:solidFill>
                <a:schemeClr val="dk1"/>
              </a:solidFill>
              <a:latin typeface="Calibri" panose="020F0502020204030204"/>
              <a:ea typeface="Calibri" panose="020F0502020204030204"/>
              <a:cs typeface="Calibri" panose="020F0502020204030204"/>
              <a:sym typeface="Calibri" panose="020F0502020204030204"/>
              <a:hlinkClick r:id="rId3" action="ppaction://hlinkfile"/>
            </a:endParaRPr>
          </a:p>
          <a:p>
            <a:pPr marL="285750" marR="0" lvl="0" indent="-285750" algn="l" rtl="0">
              <a:spcBef>
                <a:spcPts val="0"/>
              </a:spcBef>
              <a:spcAft>
                <a:spcPts val="0"/>
              </a:spcAft>
              <a:buClr>
                <a:schemeClr val="dk1"/>
              </a:buClr>
              <a:buSzPts val="1800"/>
              <a:buFont typeface="Calibri" panose="020F0502020204030204"/>
              <a:buChar char="•"/>
            </a:pPr>
            <a:r>
              <a:rPr sz="2400" b="1">
                <a:solidFill>
                  <a:schemeClr val="dk1"/>
                </a:solidFill>
                <a:latin typeface="Calibri" panose="020F0502020204030204"/>
                <a:ea typeface="Calibri" panose="020F0502020204030204"/>
                <a:cs typeface="Calibri" panose="020F0502020204030204"/>
                <a:sym typeface="Calibri" panose="020F0502020204030204"/>
                <a:hlinkClick r:id="rId3" action="ppaction://hlinkfile"/>
              </a:rPr>
              <a:t>https://www.linkedin.com/in/bcharankumarreddy/</a:t>
            </a:r>
            <a:endParaRPr sz="2400" b="1">
              <a:solidFill>
                <a:schemeClr val="dk1"/>
              </a:solidFill>
              <a:latin typeface="Calibri" panose="020F0502020204030204"/>
              <a:ea typeface="Calibri" panose="020F0502020204030204"/>
              <a:cs typeface="Calibri" panose="020F0502020204030204"/>
              <a:sym typeface="Calibri" panose="020F0502020204030204"/>
              <a:hlinkClick r:id="rId3" action="ppaction://hlinkfile"/>
            </a:endParaRPr>
          </a:p>
          <a:p>
            <a:pPr marL="285750" marR="0" lvl="0" indent="-285750" algn="l" rtl="0">
              <a:spcBef>
                <a:spcPts val="0"/>
              </a:spcBef>
              <a:spcAft>
                <a:spcPts val="0"/>
              </a:spcAft>
              <a:buClr>
                <a:schemeClr val="dk1"/>
              </a:buClr>
              <a:buSzPts val="1800"/>
              <a:buFont typeface="Calibri" panose="020F0502020204030204"/>
              <a:buChar char="•"/>
            </a:pPr>
            <a:endParaRPr sz="24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Calibri" panose="020F0502020204030204"/>
              <a:buChar char="•"/>
            </a:pPr>
            <a:r>
              <a:rPr sz="2400" b="1">
                <a:solidFill>
                  <a:schemeClr val="dk1"/>
                </a:solidFill>
                <a:latin typeface="Calibri" panose="020F0502020204030204"/>
                <a:ea typeface="Calibri" panose="020F0502020204030204"/>
                <a:cs typeface="Calibri" panose="020F0502020204030204"/>
                <a:sym typeface="Calibri" panose="020F0502020204030204"/>
                <a:hlinkClick r:id="rId2" action="ppaction://hlinkfile"/>
              </a:rPr>
              <a:t>https://github.com/charan-455</a:t>
            </a:r>
            <a:endParaRPr sz="2400" b="1">
              <a:solidFill>
                <a:schemeClr val="dk1"/>
              </a:solidFill>
              <a:latin typeface="Calibri" panose="020F0502020204030204"/>
              <a:ea typeface="Calibri" panose="020F0502020204030204"/>
              <a:cs typeface="Calibri" panose="020F0502020204030204"/>
              <a:sym typeface="Calibri" panose="020F0502020204030204"/>
              <a:hlinkClick r:id="rId2" action="ppaction://hlinkfile"/>
            </a:endParaRPr>
          </a:p>
          <a:p>
            <a:pPr marL="285750" marR="0" lvl="0" indent="-285750" algn="l" rtl="0">
              <a:spcBef>
                <a:spcPts val="0"/>
              </a:spcBef>
              <a:spcAft>
                <a:spcPts val="0"/>
              </a:spcAft>
              <a:buClr>
                <a:schemeClr val="dk1"/>
              </a:buClr>
              <a:buSzPts val="1800"/>
              <a:buFont typeface="Calibri" panose="020F0502020204030204"/>
              <a:buChar char="•"/>
            </a:pPr>
            <a:endParaRPr sz="24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Calibri" panose="020F0502020204030204"/>
              <a:buChar char="•"/>
            </a:pPr>
            <a:endParaRPr sz="2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9255" y="365125"/>
            <a:ext cx="10964545" cy="648970"/>
          </a:xfrm>
        </p:spPr>
        <p:txBody>
          <a:bodyPr>
            <a:normAutofit fontScale="90000"/>
          </a:bodyPr>
          <a:p>
            <a:r>
              <a:rPr lang="en-IN" altLang="en-US" b="1">
                <a:solidFill>
                  <a:srgbClr val="FF0000"/>
                </a:solidFill>
              </a:rPr>
              <a:t>Problem Statement:</a:t>
            </a:r>
            <a:endParaRPr lang="en-IN" altLang="en-US" b="1">
              <a:solidFill>
                <a:srgbClr val="FF0000"/>
              </a:solidFill>
            </a:endParaRPr>
          </a:p>
        </p:txBody>
      </p:sp>
      <p:sp>
        <p:nvSpPr>
          <p:cNvPr id="3" name="Text Placeholder 2"/>
          <p:cNvSpPr/>
          <p:nvPr>
            <p:ph type="body" idx="1"/>
          </p:nvPr>
        </p:nvSpPr>
        <p:spPr>
          <a:xfrm>
            <a:off x="389890" y="1245870"/>
            <a:ext cx="11341735" cy="4931410"/>
          </a:xfrm>
        </p:spPr>
        <p:txBody>
          <a:bodyPr>
            <a:normAutofit/>
          </a:bodyPr>
          <a:p>
            <a:r>
              <a:rPr lang="en-IN" altLang="en-US" sz="2400"/>
              <a:t>To p</a:t>
            </a:r>
            <a:r>
              <a:rPr lang="en-US" sz="2400"/>
              <a:t>erform Exploratory Data Analysis (EDA) on the </a:t>
            </a:r>
            <a:r>
              <a:rPr lang="en-IN" altLang="en-US" sz="2400"/>
              <a:t>AMEO dataset.</a:t>
            </a:r>
            <a:endParaRPr lang="en-US" sz="2400"/>
          </a:p>
          <a:p>
            <a:r>
              <a:rPr lang="en-US" sz="2400"/>
              <a:t>The dataset contains the employment outcomes</a:t>
            </a:r>
            <a:r>
              <a:rPr lang="en-IN" altLang="en-US" sz="2400"/>
              <a:t> </a:t>
            </a:r>
            <a:r>
              <a:rPr lang="en-IN" altLang="en-US" sz="2400" b="1"/>
              <a:t>(Salary)</a:t>
            </a:r>
            <a:r>
              <a:rPr lang="en-US" sz="2400"/>
              <a:t> of engineering graduates as dependent variables (Salary, Job Titles, and Job Locations) along with the standardized scores from three different areas</a:t>
            </a:r>
            <a:r>
              <a:rPr lang="en-IN" altLang="en-US" sz="2400"/>
              <a:t>.</a:t>
            </a:r>
            <a:endParaRPr lang="en-US" sz="2400"/>
          </a:p>
          <a:p>
            <a:pPr lvl="1"/>
            <a:r>
              <a:rPr lang="en-IN" altLang="en-US" sz="2400" b="1"/>
              <a:t>C</a:t>
            </a:r>
            <a:r>
              <a:rPr lang="en-US" sz="2400" b="1"/>
              <a:t>ognitive skills</a:t>
            </a:r>
            <a:endParaRPr lang="en-US" sz="2400" b="1"/>
          </a:p>
          <a:p>
            <a:pPr lvl="1"/>
            <a:r>
              <a:rPr lang="en-IN" altLang="en-US" sz="2400" b="1"/>
              <a:t>T</a:t>
            </a:r>
            <a:r>
              <a:rPr lang="en-US" sz="2400" b="1"/>
              <a:t>echnical skills</a:t>
            </a:r>
            <a:endParaRPr lang="en-US" sz="2400" b="1"/>
          </a:p>
          <a:p>
            <a:pPr lvl="1"/>
            <a:r>
              <a:rPr lang="en-IN" altLang="en-US" sz="2400" b="1"/>
              <a:t>P</a:t>
            </a:r>
            <a:r>
              <a:rPr lang="en-US" sz="2400" b="1"/>
              <a:t>ersonality skills </a:t>
            </a:r>
            <a:endParaRPr lang="en-US" sz="2400" b="1"/>
          </a:p>
          <a:p>
            <a:pPr lvl="0"/>
            <a:r>
              <a:rPr lang="en-US" sz="2400"/>
              <a:t>The dataset also contains demographic features. The dataset contains around </a:t>
            </a:r>
            <a:r>
              <a:rPr lang="en-IN" altLang="en-US" sz="2400"/>
              <a:t>38 </a:t>
            </a:r>
            <a:r>
              <a:rPr lang="en-US" sz="2400"/>
              <a:t>independent </a:t>
            </a:r>
            <a:r>
              <a:rPr lang="en-IN" altLang="en-US" sz="2400"/>
              <a:t>features </a:t>
            </a:r>
            <a:r>
              <a:rPr lang="en-US" sz="2400"/>
              <a:t>and 4000 data points. </a:t>
            </a:r>
            <a:endParaRPr lang="en-US" sz="2400"/>
          </a:p>
          <a:p>
            <a:pPr lvl="0"/>
            <a:r>
              <a:rPr lang="en-US" sz="2400"/>
              <a:t>The independent variables are both continuous and categorical in nature.</a:t>
            </a:r>
            <a:endParaRPr lang="en-US" sz="2400"/>
          </a:p>
          <a:p>
            <a:pPr lvl="0"/>
            <a:r>
              <a:rPr lang="en-US" sz="2400"/>
              <a:t>The dataset contains a unique identifier for each candidate.</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9255" y="365125"/>
            <a:ext cx="10964545" cy="648970"/>
          </a:xfrm>
        </p:spPr>
        <p:txBody>
          <a:bodyPr>
            <a:normAutofit fontScale="90000"/>
          </a:bodyPr>
          <a:p>
            <a:r>
              <a:rPr lang="en-IN" altLang="en-US" b="1">
                <a:solidFill>
                  <a:srgbClr val="FF0000"/>
                </a:solidFill>
              </a:rPr>
              <a:t>Tools and Websites</a:t>
            </a:r>
            <a:endParaRPr lang="en-IN" altLang="en-US" b="1">
              <a:solidFill>
                <a:srgbClr val="FF0000"/>
              </a:solidFill>
            </a:endParaRPr>
          </a:p>
        </p:txBody>
      </p:sp>
      <p:sp>
        <p:nvSpPr>
          <p:cNvPr id="3" name="Text Placeholder 2"/>
          <p:cNvSpPr/>
          <p:nvPr>
            <p:ph type="body" idx="1"/>
          </p:nvPr>
        </p:nvSpPr>
        <p:spPr>
          <a:xfrm>
            <a:off x="389890" y="1245870"/>
            <a:ext cx="11341735" cy="4931410"/>
          </a:xfrm>
        </p:spPr>
        <p:txBody>
          <a:bodyPr>
            <a:normAutofit/>
          </a:bodyPr>
          <a:p>
            <a:r>
              <a:rPr lang="en-IN" sz="2400">
                <a:hlinkClick r:id="rId1" tooltip=""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Pandas </a:t>
            </a:r>
            <a:r>
              <a:rPr lang="en-IN" sz="2400"/>
              <a:t>is the main python library used in this project to load and explore data</a:t>
            </a:r>
            <a:endParaRPr lang="en-IN" sz="2400"/>
          </a:p>
          <a:p>
            <a:endParaRPr lang="en-IN" sz="2400"/>
          </a:p>
          <a:p>
            <a:r>
              <a:rPr lang="en-IN" altLang="en-US" sz="2400">
                <a:hlinkClick r:id="rId2" tooltip="" action="ppaction://hlinkfile"/>
              </a:rPr>
              <a:t>Matplotlib </a:t>
            </a:r>
            <a:r>
              <a:rPr lang="en-IN" altLang="en-US" sz="2400"/>
              <a:t>is the visualization tool used to for univariate and bivariate analysis</a:t>
            </a:r>
            <a:endParaRPr lang="en-IN" altLang="en-US" sz="2400"/>
          </a:p>
          <a:p>
            <a:endParaRPr lang="en-IN" altLang="en-US" sz="2400"/>
          </a:p>
          <a:p>
            <a:r>
              <a:rPr lang="en-IN" altLang="en-US" sz="2400">
                <a:hlinkClick r:id="rId3" tooltip="" action="ppaction://hlinkfile"/>
              </a:rPr>
              <a:t>Numpy </a:t>
            </a:r>
            <a:r>
              <a:rPr lang="en-IN" altLang="en-US" sz="2400"/>
              <a:t>is used for imputation of various values in the dataset</a:t>
            </a:r>
            <a:endParaRPr lang="en-IN" altLang="en-US" sz="2400"/>
          </a:p>
          <a:p>
            <a:endParaRPr lang="en-IN" altLang="en-US" sz="2400"/>
          </a:p>
          <a:p>
            <a:r>
              <a:rPr lang="en-IN" altLang="en-US" sz="2400">
                <a:hlinkClick r:id="rId4" tooltip="" action="ppaction://hlinkfile"/>
              </a:rPr>
              <a:t>Jupyter Notebook</a:t>
            </a:r>
            <a:r>
              <a:rPr lang="en-IN" altLang="en-US" sz="2400"/>
              <a:t> is used as editor for coding and execution.</a:t>
            </a:r>
            <a:endParaRPr lang="en-IN" altLang="en-US" sz="2400"/>
          </a:p>
          <a:p>
            <a:endParaRPr lang="en-IN" altLang="en-US" sz="2400"/>
          </a:p>
          <a:p>
            <a:r>
              <a:rPr lang="en-IN" altLang="en-US" sz="2400">
                <a:hlinkClick r:id="rId5" tooltip="" action="ppaction://hlinkfile"/>
              </a:rPr>
              <a:t>Seaborn</a:t>
            </a:r>
            <a:r>
              <a:rPr lang="en-IN" altLang="en-US" sz="2400"/>
              <a:t> visualization tool for plotting</a:t>
            </a:r>
            <a:endParaRPr lang="en-IN" altLang="en-US" sz="2400"/>
          </a:p>
          <a:p>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9255" y="365125"/>
            <a:ext cx="10964545" cy="648970"/>
          </a:xfrm>
        </p:spPr>
        <p:txBody>
          <a:bodyPr>
            <a:normAutofit fontScale="90000"/>
          </a:bodyPr>
          <a:p>
            <a:r>
              <a:rPr lang="en-IN" altLang="en-US" b="1">
                <a:solidFill>
                  <a:srgbClr val="FF0000"/>
                </a:solidFill>
              </a:rPr>
              <a:t>Datatypes Conversion and Cleaning</a:t>
            </a:r>
            <a:endParaRPr lang="en-IN" altLang="en-US" b="1">
              <a:solidFill>
                <a:srgbClr val="FF0000"/>
              </a:solidFill>
            </a:endParaRPr>
          </a:p>
        </p:txBody>
      </p:sp>
      <p:sp>
        <p:nvSpPr>
          <p:cNvPr id="3" name="Text Placeholder 2"/>
          <p:cNvSpPr/>
          <p:nvPr>
            <p:ph type="body" idx="1"/>
          </p:nvPr>
        </p:nvSpPr>
        <p:spPr>
          <a:xfrm>
            <a:off x="389890" y="1245870"/>
            <a:ext cx="11494135" cy="4931410"/>
          </a:xfrm>
        </p:spPr>
        <p:txBody>
          <a:bodyPr>
            <a:normAutofit/>
          </a:bodyPr>
          <a:p>
            <a:r>
              <a:rPr lang="en-US" sz="2400" b="1"/>
              <a:t>DOL - Date of Leaving. </a:t>
            </a:r>
            <a:endParaRPr lang="en-US" sz="2400" b="1"/>
          </a:p>
          <a:p>
            <a:pPr lvl="1"/>
            <a:r>
              <a:rPr lang="en-IN" altLang="en-US" sz="2055"/>
              <a:t>This survey is conducted in 2015 actually left the company within 2015 only. So, we will replace present value in DOL with 2024-09-30</a:t>
            </a:r>
            <a:endParaRPr lang="en-IN" altLang="en-US" sz="2055"/>
          </a:p>
          <a:p>
            <a:pPr lvl="0"/>
            <a:r>
              <a:rPr lang="en-IN" altLang="en-US" sz="2395" b="1"/>
              <a:t>Changing the gender name </a:t>
            </a:r>
            <a:endParaRPr lang="en-IN" altLang="en-US" sz="2395" b="1"/>
          </a:p>
          <a:p>
            <a:pPr lvl="1"/>
            <a:r>
              <a:rPr lang="en-IN" altLang="en-US" sz="2055"/>
              <a:t>m ---&gt; boy</a:t>
            </a:r>
            <a:endParaRPr lang="en-IN" altLang="en-US" sz="2055"/>
          </a:p>
          <a:p>
            <a:pPr lvl="1"/>
            <a:r>
              <a:rPr lang="en-IN" altLang="en-US" sz="2055"/>
              <a:t>f   ---&gt; girl</a:t>
            </a:r>
            <a:endParaRPr lang="en-IN" altLang="en-US" sz="2055"/>
          </a:p>
          <a:p>
            <a:pPr lvl="0"/>
            <a:r>
              <a:rPr lang="en-IN" altLang="en-US" sz="2000"/>
              <a:t>JobCity, Specialization, Board of Examination columns have several redundant values cleaning those</a:t>
            </a:r>
            <a:endParaRPr lang="en-IN" altLang="en-US" sz="2000"/>
          </a:p>
          <a:p>
            <a:r>
              <a:rPr lang="en-IN" altLang="en-US" sz="2000"/>
              <a:t>GraduationYear column contains 0.</a:t>
            </a:r>
            <a:endParaRPr lang="en-IN" altLang="en-US" sz="2000"/>
          </a:p>
          <a:p>
            <a:r>
              <a:rPr lang="en-IN" altLang="en-US" sz="2000"/>
              <a:t>JobCity column also contains -1 value.</a:t>
            </a:r>
            <a:endParaRPr lang="en-IN" altLang="en-US" sz="2000"/>
          </a:p>
          <a:p>
            <a:r>
              <a:rPr lang="en-IN" altLang="en-US" sz="2000"/>
              <a:t>All the score value columns contain -1.</a:t>
            </a:r>
            <a:endParaRPr lang="en-IN" altLang="en-US" sz="2000"/>
          </a:p>
          <a:p>
            <a:r>
              <a:rPr lang="en-IN" altLang="en-US" sz="2000"/>
              <a:t>The average value of CS column is higher compared to other branches.</a:t>
            </a:r>
            <a:endParaRPr lang="en-IN" altLang="en-US" sz="2000"/>
          </a:p>
          <a:p>
            <a:r>
              <a:rPr lang="en-IN" altLang="en-US" sz="2000"/>
              <a:t>When we compare the average percentage also decreases from 10th , 12th to college.</a:t>
            </a:r>
            <a:endParaRPr lang="en-IN" altLang="en-US" sz="2000"/>
          </a:p>
          <a:p>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9255" y="365125"/>
            <a:ext cx="10964545" cy="648970"/>
          </a:xfrm>
        </p:spPr>
        <p:txBody>
          <a:bodyPr>
            <a:normAutofit fontScale="90000"/>
          </a:bodyPr>
          <a:p>
            <a:r>
              <a:rPr lang="en-IN" altLang="en-US" b="1">
                <a:solidFill>
                  <a:srgbClr val="FF0000"/>
                </a:solidFill>
              </a:rPr>
              <a:t>Univariate Analysis Observations:</a:t>
            </a:r>
            <a:endParaRPr lang="en-IN" altLang="en-US" b="1">
              <a:solidFill>
                <a:srgbClr val="FF0000"/>
              </a:solidFill>
            </a:endParaRPr>
          </a:p>
        </p:txBody>
      </p:sp>
      <p:sp>
        <p:nvSpPr>
          <p:cNvPr id="3" name="Text Placeholder 2"/>
          <p:cNvSpPr/>
          <p:nvPr>
            <p:ph type="body" idx="1"/>
          </p:nvPr>
        </p:nvSpPr>
        <p:spPr>
          <a:xfrm>
            <a:off x="389890" y="1245870"/>
            <a:ext cx="11494135" cy="4931410"/>
          </a:xfrm>
        </p:spPr>
        <p:txBody>
          <a:bodyPr>
            <a:normAutofit/>
          </a:bodyPr>
          <a:p>
            <a:r>
              <a:rPr lang="en-IN" altLang="en-US" sz="2000"/>
              <a:t>Maximum number of students were graduated in 2013, followed by the year 2014 and 2012</a:t>
            </a:r>
            <a:endParaRPr lang="en-IN" altLang="en-US" sz="2000"/>
          </a:p>
          <a:p>
            <a:r>
              <a:rPr lang="en-IN" altLang="en-US" sz="2000"/>
              <a:t>The work_experience column have negative values. This is because they might have rejected the offer.</a:t>
            </a:r>
            <a:endParaRPr lang="en-IN" altLang="en-US" sz="2000"/>
          </a:p>
          <a:p>
            <a:r>
              <a:rPr lang="en-IN" altLang="en-US" sz="2000"/>
              <a:t>Higher Education and work experience leads to better salary.</a:t>
            </a:r>
            <a:endParaRPr lang="en-IN" altLang="en-US" sz="2000"/>
          </a:p>
          <a:p>
            <a:r>
              <a:rPr lang="en-IN" altLang="en-US" sz="2000"/>
              <a:t>After graduation form Computer Science Engineering if one is looking for jobs as a Programming Analyst, Software Engineer and Associate Engineer you can earn up to 2.5–3 lakhs as a fresher. </a:t>
            </a:r>
            <a:endParaRPr lang="en-IN" altLang="en-US" sz="2000"/>
          </a:p>
          <a:p>
            <a:r>
              <a:rPr lang="en-IN" altLang="en-US" sz="2000"/>
              <a:t>Most of the male </a:t>
            </a:r>
            <a:r>
              <a:rPr lang="en-IN" altLang="en-US" sz="2000">
                <a:sym typeface="+mn-ea"/>
              </a:rPr>
              <a:t>aspirants </a:t>
            </a:r>
            <a:r>
              <a:rPr lang="en-IN" altLang="en-US" sz="2000"/>
              <a:t>prefer CS and EE department from Tier-1 Colleges and they work in IT domain, mostly in Mumbai and Bangalore cities with an average salary range of 3LPA to 40LPA</a:t>
            </a:r>
            <a:endParaRPr lang="en-IN" altLang="en-US" sz="2000"/>
          </a:p>
          <a:p>
            <a:r>
              <a:rPr lang="en-IN" altLang="en-US" sz="2000"/>
              <a:t>Most of the female aspirants prefer CS, EE, IT departments rather than mechanical, civil and they also prefer to work in IT domain mostly in Mumbai, Pune cities with an average salary of 2.9LPA and maximum salary around 36–37 LPA</a:t>
            </a:r>
            <a:endParaRPr lang="en-IN" altLang="en-US" sz="2000"/>
          </a:p>
          <a:p>
            <a:r>
              <a:rPr lang="en-IN" altLang="en-US" sz="2000"/>
              <a:t>Bangalore is most sought out place for working but most of the students from Tier-1 college work in Greater Noida.</a:t>
            </a:r>
            <a:endParaRPr lang="en-IN" altLang="en-US" sz="2000"/>
          </a:p>
          <a:p>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9255" y="365125"/>
            <a:ext cx="10964545" cy="648970"/>
          </a:xfrm>
        </p:spPr>
        <p:txBody>
          <a:bodyPr>
            <a:normAutofit fontScale="90000"/>
          </a:bodyPr>
          <a:p>
            <a:r>
              <a:rPr lang="en-IN" altLang="en-US" b="1">
                <a:solidFill>
                  <a:srgbClr val="FF0000"/>
                </a:solidFill>
              </a:rPr>
              <a:t>Bivariate Analysis Observations</a:t>
            </a:r>
            <a:endParaRPr lang="en-IN" altLang="en-US" b="1">
              <a:solidFill>
                <a:srgbClr val="FF0000"/>
              </a:solidFill>
            </a:endParaRPr>
          </a:p>
        </p:txBody>
      </p:sp>
      <p:sp>
        <p:nvSpPr>
          <p:cNvPr id="3" name="Text Placeholder 2"/>
          <p:cNvSpPr/>
          <p:nvPr>
            <p:ph type="body" idx="1"/>
          </p:nvPr>
        </p:nvSpPr>
        <p:spPr>
          <a:xfrm>
            <a:off x="389890" y="1245870"/>
            <a:ext cx="11494135" cy="4931410"/>
          </a:xfrm>
        </p:spPr>
        <p:txBody>
          <a:bodyPr>
            <a:normAutofit lnSpcReduction="10000"/>
          </a:bodyPr>
          <a:p>
            <a:r>
              <a:rPr lang="en-IN" altLang="en-US" sz="2000"/>
              <a:t>The average salary for both male and female is approximately equal and it implies that there was no gender bias in the means of salary.</a:t>
            </a:r>
            <a:endParaRPr lang="en-IN" altLang="en-US" sz="2000"/>
          </a:p>
          <a:p>
            <a:r>
              <a:rPr lang="en-IN" altLang="en-US" sz="2000"/>
              <a:t>There is no direct correlation between Salary of a person and 10th,12th and college CGPA.</a:t>
            </a:r>
            <a:endParaRPr lang="en-IN" altLang="en-US" sz="2000"/>
          </a:p>
          <a:p>
            <a:r>
              <a:rPr lang="en-IN" altLang="en-US" sz="2000"/>
              <a:t>College within Tier 1 offers more salary compared to colleges in TIer 2. Colleges in Tier 2 offers below overall average salary.</a:t>
            </a:r>
            <a:endParaRPr lang="en-IN" altLang="en-US" sz="2000"/>
          </a:p>
          <a:p>
            <a:r>
              <a:rPr lang="en-IN" altLang="en-US" sz="2000"/>
              <a:t>The maximum salary for each Designation. Senior Software Engineer has the highest salary but they also has the maximum standard deviation in their salary.</a:t>
            </a:r>
            <a:endParaRPr lang="en-IN" altLang="en-US" sz="2000"/>
          </a:p>
          <a:p>
            <a:r>
              <a:rPr lang="en-IN" altLang="en-US" sz="2000"/>
              <a:t>There are only two designations namely, software developer and technical support engineer who has salary lower than average salary</a:t>
            </a:r>
            <a:endParaRPr lang="en-IN" altLang="en-US" sz="2000"/>
          </a:p>
          <a:p>
            <a:r>
              <a:rPr lang="en-IN" altLang="en-US" sz="2000"/>
              <a:t>After proper treatment for outliers for AGE column the there is no correlation to average salary.</a:t>
            </a:r>
            <a:endParaRPr lang="en-IN" altLang="en-US" sz="2000"/>
          </a:p>
          <a:p>
            <a:r>
              <a:rPr lang="en-IN" altLang="en-US" sz="2000"/>
              <a:t>There is a good amount of signs that salary gets about 50% of increment as work experience increase as there is a positive correlation.</a:t>
            </a:r>
            <a:endParaRPr lang="en-IN" altLang="en-US" sz="2000"/>
          </a:p>
          <a:p>
            <a:r>
              <a:rPr lang="en-IN" altLang="en-US" sz="2000"/>
              <a:t>The scatters plots shows  that salary is not affected by the by any of the scores(Eng,Quant,Logical).</a:t>
            </a:r>
            <a:endParaRPr lang="en-I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9255" y="365125"/>
            <a:ext cx="10964545" cy="648970"/>
          </a:xfrm>
        </p:spPr>
        <p:txBody>
          <a:bodyPr>
            <a:normAutofit fontScale="90000"/>
          </a:bodyPr>
          <a:p>
            <a:r>
              <a:rPr lang="en-IN" altLang="en-US" b="1">
                <a:solidFill>
                  <a:srgbClr val="FF0000"/>
                </a:solidFill>
              </a:rPr>
              <a:t>Research Question Answer:</a:t>
            </a:r>
            <a:endParaRPr lang="en-IN" altLang="en-US" b="1">
              <a:solidFill>
                <a:srgbClr val="FF0000"/>
              </a:solidFill>
            </a:endParaRPr>
          </a:p>
        </p:txBody>
      </p:sp>
      <p:sp>
        <p:nvSpPr>
          <p:cNvPr id="3" name="Text Placeholder 2"/>
          <p:cNvSpPr/>
          <p:nvPr>
            <p:ph type="body" idx="1"/>
          </p:nvPr>
        </p:nvSpPr>
        <p:spPr>
          <a:xfrm>
            <a:off x="389890" y="1245870"/>
            <a:ext cx="11494135" cy="4931410"/>
          </a:xfrm>
        </p:spPr>
        <p:txBody>
          <a:bodyPr>
            <a:normAutofit lnSpcReduction="10000"/>
          </a:bodyPr>
          <a:p>
            <a:r>
              <a:rPr lang="en-IN" altLang="en-US" sz="2000"/>
              <a:t>To assess the claim from the Times of India article regarding salaries for fresh graduates in roles like Programming Analyst, Software Engineer, Hardware Engineer, and Associate Engineer, I analyzed the salary distribution for these job roles in our dataset.</a:t>
            </a:r>
            <a:endParaRPr lang="en-IN" altLang="en-US" sz="2000"/>
          </a:p>
          <a:p>
            <a:r>
              <a:rPr lang="en-IN" altLang="en-US" sz="2000"/>
              <a:t>The boxplot illustrates the range of salaries for each role, highlighting the median, quartiles, and any outliers.</a:t>
            </a:r>
            <a:endParaRPr lang="en-IN" altLang="en-US" sz="2000"/>
          </a:p>
          <a:p>
            <a:r>
              <a:rPr lang="en-IN" altLang="en-US" sz="2000"/>
              <a:t>By examining the lines at 2.5 lakhs and 3 lakhs, we can determine how many roles fall within this salary range.</a:t>
            </a:r>
            <a:endParaRPr lang="en-IN" altLang="en-US" sz="2000"/>
          </a:p>
          <a:p>
            <a:r>
              <a:rPr lang="en-IN" altLang="en-US" sz="2000"/>
              <a:t>Majority of salaries fall below 2.5 lakhs, it may refute the claim; conversely, many salaries are clustered between 2.5 lakhs and 3 lakhs, the claim could be substantiated.</a:t>
            </a:r>
            <a:endParaRPr lang="en-IN" altLang="en-US" sz="2000"/>
          </a:p>
          <a:p>
            <a:r>
              <a:rPr lang="en-IN" altLang="en-US" sz="2000"/>
              <a:t>To investigate whether specialization preference varies by gender, I used a countplot to visualize the distribution of specializations by gender.</a:t>
            </a:r>
            <a:endParaRPr lang="en-IN" altLang="en-US" sz="2000"/>
          </a:p>
          <a:p>
            <a:r>
              <a:rPr lang="en-IN" altLang="en-US" sz="2000"/>
              <a:t>This plot shows insights into how males and females are pursuing each specialization.</a:t>
            </a:r>
            <a:endParaRPr lang="en-IN" altLang="en-US" sz="2000"/>
          </a:p>
          <a:p>
            <a:r>
              <a:rPr lang="en-IN" altLang="en-US" sz="2000"/>
              <a:t>There are certain specializations show a significant imbalance in gender representation (e.g., predominantly male or female), this suggests a preference that may be influenced by societal or educational factors.</a:t>
            </a: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9255" y="365125"/>
            <a:ext cx="10964545" cy="648970"/>
          </a:xfrm>
        </p:spPr>
        <p:txBody>
          <a:bodyPr>
            <a:normAutofit fontScale="90000"/>
          </a:bodyPr>
          <a:p>
            <a:r>
              <a:rPr lang="en-IN" altLang="en-US" b="1">
                <a:solidFill>
                  <a:srgbClr val="FF0000"/>
                </a:solidFill>
              </a:rPr>
              <a:t>Bonus Question:</a:t>
            </a:r>
            <a:endParaRPr lang="en-IN" altLang="en-US" b="1">
              <a:solidFill>
                <a:srgbClr val="FF0000"/>
              </a:solidFill>
            </a:endParaRPr>
          </a:p>
        </p:txBody>
      </p:sp>
      <p:sp>
        <p:nvSpPr>
          <p:cNvPr id="3" name="Text Placeholder 2"/>
          <p:cNvSpPr/>
          <p:nvPr>
            <p:ph type="body" idx="1"/>
          </p:nvPr>
        </p:nvSpPr>
        <p:spPr>
          <a:xfrm>
            <a:off x="389890" y="1245870"/>
            <a:ext cx="11494135" cy="5126355"/>
          </a:xfrm>
        </p:spPr>
        <p:txBody>
          <a:bodyPr>
            <a:normAutofit lnSpcReduction="20000"/>
          </a:bodyPr>
          <a:p>
            <a:r>
              <a:rPr lang="en-IN" altLang="en-US" sz="2000"/>
              <a:t>What is the impact of I</a:t>
            </a:r>
            <a:r>
              <a:rPr lang="en-IN" altLang="en-US" sz="2000" b="1"/>
              <a:t>nternship</a:t>
            </a:r>
            <a:r>
              <a:rPr lang="en-IN" altLang="en-US" sz="2000"/>
              <a:t> experience on starting salaries of fresh graduates in various job roles ?</a:t>
            </a:r>
            <a:endParaRPr lang="en-IN" altLang="en-US" sz="2000"/>
          </a:p>
          <a:p>
            <a:endParaRPr lang="en-IN" altLang="en-US" sz="2000"/>
          </a:p>
          <a:p>
            <a:r>
              <a:rPr lang="en-IN" altLang="en-US" sz="2000"/>
              <a:t>How do factors such as prior </a:t>
            </a:r>
            <a:r>
              <a:rPr lang="en-IN" altLang="en-US" sz="2000" b="1"/>
              <a:t>projects, college ranking, and geographical location</a:t>
            </a:r>
            <a:r>
              <a:rPr lang="en-IN" altLang="en-US" sz="2000"/>
              <a:t> of person impact salary levels for fresh graduates ?</a:t>
            </a:r>
            <a:endParaRPr lang="en-IN" altLang="en-US" sz="2000"/>
          </a:p>
          <a:p>
            <a:endParaRPr lang="en-IN" altLang="en-US" sz="2000"/>
          </a:p>
          <a:p>
            <a:r>
              <a:rPr lang="en-IN" altLang="en-US" sz="2000"/>
              <a:t>Does the AMEO condider the below factors for estimation the salaries and how this effect the freshers in landing in there dream jobs ?</a:t>
            </a:r>
            <a:endParaRPr lang="en-IN" altLang="en-US" sz="1710" b="1"/>
          </a:p>
          <a:p>
            <a:pPr lvl="1"/>
            <a:r>
              <a:rPr lang="en-IN" altLang="en-US" sz="1710" b="1"/>
              <a:t>Communication </a:t>
            </a:r>
            <a:endParaRPr lang="en-IN" altLang="en-US" sz="1710" b="1"/>
          </a:p>
          <a:p>
            <a:pPr lvl="1"/>
            <a:r>
              <a:rPr lang="en-IN" altLang="en-US" sz="1710" b="1"/>
              <a:t>Presentation skills</a:t>
            </a:r>
            <a:endParaRPr lang="en-IN" altLang="en-US" sz="1710" b="1"/>
          </a:p>
          <a:p>
            <a:pPr lvl="1"/>
            <a:r>
              <a:rPr lang="en-IN" altLang="en-US" sz="1710" b="1"/>
              <a:t>Leadership </a:t>
            </a:r>
            <a:endParaRPr lang="en-IN" altLang="en-US" sz="1710" b="1"/>
          </a:p>
          <a:p>
            <a:pPr lvl="1"/>
            <a:r>
              <a:rPr lang="en-IN" altLang="en-US" sz="1710" b="1"/>
              <a:t>Realtime Projects</a:t>
            </a:r>
            <a:endParaRPr lang="en-IN" altLang="en-US" sz="1710" b="1"/>
          </a:p>
          <a:p>
            <a:pPr lvl="1"/>
            <a:r>
              <a:rPr lang="en-IN" altLang="en-US" sz="1710" b="1"/>
              <a:t>Resume</a:t>
            </a:r>
            <a:endParaRPr lang="en-IN" altLang="en-US" sz="1710" b="1"/>
          </a:p>
          <a:p>
            <a:pPr lvl="1"/>
            <a:r>
              <a:rPr lang="en-IN" altLang="en-US" sz="1710" b="1"/>
              <a:t>Cerifications</a:t>
            </a:r>
            <a:endParaRPr lang="en-IN" altLang="en-US" sz="1710" b="1"/>
          </a:p>
          <a:p>
            <a:pPr lvl="1"/>
            <a:r>
              <a:rPr lang="en-IN" altLang="en-US" sz="1710" b="1"/>
              <a:t>Publications</a:t>
            </a:r>
            <a:endParaRPr lang="en-IN" altLang="en-US" sz="1995"/>
          </a:p>
          <a:p>
            <a:pPr lvl="0"/>
            <a:r>
              <a:rPr lang="en-IN" altLang="en-US" sz="1995"/>
              <a:t>How many are working same doamin what they pursued in their respective stream?</a:t>
            </a:r>
            <a:endParaRPr lang="en-IN" altLang="en-US" sz="1995"/>
          </a:p>
          <a:p>
            <a:pPr lvl="0"/>
            <a:endParaRPr lang="en-IN" altLang="en-US" sz="1995"/>
          </a:p>
          <a:p>
            <a:pPr lvl="0"/>
            <a:r>
              <a:rPr lang="en-IN" altLang="en-US" sz="1995"/>
              <a:t>There should be on column for work_life balance for each employee in sacle of 10.</a:t>
            </a:r>
            <a:endParaRPr lang="en-IN" altLang="en-US" sz="1995"/>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7062</Words>
  <Application>WPS Presentation</Application>
  <PresentationFormat/>
  <Paragraphs>118</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Arial</vt:lpstr>
      <vt:lpstr>Calibri</vt:lpstr>
      <vt:lpstr>Lato Black</vt:lpstr>
      <vt:lpstr>Libre Baskerville</vt:lpstr>
      <vt:lpstr>Microsoft YaHei</vt:lpstr>
      <vt:lpstr>Arial Unicode MS</vt:lpstr>
      <vt:lpstr>Office Theme</vt:lpstr>
      <vt:lpstr>PowerPoint 演示文稿</vt:lpstr>
      <vt:lpstr>PowerPoint 演示文稿</vt:lpstr>
      <vt:lpstr>Problem Statement:</vt:lpstr>
      <vt:lpstr>Problem Statement:</vt:lpstr>
      <vt:lpstr>Tools and Websites</vt:lpstr>
      <vt:lpstr>Datatypes Conversion and Cleaning</vt:lpstr>
      <vt:lpstr>Observations</vt:lpstr>
      <vt:lpstr>Bivariate Analysis Observations</vt:lpstr>
      <vt:lpstr>Research Question Answer:</vt:lpstr>
      <vt:lpstr>Bonus Question: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B CHARAN KUMAR REDDY</cp:lastModifiedBy>
  <cp:revision>5</cp:revision>
  <dcterms:created xsi:type="dcterms:W3CDTF">2024-09-29T05:15:00Z</dcterms:created>
  <dcterms:modified xsi:type="dcterms:W3CDTF">2024-10-02T08:25:44Z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9B25F9159E544730ABCB5F7ED8F89779_12</vt:lpwstr>
  </property>
  <property fmtid="{D5CDD505-2E9C-101B-9397-08002B2CF9AE}" pid="3" name="KSOProductBuildVer">
    <vt:lpwstr>1033-12.2.0.18283</vt:lpwstr>
  </property>
</Properties>
</file>