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8"/>
  </p:notesMasterIdLst>
  <p:sldIdLst>
    <p:sldId id="256" r:id="rId2"/>
    <p:sldId id="284" r:id="rId3"/>
    <p:sldId id="258" r:id="rId4"/>
    <p:sldId id="257" r:id="rId5"/>
    <p:sldId id="263" r:id="rId6"/>
    <p:sldId id="265" r:id="rId7"/>
    <p:sldId id="264" r:id="rId8"/>
    <p:sldId id="262" r:id="rId9"/>
    <p:sldId id="266" r:id="rId10"/>
    <p:sldId id="267" r:id="rId11"/>
    <p:sldId id="268" r:id="rId12"/>
    <p:sldId id="28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77" r:id="rId23"/>
    <p:sldId id="278" r:id="rId24"/>
    <p:sldId id="279" r:id="rId25"/>
    <p:sldId id="28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9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40CA-33D5-4D20-87E2-0533E68E205C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2882-DE3D-4CE0-97AB-6EB9CE1DE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3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2882-DE3D-4CE0-97AB-6EB9CE1DEDC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6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7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6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4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4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4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0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2BB7-1CFE-45AB-8BCA-6BAEE9EBF10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16FC-C9BF-4F4B-85B8-5BE7605FE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1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4541" y="416859"/>
            <a:ext cx="5818093" cy="45720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OM SRI SAI RAM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50460" y="1506070"/>
            <a:ext cx="721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MDSC-201-REGRESSION METHODS</a:t>
            </a:r>
          </a:p>
          <a:p>
            <a:r>
              <a:rPr lang="en-GB" sz="3600" dirty="0"/>
              <a:t> </a:t>
            </a:r>
            <a:r>
              <a:rPr lang="en-GB" sz="3600" dirty="0" smtClean="0"/>
              <a:t>			BR </a:t>
            </a:r>
            <a:r>
              <a:rPr lang="en-GB" sz="3600" dirty="0" err="1" smtClean="0"/>
              <a:t>Sricharan</a:t>
            </a:r>
            <a:r>
              <a:rPr lang="en-GB" sz="3600" dirty="0" smtClean="0"/>
              <a:t> -23902</a:t>
            </a:r>
          </a:p>
        </p:txBody>
      </p:sp>
    </p:spTree>
    <p:extLst>
      <p:ext uri="{BB962C8B-B14F-4D97-AF65-F5344CB8AC3E}">
        <p14:creationId xmlns:p14="http://schemas.microsoft.com/office/powerpoint/2010/main" val="298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293679"/>
            <a:ext cx="5811016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8" y="3180619"/>
            <a:ext cx="6303565" cy="2036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950" y="5448300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There are p = k + 1 normal equations, one for each of the unknown regression coefficients. The solution to the normal equations will be the least - squares estimators </a:t>
            </a:r>
            <a:r>
              <a:rPr lang="en-GB" i="1" dirty="0" smtClean="0"/>
              <a:t>β</a:t>
            </a:r>
            <a:r>
              <a:rPr lang="en-GB" dirty="0" smtClean="0"/>
              <a:t>^​0​,</a:t>
            </a:r>
            <a:r>
              <a:rPr lang="en-GB" i="1" dirty="0" smtClean="0"/>
              <a:t>β</a:t>
            </a:r>
            <a:r>
              <a:rPr lang="en-GB" dirty="0" smtClean="0"/>
              <a:t>^​1​,…,</a:t>
            </a:r>
            <a:r>
              <a:rPr lang="en-GB" i="1" dirty="0" smtClean="0"/>
              <a:t>β</a:t>
            </a:r>
            <a:r>
              <a:rPr lang="en-GB" dirty="0" smtClean="0"/>
              <a:t>^​</a:t>
            </a:r>
            <a:r>
              <a:rPr lang="en-GB" i="1" dirty="0" smtClean="0"/>
              <a:t>k</a:t>
            </a:r>
            <a:r>
              <a:rPr lang="en-GB" dirty="0" smtClean="0"/>
              <a:t>​.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16" y="352024"/>
            <a:ext cx="4247384" cy="9416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3550" y="2426124"/>
            <a:ext cx="5479284" cy="928688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LEAST - SQUARES NORMAL EQUATIONS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772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7" y="615085"/>
            <a:ext cx="10515600" cy="879475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It is more convenient to deal with multiple regression models if they are expressed in matrix notation. This allows a very compact display of the model, data, and results. In matrix notation, the model given by Eq. (3.8) </a:t>
            </a:r>
          </a:p>
          <a:p>
            <a:pPr algn="just"/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46" t="12079" r="41833" b="11381"/>
          <a:stretch/>
        </p:blipFill>
        <p:spPr>
          <a:xfrm>
            <a:off x="8510982" y="1311412"/>
            <a:ext cx="3498573" cy="1020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73" y="2868493"/>
            <a:ext cx="4265422" cy="15960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39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08" y="184779"/>
            <a:ext cx="10515600" cy="879475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It is more convenient to deal with multiple regression models if they are expressed in matrix notation. This allows a very compact display of the model, data, and results. In matrix notation, the model given by Eq. (3.8) </a:t>
            </a:r>
          </a:p>
          <a:p>
            <a:pPr algn="just"/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46" t="12079" r="41833" b="11381"/>
          <a:stretch/>
        </p:blipFill>
        <p:spPr>
          <a:xfrm>
            <a:off x="8564770" y="854212"/>
            <a:ext cx="3498573" cy="1020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19" y="1819623"/>
            <a:ext cx="3474979" cy="13003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3628" t="12632" r="3668"/>
          <a:stretch/>
        </p:blipFill>
        <p:spPr>
          <a:xfrm>
            <a:off x="421510" y="3428682"/>
            <a:ext cx="4696590" cy="2921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930153" y="3428682"/>
            <a:ext cx="6413500" cy="316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 is an n × 1 vector of the observations.</a:t>
            </a:r>
          </a:p>
          <a:p>
            <a:r>
              <a:rPr lang="en-GB" dirty="0" smtClean="0"/>
              <a:t>X is an n × p matrix of the levels of the </a:t>
            </a:r>
            <a:r>
              <a:rPr lang="en-GB" dirty="0" err="1" smtClean="0"/>
              <a:t>regressor</a:t>
            </a:r>
            <a:r>
              <a:rPr lang="en-GB" dirty="0" smtClean="0"/>
              <a:t> variables.</a:t>
            </a:r>
          </a:p>
          <a:p>
            <a:r>
              <a:rPr lang="en-GB" dirty="0" smtClean="0"/>
              <a:t>β is a p × 1 vector of the regression coefficients.</a:t>
            </a:r>
          </a:p>
          <a:p>
            <a:r>
              <a:rPr lang="en-GB" dirty="0" smtClean="0"/>
              <a:t>ε is an n × 1 vector of random errors.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3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429"/>
          <a:stretch/>
        </p:blipFill>
        <p:spPr>
          <a:xfrm>
            <a:off x="2218292" y="1315195"/>
            <a:ext cx="7497207" cy="1685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63" y="3606239"/>
            <a:ext cx="6392866" cy="14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306" y="1423194"/>
            <a:ext cx="8574484" cy="35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35" y="1868768"/>
            <a:ext cx="9050854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13"/>
          <a:stretch/>
        </p:blipFill>
        <p:spPr>
          <a:xfrm>
            <a:off x="1854200" y="1485900"/>
            <a:ext cx="7886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8"/>
          <a:stretch/>
        </p:blipFill>
        <p:spPr>
          <a:xfrm>
            <a:off x="1882588" y="1315431"/>
            <a:ext cx="7101541" cy="1548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8" y="3170518"/>
            <a:ext cx="7101542" cy="14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0" y="-42863"/>
            <a:ext cx="10515600" cy="1325563"/>
          </a:xfrm>
        </p:spPr>
        <p:txBody>
          <a:bodyPr/>
          <a:lstStyle/>
          <a:p>
            <a:r>
              <a:rPr lang="en-GB" dirty="0" smtClean="0"/>
              <a:t>LETS SOLVE AN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82700"/>
            <a:ext cx="7594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04" r="19376"/>
          <a:stretch/>
        </p:blipFill>
        <p:spPr>
          <a:xfrm>
            <a:off x="3797299" y="0"/>
            <a:ext cx="2552701" cy="665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30" y="0"/>
            <a:ext cx="209888" cy="64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8934" y="474320"/>
            <a:ext cx="91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CHAPTER 3 – MULTIPLE LINEAR REGRESSION</a:t>
            </a:r>
            <a:endParaRPr lang="en-GB" sz="3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274" y="1665280"/>
            <a:ext cx="11223451" cy="114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3.2.1 Least - Squares Estimation of the Regression Coefficients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4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504" r="19376"/>
          <a:stretch/>
        </p:blipFill>
        <p:spPr>
          <a:xfrm>
            <a:off x="3797299" y="0"/>
            <a:ext cx="2552701" cy="665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30" y="0"/>
            <a:ext cx="209888" cy="6468035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350000" y="2431396"/>
            <a:ext cx="1691712" cy="179518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04" r="19376"/>
          <a:stretch/>
        </p:blipFill>
        <p:spPr>
          <a:xfrm>
            <a:off x="774701" y="454023"/>
            <a:ext cx="2908299" cy="587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158" r="22064"/>
          <a:stretch/>
        </p:blipFill>
        <p:spPr>
          <a:xfrm>
            <a:off x="5664200" y="556417"/>
            <a:ext cx="4495800" cy="56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17" y="1817547"/>
            <a:ext cx="10587397" cy="2741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7" y="599795"/>
            <a:ext cx="5441577" cy="8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259" y="849220"/>
            <a:ext cx="2994212" cy="68374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 </a:t>
            </a:r>
            <a:r>
              <a:rPr lang="en-GB" sz="3200" dirty="0" err="1" smtClean="0"/>
              <a:t>X’y</a:t>
            </a:r>
            <a:r>
              <a:rPr lang="en-GB" sz="3200" dirty="0" smtClean="0"/>
              <a:t> vector is 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211" y="2184821"/>
            <a:ext cx="5484449" cy="17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255" y="570333"/>
            <a:ext cx="7825628" cy="60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1"/>
            <a:ext cx="12192000" cy="68275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91850" y="1517363"/>
            <a:ext cx="11223451" cy="114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END OF 3.2.1 Least - Squares Estimation of the Regression Coefficients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1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7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235" y="1021977"/>
            <a:ext cx="3854824" cy="2380129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THANK YOU </a:t>
            </a:r>
            <a:br>
              <a:rPr lang="en-GB" sz="4800" b="1" dirty="0" smtClean="0"/>
            </a:br>
            <a:r>
              <a:rPr lang="en-GB" sz="4800" b="1" dirty="0" smtClean="0"/>
              <a:t>SAIRAM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42409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6" y="410282"/>
            <a:ext cx="11223451" cy="114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3.2.1 Least - Squares Estimation of the Regression Coefficients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17" y="2909358"/>
            <a:ext cx="10515600" cy="318664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called a multiple linear regression model with k </a:t>
            </a:r>
            <a:r>
              <a:rPr lang="en-IN" sz="2400" dirty="0" err="1" smtClean="0"/>
              <a:t>regressors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 parameters </a:t>
            </a:r>
            <a:r>
              <a:rPr lang="el-GR" sz="2400" dirty="0" smtClean="0"/>
              <a:t>β</a:t>
            </a:r>
            <a:r>
              <a:rPr lang="en-IN" sz="2400" dirty="0" smtClean="0"/>
              <a:t>j , j = 0, 1, . . . , k , are called the regression coefficients . </a:t>
            </a:r>
          </a:p>
          <a:p>
            <a:r>
              <a:rPr lang="en-GB" sz="2400" dirty="0" smtClean="0"/>
              <a:t>This model describes a hyperplane in the k - dimensional space of the </a:t>
            </a:r>
            <a:r>
              <a:rPr lang="en-GB" sz="2400" dirty="0" err="1" smtClean="0"/>
              <a:t>regressor</a:t>
            </a:r>
            <a:r>
              <a:rPr lang="en-GB" sz="2400" dirty="0" smtClean="0"/>
              <a:t> variables </a:t>
            </a:r>
            <a:r>
              <a:rPr lang="en-GB" sz="2400" dirty="0" err="1" smtClean="0"/>
              <a:t>xj</a:t>
            </a:r>
            <a:endParaRPr lang="en-GB" sz="2400" dirty="0" smtClean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18" y="1885245"/>
            <a:ext cx="4245938" cy="5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7" y="1171171"/>
            <a:ext cx="7748992" cy="42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9" y="1844006"/>
            <a:ext cx="9203546" cy="24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59" y="1465568"/>
            <a:ext cx="3690938" cy="100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98" y="2897971"/>
            <a:ext cx="5241873" cy="3044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7144" y="451690"/>
            <a:ext cx="7865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Review </a:t>
            </a:r>
            <a:r>
              <a:rPr lang="en-GB" sz="3200" u="sng" dirty="0" smtClean="0"/>
              <a:t>(Sum of Squared Errors)SSE </a:t>
            </a:r>
            <a:r>
              <a:rPr lang="en-GB" sz="3200" u="sng" dirty="0" smtClean="0"/>
              <a:t>in SLR </a:t>
            </a:r>
          </a:p>
        </p:txBody>
      </p:sp>
    </p:spTree>
    <p:extLst>
      <p:ext uri="{BB962C8B-B14F-4D97-AF65-F5344CB8AC3E}">
        <p14:creationId xmlns:p14="http://schemas.microsoft.com/office/powerpoint/2010/main" val="15780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97"/>
          <a:stretch/>
        </p:blipFill>
        <p:spPr>
          <a:xfrm>
            <a:off x="454056" y="33634"/>
            <a:ext cx="5565422" cy="232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17" y="816198"/>
            <a:ext cx="2527622" cy="755004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56" y="2310010"/>
            <a:ext cx="7826344" cy="1613342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2" y="3847579"/>
            <a:ext cx="8323450" cy="301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6700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Conditions for </a:t>
            </a:r>
            <a:r>
              <a:rPr lang="en-GB" dirty="0"/>
              <a:t>least squares estimators </a:t>
            </a:r>
            <a:r>
              <a:rPr lang="en-GB" i="1" dirty="0" smtClean="0"/>
              <a:t>β</a:t>
            </a:r>
            <a:r>
              <a:rPr lang="en-GB" dirty="0"/>
              <a:t>^​0​,</a:t>
            </a:r>
            <a:r>
              <a:rPr lang="en-GB" i="1" dirty="0"/>
              <a:t>β</a:t>
            </a:r>
            <a:r>
              <a:rPr lang="en-GB" dirty="0"/>
              <a:t>^​1​,…,</a:t>
            </a:r>
            <a:r>
              <a:rPr lang="en-GB" i="1" dirty="0"/>
              <a:t>β</a:t>
            </a:r>
            <a:r>
              <a:rPr lang="en-GB" dirty="0"/>
              <a:t>^​</a:t>
            </a:r>
            <a:r>
              <a:rPr lang="en-GB" i="1" dirty="0"/>
              <a:t>k</a:t>
            </a:r>
            <a:r>
              <a:rPr lang="en-GB" dirty="0"/>
              <a:t>​. </a:t>
            </a:r>
          </a:p>
          <a:p>
            <a:r>
              <a:rPr lang="en-GB" dirty="0" smtClean="0"/>
              <a:t> These estimators are obtained by minimizing the sum of squared  errors </a:t>
            </a:r>
            <a:r>
              <a:rPr lang="en-GB" i="1" dirty="0" smtClean="0"/>
              <a:t>S</a:t>
            </a:r>
            <a:r>
              <a:rPr lang="en-GB" dirty="0" smtClean="0"/>
              <a:t> with respect to the coefficients </a:t>
            </a:r>
            <a:r>
              <a:rPr lang="en-GB" i="1" dirty="0" smtClean="0"/>
              <a:t>β</a:t>
            </a:r>
            <a:r>
              <a:rPr lang="en-GB" dirty="0" smtClean="0"/>
              <a:t>0​,</a:t>
            </a:r>
            <a:r>
              <a:rPr lang="en-GB" i="1" dirty="0" smtClean="0"/>
              <a:t>β</a:t>
            </a:r>
            <a:r>
              <a:rPr lang="en-GB" dirty="0" smtClean="0"/>
              <a:t>1​,…,</a:t>
            </a:r>
            <a:r>
              <a:rPr lang="en-GB" i="1" dirty="0" smtClean="0"/>
              <a:t>βk</a:t>
            </a:r>
            <a:r>
              <a:rPr lang="en-GB" dirty="0" smtClean="0"/>
              <a:t>​.</a:t>
            </a:r>
          </a:p>
          <a:p>
            <a:r>
              <a:rPr lang="en-GB" dirty="0" smtClean="0"/>
              <a:t>To find the least squares estimators, we need to take partial derivatives of the sum of squared errors </a:t>
            </a:r>
            <a:r>
              <a:rPr lang="en-GB" i="1" dirty="0" smtClean="0"/>
              <a:t>S</a:t>
            </a:r>
            <a:r>
              <a:rPr lang="en-GB" dirty="0" smtClean="0"/>
              <a:t> with respect to each coefficient </a:t>
            </a:r>
            <a:r>
              <a:rPr lang="en-GB" i="1" dirty="0" smtClean="0"/>
              <a:t>βj</a:t>
            </a:r>
            <a:r>
              <a:rPr lang="en-GB" dirty="0" smtClean="0"/>
              <a:t>​ (where </a:t>
            </a:r>
            <a:r>
              <a:rPr lang="en-GB" i="1" dirty="0" smtClean="0"/>
              <a:t>j</a:t>
            </a:r>
            <a:r>
              <a:rPr lang="en-GB" dirty="0" smtClean="0"/>
              <a:t>=0,1,…,</a:t>
            </a:r>
            <a:r>
              <a:rPr lang="en-GB" i="1" dirty="0" smtClean="0"/>
              <a:t>k</a:t>
            </a:r>
            <a:r>
              <a:rPr lang="en-GB" dirty="0" smtClean="0"/>
              <a:t>), set them equal to zero, and solve for the coefficients.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3813176"/>
            <a:ext cx="5154613" cy="11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416" y="3186905"/>
            <a:ext cx="5479284" cy="928688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LEAST - SQUARES NORMAL EQUATIONS</a:t>
            </a:r>
            <a:endParaRPr lang="en-IN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" y="4111624"/>
            <a:ext cx="5753407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" y="1785145"/>
            <a:ext cx="5154613" cy="1304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16" y="617538"/>
            <a:ext cx="5098284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472</TotalTime>
  <Words>408</Words>
  <Application>Microsoft Office PowerPoint</Application>
  <PresentationFormat>Widescreen</PresentationFormat>
  <Paragraphs>27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OM SRI SAI RAM</vt:lpstr>
      <vt:lpstr>PowerPoint Presentation</vt:lpstr>
      <vt:lpstr>3.2.1 Least - Squares Estimation of the Regression Coefficients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LEAST - SQUARES NORMAL EQUATIONS</vt:lpstr>
      <vt:lpstr>LEAST - SQUARES NORMAL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SOLVE AN EXAMPLE</vt:lpstr>
      <vt:lpstr>PowerPoint Presentation</vt:lpstr>
      <vt:lpstr>PowerPoint Presentation</vt:lpstr>
      <vt:lpstr>PowerPoint Presentation</vt:lpstr>
      <vt:lpstr>PowerPoint Presentation</vt:lpstr>
      <vt:lpstr>The X’y vector is </vt:lpstr>
      <vt:lpstr>PowerPoint Presentation</vt:lpstr>
      <vt:lpstr>PowerPoint Presentation</vt:lpstr>
      <vt:lpstr>THANK YOU  SAIRAM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Msc 1</dc:creator>
  <cp:lastModifiedBy>Msc 1</cp:lastModifiedBy>
  <cp:revision>30</cp:revision>
  <dcterms:created xsi:type="dcterms:W3CDTF">2024-02-26T09:12:08Z</dcterms:created>
  <dcterms:modified xsi:type="dcterms:W3CDTF">2024-03-06T15:27:46Z</dcterms:modified>
</cp:coreProperties>
</file>