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56" r:id="rId5"/>
  </p:sldMasterIdLst>
  <p:notesMasterIdLst>
    <p:notesMasterId r:id="rId22"/>
  </p:notesMasterIdLst>
  <p:sldIdLst>
    <p:sldId id="428" r:id="rId6"/>
    <p:sldId id="442" r:id="rId7"/>
    <p:sldId id="429" r:id="rId8"/>
    <p:sldId id="433" r:id="rId9"/>
    <p:sldId id="434" r:id="rId10"/>
    <p:sldId id="436" r:id="rId11"/>
    <p:sldId id="437" r:id="rId12"/>
    <p:sldId id="443" r:id="rId13"/>
    <p:sldId id="444" r:id="rId14"/>
    <p:sldId id="448" r:id="rId15"/>
    <p:sldId id="440" r:id="rId16"/>
    <p:sldId id="439" r:id="rId17"/>
    <p:sldId id="446" r:id="rId18"/>
    <p:sldId id="447" r:id="rId19"/>
    <p:sldId id="319" r:id="rId20"/>
    <p:sldId id="44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FED9E-EA2B-4F4E-B15C-E32473CA826A}" v="3" dt="2025-03-31T18:43:40.123"/>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A0E8F-6A69-4CED-B282-1A8B5F1DA430}" type="datetimeFigureOut">
              <a:rPr lang="en-IN" smtClean="0"/>
              <a:t>31-03-2025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19841-719B-4705-BBB7-44A222988CB6}" type="slidenum">
              <a:rPr lang="en-IN" smtClean="0"/>
              <a:t>‹#›</a:t>
            </a:fld>
            <a:endParaRPr lang="en-IN"/>
          </a:p>
        </p:txBody>
      </p:sp>
    </p:spTree>
    <p:extLst>
      <p:ext uri="{BB962C8B-B14F-4D97-AF65-F5344CB8AC3E}">
        <p14:creationId xmlns:p14="http://schemas.microsoft.com/office/powerpoint/2010/main" val="280566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719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F3271-7541-822B-209D-A9654AB90A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1120FC-DD03-225C-46CC-B8569C8ACBB2}"/>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86DD2192-EA26-DBAD-1219-DEFDA2F3F80E}"/>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3726021-672A-342E-062A-66D740E368FB}"/>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4217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F8922-2CF2-B8C2-2FEF-23AE69E69A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8A500-50B0-C82D-DB6C-F5B0D3765D39}"/>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6623029E-0CED-B4D2-D4F2-1513AB2D2AFD}"/>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3AF5C90-933A-AFAD-667D-1FA66771E9AB}"/>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10</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5545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BCC33-8615-1507-BD5C-9FB919EC3F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6E5358-3203-951B-DD20-50AD88E54BDB}"/>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AB4FF543-4D73-DABA-99AE-56CF28D9ABBE}"/>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176C301-CD48-E7BA-2F28-8E978C872407}"/>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11</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6592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7FB4E-B634-6A20-D63A-220732417B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03496D-C1D2-214B-F542-B472C0590785}"/>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9A717BD4-AB0A-C0F5-1237-D8AFCDA49B61}"/>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DF107DF-09B4-93CE-1646-A3591BC9C1FD}"/>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12</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372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82330-B0EF-885A-8CC2-CD36314DB7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BB688F-78B8-71A7-660F-B8B2ECD4F1FA}"/>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1467EA19-D1CA-B541-4B0B-102C0DF982D6}"/>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CD74209-8E47-1999-E372-F1ED25E870F5}"/>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13</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2128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22F3D-F87D-A77B-177F-CF271081D3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C2677-C685-E73E-0D84-F6031DD347A9}"/>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246421D5-E478-7F87-03BC-3EBD8627D890}"/>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E650EB8-D313-7638-91D4-79E51BBCAA62}"/>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14</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71574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E0AD-9D67-D4BC-77AA-E4162044F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D36B66-DFF3-BD39-6367-C20F61DEA85B}"/>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E761D08E-2B0D-EB61-493D-1B4003839FFF}"/>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D66D9E9-2899-DD91-DA0E-CEA71AAFF25F}"/>
              </a:ext>
            </a:extLst>
          </p:cNvPr>
          <p:cNvSpPr>
            <a:spLocks noGrp="1" noEditPoints="1"/>
          </p:cNvSpPr>
          <p:nvPr>
            <p:ph type="sldNum" sz="quarter" idx="5"/>
          </p:nvPr>
        </p:nvSpPr>
        <p:spPr>
          <a:prstGeom prst="rect">
            <a:avLst/>
          </a:prstGeom>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903CCDE5-9680-4ECB-BF2F-471E3EEC7E5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9431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76FE-2C3A-A0B6-13AF-DF3FF9A2F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36B8C5-B3CA-3C78-BFF9-65F8C0856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209D4D-71EF-C9AF-58EB-5FD5AF475EE7}"/>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5" name="Footer Placeholder 4">
            <a:extLst>
              <a:ext uri="{FF2B5EF4-FFF2-40B4-BE49-F238E27FC236}">
                <a16:creationId xmlns:a16="http://schemas.microsoft.com/office/drawing/2014/main" id="{4E1B6F25-22D3-70E3-F946-B30FABE81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2E623-4F1E-509A-231D-9AE714AF8DEA}"/>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49913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B4DE-14B4-7067-F3A1-32B61D5388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EBE084-83A6-3ED0-E39F-2442F8E8A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5D12E-A394-3FF2-E646-527211A47CAA}"/>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5" name="Footer Placeholder 4">
            <a:extLst>
              <a:ext uri="{FF2B5EF4-FFF2-40B4-BE49-F238E27FC236}">
                <a16:creationId xmlns:a16="http://schemas.microsoft.com/office/drawing/2014/main" id="{E8941F4C-1604-24C6-75DB-38D208AD1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8214F-00C5-06C2-5A55-0D469796E34B}"/>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85082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B5A3BB-C5AF-44A7-30B2-966F52934C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8810B-15C7-C8B5-C6BE-63BCE941B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4BD67-3B7E-0288-A513-B5FD66C316C8}"/>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5" name="Footer Placeholder 4">
            <a:extLst>
              <a:ext uri="{FF2B5EF4-FFF2-40B4-BE49-F238E27FC236}">
                <a16:creationId xmlns:a16="http://schemas.microsoft.com/office/drawing/2014/main" id="{1AAE2DDF-D38B-7EEA-860E-C9A963925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E05A2-5925-AD1D-24F7-C5D51B4E632E}"/>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308743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9642401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949788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4069932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5533932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2407307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FAD1-95C8-6BC6-846F-AA0C82A8C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11D464-48AD-59D2-2815-1051C00041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75DF4-C41D-684E-2C81-F2CD35AD3019}"/>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5" name="Footer Placeholder 4">
            <a:extLst>
              <a:ext uri="{FF2B5EF4-FFF2-40B4-BE49-F238E27FC236}">
                <a16:creationId xmlns:a16="http://schemas.microsoft.com/office/drawing/2014/main" id="{9681E624-AFF2-58C6-E7D6-65E91B1079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A9E60-FAD0-A932-22FB-1EBE62FEE485}"/>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370618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0D2B-9428-E110-D59E-E340D7933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1237EB-5262-4527-DFBF-67FA6802D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09F50-5CF6-2036-783B-43A87B0599E5}"/>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5" name="Footer Placeholder 4">
            <a:extLst>
              <a:ext uri="{FF2B5EF4-FFF2-40B4-BE49-F238E27FC236}">
                <a16:creationId xmlns:a16="http://schemas.microsoft.com/office/drawing/2014/main" id="{7BCB601A-E0F2-5806-BA4E-539F8A62F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39DF6-9FA4-95BC-E525-FCC287E52ED2}"/>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1200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4924-E0EF-77A2-E0CF-5888DE913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CE75B-15E1-2D67-3620-9C33CC281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D25AF1-31AE-EC9B-CA30-753B682F4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CCD68-0D4A-B074-26BE-3B10251B2BFE}"/>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6" name="Footer Placeholder 5">
            <a:extLst>
              <a:ext uri="{FF2B5EF4-FFF2-40B4-BE49-F238E27FC236}">
                <a16:creationId xmlns:a16="http://schemas.microsoft.com/office/drawing/2014/main" id="{7C3B2D93-EB5D-541D-C49B-40620DCD7D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4E68A8-3DC3-124A-D2F5-1DF3EB51F4F1}"/>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78435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8AB3-A84D-EC70-C719-35ED68E0A5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55D0EB-724C-03D7-58CE-F623518DDB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E927D-1337-2C2E-F3E9-ABEF8E5E1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900216-2376-14DB-AD64-E5421CDE9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CF293-AC80-D018-373F-E6063A17F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2913C9-4C5C-161A-9A01-CFB02155CD74}"/>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8" name="Footer Placeholder 7">
            <a:extLst>
              <a:ext uri="{FF2B5EF4-FFF2-40B4-BE49-F238E27FC236}">
                <a16:creationId xmlns:a16="http://schemas.microsoft.com/office/drawing/2014/main" id="{DD5E33F0-7BF6-E4EE-B43D-193048EF36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64D8C2-1E7F-BBBA-D74D-79072E05E53A}"/>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258921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31A9-FBA5-B3F8-CE70-5FC81C30CB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DBB37-0D57-C909-143D-94637CF88BBC}"/>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4" name="Footer Placeholder 3">
            <a:extLst>
              <a:ext uri="{FF2B5EF4-FFF2-40B4-BE49-F238E27FC236}">
                <a16:creationId xmlns:a16="http://schemas.microsoft.com/office/drawing/2014/main" id="{188D4C3B-99B1-B3F1-D53E-F58A12FF11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F0E974-E890-52C9-9383-B80228C4C76D}"/>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402005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42DBD-4D30-C040-27BA-B0AC54220402}"/>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3" name="Footer Placeholder 2">
            <a:extLst>
              <a:ext uri="{FF2B5EF4-FFF2-40B4-BE49-F238E27FC236}">
                <a16:creationId xmlns:a16="http://schemas.microsoft.com/office/drawing/2014/main" id="{04DC86CA-7F3D-B32C-B501-7585149DD4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0CBCE2-5728-1262-D2EA-F5DFE6E619EE}"/>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179503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9ECD-7618-8B04-9564-A4785A492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BD2E99-1CA1-78D7-1CC1-A5884DCF9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0D4307-9108-A85A-58C0-BBA67A3A2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87AE-38BF-93A9-2E61-40FA8D62AF4B}"/>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6" name="Footer Placeholder 5">
            <a:extLst>
              <a:ext uri="{FF2B5EF4-FFF2-40B4-BE49-F238E27FC236}">
                <a16:creationId xmlns:a16="http://schemas.microsoft.com/office/drawing/2014/main" id="{801EA9BA-31ED-5890-20AC-749F25CDB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16FC6-8B4B-8835-AAFD-CE6667BA049A}"/>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49819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A3FC-FED2-B9EB-0325-5467198CF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77C46A-D2C3-F1A2-C76B-ECCD235B86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99D7E1-5E70-09F1-0F36-C8D145E0A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E7F6F-5299-B392-D0B7-4BCC5E4E6802}"/>
              </a:ext>
            </a:extLst>
          </p:cNvPr>
          <p:cNvSpPr>
            <a:spLocks noGrp="1"/>
          </p:cNvSpPr>
          <p:nvPr>
            <p:ph type="dt" sz="half" idx="10"/>
          </p:nvPr>
        </p:nvSpPr>
        <p:spPr/>
        <p:txBody>
          <a:bodyPr/>
          <a:lstStyle/>
          <a:p>
            <a:fld id="{0727508E-1E74-4B49-9D29-87BB8A96C48E}" type="datetimeFigureOut">
              <a:rPr lang="en-IN" smtClean="0"/>
              <a:t>31-03-2025</a:t>
            </a:fld>
            <a:endParaRPr lang="en-IN"/>
          </a:p>
        </p:txBody>
      </p:sp>
      <p:sp>
        <p:nvSpPr>
          <p:cNvPr id="6" name="Footer Placeholder 5">
            <a:extLst>
              <a:ext uri="{FF2B5EF4-FFF2-40B4-BE49-F238E27FC236}">
                <a16:creationId xmlns:a16="http://schemas.microsoft.com/office/drawing/2014/main" id="{AD654B9D-D62F-FDEC-868F-17E0F7A555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6E53B-AA42-897E-92DC-42EF97F1239C}"/>
              </a:ext>
            </a:extLst>
          </p:cNvPr>
          <p:cNvSpPr>
            <a:spLocks noGrp="1"/>
          </p:cNvSpPr>
          <p:nvPr>
            <p:ph type="sldNum" sz="quarter" idx="12"/>
          </p:nvPr>
        </p:nvSpPr>
        <p:spPr/>
        <p:txBody>
          <a:bodyPr/>
          <a:lstStyle/>
          <a:p>
            <a:fld id="{04864C40-5AEC-4B75-B371-7E5524B16BA1}" type="slidenum">
              <a:rPr lang="en-IN" smtClean="0"/>
              <a:t>‹#›</a:t>
            </a:fld>
            <a:endParaRPr lang="en-IN"/>
          </a:p>
        </p:txBody>
      </p:sp>
    </p:spTree>
    <p:extLst>
      <p:ext uri="{BB962C8B-B14F-4D97-AF65-F5344CB8AC3E}">
        <p14:creationId xmlns:p14="http://schemas.microsoft.com/office/powerpoint/2010/main" val="365917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7712A-B872-29D6-06E7-7004BA420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D42D18-9035-4CD1-A451-3AA8ACB70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4005D-25F4-186B-F8DD-6F8DE9EC5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7508E-1E74-4B49-9D29-87BB8A96C48E}" type="datetimeFigureOut">
              <a:rPr lang="en-IN" smtClean="0"/>
              <a:t>31-03-2025</a:t>
            </a:fld>
            <a:endParaRPr lang="en-IN"/>
          </a:p>
        </p:txBody>
      </p:sp>
      <p:sp>
        <p:nvSpPr>
          <p:cNvPr id="5" name="Footer Placeholder 4">
            <a:extLst>
              <a:ext uri="{FF2B5EF4-FFF2-40B4-BE49-F238E27FC236}">
                <a16:creationId xmlns:a16="http://schemas.microsoft.com/office/drawing/2014/main" id="{595D9651-CE3A-7D27-2C9B-4D92C3681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88D029-A0A3-9305-B188-1B3258184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64C40-5AEC-4B75-B371-7E5524B16BA1}" type="slidenum">
              <a:rPr lang="en-IN" smtClean="0"/>
              <a:t>‹#›</a:t>
            </a:fld>
            <a:endParaRPr lang="en-IN"/>
          </a:p>
        </p:txBody>
      </p:sp>
    </p:spTree>
    <p:extLst>
      <p:ext uri="{BB962C8B-B14F-4D97-AF65-F5344CB8AC3E}">
        <p14:creationId xmlns:p14="http://schemas.microsoft.com/office/powerpoint/2010/main" val="39775366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8"/>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8014247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09/ACCESS.2024.3459390"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doi.org/10.48550/arXiv.2204.0297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3390/app13074310"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x.doi.org/10.2139/ssrn.4951025"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doi.org/10.3390/app1307431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09/TNNLS.2023.3249767"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09/JBHI.2024.3491096"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8126608300"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doi.org/10.1109/TPAMI.2008.3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DEE9203-D8CD-49E2-49A1-58500124FD01}"/>
              </a:ext>
            </a:extLst>
          </p:cNvPr>
          <p:cNvSpPr txBox="1">
            <a:spLocks noEditPoints="1"/>
          </p:cNvSpPr>
          <p:nvPr/>
        </p:nvSpPr>
        <p:spPr>
          <a:xfrm>
            <a:off x="0" y="0"/>
            <a:ext cx="12192000" cy="174031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30" y="440469"/>
            <a:ext cx="10848340" cy="997709"/>
          </a:xfrm>
          <a:prstGeom prst="rect">
            <a:avLst/>
          </a:prstGeom>
        </p:spPr>
        <p:txBody>
          <a:bodyPr vert="horz" wrap="square" lIns="0" tIns="12700" rIns="0" bIns="0" rtlCol="0" anchor="t">
            <a:spAutoFit/>
          </a:bodyPr>
          <a:lstStyle/>
          <a:p>
            <a:pPr algn="ctr"/>
            <a:r>
              <a:rPr lang="en-US" dirty="0">
                <a:latin typeface="Times New Roman" panose="02020603050405020304" pitchFamily="18" charset="0"/>
                <a:cs typeface="Times New Roman" panose="02020603050405020304" pitchFamily="18" charset="0"/>
              </a:rPr>
              <a:t>Incremental Feature Selection for High-Dimensional Data Streams</a:t>
            </a:r>
            <a:endParaRPr lang="en-IN" dirty="0">
              <a:latin typeface="Times New Roman" panose="02020603050405020304" pitchFamily="18" charset="0"/>
              <a:cs typeface="Times New Roman" panose="02020603050405020304" pitchFamily="18" charset="0"/>
            </a:endParaRPr>
          </a:p>
        </p:txBody>
      </p:sp>
      <p:sp>
        <p:nvSpPr>
          <p:cNvPr id="4" name="object 4"/>
          <p:cNvSpPr txBox="1"/>
          <p:nvPr/>
        </p:nvSpPr>
        <p:spPr>
          <a:xfrm>
            <a:off x="1297858" y="1808814"/>
            <a:ext cx="8786259" cy="936795"/>
          </a:xfrm>
          <a:prstGeom prst="rect">
            <a:avLst/>
          </a:prstGeom>
        </p:spPr>
        <p:txBody>
          <a:bodyPr vert="horz" wrap="square" lIns="0" tIns="13335" rIns="0" bIns="0" rtlCol="0" anchor="t">
            <a:spAutoFit/>
          </a:bodyPr>
          <a:lstStyle/>
          <a:p>
            <a:pPr marL="0" marR="0" lvl="0" indent="0" algn="ctr" defTabSz="914400" eaLnBrk="1" fontAlgn="auto" latinLnBrk="0" hangingPunct="1">
              <a:lnSpc>
                <a:spcPct val="100000"/>
              </a:lnSpc>
              <a:spcBef>
                <a:spcPts val="105"/>
              </a:spcBef>
              <a:spcAft>
                <a:spcPts val="0"/>
              </a:spcAft>
              <a:buClrTx/>
              <a:buSzTx/>
              <a:buFontTx/>
              <a:buNone/>
              <a:tabLst/>
              <a:defRPr/>
            </a:pPr>
            <a:r>
              <a:rPr lang="en-US" sz="4000" b="1" i="0" u="none" strike="noStrike" baseline="0">
                <a:latin typeface="CIDFont+F2"/>
              </a:rPr>
              <a:t>    22AIE213</a:t>
            </a:r>
            <a:r>
              <a:rPr kumimoji="0" lang="en-US" sz="6000" b="1" i="0" u="none" strike="noStrike" kern="0" cap="none" spc="-10" normalizeH="0" baseline="0" noProof="0">
                <a:ln>
                  <a:noFill/>
                </a:ln>
                <a:solidFill>
                  <a:prstClr val="black">
                    <a:lumMod val="95000"/>
                    <a:lumOff val="5000"/>
                  </a:prstClr>
                </a:solidFill>
                <a:effectLst/>
                <a:uLnTx/>
                <a:uFillTx/>
                <a:latin typeface="Times New Roman" panose="02020603050405020304"/>
                <a:cs typeface="Times New Roman" panose="02020603050405020304"/>
              </a:rPr>
              <a:t> – </a:t>
            </a:r>
            <a:r>
              <a:rPr lang="en-US" sz="4000" b="1" i="0" u="none" strike="noStrike" baseline="0">
                <a:latin typeface="CIDFont+F2"/>
              </a:rPr>
              <a:t>Machine Learning</a:t>
            </a:r>
            <a:endParaRPr kumimoji="0" lang="en-US" sz="6000" b="1" i="0" u="none" strike="noStrike" kern="0" cap="none" spc="-10" normalizeH="0" baseline="0" noProof="0">
              <a:ln>
                <a:noFill/>
              </a:ln>
              <a:solidFill>
                <a:prstClr val="black">
                  <a:lumMod val="95000"/>
                  <a:lumOff val="5000"/>
                </a:prstClr>
              </a:solidFill>
              <a:effectLst/>
              <a:uLnTx/>
              <a:uFillTx/>
              <a:latin typeface="Times New Roman" panose="02020603050405020304"/>
              <a:cs typeface="Times New Roman" panose="02020603050405020304"/>
            </a:endParaRPr>
          </a:p>
        </p:txBody>
      </p:sp>
      <p:sp>
        <p:nvSpPr>
          <p:cNvPr id="5" name="TextBox 4">
            <a:extLst>
              <a:ext uri="{FF2B5EF4-FFF2-40B4-BE49-F238E27FC236}">
                <a16:creationId xmlns:a16="http://schemas.microsoft.com/office/drawing/2014/main" id="{4D504EC6-FA4B-DF45-6F61-F56B3591A3D4}"/>
              </a:ext>
            </a:extLst>
          </p:cNvPr>
          <p:cNvSpPr txBox="1"/>
          <p:nvPr/>
        </p:nvSpPr>
        <p:spPr>
          <a:xfrm>
            <a:off x="2648025" y="3196753"/>
            <a:ext cx="6136257" cy="156966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YaHei"/>
                <a:cs typeface="Times New Roman" panose="02020603050405020304" pitchFamily="18" charset="0"/>
              </a:rPr>
              <a:t> </a:t>
            </a:r>
            <a:r>
              <a:rPr kumimoji="0" lang="en-US" sz="2400" b="1"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YaHei"/>
                <a:cs typeface="Times New Roman" panose="02020603050405020304" pitchFamily="18" charset="0"/>
              </a:rPr>
              <a:t>TEAM 11</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95000"/>
                  <a:lumOff val="5000"/>
                </a:prstClr>
              </a:solidFill>
              <a:effectLst/>
              <a:uLnTx/>
              <a:uFillTx/>
              <a:latin typeface="Tenorite" panose="00000500000000000000" pitchFamily="2" charset="0"/>
              <a:ea typeface="Microsoft YaHei" panose="020B0503020204020204" pitchFamily="34"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 	CH.</a:t>
            </a:r>
            <a:r>
              <a:rPr lang="en-US" kern="0" spc="-90" dirty="0">
                <a:solidFill>
                  <a:prstClr val="black">
                    <a:lumMod val="95000"/>
                    <a:lumOff val="5000"/>
                  </a:prstClr>
                </a:solidFill>
                <a:latin typeface="Tenorite" panose="00000500000000000000" pitchFamily="2" charset="0"/>
                <a:ea typeface="Microsoft JhengHei UI"/>
                <a:cs typeface="Times New Roman" panose="02020603050405020304" pitchFamily="18" charset="0"/>
              </a:rPr>
              <a:t>SC</a:t>
            </a:r>
            <a:r>
              <a:rPr kumimoji="0" lang="en-US" sz="1800" b="0"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.U4AIE23033 </a:t>
            </a:r>
            <a:r>
              <a:rPr kumimoji="0" lang="en-US" sz="1800" b="1"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 –      M. </a:t>
            </a:r>
            <a:r>
              <a:rPr lang="en-US" b="1" kern="0" spc="-90" dirty="0">
                <a:solidFill>
                  <a:prstClr val="black">
                    <a:lumMod val="95000"/>
                    <a:lumOff val="5000"/>
                  </a:prstClr>
                </a:solidFill>
                <a:latin typeface="Tenorite" panose="00000500000000000000" pitchFamily="2" charset="0"/>
                <a:ea typeface="Microsoft JhengHei UI"/>
                <a:cs typeface="Times New Roman" panose="02020603050405020304" pitchFamily="18" charset="0"/>
              </a:rPr>
              <a:t>LIKITH REDDY</a:t>
            </a:r>
            <a:endParaRPr kumimoji="0" lang="en-US" sz="1800" b="1"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 	CH.</a:t>
            </a:r>
            <a:r>
              <a:rPr lang="en-US" kern="0" spc="-90" dirty="0">
                <a:solidFill>
                  <a:prstClr val="black">
                    <a:lumMod val="95000"/>
                    <a:lumOff val="5000"/>
                  </a:prstClr>
                </a:solidFill>
                <a:latin typeface="Tenorite" panose="00000500000000000000" pitchFamily="2" charset="0"/>
                <a:ea typeface="Microsoft JhengHei UI"/>
                <a:cs typeface="Times New Roman" panose="02020603050405020304" pitchFamily="18" charset="0"/>
              </a:rPr>
              <a:t>SC</a:t>
            </a:r>
            <a:r>
              <a:rPr kumimoji="0" lang="en-US" sz="1800" b="0"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.U4AIE23035 </a:t>
            </a:r>
            <a:r>
              <a:rPr kumimoji="0" lang="en-US" sz="1800" b="1"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 –   N. HARSHITH VARMA</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 </a:t>
            </a:r>
            <a:r>
              <a:rPr lang="en-US" b="1" kern="0" spc="-90" dirty="0">
                <a:solidFill>
                  <a:prstClr val="black">
                    <a:lumMod val="95000"/>
                    <a:lumOff val="5000"/>
                  </a:prstClr>
                </a:solidFill>
                <a:latin typeface="Tenorite" panose="00000500000000000000" pitchFamily="2" charset="0"/>
                <a:cs typeface="Times New Roman" panose="02020603050405020304" pitchFamily="18" charset="0"/>
              </a:rPr>
              <a:t>                   </a:t>
            </a:r>
            <a:r>
              <a:rPr kumimoji="0" lang="en-US" sz="1800" b="0"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CH.</a:t>
            </a:r>
            <a:r>
              <a:rPr lang="en-US" kern="0" spc="-90" dirty="0">
                <a:solidFill>
                  <a:prstClr val="black">
                    <a:lumMod val="95000"/>
                    <a:lumOff val="5000"/>
                  </a:prstClr>
                </a:solidFill>
                <a:latin typeface="Tenorite" panose="00000500000000000000" pitchFamily="2" charset="0"/>
                <a:ea typeface="Microsoft JhengHei UI"/>
                <a:cs typeface="Times New Roman" panose="02020603050405020304" pitchFamily="18" charset="0"/>
              </a:rPr>
              <a:t>SC</a:t>
            </a:r>
            <a:r>
              <a:rPr kumimoji="0" lang="en-US" sz="1800" b="0"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.U4AIE22040     </a:t>
            </a:r>
            <a:r>
              <a:rPr kumimoji="0" lang="en-US" sz="1800" b="1"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ea typeface="Microsoft JhengHei UI"/>
                <a:cs typeface="Times New Roman" panose="02020603050405020304" pitchFamily="18" charset="0"/>
              </a:rPr>
              <a:t>–</a:t>
            </a:r>
            <a:r>
              <a:rPr kumimoji="0" lang="en-US" sz="1800" b="1" i="0" u="none" strike="noStrike" kern="0" cap="none" spc="-90" normalizeH="0" baseline="0" noProof="0" dirty="0">
                <a:ln>
                  <a:noFill/>
                </a:ln>
                <a:solidFill>
                  <a:prstClr val="black">
                    <a:lumMod val="95000"/>
                    <a:lumOff val="5000"/>
                  </a:prstClr>
                </a:solidFill>
                <a:effectLst/>
                <a:uLnTx/>
                <a:uFillTx/>
                <a:latin typeface="Tenorite" panose="00000500000000000000" pitchFamily="2" charset="0"/>
                <a:cs typeface="Times New Roman" panose="02020603050405020304" pitchFamily="18" charset="0"/>
              </a:rPr>
              <a:t>      N. CHARAN</a:t>
            </a:r>
            <a:endParaRPr kumimoji="0" lang="en-US" sz="1800" b="1" i="0" u="none" strike="noStrike" kern="0" cap="none" spc="0" normalizeH="0" baseline="0" noProof="0" dirty="0">
              <a:ln>
                <a:noFill/>
              </a:ln>
              <a:solidFill>
                <a:prstClr val="black">
                  <a:lumMod val="95000"/>
                  <a:lumOff val="5000"/>
                </a:prstClr>
              </a:solidFill>
              <a:effectLst/>
              <a:uLnTx/>
              <a:uFillTx/>
              <a:latin typeface="Tenorite"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374695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E9B4-28FA-52B5-83C3-4F7F279012D2}"/>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3C16B102-96C2-BD7B-02E4-7214AAFFF25E}"/>
              </a:ext>
            </a:extLst>
          </p:cNvPr>
          <p:cNvSpPr txBox="1">
            <a:spLocks noEditPoints="1"/>
          </p:cNvSpPr>
          <p:nvPr/>
        </p:nvSpPr>
        <p:spPr>
          <a:xfrm>
            <a:off x="0" y="0"/>
            <a:ext cx="12192000" cy="11157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03D01654-A0EA-C308-2DD9-85A65038BDEA}"/>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49A98104-2BBD-E117-C5A9-4CED350DDD0E}"/>
              </a:ext>
            </a:extLst>
          </p:cNvPr>
          <p:cNvSpPr>
            <a:spLocks noGrp="1" noEditPoints="1"/>
          </p:cNvSpPr>
          <p:nvPr>
            <p:ph type="title"/>
          </p:nvPr>
        </p:nvSpPr>
        <p:spPr>
          <a:xfrm>
            <a:off x="0" y="204566"/>
            <a:ext cx="4479721" cy="505267"/>
          </a:xfrm>
          <a:prstGeom prst="rect">
            <a:avLst/>
          </a:prstGeom>
        </p:spPr>
        <p:txBody>
          <a:bodyPr vert="horz" wrap="square" lIns="0" tIns="12700" rIns="0" bIns="0" rtlCol="0" anchor="t">
            <a:spAutoFit/>
          </a:bodyPr>
          <a:lstStyle/>
          <a:p>
            <a:pPr algn="ctr"/>
            <a:r>
              <a:rPr lang="en-IN">
                <a:latin typeface="Times New Roman" panose="02020603050405020304" pitchFamily="18" charset="0"/>
                <a:cs typeface="Times New Roman" panose="02020603050405020304" pitchFamily="18" charset="0"/>
              </a:rPr>
              <a:t>Problem identification:</a:t>
            </a:r>
          </a:p>
        </p:txBody>
      </p:sp>
      <p:sp>
        <p:nvSpPr>
          <p:cNvPr id="4" name="TextBox 3">
            <a:extLst>
              <a:ext uri="{FF2B5EF4-FFF2-40B4-BE49-F238E27FC236}">
                <a16:creationId xmlns:a16="http://schemas.microsoft.com/office/drawing/2014/main" id="{1CECB967-31A7-971F-67D3-A83A77DBE207}"/>
              </a:ext>
            </a:extLst>
          </p:cNvPr>
          <p:cNvSpPr txBox="1"/>
          <p:nvPr/>
        </p:nvSpPr>
        <p:spPr>
          <a:xfrm>
            <a:off x="193145" y="1368680"/>
            <a:ext cx="1075608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ea typeface="Calibri"/>
              <a:cs typeface="Calibri"/>
            </a:endParaRPr>
          </a:p>
          <a:p>
            <a:r>
              <a:rPr lang="en-US" sz="2000" dirty="0">
                <a:ea typeface="+mn-lt"/>
                <a:cs typeface="+mn-lt"/>
              </a:rPr>
              <a:t>In high-dimensional datasets, selecting the most relevant features is crucial for improving model accuracy and efficiency. However, existing feature selection methods face several challenges:</a:t>
            </a:r>
            <a:endParaRPr lang="en-US" sz="2000" dirty="0">
              <a:ea typeface="Calibri"/>
              <a:cs typeface="Calibri"/>
            </a:endParaRPr>
          </a:p>
          <a:p>
            <a:pPr marL="285750" indent="-285750">
              <a:buFont typeface="Arial"/>
              <a:buChar char="•"/>
            </a:pPr>
            <a:r>
              <a:rPr lang="en-US" sz="2000" b="1" dirty="0">
                <a:ea typeface="+mn-lt"/>
                <a:cs typeface="+mn-lt"/>
              </a:rPr>
              <a:t>Redundant and Irrelevant Features</a:t>
            </a:r>
            <a:r>
              <a:rPr lang="en-US" sz="2000" dirty="0">
                <a:ea typeface="+mn-lt"/>
                <a:cs typeface="+mn-lt"/>
              </a:rPr>
              <a:t> – Large datasets often contain unnecessary features that increase computational complexity and reduce model performance.</a:t>
            </a:r>
            <a:endParaRPr lang="en-US" sz="2000" dirty="0">
              <a:ea typeface="Calibri"/>
              <a:cs typeface="Calibri"/>
            </a:endParaRPr>
          </a:p>
          <a:p>
            <a:pPr marL="285750" indent="-285750">
              <a:buFont typeface="Arial"/>
              <a:buChar char="•"/>
            </a:pPr>
            <a:r>
              <a:rPr lang="en-US" sz="2000" b="1" dirty="0">
                <a:ea typeface="+mn-lt"/>
                <a:cs typeface="+mn-lt"/>
              </a:rPr>
              <a:t>High Computational Costs</a:t>
            </a:r>
            <a:r>
              <a:rPr lang="en-US" sz="2000" dirty="0">
                <a:ea typeface="+mn-lt"/>
                <a:cs typeface="+mn-lt"/>
              </a:rPr>
              <a:t> – Traditional feature selection methods struggle with efficiency, making them impractical for real-time applications.</a:t>
            </a:r>
            <a:endParaRPr lang="en-US" sz="2000" dirty="0">
              <a:ea typeface="Calibri"/>
              <a:cs typeface="Calibri"/>
            </a:endParaRPr>
          </a:p>
          <a:p>
            <a:pPr marL="285750" indent="-285750">
              <a:buFont typeface="Arial"/>
              <a:buChar char="•"/>
            </a:pPr>
            <a:r>
              <a:rPr lang="en-US" sz="2000" b="1" dirty="0">
                <a:ea typeface="+mn-lt"/>
                <a:cs typeface="+mn-lt"/>
              </a:rPr>
              <a:t>Limited Scalability</a:t>
            </a:r>
            <a:r>
              <a:rPr lang="en-US" sz="2000" dirty="0">
                <a:ea typeface="+mn-lt"/>
                <a:cs typeface="+mn-lt"/>
              </a:rPr>
              <a:t> – Many techniques fail to perform well on large datasets due to high memory and processing requirements.</a:t>
            </a:r>
            <a:endParaRPr lang="en-US" sz="2000" dirty="0">
              <a:ea typeface="Calibri"/>
              <a:cs typeface="Calibri"/>
            </a:endParaRPr>
          </a:p>
          <a:p>
            <a:pPr algn="l"/>
            <a:endParaRPr lang="en-US" sz="2000" dirty="0">
              <a:ea typeface="Calibri"/>
              <a:cs typeface="Calibri"/>
            </a:endParaRPr>
          </a:p>
        </p:txBody>
      </p:sp>
    </p:spTree>
    <p:extLst>
      <p:ext uri="{BB962C8B-B14F-4D97-AF65-F5344CB8AC3E}">
        <p14:creationId xmlns:p14="http://schemas.microsoft.com/office/powerpoint/2010/main" val="148294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277BB-8B29-D0AC-DD63-5D7C62F6158A}"/>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74D6464C-3E36-9300-48E1-E98FB6A957A3}"/>
              </a:ext>
            </a:extLst>
          </p:cNvPr>
          <p:cNvSpPr txBox="1">
            <a:spLocks noEditPoints="1"/>
          </p:cNvSpPr>
          <p:nvPr/>
        </p:nvSpPr>
        <p:spPr>
          <a:xfrm>
            <a:off x="0" y="0"/>
            <a:ext cx="12192000" cy="11157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DADC4A63-DFD6-D249-70DF-C26293601237}"/>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BF74B272-0932-2192-FD71-97296DCB2C2A}"/>
              </a:ext>
            </a:extLst>
          </p:cNvPr>
          <p:cNvSpPr>
            <a:spLocks noGrp="1" noEditPoints="1"/>
          </p:cNvSpPr>
          <p:nvPr>
            <p:ph type="title"/>
          </p:nvPr>
        </p:nvSpPr>
        <p:spPr>
          <a:xfrm>
            <a:off x="0" y="204566"/>
            <a:ext cx="4026716" cy="505267"/>
          </a:xfrm>
          <a:prstGeom prst="rect">
            <a:avLst/>
          </a:prstGeom>
        </p:spPr>
        <p:txBody>
          <a:bodyPr vert="horz" wrap="square" lIns="0" tIns="12700" rIns="0" bIns="0" rtlCol="0" anchor="t">
            <a:spAutoFit/>
          </a:bodyPr>
          <a:lstStyle/>
          <a:p>
            <a:pPr algn="ctr"/>
            <a:r>
              <a:rPr lang="en-IN">
                <a:latin typeface="Times New Roman" panose="02020603050405020304" pitchFamily="18" charset="0"/>
                <a:cs typeface="Times New Roman" panose="02020603050405020304" pitchFamily="18" charset="0"/>
              </a:rPr>
              <a:t>Problem statement:</a:t>
            </a:r>
          </a:p>
        </p:txBody>
      </p:sp>
      <p:sp>
        <p:nvSpPr>
          <p:cNvPr id="13" name="Rectangle 5">
            <a:extLst>
              <a:ext uri="{FF2B5EF4-FFF2-40B4-BE49-F238E27FC236}">
                <a16:creationId xmlns:a16="http://schemas.microsoft.com/office/drawing/2014/main" id="{6B2123DB-94FF-255D-5227-CD50F21E2462}"/>
              </a:ext>
            </a:extLst>
          </p:cNvPr>
          <p:cNvSpPr>
            <a:spLocks noChangeArrowheads="1"/>
          </p:cNvSpPr>
          <p:nvPr/>
        </p:nvSpPr>
        <p:spPr bwMode="auto">
          <a:xfrm>
            <a:off x="168479" y="3582242"/>
            <a:ext cx="10236279" cy="455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FA025EA3-647B-7490-BBF7-8CC18F0B04E0}"/>
              </a:ext>
            </a:extLst>
          </p:cNvPr>
          <p:cNvSpPr>
            <a:spLocks noChangeArrowheads="1"/>
          </p:cNvSpPr>
          <p:nvPr/>
        </p:nvSpPr>
        <p:spPr bwMode="auto">
          <a:xfrm>
            <a:off x="84666" y="1084890"/>
            <a:ext cx="1202266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Problem Statement</a:t>
            </a:r>
            <a:endParaRPr lang="en-US" sz="2000" dirty="0">
              <a:ea typeface="Calibri"/>
              <a:cs typeface="Calibri"/>
            </a:endParaRPr>
          </a:p>
          <a:p>
            <a:r>
              <a:rPr lang="en-US" sz="2000" dirty="0"/>
              <a:t>High-dimensional data streams pose a significant challenge in real-time machine learning applications due to the curse of dimensionality, computational inefficiency, and redundant features. Traditional feature selection methods struggle to adapt dynamically to evolving data, leading to performance degradation and increased processing costs.</a:t>
            </a:r>
          </a:p>
          <a:p>
            <a:endParaRPr lang="en-US" sz="2000" dirty="0">
              <a:ea typeface="Calibri"/>
              <a:cs typeface="Calibri"/>
            </a:endParaRPr>
          </a:p>
          <a:p>
            <a:r>
              <a:rPr lang="en-US" sz="2000" b="1" dirty="0">
                <a:ea typeface="Calibri"/>
                <a:cs typeface="Calibri"/>
              </a:rPr>
              <a:t>Our project aims to:</a:t>
            </a:r>
          </a:p>
          <a:p>
            <a:pPr marL="342900" indent="-342900">
              <a:buFont typeface="Arial" panose="020B0604020202020204" pitchFamily="34" charset="0"/>
              <a:buChar char="•"/>
            </a:pPr>
            <a:r>
              <a:rPr lang="en-US" sz="2000" dirty="0"/>
              <a:t>Develop an Incremental Feature Selection Framework to handle high-dimensional data streams </a:t>
            </a:r>
          </a:p>
          <a:p>
            <a:r>
              <a:rPr lang="en-US" sz="2000" dirty="0"/>
              <a:t>      efficiently.</a:t>
            </a:r>
          </a:p>
          <a:p>
            <a:pPr marL="342900" indent="-342900">
              <a:buFont typeface="Arial" panose="020B0604020202020204" pitchFamily="34" charset="0"/>
              <a:buChar char="•"/>
            </a:pPr>
            <a:r>
              <a:rPr lang="en-US" sz="2000" dirty="0"/>
              <a:t>Utilize Mutual Information-Based Selection to identify the most relevant and non-redundant features    dynamically.</a:t>
            </a:r>
          </a:p>
          <a:p>
            <a:pPr marL="342900" indent="-342900">
              <a:buFont typeface="Arial" panose="020B0604020202020204" pitchFamily="34" charset="0"/>
              <a:buChar char="•"/>
            </a:pPr>
            <a:r>
              <a:rPr lang="en-US" sz="2000" dirty="0"/>
              <a:t>Implement a Pruning Mechanism to discard low-importance features in real time, reducing</a:t>
            </a:r>
          </a:p>
          <a:p>
            <a:r>
              <a:rPr lang="en-US" sz="2000" dirty="0"/>
              <a:t>      computational overhead.</a:t>
            </a:r>
          </a:p>
          <a:p>
            <a:pPr marL="342900" indent="-342900">
              <a:buFont typeface="Arial" panose="020B0604020202020204" pitchFamily="34" charset="0"/>
              <a:buChar char="•"/>
            </a:pPr>
            <a:r>
              <a:rPr lang="en-US" sz="2000" dirty="0"/>
              <a:t>Optimize Model Performance by maintaining high classification accuracy (above 95%) while minimizing</a:t>
            </a:r>
          </a:p>
          <a:p>
            <a:r>
              <a:rPr lang="en-US" sz="2000" dirty="0"/>
              <a:t>      feature set size.</a:t>
            </a:r>
          </a:p>
          <a:p>
            <a:pPr marL="0" marR="0" lvl="0" indent="0" algn="l" defTabSz="914400">
              <a:lnSpc>
                <a:spcPct val="100000"/>
              </a:lnSpc>
              <a:spcBef>
                <a:spcPct val="0"/>
              </a:spcBef>
              <a:spcAft>
                <a:spcPct val="0"/>
              </a:spcAft>
              <a:buClrTx/>
              <a:buSzTx/>
              <a:buFontTx/>
              <a:buNone/>
              <a:tabLst/>
            </a:pPr>
            <a:endParaRPr lang="en-US" altLang="en-US" sz="2000" b="0" i="0" u="none" strike="noStrike" cap="none" normalizeH="0" baseline="0" dirty="0">
              <a:ln>
                <a:noFill/>
              </a:ln>
              <a:effectLst/>
              <a:latin typeface="Arial" panose="020B0604020202020204" pitchFamily="34" charset="0"/>
              <a:cs typeface="Arial"/>
            </a:endParaRPr>
          </a:p>
        </p:txBody>
      </p:sp>
    </p:spTree>
    <p:extLst>
      <p:ext uri="{BB962C8B-B14F-4D97-AF65-F5344CB8AC3E}">
        <p14:creationId xmlns:p14="http://schemas.microsoft.com/office/powerpoint/2010/main" val="364952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8CF77-5832-78C1-9EFF-79DA9DB42673}"/>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743BD100-41ED-31C1-1FCA-8405FABE0CFC}"/>
              </a:ext>
            </a:extLst>
          </p:cNvPr>
          <p:cNvSpPr txBox="1">
            <a:spLocks noEditPoints="1"/>
          </p:cNvSpPr>
          <p:nvPr/>
        </p:nvSpPr>
        <p:spPr>
          <a:xfrm>
            <a:off x="0" y="-39328"/>
            <a:ext cx="12192000" cy="11157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E9E782F8-E422-6F92-ABD6-20AB1D1A4D78}"/>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6E9A8917-EF92-05FC-8C71-E4650DE659EE}"/>
              </a:ext>
            </a:extLst>
          </p:cNvPr>
          <p:cNvSpPr>
            <a:spLocks noGrp="1" noEditPoints="1"/>
          </p:cNvSpPr>
          <p:nvPr>
            <p:ph type="title"/>
          </p:nvPr>
        </p:nvSpPr>
        <p:spPr>
          <a:xfrm>
            <a:off x="152400" y="302537"/>
            <a:ext cx="4479721" cy="505267"/>
          </a:xfrm>
          <a:prstGeom prst="rect">
            <a:avLst/>
          </a:prstGeom>
        </p:spPr>
        <p:txBody>
          <a:bodyPr vert="horz" wrap="square" lIns="0" tIns="12700" rIns="0" bIns="0" rtlCol="0" anchor="t">
            <a:spAutoFit/>
          </a:bodyPr>
          <a:lstStyle/>
          <a:p>
            <a:pPr algn="ctr"/>
            <a:r>
              <a:rPr lang="en-IN" b="0" dirty="0">
                <a:latin typeface="Arial"/>
                <a:cs typeface="Arial"/>
              </a:rPr>
              <a:t>Methodology</a:t>
            </a:r>
            <a:r>
              <a:rPr lang="en-IN" b="0" dirty="0">
                <a:latin typeface="Times New Roman"/>
                <a:cs typeface="Times New Roman"/>
              </a:rPr>
              <a:t>:</a:t>
            </a:r>
            <a:endParaRPr lang="en-US" b="0" dirty="0"/>
          </a:p>
        </p:txBody>
      </p:sp>
      <p:pic>
        <p:nvPicPr>
          <p:cNvPr id="5" name="Picture 4">
            <a:extLst>
              <a:ext uri="{FF2B5EF4-FFF2-40B4-BE49-F238E27FC236}">
                <a16:creationId xmlns:a16="http://schemas.microsoft.com/office/drawing/2014/main" id="{6B034C7C-F6CF-6123-004E-34002F1B1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28" y="1229033"/>
            <a:ext cx="10209524" cy="4748980"/>
          </a:xfrm>
          <a:prstGeom prst="rect">
            <a:avLst/>
          </a:prstGeom>
        </p:spPr>
      </p:pic>
    </p:spTree>
    <p:extLst>
      <p:ext uri="{BB962C8B-B14F-4D97-AF65-F5344CB8AC3E}">
        <p14:creationId xmlns:p14="http://schemas.microsoft.com/office/powerpoint/2010/main" val="312364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F7B9-CC48-0C86-45DF-8F4B8CB9852F}"/>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ACBB03D4-57BC-AFA6-B469-02F27A27DA11}"/>
              </a:ext>
            </a:extLst>
          </p:cNvPr>
          <p:cNvSpPr txBox="1">
            <a:spLocks noEditPoints="1"/>
          </p:cNvSpPr>
          <p:nvPr/>
        </p:nvSpPr>
        <p:spPr>
          <a:xfrm>
            <a:off x="0" y="0"/>
            <a:ext cx="12192000" cy="11157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0BB18EF4-666F-A594-7279-EC65747A8B85}"/>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29167B8E-0305-5637-CB97-156719B6F341}"/>
              </a:ext>
            </a:extLst>
          </p:cNvPr>
          <p:cNvSpPr>
            <a:spLocks noGrp="1" noEditPoints="1"/>
          </p:cNvSpPr>
          <p:nvPr>
            <p:ph type="title"/>
          </p:nvPr>
        </p:nvSpPr>
        <p:spPr>
          <a:xfrm>
            <a:off x="0" y="204566"/>
            <a:ext cx="2675377" cy="505267"/>
          </a:xfrm>
          <a:prstGeom prst="rect">
            <a:avLst/>
          </a:prstGeom>
        </p:spPr>
        <p:txBody>
          <a:bodyPr vert="horz" wrap="square" lIns="0" tIns="12700" rIns="0" bIns="0" rtlCol="0" anchor="t">
            <a:spAutoFit/>
          </a:bodyPr>
          <a:lstStyle/>
          <a:p>
            <a:pPr algn="ctr"/>
            <a:r>
              <a:rPr lang="en-IN">
                <a:latin typeface="Times New Roman" panose="02020603050405020304" pitchFamily="18" charset="0"/>
                <a:cs typeface="Times New Roman" panose="02020603050405020304" pitchFamily="18" charset="0"/>
              </a:rPr>
              <a:t>Dataset used :</a:t>
            </a:r>
          </a:p>
        </p:txBody>
      </p:sp>
      <p:sp>
        <p:nvSpPr>
          <p:cNvPr id="6" name="TextBox 5">
            <a:extLst>
              <a:ext uri="{FF2B5EF4-FFF2-40B4-BE49-F238E27FC236}">
                <a16:creationId xmlns:a16="http://schemas.microsoft.com/office/drawing/2014/main" id="{1DDB2885-4665-41F6-B9D0-922E1D2797BD}"/>
              </a:ext>
            </a:extLst>
          </p:cNvPr>
          <p:cNvSpPr txBox="1"/>
          <p:nvPr/>
        </p:nvSpPr>
        <p:spPr>
          <a:xfrm>
            <a:off x="638927" y="1341823"/>
            <a:ext cx="85981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Weather Data (</a:t>
            </a:r>
            <a:r>
              <a:rPr lang="en-US" dirty="0">
                <a:latin typeface="Consolas"/>
              </a:rPr>
              <a:t>weather_classification_data.csv</a:t>
            </a:r>
            <a:r>
              <a:rPr lang="en-US" dirty="0">
                <a:ea typeface="+mn-lt"/>
                <a:cs typeface="+mn-lt"/>
              </a:rPr>
              <a:t>)</a:t>
            </a:r>
            <a:endParaRPr lang="en-US" dirty="0"/>
          </a:p>
        </p:txBody>
      </p:sp>
      <p:pic>
        <p:nvPicPr>
          <p:cNvPr id="5" name="Picture 4" descr="A screenshot of a computer&#10;&#10;AI-generated content may be incorrect.">
            <a:extLst>
              <a:ext uri="{FF2B5EF4-FFF2-40B4-BE49-F238E27FC236}">
                <a16:creationId xmlns:a16="http://schemas.microsoft.com/office/drawing/2014/main" id="{A8D68525-6D7C-750E-C9D4-3C7F1FED1995}"/>
              </a:ext>
            </a:extLst>
          </p:cNvPr>
          <p:cNvPicPr>
            <a:picLocks noChangeAspect="1"/>
          </p:cNvPicPr>
          <p:nvPr/>
        </p:nvPicPr>
        <p:blipFill>
          <a:blip r:embed="rId4"/>
          <a:srcRect t="328" r="417" b="328"/>
          <a:stretch/>
        </p:blipFill>
        <p:spPr>
          <a:xfrm>
            <a:off x="638368" y="2197148"/>
            <a:ext cx="9833557" cy="3125362"/>
          </a:xfrm>
          <a:prstGeom prst="rect">
            <a:avLst/>
          </a:prstGeom>
        </p:spPr>
      </p:pic>
    </p:spTree>
    <p:extLst>
      <p:ext uri="{BB962C8B-B14F-4D97-AF65-F5344CB8AC3E}">
        <p14:creationId xmlns:p14="http://schemas.microsoft.com/office/powerpoint/2010/main" val="123669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AF12D-6464-7614-6025-32EDAB379A18}"/>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2D8125E4-0931-CED4-459D-EA29657C74CA}"/>
              </a:ext>
            </a:extLst>
          </p:cNvPr>
          <p:cNvSpPr txBox="1">
            <a:spLocks noEditPoints="1"/>
          </p:cNvSpPr>
          <p:nvPr/>
        </p:nvSpPr>
        <p:spPr>
          <a:xfrm>
            <a:off x="0" y="0"/>
            <a:ext cx="12192000" cy="11157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763DF8A2-75A6-2810-B951-63248A204CA3}"/>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B4E31F45-4F47-9DE7-7B96-8EB6F0E2B135}"/>
              </a:ext>
            </a:extLst>
          </p:cNvPr>
          <p:cNvSpPr>
            <a:spLocks noGrp="1" noEditPoints="1"/>
          </p:cNvSpPr>
          <p:nvPr>
            <p:ph type="title"/>
          </p:nvPr>
        </p:nvSpPr>
        <p:spPr>
          <a:xfrm>
            <a:off x="0" y="204566"/>
            <a:ext cx="2675377" cy="505267"/>
          </a:xfrm>
          <a:prstGeom prst="rect">
            <a:avLst/>
          </a:prstGeom>
        </p:spPr>
        <p:txBody>
          <a:bodyPr vert="horz" wrap="square" lIns="0" tIns="12700" rIns="0" bIns="0" rtlCol="0" anchor="t">
            <a:spAutoFit/>
          </a:bodyPr>
          <a:lstStyle/>
          <a:p>
            <a:pPr algn="ctr"/>
            <a:r>
              <a:rPr lang="en-IN">
                <a:latin typeface="Times New Roman" panose="02020603050405020304" pitchFamily="18" charset="0"/>
                <a:cs typeface="Times New Roman" panose="02020603050405020304" pitchFamily="18" charset="0"/>
              </a:rPr>
              <a:t>Dataset used :</a:t>
            </a:r>
          </a:p>
        </p:txBody>
      </p:sp>
      <p:sp>
        <p:nvSpPr>
          <p:cNvPr id="6" name="TextBox 5">
            <a:extLst>
              <a:ext uri="{FF2B5EF4-FFF2-40B4-BE49-F238E27FC236}">
                <a16:creationId xmlns:a16="http://schemas.microsoft.com/office/drawing/2014/main" id="{8CDB4774-620A-8C9A-4F03-1806D67EE72D}"/>
              </a:ext>
            </a:extLst>
          </p:cNvPr>
          <p:cNvSpPr txBox="1"/>
          <p:nvPr/>
        </p:nvSpPr>
        <p:spPr>
          <a:xfrm>
            <a:off x="786669" y="1255911"/>
            <a:ext cx="107235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Loan Data (</a:t>
            </a:r>
            <a:r>
              <a:rPr lang="en-US" dirty="0">
                <a:latin typeface="Consolas"/>
              </a:rPr>
              <a:t>loan_data_1.csv</a:t>
            </a:r>
            <a:r>
              <a:rPr lang="en-US" dirty="0">
                <a:ea typeface="+mn-lt"/>
                <a:cs typeface="+mn-lt"/>
              </a:rPr>
              <a:t>)</a:t>
            </a:r>
            <a:endParaRPr lang="en-US" dirty="0"/>
          </a:p>
        </p:txBody>
      </p:sp>
      <p:pic>
        <p:nvPicPr>
          <p:cNvPr id="5" name="Picture 4" descr="A screenshot of a document&#10;&#10;AI-generated content may be incorrect.">
            <a:extLst>
              <a:ext uri="{FF2B5EF4-FFF2-40B4-BE49-F238E27FC236}">
                <a16:creationId xmlns:a16="http://schemas.microsoft.com/office/drawing/2014/main" id="{8B0875E8-6704-228D-C1B1-50DC6B40655A}"/>
              </a:ext>
            </a:extLst>
          </p:cNvPr>
          <p:cNvPicPr>
            <a:picLocks noChangeAspect="1"/>
          </p:cNvPicPr>
          <p:nvPr/>
        </p:nvPicPr>
        <p:blipFill>
          <a:blip r:embed="rId4"/>
          <a:stretch>
            <a:fillRect/>
          </a:stretch>
        </p:blipFill>
        <p:spPr>
          <a:xfrm>
            <a:off x="783771" y="2043113"/>
            <a:ext cx="9906000" cy="3392260"/>
          </a:xfrm>
          <a:prstGeom prst="rect">
            <a:avLst/>
          </a:prstGeom>
        </p:spPr>
      </p:pic>
    </p:spTree>
    <p:extLst>
      <p:ext uri="{BB962C8B-B14F-4D97-AF65-F5344CB8AC3E}">
        <p14:creationId xmlns:p14="http://schemas.microsoft.com/office/powerpoint/2010/main" val="2622787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CF8E0-4115-1DA6-27B0-CE1659FF37D4}"/>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43C8C3AA-699C-4694-A71F-089833116D50}"/>
              </a:ext>
            </a:extLst>
          </p:cNvPr>
          <p:cNvSpPr>
            <a:spLocks noGrp="1" noEditPoints="1"/>
          </p:cNvSpPr>
          <p:nvPr>
            <p:ph type="title"/>
          </p:nvPr>
        </p:nvSpPr>
        <p:spPr>
          <a:xfrm>
            <a:off x="406216" y="283044"/>
            <a:ext cx="9322246" cy="616836"/>
          </a:xfrm>
          <a:prstGeom prst="rect">
            <a:avLst/>
          </a:prstGeom>
          <a:solidFill>
            <a:srgbClr val="AE1D49"/>
          </a:solidFill>
        </p:spPr>
        <p:txBody>
          <a:bodyPr vert="horz" wrap="square" lIns="0" tIns="1270" rIns="0" bIns="0" rtlCol="0" anchor="t">
            <a:spAutoFit/>
          </a:bodyPr>
          <a:lstStyle/>
          <a:p>
            <a:pPr marL="12700">
              <a:spcBef>
                <a:spcPts val="10"/>
              </a:spcBef>
            </a:pPr>
            <a:r>
              <a:rPr lang="en-IN" sz="4000" dirty="0"/>
              <a:t>Hardware and Software Requirements</a:t>
            </a:r>
            <a:endParaRPr lang="en-US" sz="6000" dirty="0"/>
          </a:p>
        </p:txBody>
      </p:sp>
      <p:sp>
        <p:nvSpPr>
          <p:cNvPr id="3" name="TextBox 2">
            <a:extLst>
              <a:ext uri="{FF2B5EF4-FFF2-40B4-BE49-F238E27FC236}">
                <a16:creationId xmlns:a16="http://schemas.microsoft.com/office/drawing/2014/main" id="{4E6A389C-2768-2775-7CA3-5D8B7032E04F}"/>
              </a:ext>
            </a:extLst>
          </p:cNvPr>
          <p:cNvSpPr txBox="1"/>
          <p:nvPr/>
        </p:nvSpPr>
        <p:spPr>
          <a:xfrm>
            <a:off x="631596" y="1446197"/>
            <a:ext cx="10454326" cy="3170099"/>
          </a:xfrm>
          <a:prstGeom prst="rect">
            <a:avLst/>
          </a:prstGeom>
          <a:noFill/>
        </p:spPr>
        <p:txBody>
          <a:bodyPr wrap="square">
            <a:spAutoFit/>
          </a:bodyPr>
          <a:lstStyle/>
          <a:p>
            <a:r>
              <a:rPr lang="en-IN" sz="2000" b="1" dirty="0"/>
              <a:t>Hardware Requirements</a:t>
            </a:r>
          </a:p>
          <a:p>
            <a:pPr marL="457200" indent="-457200">
              <a:buFont typeface="+mj-lt"/>
              <a:buAutoNum type="arabicPeriod"/>
            </a:pPr>
            <a:r>
              <a:rPr lang="en-IN" sz="2000" b="1" dirty="0"/>
              <a:t>Processor:</a:t>
            </a:r>
            <a:r>
              <a:rPr lang="en-IN" sz="2000" dirty="0"/>
              <a:t> Intel i5/i7 or higher, AMD </a:t>
            </a:r>
            <a:r>
              <a:rPr lang="en-IN" sz="2000" dirty="0" err="1"/>
              <a:t>Ryzen</a:t>
            </a:r>
            <a:r>
              <a:rPr lang="en-IN" sz="2000" dirty="0"/>
              <a:t> 5/7</a:t>
            </a:r>
          </a:p>
          <a:p>
            <a:pPr marL="457200" indent="-457200">
              <a:buFont typeface="+mj-lt"/>
              <a:buAutoNum type="arabicPeriod"/>
            </a:pPr>
            <a:r>
              <a:rPr lang="en-IN" sz="2000" b="1" dirty="0"/>
              <a:t>RAM:</a:t>
            </a:r>
            <a:r>
              <a:rPr lang="en-IN" sz="2000" dirty="0"/>
              <a:t> Minimum 8GB (Recommended 16GB for faster training)</a:t>
            </a:r>
          </a:p>
          <a:p>
            <a:pPr marL="457200" indent="-457200">
              <a:buFont typeface="+mj-lt"/>
              <a:buAutoNum type="arabicPeriod"/>
            </a:pPr>
            <a:r>
              <a:rPr lang="en-IN" sz="2000" b="1" dirty="0"/>
              <a:t>Storage:</a:t>
            </a:r>
            <a:r>
              <a:rPr lang="en-IN" sz="2000" dirty="0"/>
              <a:t> Minimum 25GB free disk space</a:t>
            </a:r>
          </a:p>
          <a:p>
            <a:pPr marL="457200" indent="-457200">
              <a:buFont typeface="+mj-lt"/>
              <a:buAutoNum type="arabicPeriod"/>
            </a:pPr>
            <a:r>
              <a:rPr lang="en-IN" sz="2000" b="1" dirty="0"/>
              <a:t>GPU (Optional):</a:t>
            </a:r>
            <a:r>
              <a:rPr lang="en-IN" sz="2000" dirty="0"/>
              <a:t> NVIDIA GTX 1650 or better</a:t>
            </a:r>
          </a:p>
          <a:p>
            <a:endParaRPr lang="en-IN" sz="2000" dirty="0"/>
          </a:p>
          <a:p>
            <a:r>
              <a:rPr lang="en-IN" sz="2000" b="1" dirty="0"/>
              <a:t>Software Requirements</a:t>
            </a:r>
          </a:p>
          <a:p>
            <a:pPr marL="457200" indent="-457200">
              <a:buFont typeface="+mj-lt"/>
              <a:buAutoNum type="arabicPeriod"/>
            </a:pPr>
            <a:r>
              <a:rPr lang="en-IN" sz="2000" b="1" dirty="0"/>
              <a:t>Programming Language:</a:t>
            </a:r>
            <a:r>
              <a:rPr lang="en-IN" sz="2000" dirty="0"/>
              <a:t> Python</a:t>
            </a:r>
          </a:p>
          <a:p>
            <a:pPr marL="457200" indent="-457200">
              <a:buFont typeface="+mj-lt"/>
              <a:buAutoNum type="arabicPeriod"/>
            </a:pPr>
            <a:r>
              <a:rPr lang="en-IN" sz="2000" b="1" dirty="0"/>
              <a:t>Libraries:</a:t>
            </a:r>
            <a:r>
              <a:rPr lang="en-IN" sz="2000" dirty="0"/>
              <a:t> TensorFlow, </a:t>
            </a:r>
            <a:r>
              <a:rPr lang="en-IN" sz="2000" dirty="0" err="1"/>
              <a:t>Keras</a:t>
            </a:r>
            <a:r>
              <a:rPr lang="en-IN" sz="2000" dirty="0"/>
              <a:t>, NumPy, Pandas, Scikit-learn, Matplotlib</a:t>
            </a:r>
          </a:p>
          <a:p>
            <a:pPr marL="457200" indent="-457200">
              <a:buFont typeface="+mj-lt"/>
              <a:buAutoNum type="arabicPeriod"/>
            </a:pPr>
            <a:r>
              <a:rPr lang="en-IN" sz="2000" b="1" dirty="0"/>
              <a:t>IDE:</a:t>
            </a:r>
            <a:r>
              <a:rPr lang="en-IN" sz="2000" dirty="0"/>
              <a:t> </a:t>
            </a:r>
            <a:r>
              <a:rPr lang="en-IN" sz="2000" dirty="0" err="1"/>
              <a:t>Jupyter</a:t>
            </a:r>
            <a:r>
              <a:rPr lang="en-IN" sz="2000" dirty="0"/>
              <a:t> Notebook / PyCharm / VS Code</a:t>
            </a:r>
          </a:p>
        </p:txBody>
      </p:sp>
    </p:spTree>
    <p:extLst>
      <p:ext uri="{BB962C8B-B14F-4D97-AF65-F5344CB8AC3E}">
        <p14:creationId xmlns:p14="http://schemas.microsoft.com/office/powerpoint/2010/main" val="83919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D4BFE-04EF-0F57-DDEC-63E7028E2FD1}"/>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3F6C86FE-49D6-2706-3882-0D7B3F13ABF9}"/>
              </a:ext>
            </a:extLst>
          </p:cNvPr>
          <p:cNvSpPr txBox="1">
            <a:spLocks noEditPoints="1"/>
          </p:cNvSpPr>
          <p:nvPr/>
        </p:nvSpPr>
        <p:spPr>
          <a:xfrm>
            <a:off x="0" y="0"/>
            <a:ext cx="12192000" cy="11157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0ACDC4F3-8573-6F74-314D-D9E570B701AF}"/>
              </a:ext>
            </a:extLst>
          </p:cNvPr>
          <p:cNvPicPr/>
          <p:nvPr/>
        </p:nvPicPr>
        <p:blipFill>
          <a:blip r:embed="rId3"/>
          <a:srcRect/>
          <a:stretch>
            <a:fillRect/>
          </a:stretch>
        </p:blipFill>
        <p:spPr>
          <a:xfrm>
            <a:off x="9235557" y="6059775"/>
            <a:ext cx="1967483" cy="655319"/>
          </a:xfrm>
          <a:prstGeom prst="rect">
            <a:avLst/>
          </a:prstGeom>
        </p:spPr>
      </p:pic>
      <p:sp>
        <p:nvSpPr>
          <p:cNvPr id="3" name="object 3">
            <a:extLst>
              <a:ext uri="{FF2B5EF4-FFF2-40B4-BE49-F238E27FC236}">
                <a16:creationId xmlns:a16="http://schemas.microsoft.com/office/drawing/2014/main" id="{A1D033C2-97BC-635E-BEF0-ABAB4386E079}"/>
              </a:ext>
            </a:extLst>
          </p:cNvPr>
          <p:cNvSpPr>
            <a:spLocks noGrp="1" noEditPoints="1"/>
          </p:cNvSpPr>
          <p:nvPr>
            <p:ph type="title"/>
          </p:nvPr>
        </p:nvSpPr>
        <p:spPr>
          <a:xfrm>
            <a:off x="0" y="308475"/>
            <a:ext cx="2675377" cy="505267"/>
          </a:xfrm>
          <a:prstGeom prst="rect">
            <a:avLst/>
          </a:prstGeom>
        </p:spPr>
        <p:txBody>
          <a:bodyPr vert="horz" wrap="square" lIns="0" tIns="12700" rIns="0" bIns="0" rtlCol="0" anchor="t">
            <a:spAutoFit/>
          </a:bodyPr>
          <a:lstStyle/>
          <a:p>
            <a:pPr algn="ctr"/>
            <a:r>
              <a:rPr lang="en-IN" dirty="0">
                <a:latin typeface="Times New Roman"/>
                <a:cs typeface="Times New Roman"/>
              </a:rPr>
              <a:t>Conclusion:</a:t>
            </a:r>
          </a:p>
        </p:txBody>
      </p:sp>
      <p:sp>
        <p:nvSpPr>
          <p:cNvPr id="4" name="TextBox 3">
            <a:extLst>
              <a:ext uri="{FF2B5EF4-FFF2-40B4-BE49-F238E27FC236}">
                <a16:creationId xmlns:a16="http://schemas.microsoft.com/office/drawing/2014/main" id="{409B4E49-432D-A156-53D0-CBEF7F4CD150}"/>
              </a:ext>
            </a:extLst>
          </p:cNvPr>
          <p:cNvSpPr txBox="1"/>
          <p:nvPr/>
        </p:nvSpPr>
        <p:spPr>
          <a:xfrm>
            <a:off x="176098" y="1417501"/>
            <a:ext cx="1121324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None/>
            </a:pPr>
            <a:r>
              <a:rPr lang="en-US" sz="2000" dirty="0"/>
              <a:t>This project successfully introduces an incremental feature selection framework designed to optimize high-dimensional data streams. By leveraging mutual information-based selection and an automated pruning mechanism, the proposed approach effectively reduces computational overhead while maintaining high classification accuracy. The results demonstrate that removing irrelevant features enhances model performance without compromising predictive capability.</a:t>
            </a:r>
          </a:p>
          <a:p>
            <a:r>
              <a:rPr lang="en-US" sz="2000" dirty="0"/>
              <a:t>Furthermore, the framework's adaptability makes it suitable for real-time applications and large-scale datasets, ensuring its scalability across different domains. Future enhancements can focus on integrating adaptive pruning strategies and extending the method to unsupervised learning scenarios.</a:t>
            </a:r>
          </a:p>
        </p:txBody>
      </p:sp>
    </p:spTree>
    <p:extLst>
      <p:ext uri="{BB962C8B-B14F-4D97-AF65-F5344CB8AC3E}">
        <p14:creationId xmlns:p14="http://schemas.microsoft.com/office/powerpoint/2010/main" val="334925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AD5CF-8822-A464-03D3-B0D82C54FE74}"/>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B90616E6-E716-4DB9-AD08-47AF4FA7412D}"/>
              </a:ext>
            </a:extLst>
          </p:cNvPr>
          <p:cNvSpPr txBox="1">
            <a:spLocks noEditPoints="1"/>
          </p:cNvSpPr>
          <p:nvPr/>
        </p:nvSpPr>
        <p:spPr>
          <a:xfrm>
            <a:off x="2010137" y="1823471"/>
            <a:ext cx="8472668" cy="271380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marR="0" lvl="0" indent="0" defTabSz="914400" eaLnBrk="1" fontAlgn="auto" latinLnBrk="0" hangingPunct="1">
              <a:lnSpc>
                <a:spcPct val="100000"/>
              </a:lnSpc>
              <a:spcBef>
                <a:spcPts val="10"/>
              </a:spcBef>
              <a:spcAft>
                <a:spcPts val="0"/>
              </a:spcAft>
              <a:buClrTx/>
              <a:buSzTx/>
              <a:buFontTx/>
              <a:buNone/>
              <a:tabLst/>
              <a:defRPr/>
            </a:pPr>
            <a:endParaRPr kumimoji="0" lang="en-US" sz="3600" b="1" i="0" u="none" strike="noStrike" kern="0" cap="none" spc="0" normalizeH="0" baseline="0" noProof="0">
              <a:ln>
                <a:noFill/>
              </a:ln>
              <a:solidFill>
                <a:prstClr val="white"/>
              </a:solidFill>
              <a:effectLst/>
              <a:uLnTx/>
              <a:uFillTx/>
              <a:latin typeface="Times New Roman" panose="02020603050405020304" pitchFamily="18" charset="0"/>
              <a:ea typeface="+mj-ea"/>
              <a:cs typeface="Times New Roman" panose="02020603050405020304" pitchFamily="18" charset="0"/>
            </a:endParaRPr>
          </a:p>
        </p:txBody>
      </p:sp>
      <p:pic>
        <p:nvPicPr>
          <p:cNvPr id="2" name="object 2">
            <a:extLst>
              <a:ext uri="{FF2B5EF4-FFF2-40B4-BE49-F238E27FC236}">
                <a16:creationId xmlns:a16="http://schemas.microsoft.com/office/drawing/2014/main" id="{823F0EC6-0C6C-DD52-A1F1-ABC4B02E4472}"/>
              </a:ext>
            </a:extLst>
          </p:cNvPr>
          <p:cNvPicPr/>
          <p:nvPr/>
        </p:nvPicPr>
        <p:blipFill>
          <a:blip r:embed="rId3"/>
          <a:srcRect/>
          <a:stretch>
            <a:fillRect/>
          </a:stretch>
        </p:blipFill>
        <p:spPr>
          <a:xfrm>
            <a:off x="9235557" y="6059775"/>
            <a:ext cx="1967483" cy="655319"/>
          </a:xfrm>
          <a:prstGeom prst="rect">
            <a:avLst/>
          </a:prstGeom>
        </p:spPr>
      </p:pic>
      <p:sp>
        <p:nvSpPr>
          <p:cNvPr id="6" name="TextBox 5">
            <a:extLst>
              <a:ext uri="{FF2B5EF4-FFF2-40B4-BE49-F238E27FC236}">
                <a16:creationId xmlns:a16="http://schemas.microsoft.com/office/drawing/2014/main" id="{F41D57F2-863C-FCC6-2C90-F368E34B1A22}"/>
              </a:ext>
            </a:extLst>
          </p:cNvPr>
          <p:cNvSpPr txBox="1"/>
          <p:nvPr/>
        </p:nvSpPr>
        <p:spPr>
          <a:xfrm>
            <a:off x="3919959" y="2598003"/>
            <a:ext cx="4653023" cy="830997"/>
          </a:xfrm>
          <a:prstGeom prst="rect">
            <a:avLst/>
          </a:prstGeom>
          <a:noFill/>
        </p:spPr>
        <p:txBody>
          <a:bodyPr wrap="square" rtlCol="0">
            <a:spAutoFit/>
          </a:bodyPr>
          <a:lstStyle/>
          <a:p>
            <a:r>
              <a:rPr lang="en-IN" sz="4800" b="1">
                <a:solidFill>
                  <a:schemeClr val="bg1"/>
                </a:solidFill>
              </a:rPr>
              <a:t>Literature Review</a:t>
            </a:r>
          </a:p>
        </p:txBody>
      </p:sp>
    </p:spTree>
    <p:extLst>
      <p:ext uri="{BB962C8B-B14F-4D97-AF65-F5344CB8AC3E}">
        <p14:creationId xmlns:p14="http://schemas.microsoft.com/office/powerpoint/2010/main" val="268978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CD0F0985-DFD0-DAEF-63B9-F4F7E6DD3943}"/>
              </a:ext>
            </a:extLst>
          </p:cNvPr>
          <p:cNvPicPr/>
          <p:nvPr/>
        </p:nvPicPr>
        <p:blipFill>
          <a:blip r:embed="rId2"/>
          <a:srcRect/>
          <a:stretch>
            <a:fillRect/>
          </a:stretch>
        </p:blipFill>
        <p:spPr>
          <a:xfrm>
            <a:off x="10617275" y="6202681"/>
            <a:ext cx="1702012" cy="655319"/>
          </a:xfrm>
          <a:prstGeom prst="rect">
            <a:avLst/>
          </a:prstGeom>
        </p:spPr>
      </p:pic>
      <p:sp>
        <p:nvSpPr>
          <p:cNvPr id="16" name="Text Placeholder 15">
            <a:extLst>
              <a:ext uri="{FF2B5EF4-FFF2-40B4-BE49-F238E27FC236}">
                <a16:creationId xmlns:a16="http://schemas.microsoft.com/office/drawing/2014/main" id="{BBBB8E40-55B6-B234-AB96-0BDE2349827A}"/>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9767008E-1B27-9E82-E6D5-D57A3D8C116F}"/>
              </a:ext>
            </a:extLst>
          </p:cNvPr>
          <p:cNvGraphicFramePr>
            <a:graphicFrameLocks noGrp="1"/>
          </p:cNvGraphicFramePr>
          <p:nvPr>
            <p:extLst>
              <p:ext uri="{D42A27DB-BD31-4B8C-83A1-F6EECF244321}">
                <p14:modId xmlns:p14="http://schemas.microsoft.com/office/powerpoint/2010/main" val="2543745032"/>
              </p:ext>
            </p:extLst>
          </p:nvPr>
        </p:nvGraphicFramePr>
        <p:xfrm>
          <a:off x="-73475" y="433081"/>
          <a:ext cx="12314636" cy="5761242"/>
        </p:xfrm>
        <a:graphic>
          <a:graphicData uri="http://schemas.openxmlformats.org/drawingml/2006/table">
            <a:tbl>
              <a:tblPr firstRow="1" bandRow="1">
                <a:tableStyleId>{21E4AEA4-8DFA-4A89-87EB-49C32662AFE0}</a:tableStyleId>
              </a:tblPr>
              <a:tblGrid>
                <a:gridCol w="545957">
                  <a:extLst>
                    <a:ext uri="{9D8B030D-6E8A-4147-A177-3AD203B41FA5}">
                      <a16:colId xmlns:a16="http://schemas.microsoft.com/office/drawing/2014/main" val="3220144604"/>
                    </a:ext>
                  </a:extLst>
                </a:gridCol>
                <a:gridCol w="2042823">
                  <a:extLst>
                    <a:ext uri="{9D8B030D-6E8A-4147-A177-3AD203B41FA5}">
                      <a16:colId xmlns:a16="http://schemas.microsoft.com/office/drawing/2014/main" val="405831761"/>
                    </a:ext>
                  </a:extLst>
                </a:gridCol>
                <a:gridCol w="1515863">
                  <a:extLst>
                    <a:ext uri="{9D8B030D-6E8A-4147-A177-3AD203B41FA5}">
                      <a16:colId xmlns:a16="http://schemas.microsoft.com/office/drawing/2014/main" val="3290863450"/>
                    </a:ext>
                  </a:extLst>
                </a:gridCol>
                <a:gridCol w="2706898">
                  <a:extLst>
                    <a:ext uri="{9D8B030D-6E8A-4147-A177-3AD203B41FA5}">
                      <a16:colId xmlns:a16="http://schemas.microsoft.com/office/drawing/2014/main" val="2155619221"/>
                    </a:ext>
                  </a:extLst>
                </a:gridCol>
                <a:gridCol w="1633981">
                  <a:extLst>
                    <a:ext uri="{9D8B030D-6E8A-4147-A177-3AD203B41FA5}">
                      <a16:colId xmlns:a16="http://schemas.microsoft.com/office/drawing/2014/main" val="2972712502"/>
                    </a:ext>
                  </a:extLst>
                </a:gridCol>
                <a:gridCol w="1633983">
                  <a:extLst>
                    <a:ext uri="{9D8B030D-6E8A-4147-A177-3AD203B41FA5}">
                      <a16:colId xmlns:a16="http://schemas.microsoft.com/office/drawing/2014/main" val="303764300"/>
                    </a:ext>
                  </a:extLst>
                </a:gridCol>
                <a:gridCol w="2235131">
                  <a:extLst>
                    <a:ext uri="{9D8B030D-6E8A-4147-A177-3AD203B41FA5}">
                      <a16:colId xmlns:a16="http://schemas.microsoft.com/office/drawing/2014/main" val="1719198593"/>
                    </a:ext>
                  </a:extLst>
                </a:gridCol>
              </a:tblGrid>
              <a:tr h="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S.NO</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Title</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a:solidFill>
                            <a:schemeClr val="tx1"/>
                          </a:solidFill>
                          <a:latin typeface="Times New Roman" panose="02020603050405020304" pitchFamily="18" charset="0"/>
                          <a:cs typeface="Times New Roman" panose="02020603050405020304" pitchFamily="18" charset="0"/>
                        </a:rPr>
                        <a:t>Author</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Methodology/Algorithms/Architecture used</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Merits </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Demerits</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Research gap</a:t>
                      </a:r>
                    </a:p>
                    <a:p>
                      <a:pPr algn="l"/>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4846842">
                <a:tc>
                  <a:txBody>
                    <a:bodyPr/>
                    <a:lstStyle/>
                    <a:p>
                      <a:pPr algn="l"/>
                      <a:r>
                        <a:rPr lang="en-US">
                          <a:solidFill>
                            <a:schemeClr val="tx1"/>
                          </a:solidFill>
                          <a:latin typeface="Times New Roman" panose="02020603050405020304" pitchFamily="18" charset="0"/>
                          <a:cs typeface="Times New Roman" panose="02020603050405020304" pitchFamily="18" charset="0"/>
                        </a:rPr>
                        <a:t>01</a:t>
                      </a: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r>
                        <a:rPr lang="en-US">
                          <a:solidFill>
                            <a:schemeClr val="tx1"/>
                          </a:solidFill>
                          <a:latin typeface="Times New Roman" panose="02020603050405020304" pitchFamily="18" charset="0"/>
                          <a:cs typeface="Times New Roman" panose="02020603050405020304" pitchFamily="18" charset="0"/>
                        </a:rPr>
                        <a:t>02</a:t>
                      </a: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r>
                        <a:rPr lang="en-US">
                          <a:solidFill>
                            <a:schemeClr val="tx1"/>
                          </a:solidFill>
                          <a:latin typeface="Times New Roman" panose="02020603050405020304" pitchFamily="18" charset="0"/>
                          <a:cs typeface="Times New Roman" panose="02020603050405020304" pitchFamily="18" charset="0"/>
                        </a:rPr>
                        <a:t>03</a:t>
                      </a:r>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100"/>
                        <a:t>Enhancing Feature Selection in High-Dimensional Data With Fuzzy Fitness-Integrated Memetic Algorithms</a:t>
                      </a:r>
                      <a:endParaRPr lang="en-IN" sz="1050" kern="1200">
                        <a:solidFill>
                          <a:schemeClr val="dk1"/>
                        </a:solidFill>
                        <a:latin typeface="Times New Roman" panose="02020603050405020304" pitchFamily="18" charset="0"/>
                        <a:ea typeface="+mn-ea"/>
                        <a:cs typeface="Times New Roman" panose="02020603050405020304" pitchFamily="18" charset="0"/>
                      </a:endParaRPr>
                    </a:p>
                    <a:p>
                      <a:pPr algn="l"/>
                      <a:r>
                        <a:rPr lang="en-IN" sz="1200" b="1" i="0" kern="1200">
                          <a:solidFill>
                            <a:schemeClr val="dk1"/>
                          </a:solidFill>
                          <a:effectLst/>
                          <a:latin typeface="+mn-lt"/>
                          <a:ea typeface="+mn-ea"/>
                          <a:cs typeface="+mn-cs"/>
                        </a:rPr>
                        <a:t>DOI</a:t>
                      </a:r>
                      <a:r>
                        <a:rPr lang="en-IN" sz="1200" b="0" i="0" kern="1200">
                          <a:solidFill>
                            <a:schemeClr val="dk1"/>
                          </a:solidFill>
                          <a:effectLst/>
                          <a:latin typeface="+mn-lt"/>
                          <a:ea typeface="+mn-ea"/>
                          <a:cs typeface="+mn-cs"/>
                        </a:rPr>
                        <a:t>: </a:t>
                      </a:r>
                      <a:r>
                        <a:rPr lang="en-US" sz="1400" b="0" i="0" u="none" strike="noStrike" kern="1200">
                          <a:solidFill>
                            <a:schemeClr val="dk1"/>
                          </a:solidFill>
                          <a:effectLst/>
                          <a:latin typeface="+mn-lt"/>
                          <a:ea typeface="+mn-ea"/>
                          <a:cs typeface="+mn-cs"/>
                          <a:hlinkClick r:id="rId3"/>
                        </a:rPr>
                        <a:t>10.1109/ACCESS.2024.3459390</a:t>
                      </a:r>
                      <a:endParaRPr lang="en-US" sz="1400" b="0" i="0" u="none" strike="noStrike" kern="1200">
                        <a:solidFill>
                          <a:schemeClr val="dk1"/>
                        </a:solidFill>
                        <a:effectLst/>
                        <a:latin typeface="+mn-lt"/>
                        <a:ea typeface="+mn-ea"/>
                        <a:cs typeface="+mn-cs"/>
                      </a:endParaRPr>
                    </a:p>
                    <a:p>
                      <a:pPr algn="l"/>
                      <a:endParaRPr lang="en-US" sz="1400" b="0" i="0" u="none" strike="noStrike" kern="1200">
                        <a:solidFill>
                          <a:schemeClr val="dk1"/>
                        </a:solidFill>
                        <a:effectLst/>
                        <a:latin typeface="+mn-lt"/>
                        <a:ea typeface="+mn-ea"/>
                        <a:cs typeface="+mn-cs"/>
                      </a:endParaRPr>
                    </a:p>
                    <a:p>
                      <a:pPr algn="l"/>
                      <a:endParaRPr lang="en-US" sz="1100" b="0" i="0" u="none" strike="noStrike" kern="1200">
                        <a:solidFill>
                          <a:schemeClr val="dk1"/>
                        </a:solidFill>
                        <a:effectLst/>
                        <a:latin typeface="+mn-lt"/>
                        <a:ea typeface="+mn-ea"/>
                        <a:cs typeface="+mn-cs"/>
                      </a:endParaRPr>
                    </a:p>
                    <a:p>
                      <a:pPr algn="l"/>
                      <a:r>
                        <a:rPr lang="en-US" sz="1100" b="0" i="0" u="none" strike="noStrike" kern="1200">
                          <a:solidFill>
                            <a:schemeClr val="dk1"/>
                          </a:solidFill>
                          <a:effectLst/>
                          <a:latin typeface="+mn-lt"/>
                          <a:ea typeface="+mn-ea"/>
                          <a:cs typeface="+mn-cs"/>
                        </a:rPr>
                        <a:t>Incremental Unsupervised Feature Selection for Dynamic Incomplete Multi-view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strike="noStrike" kern="1200">
                          <a:solidFill>
                            <a:schemeClr val="dk1"/>
                          </a:solidFill>
                          <a:effectLst/>
                          <a:latin typeface="+mn-lt"/>
                          <a:ea typeface="+mn-ea"/>
                          <a:cs typeface="+mn-cs"/>
                        </a:rPr>
                        <a:t>DOI</a:t>
                      </a:r>
                      <a:r>
                        <a:rPr lang="en-US" sz="1100" b="0" i="0" u="none" strike="noStrike" kern="1200">
                          <a:solidFill>
                            <a:schemeClr val="dk1"/>
                          </a:solidFill>
                          <a:effectLst/>
                          <a:latin typeface="+mn-lt"/>
                          <a:ea typeface="+mn-ea"/>
                          <a:cs typeface="+mn-cs"/>
                        </a:rPr>
                        <a:t>:https://doi.org/10.48550/arXiv.2204.02973</a:t>
                      </a:r>
                    </a:p>
                    <a:p>
                      <a:pPr algn="l"/>
                      <a:endParaRPr lang="en-US" sz="1400" b="0" i="0" u="none" strike="noStrike" kern="1200">
                        <a:solidFill>
                          <a:schemeClr val="dk1"/>
                        </a:solidFill>
                        <a:effectLst/>
                        <a:latin typeface="+mn-lt"/>
                        <a:ea typeface="+mn-ea"/>
                        <a:cs typeface="+mn-cs"/>
                      </a:endParaRPr>
                    </a:p>
                    <a:p>
                      <a:pPr algn="l"/>
                      <a:endParaRPr lang="en-US" sz="1400" b="0" i="0" u="none" strike="noStrike" kern="1200">
                        <a:solidFill>
                          <a:schemeClr val="dk1"/>
                        </a:solidFill>
                        <a:effectLst/>
                        <a:latin typeface="+mn-lt"/>
                        <a:ea typeface="+mn-ea"/>
                        <a:cs typeface="+mn-cs"/>
                      </a:endParaRPr>
                    </a:p>
                    <a:p>
                      <a:pPr algn="l"/>
                      <a:endParaRPr lang="en-US" sz="1400" b="0" i="0" u="none" strike="noStrike" kern="1200">
                        <a:solidFill>
                          <a:schemeClr val="dk1"/>
                        </a:solidFill>
                        <a:effectLst/>
                        <a:latin typeface="+mn-lt"/>
                        <a:ea typeface="+mn-ea"/>
                        <a:cs typeface="+mn-cs"/>
                      </a:endParaRPr>
                    </a:p>
                    <a:p>
                      <a:pPr algn="l"/>
                      <a:r>
                        <a:rPr lang="en-US" sz="1100" b="0" i="0" u="none" strike="noStrike" kern="1200" baseline="0">
                          <a:solidFill>
                            <a:schemeClr val="dk1"/>
                          </a:solidFill>
                          <a:latin typeface="+mn-lt"/>
                          <a:ea typeface="+mn-ea"/>
                          <a:cs typeface="+mn-cs"/>
                        </a:rPr>
                        <a:t>Online group streaming feature selection using entropy-based</a:t>
                      </a:r>
                    </a:p>
                    <a:p>
                      <a:pPr algn="l"/>
                      <a:r>
                        <a:rPr lang="en-US" sz="1100" b="0" i="0" u="none" strike="noStrike" kern="1200" baseline="0">
                          <a:solidFill>
                            <a:schemeClr val="dk1"/>
                          </a:solidFill>
                          <a:latin typeface="+mn-lt"/>
                          <a:ea typeface="+mn-ea"/>
                          <a:cs typeface="+mn-cs"/>
                        </a:rPr>
                        <a:t>uncertainty measures for fuzzy neighborhood rough sets</a:t>
                      </a:r>
                      <a:endParaRPr lang="en-IN" sz="1000" b="0" kern="1200">
                        <a:solidFill>
                          <a:schemeClr val="dk1"/>
                        </a:solidFill>
                        <a:latin typeface="Times New Roman" panose="02020603050405020304" pitchFamily="18" charset="0"/>
                        <a:ea typeface="+mn-ea"/>
                        <a:cs typeface="Times New Roman" panose="02020603050405020304" pitchFamily="18" charset="0"/>
                      </a:endParaRPr>
                    </a:p>
                    <a:p>
                      <a:pPr algn="l" fontAlgn="base"/>
                      <a:r>
                        <a:rPr lang="en-IN" sz="1200" b="0" i="0" kern="1200">
                          <a:solidFill>
                            <a:schemeClr val="dk1"/>
                          </a:solidFill>
                          <a:effectLst/>
                          <a:latin typeface="+mn-lt"/>
                          <a:ea typeface="+mn-ea"/>
                          <a:cs typeface="+mn-cs"/>
                        </a:rPr>
                        <a:t>DOI: </a:t>
                      </a:r>
                      <a:r>
                        <a:rPr lang="en-IN" sz="1200" b="0" u="none" strike="noStrike">
                          <a:effectLst/>
                          <a:hlinkClick r:id="rId4"/>
                        </a:rPr>
                        <a:t>https://doi.org/10.48550/arXiv.2204.02973</a:t>
                      </a:r>
                      <a:endParaRPr lang="en-IN" sz="1200" b="0" i="0" kern="1200">
                        <a:solidFill>
                          <a:schemeClr val="dk1"/>
                        </a:solidFill>
                        <a:effectLst/>
                        <a:latin typeface="+mn-lt"/>
                        <a:ea typeface="+mn-ea"/>
                        <a:cs typeface="+mn-cs"/>
                      </a:endParaRPr>
                    </a:p>
                    <a:p>
                      <a:pPr algn="l"/>
                      <a:endParaRPr lang="en-US" sz="1400" b="0" i="0" u="none" strike="noStrike" kern="1200">
                        <a:solidFill>
                          <a:schemeClr val="dk1"/>
                        </a:solidFill>
                        <a:effectLst/>
                        <a:latin typeface="+mn-lt"/>
                        <a:ea typeface="+mn-ea"/>
                        <a:cs typeface="+mn-cs"/>
                      </a:endParaRPr>
                    </a:p>
                  </a:txBody>
                  <a:tcPr/>
                </a:tc>
                <a:tc>
                  <a:txBody>
                    <a:bodyPr/>
                    <a:lstStyle/>
                    <a:p>
                      <a:pPr algn="l"/>
                      <a:r>
                        <a:rPr lang="en-US" sz="1200" b="0" i="0" u="none" strike="noStrike" kern="1200" dirty="0">
                          <a:solidFill>
                            <a:schemeClr val="dk1"/>
                          </a:solidFill>
                          <a:effectLst/>
                          <a:latin typeface="+mn-lt"/>
                          <a:ea typeface="+mn-ea"/>
                          <a:cs typeface="+mn-cs"/>
                        </a:rPr>
                        <a:t>Keerthi Gabbi Reddy, Deepashikha Mishra.</a:t>
                      </a:r>
                      <a:endParaRPr lang="en-IN" sz="1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1200" kern="1200" dirty="0">
                          <a:solidFill>
                            <a:schemeClr val="dk1"/>
                          </a:solidFill>
                          <a:latin typeface="Times New Roman" panose="02020603050405020304" pitchFamily="18" charset="0"/>
                          <a:ea typeface="+mn-ea"/>
                          <a:cs typeface="Times New Roman" panose="02020603050405020304" pitchFamily="18" charset="0"/>
                        </a:rPr>
                        <a:t>Published by:</a:t>
                      </a:r>
                      <a:r>
                        <a:rPr lang="en-US" sz="1200" b="0" i="0" kern="1200" dirty="0">
                          <a:solidFill>
                            <a:schemeClr val="dk1"/>
                          </a:solidFill>
                          <a:effectLst/>
                          <a:latin typeface="+mn-lt"/>
                          <a:ea typeface="+mn-ea"/>
                          <a:cs typeface="+mn-cs"/>
                        </a:rPr>
                        <a:t>IEEE</a:t>
                      </a:r>
                    </a:p>
                    <a:p>
                      <a:pPr algn="l"/>
                      <a:r>
                        <a:rPr lang="en-US" sz="1100" b="0" i="0" kern="1200" dirty="0">
                          <a:solidFill>
                            <a:schemeClr val="dk1"/>
                          </a:solidFill>
                          <a:effectLst/>
                          <a:latin typeface="+mn-lt"/>
                          <a:ea typeface="+mn-ea"/>
                          <a:cs typeface="+mn-cs"/>
                        </a:rPr>
                        <a:t>Year:2024</a:t>
                      </a:r>
                    </a:p>
                    <a:p>
                      <a:pPr algn="l"/>
                      <a:endParaRPr lang="en-US" sz="1400" b="0" i="0" kern="1200" dirty="0">
                        <a:solidFill>
                          <a:schemeClr val="dk1"/>
                        </a:solidFill>
                        <a:effectLst/>
                        <a:latin typeface="+mn-lt"/>
                        <a:ea typeface="+mn-ea"/>
                        <a:cs typeface="+mn-cs"/>
                      </a:endParaRPr>
                    </a:p>
                    <a:p>
                      <a:pPr algn="l"/>
                      <a:endParaRPr lang="en-US" sz="1400" b="0" i="0" kern="1200" dirty="0">
                        <a:solidFill>
                          <a:schemeClr val="dk1"/>
                        </a:solidFill>
                        <a:effectLst/>
                        <a:latin typeface="+mn-lt"/>
                        <a:ea typeface="+mn-ea"/>
                        <a:cs typeface="+mn-cs"/>
                      </a:endParaRPr>
                    </a:p>
                    <a:p>
                      <a:pPr algn="l"/>
                      <a:endParaRPr lang="en-US" sz="1400" b="0" i="0" kern="1200" dirty="0">
                        <a:solidFill>
                          <a:schemeClr val="dk1"/>
                        </a:solidFill>
                        <a:effectLst/>
                        <a:latin typeface="+mn-lt"/>
                        <a:ea typeface="+mn-ea"/>
                        <a:cs typeface="+mn-cs"/>
                      </a:endParaRPr>
                    </a:p>
                    <a:p>
                      <a:pPr algn="l"/>
                      <a:endParaRPr lang="en-US" sz="1400" b="0" i="0" kern="1200" dirty="0">
                        <a:solidFill>
                          <a:schemeClr val="dk1"/>
                        </a:solidFill>
                        <a:effectLst/>
                        <a:latin typeface="+mn-lt"/>
                        <a:ea typeface="+mn-ea"/>
                        <a:cs typeface="+mn-cs"/>
                      </a:endParaRPr>
                    </a:p>
                    <a:p>
                      <a:pPr algn="l"/>
                      <a:r>
                        <a:rPr lang="en-IN" sz="1100" b="0" kern="1200" dirty="0">
                          <a:solidFill>
                            <a:schemeClr val="dk1"/>
                          </a:solidFill>
                          <a:latin typeface="Times New Roman" panose="02020603050405020304" pitchFamily="18" charset="0"/>
                          <a:ea typeface="+mn-ea"/>
                          <a:cs typeface="Times New Roman" panose="02020603050405020304" pitchFamily="18" charset="0"/>
                        </a:rPr>
                        <a:t>Yanyong Huang,</a:t>
                      </a:r>
                    </a:p>
                    <a:p>
                      <a:pPr algn="l"/>
                      <a:r>
                        <a:rPr lang="en-IN" sz="1100" b="0" kern="1200" dirty="0" err="1">
                          <a:solidFill>
                            <a:schemeClr val="dk1"/>
                          </a:solidFill>
                          <a:latin typeface="Times New Roman" panose="02020603050405020304" pitchFamily="18" charset="0"/>
                          <a:ea typeface="+mn-ea"/>
                          <a:cs typeface="Times New Roman" panose="02020603050405020304" pitchFamily="18" charset="0"/>
                        </a:rPr>
                        <a:t>Kejun</a:t>
                      </a:r>
                      <a:r>
                        <a:rPr lang="en-IN" sz="1100" b="0" kern="1200" dirty="0">
                          <a:solidFill>
                            <a:schemeClr val="dk1"/>
                          </a:solidFill>
                          <a:latin typeface="Times New Roman" panose="02020603050405020304" pitchFamily="18" charset="0"/>
                          <a:ea typeface="+mn-ea"/>
                          <a:cs typeface="Times New Roman" panose="02020603050405020304" pitchFamily="18" charset="0"/>
                        </a:rPr>
                        <a:t> Guo, </a:t>
                      </a:r>
                      <a:r>
                        <a:rPr lang="en-IN" sz="1100" b="0" kern="1200" dirty="0" err="1">
                          <a:solidFill>
                            <a:schemeClr val="dk1"/>
                          </a:solidFill>
                          <a:latin typeface="Times New Roman" panose="02020603050405020304" pitchFamily="18" charset="0"/>
                          <a:ea typeface="+mn-ea"/>
                          <a:cs typeface="Times New Roman" panose="02020603050405020304" pitchFamily="18" charset="0"/>
                        </a:rPr>
                        <a:t>Xiuwen</a:t>
                      </a:r>
                      <a:r>
                        <a:rPr lang="en-IN" sz="1100" b="0" kern="1200" dirty="0">
                          <a:solidFill>
                            <a:schemeClr val="dk1"/>
                          </a:solidFill>
                          <a:latin typeface="Times New Roman" panose="02020603050405020304" pitchFamily="18" charset="0"/>
                          <a:ea typeface="+mn-ea"/>
                          <a:cs typeface="Times New Roman" panose="02020603050405020304" pitchFamily="18" charset="0"/>
                        </a:rPr>
                        <a:t> Yi, Zhong Li, </a:t>
                      </a:r>
                      <a:r>
                        <a:rPr lang="en-IN" sz="1100" b="0" kern="1200" dirty="0" err="1">
                          <a:solidFill>
                            <a:schemeClr val="dk1"/>
                          </a:solidFill>
                          <a:latin typeface="Times New Roman" panose="02020603050405020304" pitchFamily="18" charset="0"/>
                          <a:ea typeface="+mn-ea"/>
                          <a:cs typeface="Times New Roman" panose="02020603050405020304" pitchFamily="18" charset="0"/>
                        </a:rPr>
                        <a:t>Tianrui</a:t>
                      </a:r>
                      <a:r>
                        <a:rPr lang="en-IN" sz="1100" b="0" kern="1200" dirty="0">
                          <a:solidFill>
                            <a:schemeClr val="dk1"/>
                          </a:solidFill>
                          <a:latin typeface="Times New Roman" panose="02020603050405020304" pitchFamily="18" charset="0"/>
                          <a:ea typeface="+mn-ea"/>
                          <a:cs typeface="Times New Roman" panose="02020603050405020304" pitchFamily="18" charset="0"/>
                        </a:rPr>
                        <a:t> Li.</a:t>
                      </a:r>
                    </a:p>
                    <a:p>
                      <a:pPr algn="l"/>
                      <a:r>
                        <a:rPr lang="en-IN" sz="1100" kern="1200" dirty="0">
                          <a:solidFill>
                            <a:schemeClr val="dk1"/>
                          </a:solidFill>
                          <a:latin typeface="Times New Roman" panose="02020603050405020304" pitchFamily="18" charset="0"/>
                          <a:ea typeface="+mn-ea"/>
                          <a:cs typeface="Times New Roman" panose="02020603050405020304" pitchFamily="18" charset="0"/>
                        </a:rPr>
                        <a:t>Published by: </a:t>
                      </a:r>
                      <a:r>
                        <a:rPr lang="en-IN" sz="1100" kern="1200" dirty="0" err="1">
                          <a:solidFill>
                            <a:schemeClr val="dk1"/>
                          </a:solidFill>
                          <a:latin typeface="Times New Roman" panose="02020603050405020304" pitchFamily="18" charset="0"/>
                          <a:ea typeface="+mn-ea"/>
                          <a:cs typeface="Times New Roman" panose="02020603050405020304" pitchFamily="18" charset="0"/>
                        </a:rPr>
                        <a:t>arxiv.og</a:t>
                      </a:r>
                      <a:endParaRPr lang="en-IN" sz="1100" kern="1200" dirty="0">
                        <a:solidFill>
                          <a:schemeClr val="dk1"/>
                        </a:solidFill>
                        <a:latin typeface="Times New Roman" panose="02020603050405020304" pitchFamily="18" charset="0"/>
                        <a:ea typeface="+mn-ea"/>
                        <a:cs typeface="Times New Roman" panose="02020603050405020304" pitchFamily="18" charset="0"/>
                      </a:endParaRPr>
                    </a:p>
                    <a:p>
                      <a:pPr algn="l"/>
                      <a:r>
                        <a:rPr lang="en-US" sz="1100" b="0" i="0" kern="1200" dirty="0">
                          <a:solidFill>
                            <a:schemeClr val="dk1"/>
                          </a:solidFill>
                          <a:effectLst/>
                          <a:latin typeface="+mn-lt"/>
                          <a:ea typeface="+mn-ea"/>
                          <a:cs typeface="+mn-cs"/>
                        </a:rPr>
                        <a:t>Year:2024</a:t>
                      </a:r>
                      <a:endParaRPr lang="en-IN" sz="1100" kern="1200" dirty="0">
                        <a:solidFill>
                          <a:schemeClr val="dk1"/>
                        </a:solidFill>
                        <a:latin typeface="Times New Roman" panose="02020603050405020304" pitchFamily="18" charset="0"/>
                        <a:ea typeface="+mn-ea"/>
                        <a:cs typeface="Times New Roman" panose="02020603050405020304" pitchFamily="18" charset="0"/>
                      </a:endParaRPr>
                    </a:p>
                    <a:p>
                      <a:pPr algn="l"/>
                      <a:endParaRPr lang="en-IN" sz="1100" kern="1200" dirty="0">
                        <a:solidFill>
                          <a:schemeClr val="dk1"/>
                        </a:solidFill>
                        <a:latin typeface="Times New Roman" panose="02020603050405020304" pitchFamily="18" charset="0"/>
                        <a:ea typeface="+mn-ea"/>
                        <a:cs typeface="Times New Roman" panose="02020603050405020304" pitchFamily="18" charset="0"/>
                      </a:endParaRPr>
                    </a:p>
                    <a:p>
                      <a:pPr algn="l"/>
                      <a:endParaRPr lang="en-IN" sz="1100" kern="1200" dirty="0">
                        <a:solidFill>
                          <a:schemeClr val="dk1"/>
                        </a:solidFill>
                        <a:latin typeface="Times New Roman" panose="02020603050405020304" pitchFamily="18" charset="0"/>
                        <a:ea typeface="+mn-ea"/>
                        <a:cs typeface="Times New Roman" panose="02020603050405020304" pitchFamily="18" charset="0"/>
                      </a:endParaRPr>
                    </a:p>
                    <a:p>
                      <a:pPr algn="l"/>
                      <a:endParaRPr lang="en-IN" sz="1100" kern="1200" dirty="0">
                        <a:solidFill>
                          <a:schemeClr val="dk1"/>
                        </a:solidFill>
                        <a:latin typeface="Times New Roman" panose="02020603050405020304" pitchFamily="18" charset="0"/>
                        <a:ea typeface="+mn-ea"/>
                        <a:cs typeface="Times New Roman" panose="02020603050405020304" pitchFamily="18" charset="0"/>
                      </a:endParaRPr>
                    </a:p>
                    <a:p>
                      <a:pPr algn="l"/>
                      <a:endParaRPr lang="en-US" sz="1100" dirty="0"/>
                    </a:p>
                    <a:p>
                      <a:pPr algn="l"/>
                      <a:r>
                        <a:rPr lang="en-US" sz="1100" dirty="0" err="1"/>
                        <a:t>Jiucheng</a:t>
                      </a:r>
                      <a:r>
                        <a:rPr lang="en-US" sz="1100" dirty="0"/>
                        <a:t> Xu, </a:t>
                      </a:r>
                      <a:r>
                        <a:rPr lang="en-US" sz="1100" dirty="0" err="1"/>
                        <a:t>Yuanhao</a:t>
                      </a:r>
                      <a:r>
                        <a:rPr lang="en-US" sz="1100" dirty="0"/>
                        <a:t> Sun, </a:t>
                      </a:r>
                      <a:r>
                        <a:rPr lang="en-US" sz="1100" dirty="0" err="1"/>
                        <a:t>Kanglin</a:t>
                      </a:r>
                      <a:r>
                        <a:rPr lang="en-US" sz="1100" dirty="0"/>
                        <a:t> Qu1, </a:t>
                      </a:r>
                      <a:r>
                        <a:rPr lang="en-US" sz="1100" dirty="0" err="1"/>
                        <a:t>Xiangru</a:t>
                      </a:r>
                      <a:r>
                        <a:rPr lang="en-US" sz="1100" dirty="0"/>
                        <a:t> Meng, </a:t>
                      </a:r>
                      <a:r>
                        <a:rPr lang="en-US" sz="1100" dirty="0" err="1"/>
                        <a:t>Qinchen</a:t>
                      </a:r>
                      <a:r>
                        <a:rPr lang="en-US" sz="1100" dirty="0"/>
                        <a:t> Hou,</a:t>
                      </a:r>
                    </a:p>
                    <a:p>
                      <a:pPr algn="l"/>
                      <a:r>
                        <a:rPr lang="en-IN" sz="1050" b="0" i="0" kern="1200" dirty="0">
                          <a:solidFill>
                            <a:schemeClr val="dk1"/>
                          </a:solidFill>
                          <a:effectLst/>
                          <a:latin typeface="+mn-lt"/>
                          <a:ea typeface="+mn-ea"/>
                          <a:cs typeface="+mn-cs"/>
                        </a:rPr>
                        <a:t>Published by: Springer</a:t>
                      </a:r>
                    </a:p>
                    <a:p>
                      <a:pPr algn="l"/>
                      <a:r>
                        <a:rPr lang="en-US" sz="1100" b="0" i="0" kern="1200" dirty="0">
                          <a:solidFill>
                            <a:schemeClr val="dk1"/>
                          </a:solidFill>
                          <a:effectLst/>
                          <a:latin typeface="+mn-lt"/>
                          <a:ea typeface="+mn-ea"/>
                          <a:cs typeface="+mn-cs"/>
                        </a:rPr>
                        <a:t>Year:2024</a:t>
                      </a:r>
                      <a:endParaRPr lang="en-IN" sz="1100" b="0" i="0" kern="1200" dirty="0">
                        <a:solidFill>
                          <a:schemeClr val="dk1"/>
                        </a:solidFill>
                        <a:effectLst/>
                        <a:latin typeface="+mn-lt"/>
                        <a:ea typeface="+mn-ea"/>
                        <a:cs typeface="+mn-cs"/>
                      </a:endParaRPr>
                    </a:p>
                    <a:p>
                      <a:pPr algn="l"/>
                      <a:endParaRPr lang="en-IN" sz="11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sz="1050"/>
                        <a:t>This study presents a Memetic Algorithm (MA) for feature selection by combining Genetic Algorithms (GA) with Local Search (LS). It optimizes feature subsets using selection, crossover, mutation, and refinement through Hill Climbing and Tabu Search. A fuzzy fitness function ensures optimal selection by balancing accuracy and uncertainty.</a:t>
                      </a:r>
                    </a:p>
                    <a:p>
                      <a:pPr algn="l"/>
                      <a:endParaRPr lang="en-US" sz="1000"/>
                    </a:p>
                    <a:p>
                      <a:pPr algn="l"/>
                      <a:r>
                        <a:rPr lang="en-US" sz="1200"/>
                        <a:t>The method extends WNMF for dynamic incomplete multi-view feature selection using adaptive view weights. It ensures effective selection through row sparsity, consensus clustering, and spectral analysis for data consistency.</a:t>
                      </a:r>
                    </a:p>
                    <a:p>
                      <a:pPr algn="l"/>
                      <a:endParaRPr lang="en-US" sz="1100"/>
                    </a:p>
                    <a:p>
                      <a:pPr algn="l"/>
                      <a:endParaRPr lang="en-US" sz="110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The proposed methodology defines fuzzy neighborhood entropy-based uncertainty measures to evaluate feature separability and selects features using significance, interaction gain, and contrast ratio. An online group streaming feature selection algorithm (FNE-OGSFS) is designed to retain important features while dynamically filtering redundant ones.</a:t>
                      </a:r>
                    </a:p>
                    <a:p>
                      <a:pPr algn="l"/>
                      <a:endParaRPr lang="en-US" sz="1100"/>
                    </a:p>
                    <a:p>
                      <a:pPr algn="l"/>
                      <a:endParaRPr lang="en-US" sz="110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50"/>
                        <a:t>Combining GA and LS improves search efficiency for optimal feature selection. The fuzzy fitness function enhances robustness by considering accuracy and uncertainty.</a:t>
                      </a:r>
                      <a:endParaRPr lang="en-US" sz="105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a:p>
                    <a:p>
                      <a:pPr marL="0" marR="0" lvl="0" indent="0" algn="l" defTabSz="914400" eaLnBrk="1" fontAlgn="auto" latinLnBrk="0" hangingPunct="1">
                        <a:lnSpc>
                          <a:spcPct val="100000"/>
                        </a:lnSpc>
                        <a:spcBef>
                          <a:spcPts val="0"/>
                        </a:spcBef>
                        <a:spcAft>
                          <a:spcPts val="0"/>
                        </a:spcAft>
                        <a:buClrTx/>
                        <a:buSzTx/>
                        <a:buFontTx/>
                        <a:buNone/>
                        <a:tabLst/>
                        <a:defRPr/>
                      </a:pPr>
                      <a:r>
                        <a:rPr lang="en-US" sz="1050"/>
                        <a:t>Adaptive view weights and row sparsity improve multi-view feature selection.</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a:p>
                    <a:p>
                      <a:pPr marL="0" marR="0" lvl="0" indent="0" algn="l" defTabSz="914400" eaLnBrk="1" fontAlgn="auto" latinLnBrk="0" hangingPunct="1">
                        <a:lnSpc>
                          <a:spcPct val="100000"/>
                        </a:lnSpc>
                        <a:spcBef>
                          <a:spcPts val="0"/>
                        </a:spcBef>
                        <a:spcAft>
                          <a:spcPts val="0"/>
                        </a:spcAft>
                        <a:buClrTx/>
                        <a:buSzTx/>
                        <a:buFontTx/>
                        <a:buNone/>
                        <a:tabLst/>
                        <a:defRPr/>
                      </a:pPr>
                      <a:r>
                        <a:rPr lang="en-US" sz="1050"/>
                        <a:t>Spectral analysis preserves local geometric consistency across views.</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kern="1200">
                        <a:solidFill>
                          <a:schemeClr val="dk1"/>
                        </a:solidFill>
                        <a:latin typeface="Times New Roman" panose="02020603050405020304" pitchFamily="18" charset="0"/>
                        <a:ea typeface="+mn-ea"/>
                        <a:cs typeface="Times New Roman" panose="02020603050405020304" pitchFamily="18" charset="0"/>
                      </a:endParaRPr>
                    </a:p>
                    <a:p>
                      <a:pPr algn="l"/>
                      <a:r>
                        <a:rPr lang="en-US" sz="1050"/>
                        <a:t>Enhances feature selection in dynamic streaming for better classification.</a:t>
                      </a:r>
                    </a:p>
                    <a:p>
                      <a:pPr algn="l"/>
                      <a:endParaRPr lang="en-US" sz="1050"/>
                    </a:p>
                    <a:p>
                      <a:pPr algn="l"/>
                      <a:r>
                        <a:rPr lang="en-US" sz="1050"/>
                        <a:t>Uses Lasso to eliminate redundancy and reduce computation.</a:t>
                      </a:r>
                    </a:p>
                    <a:p>
                      <a:pPr marL="0" marR="0" lvl="0" indent="0" algn="l" defTabSz="914400" eaLnBrk="1" fontAlgn="auto" latinLnBrk="0" hangingPunct="1">
                        <a:lnSpc>
                          <a:spcPct val="100000"/>
                        </a:lnSpc>
                        <a:spcBef>
                          <a:spcPts val="0"/>
                        </a:spcBef>
                        <a:spcAft>
                          <a:spcPts val="0"/>
                        </a:spcAft>
                        <a:buClrTx/>
                        <a:buSzTx/>
                        <a:buFontTx/>
                        <a:buNone/>
                        <a:tabLst/>
                        <a:defRPr/>
                      </a:pPr>
                      <a:endParaRPr lang="en-IN" sz="105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sz="1050"/>
                        <a:t>GA and LS increase computational cost, while performance depends on tuning parameters like crossover and mutation rates.</a:t>
                      </a:r>
                    </a:p>
                    <a:p>
                      <a:pPr algn="l"/>
                      <a:endParaRPr lang="en-US" sz="1100" b="1"/>
                    </a:p>
                    <a:p>
                      <a:pPr algn="l"/>
                      <a:endParaRPr lang="en-US" sz="1100" b="1"/>
                    </a:p>
                    <a:p>
                      <a:pPr algn="l"/>
                      <a:endParaRPr lang="en-US" sz="1100"/>
                    </a:p>
                    <a:p>
                      <a:pPr algn="l"/>
                      <a:r>
                        <a:rPr lang="en-US" sz="1100"/>
                        <a:t>Matrix factorization and optimization increase computational cost. Efficient updating is needed for handling real-time data streams.</a:t>
                      </a:r>
                    </a:p>
                    <a:p>
                      <a:pPr algn="l"/>
                      <a:endParaRPr lang="en-US" sz="1100"/>
                    </a:p>
                    <a:p>
                      <a:pPr algn="l"/>
                      <a:endParaRPr lang="en-US" sz="1100"/>
                    </a:p>
                    <a:p>
                      <a:pPr algn="l"/>
                      <a:endParaRPr lang="en-US" sz="1100"/>
                    </a:p>
                    <a:p>
                      <a:pPr algn="l"/>
                      <a:r>
                        <a:rPr lang="en-US" sz="1100"/>
                        <a:t>Performance drops with noisy or rapidly changing data.</a:t>
                      </a:r>
                    </a:p>
                    <a:p>
                      <a:pPr algn="l"/>
                      <a:endParaRPr lang="en-US" sz="1100"/>
                    </a:p>
                    <a:p>
                      <a:pPr algn="l"/>
                      <a:r>
                        <a:rPr lang="en-US" sz="1100"/>
                        <a:t>Requires fine-tuning of parameters like fuzzy neighborhood radius.</a:t>
                      </a:r>
                    </a:p>
                  </a:txBody>
                  <a:tcPr/>
                </a:tc>
                <a:tc>
                  <a:txBody>
                    <a:bodyPr/>
                    <a:lstStyle/>
                    <a:p>
                      <a:pPr algn="l"/>
                      <a:r>
                        <a:rPr lang="en-US" sz="1100" dirty="0"/>
                        <a:t>The balance between exploration and exploitation, as well as the impact of local search strategies, needs further study. Scalability and efficiency on high-dimensional datasets also require investigation.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algn="l"/>
                      <a:endParaRPr lang="en-US" sz="1100" dirty="0"/>
                    </a:p>
                    <a:p>
                      <a:pPr algn="l"/>
                      <a:endParaRPr lang="en-US" sz="1100" dirty="0"/>
                    </a:p>
                    <a:p>
                      <a:pPr algn="l"/>
                      <a:r>
                        <a:rPr lang="en-US" sz="1100" dirty="0"/>
                        <a:t>Existing methods struggle with dynamic, incomplete multi-view data and lack adaptive view weighting and consensus learning. A robust model is needed for efficient and accurate feature selection in streaming data.</a:t>
                      </a:r>
                    </a:p>
                    <a:p>
                      <a:pPr algn="l"/>
                      <a:endParaRPr lang="en-US" sz="1100" dirty="0"/>
                    </a:p>
                    <a:p>
                      <a:pPr algn="l"/>
                      <a:r>
                        <a:rPr lang="en-US" sz="1100" dirty="0"/>
                        <a:t>Existing methods struggle with feature selection in dynamic, uncertain data.</a:t>
                      </a:r>
                    </a:p>
                    <a:p>
                      <a:pPr algn="l"/>
                      <a:r>
                        <a:rPr lang="en-US" sz="1100" dirty="0"/>
                        <a:t>Effective balance of accuracy, efficiency, and redundancy removal is needed.</a:t>
                      </a:r>
                    </a:p>
                    <a:p>
                      <a:pPr algn="l"/>
                      <a:endParaRPr lang="en-US" sz="1100" dirty="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0B29225B-D00A-DA64-26DC-7D9ADA186775}"/>
              </a:ext>
            </a:extLst>
          </p:cNvPr>
          <p:cNvSpPr txBox="1">
            <a:spLocks noEditPoints="1"/>
          </p:cNvSpPr>
          <p:nvPr/>
        </p:nvSpPr>
        <p:spPr>
          <a:xfrm>
            <a:off x="-73476" y="-151200"/>
            <a:ext cx="12255643"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cxnSp>
        <p:nvCxnSpPr>
          <p:cNvPr id="4" name="Straight Connector 3">
            <a:extLst>
              <a:ext uri="{FF2B5EF4-FFF2-40B4-BE49-F238E27FC236}">
                <a16:creationId xmlns:a16="http://schemas.microsoft.com/office/drawing/2014/main" id="{9B74A0FD-013E-B45A-952B-A486EC8D9C26}"/>
              </a:ext>
            </a:extLst>
          </p:cNvPr>
          <p:cNvCxnSpPr>
            <a:cxnSpLocks/>
          </p:cNvCxnSpPr>
          <p:nvPr/>
        </p:nvCxnSpPr>
        <p:spPr>
          <a:xfrm>
            <a:off x="-73476" y="2802194"/>
            <a:ext cx="12255643"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F8D40BA6-6ACD-CCB8-D4E4-21328767D36F}"/>
              </a:ext>
            </a:extLst>
          </p:cNvPr>
          <p:cNvCxnSpPr>
            <a:cxnSpLocks/>
          </p:cNvCxnSpPr>
          <p:nvPr/>
        </p:nvCxnSpPr>
        <p:spPr>
          <a:xfrm>
            <a:off x="-122637" y="4109884"/>
            <a:ext cx="1231463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792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CD0F0985-DFD0-DAEF-63B9-F4F7E6DD3943}"/>
              </a:ext>
            </a:extLst>
          </p:cNvPr>
          <p:cNvPicPr/>
          <p:nvPr/>
        </p:nvPicPr>
        <p:blipFill>
          <a:blip r:embed="rId2"/>
          <a:srcRect/>
          <a:stretch>
            <a:fillRect/>
          </a:stretch>
        </p:blipFill>
        <p:spPr>
          <a:xfrm>
            <a:off x="10224517" y="6202681"/>
            <a:ext cx="1967483" cy="655319"/>
          </a:xfrm>
          <a:prstGeom prst="rect">
            <a:avLst/>
          </a:prstGeom>
        </p:spPr>
      </p:pic>
      <p:sp>
        <p:nvSpPr>
          <p:cNvPr id="16" name="Text Placeholder 15">
            <a:extLst>
              <a:ext uri="{FF2B5EF4-FFF2-40B4-BE49-F238E27FC236}">
                <a16:creationId xmlns:a16="http://schemas.microsoft.com/office/drawing/2014/main" id="{BBBB8E40-55B6-B234-AB96-0BDE2349827A}"/>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9767008E-1B27-9E82-E6D5-D57A3D8C116F}"/>
              </a:ext>
            </a:extLst>
          </p:cNvPr>
          <p:cNvGraphicFramePr>
            <a:graphicFrameLocks noGrp="1"/>
          </p:cNvGraphicFramePr>
          <p:nvPr>
            <p:extLst>
              <p:ext uri="{D42A27DB-BD31-4B8C-83A1-F6EECF244321}">
                <p14:modId xmlns:p14="http://schemas.microsoft.com/office/powerpoint/2010/main" val="2465796393"/>
              </p:ext>
            </p:extLst>
          </p:nvPr>
        </p:nvGraphicFramePr>
        <p:xfrm>
          <a:off x="1" y="615972"/>
          <a:ext cx="12196426" cy="5586709"/>
        </p:xfrm>
        <a:graphic>
          <a:graphicData uri="http://schemas.openxmlformats.org/drawingml/2006/table">
            <a:tbl>
              <a:tblPr firstRow="1" bandRow="1">
                <a:tableStyleId>{21E4AEA4-8DFA-4A89-87EB-49C32662AFE0}</a:tableStyleId>
              </a:tblPr>
              <a:tblGrid>
                <a:gridCol w="763984">
                  <a:extLst>
                    <a:ext uri="{9D8B030D-6E8A-4147-A177-3AD203B41FA5}">
                      <a16:colId xmlns:a16="http://schemas.microsoft.com/office/drawing/2014/main" val="3220144604"/>
                    </a:ext>
                  </a:extLst>
                </a:gridCol>
                <a:gridCol w="1871060">
                  <a:extLst>
                    <a:ext uri="{9D8B030D-6E8A-4147-A177-3AD203B41FA5}">
                      <a16:colId xmlns:a16="http://schemas.microsoft.com/office/drawing/2014/main" val="405831761"/>
                    </a:ext>
                  </a:extLst>
                </a:gridCol>
                <a:gridCol w="1799303">
                  <a:extLst>
                    <a:ext uri="{9D8B030D-6E8A-4147-A177-3AD203B41FA5}">
                      <a16:colId xmlns:a16="http://schemas.microsoft.com/office/drawing/2014/main" val="3290863450"/>
                    </a:ext>
                  </a:extLst>
                </a:gridCol>
                <a:gridCol w="2083776">
                  <a:extLst>
                    <a:ext uri="{9D8B030D-6E8A-4147-A177-3AD203B41FA5}">
                      <a16:colId xmlns:a16="http://schemas.microsoft.com/office/drawing/2014/main" val="2155619221"/>
                    </a:ext>
                  </a:extLst>
                </a:gridCol>
                <a:gridCol w="1888457">
                  <a:extLst>
                    <a:ext uri="{9D8B030D-6E8A-4147-A177-3AD203B41FA5}">
                      <a16:colId xmlns:a16="http://schemas.microsoft.com/office/drawing/2014/main" val="2972712502"/>
                    </a:ext>
                  </a:extLst>
                </a:gridCol>
                <a:gridCol w="1730477">
                  <a:extLst>
                    <a:ext uri="{9D8B030D-6E8A-4147-A177-3AD203B41FA5}">
                      <a16:colId xmlns:a16="http://schemas.microsoft.com/office/drawing/2014/main" val="303764300"/>
                    </a:ext>
                  </a:extLst>
                </a:gridCol>
                <a:gridCol w="2059369">
                  <a:extLst>
                    <a:ext uri="{9D8B030D-6E8A-4147-A177-3AD203B41FA5}">
                      <a16:colId xmlns:a16="http://schemas.microsoft.com/office/drawing/2014/main" val="1719198593"/>
                    </a:ext>
                  </a:extLst>
                </a:gridCol>
              </a:tblGrid>
              <a:tr h="1247568">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S.NO</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Title</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a:solidFill>
                            <a:schemeClr val="tx1"/>
                          </a:solidFill>
                          <a:latin typeface="Times New Roman" panose="02020603050405020304" pitchFamily="18" charset="0"/>
                          <a:cs typeface="Times New Roman" panose="02020603050405020304" pitchFamily="18" charset="0"/>
                        </a:rPr>
                        <a:t>Author </a:t>
                      </a:r>
                    </a:p>
                    <a:p>
                      <a:pPr algn="l"/>
                      <a:r>
                        <a:rPr lang="en-IN">
                          <a:solidFill>
                            <a:schemeClr val="tx1"/>
                          </a:solidFill>
                          <a:latin typeface="Times New Roman" panose="02020603050405020304" pitchFamily="18" charset="0"/>
                          <a:cs typeface="Times New Roman" panose="02020603050405020304" pitchFamily="18" charset="0"/>
                        </a:rPr>
                        <a:t>Journal </a:t>
                      </a:r>
                    </a:p>
                    <a:p>
                      <a:pPr algn="l"/>
                      <a:r>
                        <a:rPr lang="en-IN">
                          <a:solidFill>
                            <a:schemeClr val="tx1"/>
                          </a:solidFill>
                          <a:latin typeface="Times New Roman" panose="02020603050405020304" pitchFamily="18" charset="0"/>
                          <a:cs typeface="Times New Roman" panose="02020603050405020304" pitchFamily="18" charset="0"/>
                        </a:rPr>
                        <a:t>Year</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Methodology/Algorithms/Architecture used</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Merits </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Demerits</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chemeClr val="tx1"/>
                          </a:solidFill>
                          <a:latin typeface="Times New Roman" panose="02020603050405020304" pitchFamily="18" charset="0"/>
                          <a:cs typeface="Times New Roman" panose="02020603050405020304" pitchFamily="18" charset="0"/>
                        </a:rPr>
                        <a:t>Research gap</a:t>
                      </a:r>
                    </a:p>
                    <a:p>
                      <a:pPr algn="l"/>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4339141">
                <a:tc>
                  <a:txBody>
                    <a:bodyPr/>
                    <a:lstStyle/>
                    <a:p>
                      <a:pPr algn="l"/>
                      <a:r>
                        <a:rPr lang="en-IN">
                          <a:solidFill>
                            <a:schemeClr val="tx1"/>
                          </a:solidFill>
                          <a:latin typeface="Times New Roman" panose="02020603050405020304" pitchFamily="18" charset="0"/>
                          <a:cs typeface="Times New Roman" panose="02020603050405020304" pitchFamily="18" charset="0"/>
                        </a:rPr>
                        <a:t>0</a:t>
                      </a:r>
                      <a:r>
                        <a:rPr lang="en-US">
                          <a:solidFill>
                            <a:schemeClr val="tx1"/>
                          </a:solidFill>
                          <a:latin typeface="Times New Roman" panose="02020603050405020304" pitchFamily="18" charset="0"/>
                          <a:cs typeface="Times New Roman" panose="02020603050405020304" pitchFamily="18" charset="0"/>
                        </a:rPr>
                        <a:t>4</a:t>
                      </a: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r>
                        <a:rPr lang="en-US">
                          <a:solidFill>
                            <a:schemeClr val="tx1"/>
                          </a:solidFill>
                          <a:latin typeface="Times New Roman" panose="02020603050405020304" pitchFamily="18" charset="0"/>
                          <a:cs typeface="Times New Roman" panose="02020603050405020304" pitchFamily="18" charset="0"/>
                        </a:rPr>
                        <a:t>05</a:t>
                      </a: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a:p>
                      <a:pPr algn="l"/>
                      <a:r>
                        <a:rPr lang="en-IN">
                          <a:solidFill>
                            <a:schemeClr val="tx1"/>
                          </a:solidFill>
                          <a:latin typeface="Times New Roman" panose="02020603050405020304" pitchFamily="18" charset="0"/>
                          <a:cs typeface="Times New Roman" panose="02020603050405020304" pitchFamily="18" charset="0"/>
                        </a:rPr>
                        <a:t>06</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UFODMV: Unsupervised Feature Selection for Online Dynamic Multi-Views</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DOI:</a:t>
                      </a:r>
                      <a:r>
                        <a:rPr lang="en-US" sz="1400" b="0" i="0" kern="1200">
                          <a:solidFill>
                            <a:schemeClr val="dk1"/>
                          </a:solidFill>
                          <a:effectLst/>
                          <a:latin typeface="+mn-lt"/>
                          <a:ea typeface="+mn-ea"/>
                          <a:cs typeface="+mn-cs"/>
                        </a:rPr>
                        <a:t> </a:t>
                      </a:r>
                      <a:r>
                        <a:rPr lang="en-US" sz="1100" b="1" i="0" u="none" strike="noStrike" kern="1200">
                          <a:solidFill>
                            <a:schemeClr val="dk1"/>
                          </a:solidFill>
                          <a:effectLst/>
                          <a:latin typeface="+mn-lt"/>
                          <a:ea typeface="+mn-ea"/>
                          <a:cs typeface="+mn-cs"/>
                          <a:hlinkClick r:id="rId3"/>
                        </a:rPr>
                        <a:t>https://doi.org/10.3390/app13074310</a:t>
                      </a:r>
                      <a:endParaRPr lang="en-US" sz="1100" b="1" i="0" u="none" strike="noStrike" kern="1200">
                        <a:solidFill>
                          <a:schemeClr val="dk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100" b="1" i="0" u="none" strike="noStrike" kern="1200">
                        <a:solidFill>
                          <a:schemeClr val="dk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100" b="1" i="0" u="none" strike="noStrike" kern="1200">
                        <a:solidFill>
                          <a:schemeClr val="dk1"/>
                        </a:solidFill>
                        <a:effectLst/>
                        <a:latin typeface="+mn-lt"/>
                        <a:ea typeface="+mn-ea"/>
                        <a:cs typeface="+mn-cs"/>
                      </a:endParaRPr>
                    </a:p>
                    <a:p>
                      <a:pPr algn="l"/>
                      <a:r>
                        <a:rPr lang="en-US" sz="1100" b="0" u="none" strike="noStrike" kern="1200" baseline="0">
                          <a:solidFill>
                            <a:schemeClr val="dk1"/>
                          </a:solidFill>
                        </a:rPr>
                        <a:t>Feature Selection in High Dimension Datasets using Incremental Feature Clustering</a:t>
                      </a:r>
                    </a:p>
                    <a:p>
                      <a:pPr algn="l"/>
                      <a:r>
                        <a:rPr lang="en-US" sz="1100" b="1" u="none" strike="noStrike" kern="1200" baseline="0">
                          <a:solidFill>
                            <a:schemeClr val="dk1"/>
                          </a:solidFill>
                        </a:rPr>
                        <a:t>DOI</a:t>
                      </a:r>
                      <a:r>
                        <a:rPr lang="en-US" sz="1100" b="0" u="none" strike="noStrike" kern="1200" baseline="0">
                          <a:solidFill>
                            <a:schemeClr val="dk1"/>
                          </a:solidFill>
                        </a:rPr>
                        <a:t>:https://doi.org/ 10.17485/IJST/v17i32.2077</a:t>
                      </a:r>
                    </a:p>
                    <a:p>
                      <a:pPr algn="l"/>
                      <a:endParaRPr lang="en-US" sz="1100" b="0" u="none" strike="noStrike" kern="1200" baseline="0">
                        <a:solidFill>
                          <a:schemeClr val="dk1"/>
                        </a:solidFill>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100" b="0" kern="1200">
                          <a:solidFill>
                            <a:schemeClr val="dk1"/>
                          </a:solidFill>
                          <a:effectLst/>
                        </a:rPr>
                        <a:t>Fast online feature selection in streaming data</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100" b="1" kern="1200">
                          <a:solidFill>
                            <a:schemeClr val="dk1"/>
                          </a:solidFill>
                          <a:effectLst/>
                        </a:rPr>
                        <a:t>DOI:</a:t>
                      </a:r>
                      <a:r>
                        <a:rPr lang="en-US" sz="1400" b="1" kern="1200">
                          <a:solidFill>
                            <a:schemeClr val="dk1"/>
                          </a:solidFill>
                          <a:effectLst/>
                        </a:rPr>
                        <a:t> </a:t>
                      </a:r>
                      <a:r>
                        <a:rPr lang="en-US" sz="1100" b="0" kern="1200">
                          <a:solidFill>
                            <a:schemeClr val="dk1"/>
                          </a:solidFill>
                          <a:effectLst/>
                        </a:rPr>
                        <a:t>https://doi.org/10.1007/s10994-024-06712-x</a:t>
                      </a:r>
                      <a:endParaRPr lang="en-US" sz="1000" b="0" kern="1200">
                        <a:solidFill>
                          <a:schemeClr val="dk1"/>
                        </a:solidFill>
                        <a:effectLst/>
                      </a:endParaRPr>
                    </a:p>
                    <a:p>
                      <a:pPr algn="l"/>
                      <a:endParaRPr lang="en-US" sz="1100" b="0" u="none" strike="noStrike" kern="1200" baseline="0">
                        <a:solidFill>
                          <a:schemeClr val="dk1"/>
                        </a:solidFill>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000" b="0" i="0" kern="1200">
                        <a:solidFill>
                          <a:schemeClr val="dk1"/>
                        </a:solidFill>
                        <a:effectLst/>
                        <a:latin typeface="+mn-lt"/>
                        <a:ea typeface="+mn-ea"/>
                        <a:cs typeface="+mn-cs"/>
                      </a:endParaRPr>
                    </a:p>
                    <a:p>
                      <a:pPr algn="l" fontAlgn="base"/>
                      <a:endParaRPr lang="en-IN" sz="1600" b="0" i="0" kern="1200">
                        <a:solidFill>
                          <a:schemeClr val="dk1"/>
                        </a:solidFill>
                        <a:effectLst/>
                        <a:latin typeface="+mn-lt"/>
                        <a:ea typeface="+mn-ea"/>
                        <a:cs typeface="+mn-cs"/>
                      </a:endParaRPr>
                    </a:p>
                  </a:txBody>
                  <a:tcPr/>
                </a:tc>
                <a:tc>
                  <a:txBody>
                    <a:bodyPr/>
                    <a:lstStyle/>
                    <a:p>
                      <a:pPr algn="l"/>
                      <a:r>
                        <a:rPr lang="en-US" sz="1200" b="0" i="0" kern="1200">
                          <a:solidFill>
                            <a:schemeClr val="dk1"/>
                          </a:solidFill>
                          <a:effectLst/>
                          <a:latin typeface="+mn-lt"/>
                          <a:ea typeface="+mn-ea"/>
                          <a:cs typeface="+mn-cs"/>
                        </a:rPr>
                        <a:t>Fawaz Alarfaj,</a:t>
                      </a:r>
                    </a:p>
                    <a:p>
                      <a:pPr algn="l"/>
                      <a:r>
                        <a:rPr lang="en-US" sz="1200" b="0" i="0" kern="1200">
                          <a:solidFill>
                            <a:schemeClr val="dk1"/>
                          </a:solidFill>
                          <a:effectLst/>
                          <a:latin typeface="+mn-lt"/>
                          <a:ea typeface="+mn-ea"/>
                          <a:cs typeface="+mn-cs"/>
                        </a:rPr>
                        <a:t>Naif Almusallam,</a:t>
                      </a:r>
                    </a:p>
                    <a:p>
                      <a:pPr algn="l"/>
                      <a:r>
                        <a:rPr lang="en-US" sz="1200" b="0" i="0" kern="1200" baseline="30000">
                          <a:solidFill>
                            <a:schemeClr val="dk1"/>
                          </a:solidFill>
                          <a:effectLst/>
                          <a:latin typeface="+mn-lt"/>
                          <a:ea typeface="+mn-ea"/>
                          <a:cs typeface="+mn-cs"/>
                        </a:rPr>
                        <a:t> </a:t>
                      </a:r>
                      <a:r>
                        <a:rPr lang="en-US" sz="1200" b="0" i="0" kern="1200">
                          <a:solidFill>
                            <a:schemeClr val="dk1"/>
                          </a:solidFill>
                          <a:effectLst/>
                          <a:latin typeface="+mn-lt"/>
                          <a:ea typeface="+mn-ea"/>
                          <a:cs typeface="+mn-cs"/>
                        </a:rPr>
                        <a:t>Abdulatif Alabdulatif,</a:t>
                      </a:r>
                    </a:p>
                    <a:p>
                      <a:pPr algn="l"/>
                      <a:r>
                        <a:rPr lang="en-US" sz="1200" b="0" i="0" kern="1200">
                          <a:solidFill>
                            <a:schemeClr val="dk1"/>
                          </a:solidFill>
                          <a:effectLst/>
                          <a:latin typeface="+mn-lt"/>
                          <a:ea typeface="+mn-ea"/>
                          <a:cs typeface="+mn-cs"/>
                        </a:rPr>
                        <a:t>Mohammed Ahmed</a:t>
                      </a:r>
                    </a:p>
                    <a:p>
                      <a:pPr algn="l"/>
                      <a:r>
                        <a:rPr lang="en-US" sz="1100" b="0" i="0" kern="1200">
                          <a:solidFill>
                            <a:schemeClr val="dk1"/>
                          </a:solidFill>
                          <a:effectLst/>
                          <a:latin typeface="+mn-lt"/>
                          <a:ea typeface="+mn-ea"/>
                          <a:cs typeface="+mn-cs"/>
                        </a:rPr>
                        <a:t>Abdulaziz Khalid Alsharid</a:t>
                      </a:r>
                      <a:r>
                        <a:rPr lang="en-US" sz="1000" b="0" i="0" kern="1200">
                          <a:solidFill>
                            <a:schemeClr val="dk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Tarek Moulah,</a:t>
                      </a:r>
                      <a:r>
                        <a:rPr lang="en-US" sz="1000" b="0" i="0" kern="1200" baseline="30000">
                          <a:solidFill>
                            <a:schemeClr val="dk1"/>
                          </a:solidFill>
                          <a:effectLst/>
                          <a:latin typeface="+mn-lt"/>
                          <a:ea typeface="+mn-ea"/>
                          <a:cs typeface="+mn-cs"/>
                        </a:rPr>
                        <a:t> </a:t>
                      </a:r>
                      <a:r>
                        <a:rPr lang="en-US" sz="1200" b="0" i="0" kern="1200">
                          <a:solidFill>
                            <a:schemeClr val="dk1"/>
                          </a:solidFill>
                          <a:effectLst/>
                          <a:latin typeface="+mn-lt"/>
                          <a:ea typeface="+mn-ea"/>
                          <a:cs typeface="+mn-cs"/>
                        </a:rPr>
                        <a:t>Year:2023</a:t>
                      </a:r>
                    </a:p>
                    <a:p>
                      <a:pPr algn="l"/>
                      <a:endParaRPr lang="en-US" sz="1000" b="0" i="0" kern="1200" baseline="30000">
                        <a:solidFill>
                          <a:schemeClr val="dk1"/>
                        </a:solidFill>
                        <a:effectLst/>
                        <a:latin typeface="+mn-lt"/>
                        <a:ea typeface="+mn-ea"/>
                        <a:cs typeface="+mn-cs"/>
                      </a:endParaRPr>
                    </a:p>
                    <a:p>
                      <a:pPr algn="l"/>
                      <a:endParaRPr lang="en-US" sz="1000" b="0" i="0" kern="1200" baseline="30000">
                        <a:solidFill>
                          <a:schemeClr val="dk1"/>
                        </a:solidFill>
                        <a:effectLst/>
                        <a:latin typeface="Arial" panose="020B0604020202020204" pitchFamily="34" charset="0"/>
                        <a:ea typeface="+mn-ea"/>
                        <a:cs typeface="Arial" panose="020B0604020202020204" pitchFamily="34" charset="0"/>
                      </a:endParaRPr>
                    </a:p>
                    <a:p>
                      <a:pPr algn="l"/>
                      <a:r>
                        <a:rPr lang="en-US" sz="1200" err="1"/>
                        <a:t>DamodarPatel</a:t>
                      </a:r>
                      <a:r>
                        <a:rPr lang="en-US" sz="1200"/>
                        <a:t>, Amit Kumar Saxena</a:t>
                      </a:r>
                    </a:p>
                    <a:p>
                      <a:pPr algn="l"/>
                      <a:r>
                        <a:rPr lang="en-IN" sz="1200" b="0" kern="1200">
                          <a:solidFill>
                            <a:schemeClr val="dk1"/>
                          </a:solidFill>
                          <a:effectLst/>
                        </a:rPr>
                        <a:t>Published by: </a:t>
                      </a:r>
                      <a:r>
                        <a:rPr lang="en-US" sz="1200" b="0" kern="1200">
                          <a:solidFill>
                            <a:schemeClr val="dk1"/>
                          </a:solidFill>
                          <a:effectLst/>
                        </a:rPr>
                        <a:t>Indian Society for Education and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Year:2024</a:t>
                      </a:r>
                    </a:p>
                    <a:p>
                      <a:pPr algn="l"/>
                      <a:endParaRPr lang="en-IN" sz="1050" b="0" kern="1200">
                        <a:solidFill>
                          <a:schemeClr val="dk1"/>
                        </a:solidFill>
                        <a:effectLst/>
                      </a:endParaRPr>
                    </a:p>
                    <a:p>
                      <a:pPr algn="l"/>
                      <a:r>
                        <a:rPr lang="en-US" sz="1200" b="0" kern="1200">
                          <a:solidFill>
                            <a:schemeClr val="dk1"/>
                          </a:solidFill>
                          <a:effectLst/>
                        </a:rPr>
                        <a:t>Yael Hochma</a:t>
                      </a:r>
                    </a:p>
                    <a:p>
                      <a:pPr algn="l"/>
                      <a:endParaRPr lang="en-US" sz="1200" b="0" kern="1200">
                        <a:solidFill>
                          <a:schemeClr val="dk1"/>
                        </a:solidFill>
                        <a:effectLst/>
                      </a:endParaRPr>
                    </a:p>
                    <a:p>
                      <a:pPr algn="l"/>
                      <a:r>
                        <a:rPr lang="en-US" sz="1200" b="0" kern="1200">
                          <a:solidFill>
                            <a:schemeClr val="dk1"/>
                          </a:solidFill>
                          <a:effectLst/>
                        </a:rPr>
                        <a:t>Published </a:t>
                      </a:r>
                      <a:r>
                        <a:rPr lang="en-US" sz="1200" b="0" kern="1200" err="1">
                          <a:solidFill>
                            <a:schemeClr val="dk1"/>
                          </a:solidFill>
                          <a:effectLst/>
                        </a:rPr>
                        <a:t>by:springer</a:t>
                      </a:r>
                      <a:endParaRPr lang="en-US" sz="1200" b="0" kern="120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Year:2025</a:t>
                      </a:r>
                    </a:p>
                    <a:p>
                      <a:pPr algn="l"/>
                      <a:endParaRPr lang="en-IN" sz="1200" b="0" i="0" kern="1200">
                        <a:solidFill>
                          <a:schemeClr val="dk1"/>
                        </a:solidFill>
                        <a:effectLst/>
                        <a:latin typeface="+mn-lt"/>
                        <a:ea typeface="+mn-ea"/>
                        <a:cs typeface="+mn-cs"/>
                      </a:endParaRPr>
                    </a:p>
                    <a:p>
                      <a:pPr algn="l"/>
                      <a:endParaRPr lang="en-IN" sz="600" b="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sz="1050"/>
                        <a:t>UFODMV incrementally clusters streaming features and updates representatives.</a:t>
                      </a:r>
                    </a:p>
                    <a:p>
                      <a:pPr algn="l"/>
                      <a:r>
                        <a:rPr lang="en-US" sz="1050"/>
                        <a:t>Merges similar clusters for efficient multi-view learning.</a:t>
                      </a:r>
                    </a:p>
                    <a:p>
                      <a:pPr algn="l"/>
                      <a:endParaRPr lang="en-US" sz="1100"/>
                    </a:p>
                    <a:p>
                      <a:pPr algn="l"/>
                      <a:endParaRPr lang="en-US" sz="1100"/>
                    </a:p>
                    <a:p>
                      <a:pPr algn="l"/>
                      <a:endParaRPr lang="en-US" sz="1100"/>
                    </a:p>
                    <a:p>
                      <a:pPr algn="l"/>
                      <a:r>
                        <a:rPr lang="en-US" sz="1050"/>
                        <a:t>Features are clustered using K-means, selecting the one with the highest Mutual Information.</a:t>
                      </a:r>
                    </a:p>
                    <a:p>
                      <a:pPr algn="l"/>
                      <a:r>
                        <a:rPr lang="en-US" sz="1050"/>
                        <a:t>Clusters increase iteratively, optimizing classification accuracy for feature selection.</a:t>
                      </a:r>
                    </a:p>
                    <a:p>
                      <a:pPr algn="l"/>
                      <a:endParaRPr lang="en-US" sz="1050"/>
                    </a:p>
                    <a:p>
                      <a:pPr algn="l"/>
                      <a:r>
                        <a:rPr lang="en-US" sz="1050"/>
                        <a:t>OFFESEL ranks feature importance in streaming data without class labels.</a:t>
                      </a:r>
                    </a:p>
                    <a:p>
                      <a:pPr algn="l"/>
                      <a:endParaRPr lang="en-US" sz="1050"/>
                    </a:p>
                    <a:p>
                      <a:pPr algn="l"/>
                      <a:r>
                        <a:rPr lang="en-US" sz="1050"/>
                        <a:t>Tested on 17 datasets, it outperforms other methods in accuracy and efficiency.</a:t>
                      </a:r>
                    </a:p>
                    <a:p>
                      <a:pPr algn="l"/>
                      <a:endParaRPr lang="en-US" sz="105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50"/>
                        <a:t>Efficiently processes dynamic, streaming data in real-time.</a:t>
                      </a:r>
                    </a:p>
                    <a:p>
                      <a:pPr marL="0" marR="0" lvl="0" indent="0" algn="l" defTabSz="914400" eaLnBrk="1" fontAlgn="auto" latinLnBrk="0" hangingPunct="1">
                        <a:lnSpc>
                          <a:spcPct val="100000"/>
                        </a:lnSpc>
                        <a:spcBef>
                          <a:spcPts val="0"/>
                        </a:spcBef>
                        <a:spcAft>
                          <a:spcPts val="0"/>
                        </a:spcAft>
                        <a:buClrTx/>
                        <a:buSzTx/>
                        <a:buFontTx/>
                        <a:buNone/>
                        <a:tabLst/>
                        <a:defRPr/>
                      </a:pPr>
                      <a:r>
                        <a:rPr lang="en-US" sz="1050"/>
                        <a:t>Reduces computational complexity with optimized clustering.</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50"/>
                        <a:t>Enhances classification accuracy by selecting the most relevant features.</a:t>
                      </a:r>
                    </a:p>
                    <a:p>
                      <a:pPr marL="0" marR="0" lvl="0" indent="0" algn="l" defTabSz="914400" eaLnBrk="1" fontAlgn="auto" latinLnBrk="0" hangingPunct="1">
                        <a:lnSpc>
                          <a:spcPct val="100000"/>
                        </a:lnSpc>
                        <a:spcBef>
                          <a:spcPts val="0"/>
                        </a:spcBef>
                        <a:spcAft>
                          <a:spcPts val="0"/>
                        </a:spcAft>
                        <a:buClrTx/>
                        <a:buSzTx/>
                        <a:buFontTx/>
                        <a:buNone/>
                        <a:tabLst/>
                        <a:defRPr/>
                      </a:pPr>
                      <a:r>
                        <a:rPr lang="en-US" sz="1050"/>
                        <a:t>Reduces computational complexity by eliminating redundant data</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100"/>
                        <a:t>OFFESEL improves classification accuracy by effectively selecting relevant features in streaming data.</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r>
                        <a:rPr lang="en-US" sz="1100"/>
                        <a:t>It operates without requiring class labels, making it suitable for unsupervised learning scenarios.</a:t>
                      </a:r>
                      <a:endParaRPr lang="en-US" sz="1100" kern="120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05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IN" sz="105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sz="1050"/>
                        <a:t>Performance depends on carefully tuned parameters.</a:t>
                      </a:r>
                    </a:p>
                    <a:p>
                      <a:pPr algn="l"/>
                      <a:r>
                        <a:rPr lang="en-US" sz="1050"/>
                        <a:t>Risk of losing valuable information by selecting only one representative feature.</a:t>
                      </a:r>
                    </a:p>
                    <a:p>
                      <a:pPr algn="l"/>
                      <a:endParaRPr lang="en-US" sz="1050"/>
                    </a:p>
                    <a:p>
                      <a:pPr algn="l"/>
                      <a:endParaRPr lang="en-US" sz="1050"/>
                    </a:p>
                    <a:p>
                      <a:pPr algn="l"/>
                      <a:r>
                        <a:rPr lang="en-US" sz="1050"/>
                        <a:t>May struggle with non-linear feature relationships.</a:t>
                      </a:r>
                    </a:p>
                    <a:p>
                      <a:pPr algn="l"/>
                      <a:r>
                        <a:rPr lang="en-US" sz="1050"/>
                        <a:t>Sensitivity to the initial choice of clusters can affect consistency.</a:t>
                      </a:r>
                    </a:p>
                    <a:p>
                      <a:pPr algn="l"/>
                      <a:endParaRPr lang="en-US" sz="1050"/>
                    </a:p>
                    <a:p>
                      <a:pPr algn="l"/>
                      <a:endParaRPr lang="en-US" sz="1050"/>
                    </a:p>
                    <a:p>
                      <a:pPr algn="l"/>
                      <a:r>
                        <a:rPr lang="en-US" sz="1050"/>
                        <a:t>The performance may vary depending on the dataset and streaming conditions.</a:t>
                      </a:r>
                    </a:p>
                    <a:p>
                      <a:pPr algn="l"/>
                      <a:endParaRPr lang="en-US" sz="1050"/>
                    </a:p>
                    <a:p>
                      <a:pPr algn="l"/>
                      <a:r>
                        <a:rPr lang="en-US" sz="1050"/>
                        <a:t>Computational complexity could be a concern for extremely high-dimensional data streams</a:t>
                      </a:r>
                    </a:p>
                    <a:p>
                      <a:pPr algn="l"/>
                      <a:endParaRPr 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Existing methods struggle with evolving multi-view data.A more adaptive approach is needed for incremental processing and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Existing studies lack analysis of feature selection's impact on classification. Hybrid approaches combining clustering and feature selection are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p>
                      <a:pPr algn="l"/>
                      <a:r>
                        <a:rPr lang="en-US" sz="1100"/>
                        <a:t>Existing methods struggle with feature selection in dynamic, uncertain data.</a:t>
                      </a:r>
                    </a:p>
                    <a:p>
                      <a:pPr algn="l"/>
                      <a:endParaRPr lang="en-US" sz="1100"/>
                    </a:p>
                    <a:p>
                      <a:pPr algn="l"/>
                      <a:r>
                        <a:rPr lang="en-US" sz="1100"/>
                        <a:t>Effective balance of accuracy, efficiency, and redundancy removal is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0B29225B-D00A-DA64-26DC-7D9ADA186775}"/>
              </a:ext>
            </a:extLst>
          </p:cNvPr>
          <p:cNvSpPr txBox="1">
            <a:spLocks noEditPoints="1"/>
          </p:cNvSpPr>
          <p:nvPr/>
        </p:nvSpPr>
        <p:spPr>
          <a:xfrm>
            <a:off x="3894" y="-864"/>
            <a:ext cx="12192533"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cxnSp>
        <p:nvCxnSpPr>
          <p:cNvPr id="7" name="Straight Connector 6">
            <a:extLst>
              <a:ext uri="{FF2B5EF4-FFF2-40B4-BE49-F238E27FC236}">
                <a16:creationId xmlns:a16="http://schemas.microsoft.com/office/drawing/2014/main" id="{10224217-24ED-F7E0-5E7D-3A006CE04848}"/>
              </a:ext>
            </a:extLst>
          </p:cNvPr>
          <p:cNvCxnSpPr/>
          <p:nvPr/>
        </p:nvCxnSpPr>
        <p:spPr>
          <a:xfrm>
            <a:off x="-8321" y="3096891"/>
            <a:ext cx="12196427" cy="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0BA002F-C6C0-C3D2-DBBC-07AA0E84C878}"/>
              </a:ext>
            </a:extLst>
          </p:cNvPr>
          <p:cNvCxnSpPr/>
          <p:nvPr/>
        </p:nvCxnSpPr>
        <p:spPr>
          <a:xfrm>
            <a:off x="0" y="4287138"/>
            <a:ext cx="1219642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875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A84-5288-793E-4773-ED9A7A5974E3}"/>
            </a:ext>
          </a:extLst>
        </p:cNvPr>
        <p:cNvGrpSpPr/>
        <p:nvPr/>
      </p:nvGrpSpPr>
      <p:grpSpPr>
        <a:xfrm>
          <a:off x="0" y="0"/>
          <a:ext cx="0" cy="0"/>
          <a:chOff x="0" y="0"/>
          <a:chExt cx="0" cy="0"/>
        </a:xfrm>
      </p:grpSpPr>
      <p:pic>
        <p:nvPicPr>
          <p:cNvPr id="6" name="object 2">
            <a:extLst>
              <a:ext uri="{FF2B5EF4-FFF2-40B4-BE49-F238E27FC236}">
                <a16:creationId xmlns:a16="http://schemas.microsoft.com/office/drawing/2014/main" id="{68ADFBC4-E034-99C4-093E-9AB1259F720E}"/>
              </a:ext>
            </a:extLst>
          </p:cNvPr>
          <p:cNvPicPr/>
          <p:nvPr/>
        </p:nvPicPr>
        <p:blipFill>
          <a:blip r:embed="rId2"/>
          <a:srcRect/>
          <a:stretch>
            <a:fillRect/>
          </a:stretch>
        </p:blipFill>
        <p:spPr>
          <a:xfrm>
            <a:off x="10224517" y="6202681"/>
            <a:ext cx="1967483" cy="655319"/>
          </a:xfrm>
          <a:prstGeom prst="rect">
            <a:avLst/>
          </a:prstGeom>
        </p:spPr>
      </p:pic>
      <p:sp>
        <p:nvSpPr>
          <p:cNvPr id="16" name="Text Placeholder 15">
            <a:extLst>
              <a:ext uri="{FF2B5EF4-FFF2-40B4-BE49-F238E27FC236}">
                <a16:creationId xmlns:a16="http://schemas.microsoft.com/office/drawing/2014/main" id="{85156F55-B673-84B0-F542-42C192D5D19C}"/>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D6771E8C-3DE4-791B-4D32-160CDB9F052C}"/>
              </a:ext>
            </a:extLst>
          </p:cNvPr>
          <p:cNvGraphicFramePr>
            <a:graphicFrameLocks noGrp="1"/>
          </p:cNvGraphicFramePr>
          <p:nvPr>
            <p:extLst>
              <p:ext uri="{D42A27DB-BD31-4B8C-83A1-F6EECF244321}">
                <p14:modId xmlns:p14="http://schemas.microsoft.com/office/powerpoint/2010/main" val="1985834018"/>
              </p:ext>
            </p:extLst>
          </p:nvPr>
        </p:nvGraphicFramePr>
        <p:xfrm>
          <a:off x="1" y="517468"/>
          <a:ext cx="12196426" cy="5684520"/>
        </p:xfrm>
        <a:graphic>
          <a:graphicData uri="http://schemas.openxmlformats.org/drawingml/2006/table">
            <a:tbl>
              <a:tblPr firstRow="1" bandRow="1">
                <a:tableStyleId>{21E4AEA4-8DFA-4A89-87EB-49C32662AFE0}</a:tableStyleId>
              </a:tblPr>
              <a:tblGrid>
                <a:gridCol w="763984">
                  <a:extLst>
                    <a:ext uri="{9D8B030D-6E8A-4147-A177-3AD203B41FA5}">
                      <a16:colId xmlns:a16="http://schemas.microsoft.com/office/drawing/2014/main" val="3220144604"/>
                    </a:ext>
                  </a:extLst>
                </a:gridCol>
                <a:gridCol w="1871060">
                  <a:extLst>
                    <a:ext uri="{9D8B030D-6E8A-4147-A177-3AD203B41FA5}">
                      <a16:colId xmlns:a16="http://schemas.microsoft.com/office/drawing/2014/main" val="405831761"/>
                    </a:ext>
                  </a:extLst>
                </a:gridCol>
                <a:gridCol w="1799303">
                  <a:extLst>
                    <a:ext uri="{9D8B030D-6E8A-4147-A177-3AD203B41FA5}">
                      <a16:colId xmlns:a16="http://schemas.microsoft.com/office/drawing/2014/main" val="3290863450"/>
                    </a:ext>
                  </a:extLst>
                </a:gridCol>
                <a:gridCol w="2083776">
                  <a:extLst>
                    <a:ext uri="{9D8B030D-6E8A-4147-A177-3AD203B41FA5}">
                      <a16:colId xmlns:a16="http://schemas.microsoft.com/office/drawing/2014/main" val="2155619221"/>
                    </a:ext>
                  </a:extLst>
                </a:gridCol>
                <a:gridCol w="1888457">
                  <a:extLst>
                    <a:ext uri="{9D8B030D-6E8A-4147-A177-3AD203B41FA5}">
                      <a16:colId xmlns:a16="http://schemas.microsoft.com/office/drawing/2014/main" val="2972712502"/>
                    </a:ext>
                  </a:extLst>
                </a:gridCol>
                <a:gridCol w="1730477">
                  <a:extLst>
                    <a:ext uri="{9D8B030D-6E8A-4147-A177-3AD203B41FA5}">
                      <a16:colId xmlns:a16="http://schemas.microsoft.com/office/drawing/2014/main" val="303764300"/>
                    </a:ext>
                  </a:extLst>
                </a:gridCol>
                <a:gridCol w="2059369">
                  <a:extLst>
                    <a:ext uri="{9D8B030D-6E8A-4147-A177-3AD203B41FA5}">
                      <a16:colId xmlns:a16="http://schemas.microsoft.com/office/drawing/2014/main" val="1719198593"/>
                    </a:ext>
                  </a:extLst>
                </a:gridCol>
              </a:tblGrid>
              <a:tr h="1171056">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S.NO</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Title</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a:solidFill>
                            <a:schemeClr val="tx1"/>
                          </a:solidFill>
                        </a:rPr>
                        <a:t>Author </a:t>
                      </a:r>
                    </a:p>
                    <a:p>
                      <a:pPr algn="l"/>
                      <a:r>
                        <a:rPr lang="en-IN">
                          <a:solidFill>
                            <a:schemeClr val="tx1"/>
                          </a:solidFill>
                        </a:rPr>
                        <a:t>Journal </a:t>
                      </a:r>
                    </a:p>
                    <a:p>
                      <a:pPr algn="l"/>
                      <a:r>
                        <a:rPr lang="en-IN">
                          <a:solidFill>
                            <a:schemeClr val="tx1"/>
                          </a:solidFill>
                        </a:rPr>
                        <a:t>Year</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Methodology/Algorithms/Architecture used</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Merits </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Demerits</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chemeClr val="tx1"/>
                          </a:solidFill>
                        </a:rPr>
                        <a:t>Research gap</a:t>
                      </a:r>
                    </a:p>
                    <a:p>
                      <a:pPr algn="l"/>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4413667">
                <a:tc>
                  <a:txBody>
                    <a:bodyPr/>
                    <a:lstStyle/>
                    <a:p>
                      <a:pPr algn="l"/>
                      <a:r>
                        <a:rPr lang="en-IN">
                          <a:solidFill>
                            <a:schemeClr val="tx1"/>
                          </a:solidFill>
                        </a:rPr>
                        <a:t>0</a:t>
                      </a:r>
                      <a:r>
                        <a:rPr lang="en-US">
                          <a:solidFill>
                            <a:schemeClr val="tx1"/>
                          </a:solidFill>
                        </a:rPr>
                        <a:t>7</a:t>
                      </a: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r>
                        <a:rPr lang="en-US">
                          <a:solidFill>
                            <a:schemeClr val="tx1"/>
                          </a:solidFill>
                        </a:rPr>
                        <a:t>08</a:t>
                      </a: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r>
                        <a:rPr lang="en-US">
                          <a:solidFill>
                            <a:schemeClr val="tx1"/>
                          </a:solidFill>
                        </a:rPr>
                        <a:t>09</a:t>
                      </a:r>
                    </a:p>
                    <a:p>
                      <a:pPr algn="l"/>
                      <a:endParaRPr lang="en-US">
                        <a:solidFill>
                          <a:schemeClr val="tx1"/>
                        </a:solidFill>
                      </a:endParaRPr>
                    </a:p>
                    <a:p>
                      <a:pPr algn="l"/>
                      <a:endParaRPr lang="en-US">
                        <a:solidFill>
                          <a:schemeClr val="tx1"/>
                        </a:solidFill>
                      </a:endParaRP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100" b="0" u="none" strike="noStrike" kern="1200" baseline="0">
                          <a:solidFill>
                            <a:schemeClr val="dk1"/>
                          </a:solidFill>
                        </a:rPr>
                        <a:t>Optimizing High Dimensional Data Feature Selection: A strategy</a:t>
                      </a:r>
                      <a:r>
                        <a:rPr lang="en-US" sz="1100" b="1" u="none" strike="noStrike" kern="1200" baseline="0">
                          <a:solidFill>
                            <a:schemeClr val="dk1"/>
                          </a:solidFill>
                        </a:rPr>
                        <a:t> </a:t>
                      </a:r>
                      <a:r>
                        <a:rPr lang="en-US" sz="1100" b="0" u="none" strike="noStrike" kern="1200" baseline="0">
                          <a:solidFill>
                            <a:schemeClr val="dk1"/>
                          </a:solidFill>
                        </a:rPr>
                        <a:t>based on Augmented Mutual Information and Conditional Dependency</a:t>
                      </a:r>
                    </a:p>
                    <a:p>
                      <a:pPr algn="l"/>
                      <a:r>
                        <a:rPr lang="en-US" sz="1050" b="1" u="none" strike="noStrike" kern="1200" baseline="0">
                          <a:solidFill>
                            <a:schemeClr val="dk1"/>
                          </a:solidFill>
                          <a:effectLst/>
                        </a:rPr>
                        <a:t>DOI:</a:t>
                      </a:r>
                      <a:r>
                        <a:rPr lang="en-IN" sz="900" b="0" i="0" u="sng" kern="1200">
                          <a:solidFill>
                            <a:schemeClr val="dk1"/>
                          </a:solidFill>
                          <a:effectLst/>
                          <a:latin typeface="+mn-lt"/>
                          <a:ea typeface="+mn-ea"/>
                          <a:cs typeface="+mn-cs"/>
                          <a:hlinkClick r:id="rId3"/>
                        </a:rPr>
                        <a:t>http://dx.doi.org/10.2139/ssrn.4951025</a:t>
                      </a:r>
                      <a:endParaRPr lang="en-IN" sz="900" b="1" kern="1200">
                        <a:solidFill>
                          <a:schemeClr val="dk1"/>
                        </a:solidFill>
                        <a:effectLst/>
                      </a:endParaRPr>
                    </a:p>
                    <a:p>
                      <a:pPr algn="l"/>
                      <a:endParaRPr lang="en-IN" sz="1600" b="0" kern="1200">
                        <a:solidFill>
                          <a:schemeClr val="dk1"/>
                        </a:solidFill>
                        <a:effectLst/>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UFODMV: Unsupervised Feature Selection for Online Dynamic Multi-Views</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100" b="1" i="0" kern="1200">
                          <a:solidFill>
                            <a:schemeClr val="dk1"/>
                          </a:solidFill>
                          <a:effectLst/>
                          <a:latin typeface="+mn-lt"/>
                          <a:ea typeface="+mn-ea"/>
                          <a:cs typeface="+mn-cs"/>
                        </a:rPr>
                        <a:t>DOI:</a:t>
                      </a:r>
                      <a:r>
                        <a:rPr lang="en-IN" sz="1800" b="0" i="0" kern="1200">
                          <a:solidFill>
                            <a:schemeClr val="dk1"/>
                          </a:solidFill>
                          <a:effectLst/>
                          <a:latin typeface="+mn-lt"/>
                          <a:ea typeface="+mn-ea"/>
                          <a:cs typeface="+mn-cs"/>
                        </a:rPr>
                        <a:t> </a:t>
                      </a:r>
                      <a:r>
                        <a:rPr lang="en-IN" sz="1000" b="1" i="0" u="none" strike="noStrike" kern="1200">
                          <a:solidFill>
                            <a:schemeClr val="dk1"/>
                          </a:solidFill>
                          <a:effectLst/>
                          <a:latin typeface="+mn-lt"/>
                          <a:ea typeface="+mn-ea"/>
                          <a:cs typeface="+mn-cs"/>
                          <a:hlinkClick r:id="rId4"/>
                        </a:rPr>
                        <a:t>https://doi.org/10.3390/app13074310</a:t>
                      </a:r>
                      <a:endParaRPr lang="en-US" sz="1000" b="1" i="0" kern="1200">
                        <a:solidFill>
                          <a:schemeClr val="dk1"/>
                        </a:solidFill>
                        <a:effectLst/>
                        <a:latin typeface="+mn-lt"/>
                        <a:ea typeface="+mn-ea"/>
                        <a:cs typeface="+mn-cs"/>
                      </a:endParaRPr>
                    </a:p>
                    <a:p>
                      <a:pPr algn="l" fontAlgn="base"/>
                      <a:endParaRPr lang="en-IN" sz="1600" b="0" kern="1200">
                        <a:solidFill>
                          <a:schemeClr val="dk1"/>
                        </a:solidFill>
                        <a:effectLst/>
                      </a:endParaRPr>
                    </a:p>
                    <a:p>
                      <a:pPr algn="l"/>
                      <a:r>
                        <a:rPr lang="en-US" sz="1100" b="0" i="0" kern="1200">
                          <a:solidFill>
                            <a:schemeClr val="dk1"/>
                          </a:solidFill>
                          <a:effectLst/>
                          <a:latin typeface="+mn-lt"/>
                          <a:ea typeface="+mn-ea"/>
                          <a:cs typeface="+mn-cs"/>
                        </a:rPr>
                        <a:t>Feature selection algorithm based on incremental mutual information and cockroach swarm optimization</a:t>
                      </a:r>
                    </a:p>
                    <a:p>
                      <a:pPr algn="l"/>
                      <a:r>
                        <a:rPr lang="en-US" sz="1050" b="1" u="none" strike="noStrike" kern="1200" baseline="0">
                          <a:solidFill>
                            <a:schemeClr val="dk1"/>
                          </a:solidFill>
                          <a:effectLst/>
                        </a:rPr>
                        <a:t>DOI:</a:t>
                      </a:r>
                      <a:r>
                        <a:rPr lang="en-US" sz="1050" b="0" u="none" strike="noStrike" kern="1200" baseline="0">
                          <a:solidFill>
                            <a:schemeClr val="dk1"/>
                          </a:solidFill>
                          <a:effectLst/>
                        </a:rPr>
                        <a:t>https://doi.org/10.48550/arXiv.2302.10522</a:t>
                      </a:r>
                      <a:endParaRPr lang="en-IN" sz="1100" b="0" kern="1200">
                        <a:solidFill>
                          <a:schemeClr val="dk1"/>
                        </a:solidFill>
                        <a:effectLst/>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400" b="0" kern="1200">
                        <a:solidFill>
                          <a:schemeClr val="dk1"/>
                        </a:solidFill>
                        <a:effectLst/>
                      </a:endParaRPr>
                    </a:p>
                    <a:p>
                      <a:pPr algn="l" fontAlgn="base"/>
                      <a:endParaRPr lang="en-IN" sz="1600" b="0" i="0" kern="1200">
                        <a:solidFill>
                          <a:schemeClr val="dk1"/>
                        </a:solidFill>
                        <a:effectLst/>
                        <a:latin typeface="+mn-lt"/>
                        <a:ea typeface="+mn-ea"/>
                        <a:cs typeface="+mn-cs"/>
                      </a:endParaRPr>
                    </a:p>
                  </a:txBody>
                  <a:tcPr/>
                </a:tc>
                <a:tc>
                  <a:txBody>
                    <a:bodyPr/>
                    <a:lstStyle/>
                    <a:p>
                      <a:pPr algn="l"/>
                      <a:r>
                        <a:rPr lang="en-US" sz="1100"/>
                        <a:t>G. Manikandan,</a:t>
                      </a:r>
                    </a:p>
                    <a:p>
                      <a:pPr algn="l"/>
                      <a:r>
                        <a:rPr lang="en-US" sz="1100"/>
                        <a:t>Abirami Murugappan</a:t>
                      </a:r>
                    </a:p>
                    <a:p>
                      <a:pPr algn="l"/>
                      <a:endParaRPr lang="en-US" sz="1100"/>
                    </a:p>
                    <a:p>
                      <a:pPr algn="l"/>
                      <a:r>
                        <a:rPr lang="en-IN" sz="1050" b="0" kern="1200">
                          <a:solidFill>
                            <a:schemeClr val="dk1"/>
                          </a:solidFill>
                          <a:effectLst/>
                        </a:rPr>
                        <a:t>Published by: </a:t>
                      </a:r>
                      <a:r>
                        <a:rPr lang="en-US" sz="1050" b="0" kern="1200">
                          <a:solidFill>
                            <a:schemeClr val="dk1"/>
                          </a:solidFill>
                          <a:effectLst/>
                        </a:rPr>
                        <a:t>Indian Society for Education and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kern="1200">
                          <a:solidFill>
                            <a:schemeClr val="dk1"/>
                          </a:solidFill>
                          <a:effectLst/>
                          <a:latin typeface="+mn-lt"/>
                          <a:ea typeface="+mn-ea"/>
                          <a:cs typeface="+mn-cs"/>
                        </a:rPr>
                        <a:t>Year:2024</a:t>
                      </a:r>
                    </a:p>
                    <a:p>
                      <a:pPr algn="l"/>
                      <a:endParaRPr lang="en-IN" sz="1050" b="0" kern="1200">
                        <a:solidFill>
                          <a:schemeClr val="dk1"/>
                        </a:solidFill>
                        <a:effectLst/>
                      </a:endParaRPr>
                    </a:p>
                    <a:p>
                      <a:pPr algn="l"/>
                      <a:r>
                        <a:rPr lang="en-US" sz="1000" b="0" i="0" kern="1200">
                          <a:solidFill>
                            <a:schemeClr val="dk1"/>
                          </a:solidFill>
                          <a:effectLst/>
                          <a:latin typeface="+mn-lt"/>
                          <a:ea typeface="+mn-ea"/>
                          <a:cs typeface="+mn-cs"/>
                        </a:rPr>
                        <a:t>Fawaz Alarfaj,Naif Almusallam,</a:t>
                      </a:r>
                    </a:p>
                    <a:p>
                      <a:pPr algn="l"/>
                      <a:r>
                        <a:rPr lang="en-US" sz="1000" b="0" i="0" kern="1200">
                          <a:solidFill>
                            <a:schemeClr val="dk1"/>
                          </a:solidFill>
                          <a:effectLst/>
                          <a:latin typeface="+mn-lt"/>
                          <a:ea typeface="+mn-ea"/>
                          <a:cs typeface="+mn-cs"/>
                        </a:rPr>
                        <a:t>Abdulatif Alabdulatif,</a:t>
                      </a:r>
                    </a:p>
                    <a:p>
                      <a:pPr algn="l"/>
                      <a:r>
                        <a:rPr lang="en-US" sz="1000" b="0" i="0" kern="1200">
                          <a:solidFill>
                            <a:schemeClr val="dk1"/>
                          </a:solidFill>
                          <a:effectLst/>
                          <a:latin typeface="+mn-lt"/>
                          <a:ea typeface="+mn-ea"/>
                          <a:cs typeface="+mn-cs"/>
                        </a:rPr>
                        <a:t>Tarek Moulahi,</a:t>
                      </a:r>
                    </a:p>
                    <a:p>
                      <a:pPr algn="l"/>
                      <a:r>
                        <a:rPr lang="en-US" sz="1000" b="0" i="0" kern="1200">
                          <a:solidFill>
                            <a:schemeClr val="dk1"/>
                          </a:solidFill>
                          <a:effectLst/>
                          <a:latin typeface="+mn-lt"/>
                          <a:ea typeface="+mn-ea"/>
                          <a:cs typeface="+mn-cs"/>
                        </a:rPr>
                        <a:t>Abdulaziz Khalid Alsharidi,</a:t>
                      </a:r>
                      <a:r>
                        <a:rPr lang="en-US" sz="1100" b="0" i="0" kern="1200">
                          <a:solidFill>
                            <a:schemeClr val="dk1"/>
                          </a:solidFill>
                          <a:effectLst/>
                          <a:latin typeface="+mn-lt"/>
                          <a:ea typeface="+mn-ea"/>
                          <a:cs typeface="+mn-cs"/>
                        </a:rPr>
                        <a:t> </a:t>
                      </a:r>
                      <a:r>
                        <a:rPr lang="en-US" sz="1000" b="0" i="0" kern="1200">
                          <a:solidFill>
                            <a:schemeClr val="dk1"/>
                          </a:solidFill>
                          <a:effectLst/>
                          <a:latin typeface="+mn-lt"/>
                          <a:ea typeface="+mn-ea"/>
                          <a:cs typeface="+mn-cs"/>
                        </a:rPr>
                        <a:t>Mohammed Ahmed Alomair</a:t>
                      </a:r>
                    </a:p>
                    <a:p>
                      <a:pPr algn="l"/>
                      <a:r>
                        <a:rPr lang="en-US" sz="1100" b="0" i="0" kern="1200">
                          <a:solidFill>
                            <a:schemeClr val="dk1"/>
                          </a:solidFill>
                          <a:effectLst/>
                          <a:latin typeface="+mn-lt"/>
                          <a:ea typeface="+mn-ea"/>
                          <a:cs typeface="+mn-cs"/>
                        </a:rPr>
                        <a:t>Published by: IEEE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a:solidFill>
                            <a:schemeClr val="dk1"/>
                          </a:solidFill>
                          <a:effectLst/>
                          <a:latin typeface="+mn-lt"/>
                          <a:ea typeface="+mn-ea"/>
                          <a:cs typeface="+mn-cs"/>
                        </a:rPr>
                        <a:t>Y</a:t>
                      </a:r>
                      <a:r>
                        <a:rPr lang="en-US" sz="1200" b="0" i="0" kern="1200">
                          <a:solidFill>
                            <a:schemeClr val="dk1"/>
                          </a:solidFill>
                          <a:effectLst/>
                          <a:latin typeface="+mn-lt"/>
                          <a:ea typeface="+mn-ea"/>
                          <a:cs typeface="+mn-cs"/>
                        </a:rPr>
                        <a:t>ear:2023</a:t>
                      </a:r>
                    </a:p>
                    <a:p>
                      <a:pPr algn="l"/>
                      <a:endParaRPr lang="en-IN" sz="500" b="0" kern="1200">
                        <a:solidFill>
                          <a:schemeClr val="dk1"/>
                        </a:solidFill>
                        <a:effectLst/>
                      </a:endParaRPr>
                    </a:p>
                    <a:p>
                      <a:pPr algn="l"/>
                      <a:endParaRPr lang="en-IN" sz="1200" b="0" kern="1200">
                        <a:solidFill>
                          <a:schemeClr val="dk1"/>
                        </a:solidFill>
                        <a:effectLst/>
                      </a:endParaRPr>
                    </a:p>
                    <a:p>
                      <a:pPr algn="l"/>
                      <a:r>
                        <a:rPr lang="en-US" sz="1400" b="0" i="0" u="none" strike="noStrike" kern="1200">
                          <a:solidFill>
                            <a:schemeClr val="dk1"/>
                          </a:solidFill>
                          <a:effectLst/>
                          <a:latin typeface="+mn-lt"/>
                          <a:ea typeface="+mn-ea"/>
                          <a:cs typeface="+mn-cs"/>
                        </a:rPr>
                        <a:t>Zhao</a:t>
                      </a:r>
                      <a:r>
                        <a:rPr lang="en-US" sz="1400" b="0" i="0" kern="1200">
                          <a:solidFill>
                            <a:schemeClr val="dk1"/>
                          </a:solidFill>
                          <a:effectLst/>
                          <a:latin typeface="+mn-lt"/>
                          <a:ea typeface="+mn-ea"/>
                          <a:cs typeface="+mn-cs"/>
                        </a:rPr>
                        <a:t>, </a:t>
                      </a:r>
                      <a:r>
                        <a:rPr lang="en-US" sz="1400" b="0" i="0" u="none" strike="noStrike" kern="1200">
                          <a:solidFill>
                            <a:schemeClr val="dk1"/>
                          </a:solidFill>
                          <a:effectLst/>
                          <a:latin typeface="+mn-lt"/>
                          <a:ea typeface="+mn-ea"/>
                          <a:cs typeface="+mn-cs"/>
                        </a:rPr>
                        <a:t>Chen</a:t>
                      </a:r>
                    </a:p>
                    <a:p>
                      <a:pPr algn="l"/>
                      <a:r>
                        <a:rPr lang="en-IN" sz="1200" b="0" kern="1200">
                          <a:solidFill>
                            <a:schemeClr val="dk1"/>
                          </a:solidFill>
                          <a:effectLst/>
                        </a:rPr>
                        <a:t>Published by: </a:t>
                      </a:r>
                      <a:r>
                        <a:rPr lang="en-US" sz="1200" b="0" kern="1200">
                          <a:solidFill>
                            <a:schemeClr val="dk1"/>
                          </a:solidFill>
                          <a:effectLst/>
                        </a:rPr>
                        <a:t>arxiv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Year:2023</a:t>
                      </a:r>
                    </a:p>
                    <a:p>
                      <a:pPr algn="l"/>
                      <a:endParaRPr lang="en-US" sz="1200" b="0" kern="1200">
                        <a:solidFill>
                          <a:schemeClr val="dk1"/>
                        </a:solidFill>
                        <a:effectLst/>
                      </a:endParaRPr>
                    </a:p>
                    <a:p>
                      <a:pPr algn="l"/>
                      <a:endParaRPr lang="en-IN" sz="1050" b="0" i="0" kern="1200">
                        <a:solidFill>
                          <a:schemeClr val="dk1"/>
                        </a:solidFill>
                        <a:effectLst/>
                        <a:latin typeface="+mn-lt"/>
                        <a:ea typeface="+mn-ea"/>
                        <a:cs typeface="+mn-cs"/>
                      </a:endParaRPr>
                    </a:p>
                  </a:txBody>
                  <a:tcPr/>
                </a:tc>
                <a:tc>
                  <a:txBody>
                    <a:bodyPr/>
                    <a:lstStyle/>
                    <a:p>
                      <a:pPr algn="l"/>
                      <a:r>
                        <a:rPr lang="en-US" sz="1050"/>
                        <a:t>AMICDFS selects features based on relevance, redundancy, and conditional dependency.</a:t>
                      </a:r>
                    </a:p>
                    <a:p>
                      <a:pPr algn="l"/>
                      <a:r>
                        <a:rPr lang="en-US" sz="1050"/>
                        <a:t>Uses an evaluation function to improve classification accuracy and efficiency.</a:t>
                      </a:r>
                    </a:p>
                    <a:p>
                      <a:pPr algn="l"/>
                      <a:endParaRPr lang="en-US" sz="1100"/>
                    </a:p>
                    <a:p>
                      <a:pPr algn="l"/>
                      <a:endParaRPr lang="en-US" sz="110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UFODMV incrementally clusters dynamic multi-view data, merging clusters and updating features. It enables efficient, label-free feature selection for continuous learning.</a:t>
                      </a:r>
                    </a:p>
                    <a:p>
                      <a:pPr algn="l"/>
                      <a:endParaRPr lang="en-US" sz="1100"/>
                    </a:p>
                    <a:p>
                      <a:pPr algn="l"/>
                      <a:endParaRPr lang="en-US" sz="1100"/>
                    </a:p>
                    <a:p>
                      <a:pPr algn="l"/>
                      <a:r>
                        <a:rPr lang="en-US" sz="1100"/>
                        <a:t>This method integrates rough set theory with mutual information to assess feature importance.</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algn="l"/>
                      <a:endParaRPr lang="en-US" sz="1100"/>
                    </a:p>
                    <a:p>
                      <a:pPr algn="l"/>
                      <a:endParaRPr lang="en-US" sz="1100"/>
                    </a:p>
                  </a:txBody>
                  <a:tcPr/>
                </a:tc>
                <a:tc>
                  <a:txBody>
                    <a:bodyPr/>
                    <a:lstStyle/>
                    <a:p>
                      <a:pPr algn="l"/>
                      <a:r>
                        <a:rPr lang="en-US" sz="1200"/>
                        <a:t>Enhances classification by selecting relevant features.</a:t>
                      </a:r>
                    </a:p>
                    <a:p>
                      <a:pPr algn="l"/>
                      <a:endParaRPr lang="en-US" sz="1200"/>
                    </a:p>
                    <a:p>
                      <a:pPr algn="l"/>
                      <a:r>
                        <a:rPr lang="en-US" sz="1200"/>
                        <a:t>Reduces complexity by removing redundancies.</a:t>
                      </a:r>
                    </a:p>
                    <a:p>
                      <a:pPr algn="l"/>
                      <a:endParaRPr lang="en-US" sz="1200"/>
                    </a:p>
                    <a:p>
                      <a:pPr algn="l"/>
                      <a:endParaRPr lang="en-US" sz="1200"/>
                    </a:p>
                    <a:p>
                      <a:pPr algn="l"/>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r>
                        <a:rPr lang="en-US" sz="1200"/>
                        <a:t>Performs incremental clustering, reducing computational cost and memory usage.</a:t>
                      </a: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algn="l"/>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Reduces computational complexity by eliminating irrelevant features.</a:t>
                      </a:r>
                      <a:endParaRPr lang="en-US" sz="11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txBody>
                  <a:tcPr/>
                </a:tc>
                <a:tc>
                  <a:txBody>
                    <a:bodyPr/>
                    <a:lstStyle/>
                    <a:p>
                      <a:pPr algn="l"/>
                      <a:r>
                        <a:rPr lang="en-US" sz="1200"/>
                        <a:t>High computational cost due to conditional dependency evaluation.</a:t>
                      </a:r>
                    </a:p>
                    <a:p>
                      <a:pPr algn="l"/>
                      <a:r>
                        <a:rPr lang="en-US" sz="1200"/>
                        <a:t>Struggles with complex feature interactions in high-dimensional data.</a:t>
                      </a:r>
                    </a:p>
                    <a:p>
                      <a:pPr algn="l"/>
                      <a:endParaRPr lang="en-US" sz="1200"/>
                    </a:p>
                    <a:p>
                      <a:pPr algn="l"/>
                      <a:endParaRPr lang="en-US" sz="1050"/>
                    </a:p>
                    <a:p>
                      <a:pPr algn="l"/>
                      <a:r>
                        <a:rPr lang="en-US" sz="1050"/>
                        <a:t>May struggle with noisy or highly imbalanced data distributions.</a:t>
                      </a:r>
                    </a:p>
                    <a:p>
                      <a:pPr algn="l"/>
                      <a:endParaRPr lang="en-US" sz="1050"/>
                    </a:p>
                    <a:p>
                      <a:pPr algn="l"/>
                      <a:r>
                        <a:rPr lang="en-US" sz="1050"/>
                        <a:t>Performance depends on the quality of initial cluster assignments.</a:t>
                      </a:r>
                    </a:p>
                    <a:p>
                      <a:pPr algn="l"/>
                      <a:endParaRPr lang="en-US" sz="1200"/>
                    </a:p>
                    <a:p>
                      <a:pPr algn="l"/>
                      <a:r>
                        <a:rPr lang="en-US" sz="1100"/>
                        <a:t>Performance may degrade with highly complex or high-dimensional datasets</a:t>
                      </a:r>
                    </a:p>
                    <a:p>
                      <a:pPr algn="l"/>
                      <a:endParaRPr lang="en-US" sz="1200"/>
                    </a:p>
                    <a:p>
                      <a:pPr algn="l"/>
                      <a:endParaRPr lang="en-US" sz="1200"/>
                    </a:p>
                    <a:p>
                      <a:pPr algn="l"/>
                      <a:endParaRPr lang="en-US" sz="1200"/>
                    </a:p>
                    <a:p>
                      <a:pPr algn="l"/>
                      <a:endParaRPr lang="en-US" sz="1200"/>
                    </a:p>
                    <a:p>
                      <a:pPr algn="l"/>
                      <a:endParaRPr lang="en-US" sz="1200"/>
                    </a:p>
                  </a:txBody>
                  <a:tcPr/>
                </a:tc>
                <a:tc>
                  <a:txBody>
                    <a:bodyPr/>
                    <a:lstStyle/>
                    <a:p>
                      <a:pPr algn="l"/>
                      <a:r>
                        <a:rPr lang="en-US" sz="1000"/>
                        <a:t>Existing methods struggle with complex dependencies in high-dimensional data, lacking efficiency in balancing accuracy and computational cost. Adaptive models are needed to enhance feature relevance while reducing redundancy.</a:t>
                      </a:r>
                    </a:p>
                    <a:p>
                      <a:pPr algn="l"/>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The method struggles with noisy or imbalanced data and relies heavily on initial cluster assignments, needing better optimization and adaptability.</a:t>
                      </a:r>
                    </a:p>
                    <a:p>
                      <a:pPr algn="l"/>
                      <a:endParaRPr lang="en-US" sz="1000"/>
                    </a:p>
                    <a:p>
                      <a:pPr algn="l"/>
                      <a:endParaRPr lang="en-US" sz="1000"/>
                    </a:p>
                    <a:p>
                      <a:pPr algn="l"/>
                      <a:endParaRPr lang="en-US" sz="1000"/>
                    </a:p>
                    <a:p>
                      <a:pPr algn="l"/>
                      <a:r>
                        <a:rPr lang="en-US" sz="1000"/>
                        <a:t>The existing methods struggle with high-dimensional data, leading to inefficiencies in feature selection</a:t>
                      </a:r>
                    </a:p>
                    <a:p>
                      <a:pPr algn="l"/>
                      <a:endParaRPr lang="en-US" sz="1200"/>
                    </a:p>
                    <a:p>
                      <a:pPr algn="l"/>
                      <a:endParaRPr lang="en-US" sz="1200"/>
                    </a:p>
                    <a:p>
                      <a:pPr algn="l"/>
                      <a:endParaRPr lang="en-US" sz="1200"/>
                    </a:p>
                    <a:p>
                      <a:pPr algn="l"/>
                      <a:endParaRPr lang="en-US" sz="1200"/>
                    </a:p>
                    <a:p>
                      <a:pPr algn="l"/>
                      <a:endParaRPr lang="en-US" sz="1200"/>
                    </a:p>
                    <a:p>
                      <a:pPr algn="l"/>
                      <a:endParaRPr lang="en-US" sz="1200"/>
                    </a:p>
                    <a:p>
                      <a:pPr algn="l"/>
                      <a:endParaRPr lang="en-US" sz="120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550127D6-1454-C845-D87F-BFC3A2B2D379}"/>
              </a:ext>
            </a:extLst>
          </p:cNvPr>
          <p:cNvSpPr txBox="1">
            <a:spLocks noEditPoints="1"/>
          </p:cNvSpPr>
          <p:nvPr/>
        </p:nvSpPr>
        <p:spPr>
          <a:xfrm>
            <a:off x="0" y="-14463"/>
            <a:ext cx="12188106"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cxnSp>
        <p:nvCxnSpPr>
          <p:cNvPr id="4" name="Straight Connector 3">
            <a:extLst>
              <a:ext uri="{FF2B5EF4-FFF2-40B4-BE49-F238E27FC236}">
                <a16:creationId xmlns:a16="http://schemas.microsoft.com/office/drawing/2014/main" id="{981EC086-FB12-B81E-1F96-11D5C73B38CE}"/>
              </a:ext>
            </a:extLst>
          </p:cNvPr>
          <p:cNvCxnSpPr>
            <a:cxnSpLocks/>
          </p:cNvCxnSpPr>
          <p:nvPr/>
        </p:nvCxnSpPr>
        <p:spPr>
          <a:xfrm>
            <a:off x="0" y="3055216"/>
            <a:ext cx="12188106"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3365F940-A1D1-CDE4-AC3D-EDFA6E969AF1}"/>
              </a:ext>
            </a:extLst>
          </p:cNvPr>
          <p:cNvCxnSpPr/>
          <p:nvPr/>
        </p:nvCxnSpPr>
        <p:spPr>
          <a:xfrm>
            <a:off x="0" y="4395019"/>
            <a:ext cx="1218810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694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19AAF-5F39-59B2-9BB4-A69B2DE2EC71}"/>
            </a:ext>
          </a:extLst>
        </p:cNvPr>
        <p:cNvGrpSpPr/>
        <p:nvPr/>
      </p:nvGrpSpPr>
      <p:grpSpPr>
        <a:xfrm>
          <a:off x="0" y="0"/>
          <a:ext cx="0" cy="0"/>
          <a:chOff x="0" y="0"/>
          <a:chExt cx="0" cy="0"/>
        </a:xfrm>
      </p:grpSpPr>
      <p:pic>
        <p:nvPicPr>
          <p:cNvPr id="6" name="object 2">
            <a:extLst>
              <a:ext uri="{FF2B5EF4-FFF2-40B4-BE49-F238E27FC236}">
                <a16:creationId xmlns:a16="http://schemas.microsoft.com/office/drawing/2014/main" id="{6575A652-BEB6-B1B9-C582-11284B874556}"/>
              </a:ext>
            </a:extLst>
          </p:cNvPr>
          <p:cNvPicPr/>
          <p:nvPr/>
        </p:nvPicPr>
        <p:blipFill>
          <a:blip r:embed="rId2"/>
          <a:srcRect/>
          <a:stretch>
            <a:fillRect/>
          </a:stretch>
        </p:blipFill>
        <p:spPr>
          <a:xfrm>
            <a:off x="10224517" y="6202681"/>
            <a:ext cx="1967483" cy="655319"/>
          </a:xfrm>
          <a:prstGeom prst="rect">
            <a:avLst/>
          </a:prstGeom>
        </p:spPr>
      </p:pic>
      <p:sp>
        <p:nvSpPr>
          <p:cNvPr id="16" name="Text Placeholder 15">
            <a:extLst>
              <a:ext uri="{FF2B5EF4-FFF2-40B4-BE49-F238E27FC236}">
                <a16:creationId xmlns:a16="http://schemas.microsoft.com/office/drawing/2014/main" id="{A9617076-E397-9156-EDCC-C6ADB94E8FDD}"/>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A84451A8-93E3-124E-5D69-4FA4BC53F717}"/>
              </a:ext>
            </a:extLst>
          </p:cNvPr>
          <p:cNvGraphicFramePr>
            <a:graphicFrameLocks noGrp="1"/>
          </p:cNvGraphicFramePr>
          <p:nvPr>
            <p:extLst>
              <p:ext uri="{D42A27DB-BD31-4B8C-83A1-F6EECF244321}">
                <p14:modId xmlns:p14="http://schemas.microsoft.com/office/powerpoint/2010/main" val="3064888587"/>
              </p:ext>
            </p:extLst>
          </p:nvPr>
        </p:nvGraphicFramePr>
        <p:xfrm>
          <a:off x="1" y="568270"/>
          <a:ext cx="12196426" cy="5634411"/>
        </p:xfrm>
        <a:graphic>
          <a:graphicData uri="http://schemas.openxmlformats.org/drawingml/2006/table">
            <a:tbl>
              <a:tblPr firstRow="1" bandRow="1">
                <a:tableStyleId>{21E4AEA4-8DFA-4A89-87EB-49C32662AFE0}</a:tableStyleId>
              </a:tblPr>
              <a:tblGrid>
                <a:gridCol w="530941">
                  <a:extLst>
                    <a:ext uri="{9D8B030D-6E8A-4147-A177-3AD203B41FA5}">
                      <a16:colId xmlns:a16="http://schemas.microsoft.com/office/drawing/2014/main" val="3220144604"/>
                    </a:ext>
                  </a:extLst>
                </a:gridCol>
                <a:gridCol w="1966452">
                  <a:extLst>
                    <a:ext uri="{9D8B030D-6E8A-4147-A177-3AD203B41FA5}">
                      <a16:colId xmlns:a16="http://schemas.microsoft.com/office/drawing/2014/main" val="405831761"/>
                    </a:ext>
                  </a:extLst>
                </a:gridCol>
                <a:gridCol w="1455174">
                  <a:extLst>
                    <a:ext uri="{9D8B030D-6E8A-4147-A177-3AD203B41FA5}">
                      <a16:colId xmlns:a16="http://schemas.microsoft.com/office/drawing/2014/main" val="3290863450"/>
                    </a:ext>
                  </a:extLst>
                </a:gridCol>
                <a:gridCol w="2340077">
                  <a:extLst>
                    <a:ext uri="{9D8B030D-6E8A-4147-A177-3AD203B41FA5}">
                      <a16:colId xmlns:a16="http://schemas.microsoft.com/office/drawing/2014/main" val="2155619221"/>
                    </a:ext>
                  </a:extLst>
                </a:gridCol>
                <a:gridCol w="1838632">
                  <a:extLst>
                    <a:ext uri="{9D8B030D-6E8A-4147-A177-3AD203B41FA5}">
                      <a16:colId xmlns:a16="http://schemas.microsoft.com/office/drawing/2014/main" val="2972712502"/>
                    </a:ext>
                  </a:extLst>
                </a:gridCol>
                <a:gridCol w="1710813">
                  <a:extLst>
                    <a:ext uri="{9D8B030D-6E8A-4147-A177-3AD203B41FA5}">
                      <a16:colId xmlns:a16="http://schemas.microsoft.com/office/drawing/2014/main" val="303764300"/>
                    </a:ext>
                  </a:extLst>
                </a:gridCol>
                <a:gridCol w="2354337">
                  <a:extLst>
                    <a:ext uri="{9D8B030D-6E8A-4147-A177-3AD203B41FA5}">
                      <a16:colId xmlns:a16="http://schemas.microsoft.com/office/drawing/2014/main" val="1719198593"/>
                    </a:ext>
                  </a:extLst>
                </a:gridCol>
              </a:tblGrid>
              <a:tr h="1195515">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S.NO</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Title</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a:solidFill>
                            <a:schemeClr val="tx1"/>
                          </a:solidFill>
                        </a:rPr>
                        <a:t>Author </a:t>
                      </a:r>
                    </a:p>
                    <a:p>
                      <a:pPr algn="l"/>
                      <a:r>
                        <a:rPr lang="en-IN">
                          <a:solidFill>
                            <a:schemeClr val="tx1"/>
                          </a:solidFill>
                        </a:rPr>
                        <a:t>Journal </a:t>
                      </a:r>
                    </a:p>
                    <a:p>
                      <a:pPr algn="l"/>
                      <a:r>
                        <a:rPr lang="en-IN">
                          <a:solidFill>
                            <a:schemeClr val="tx1"/>
                          </a:solidFill>
                        </a:rPr>
                        <a:t>Year</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Methodology/Algorithms/Architecture used</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Merits </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Demerits</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chemeClr val="tx1"/>
                          </a:solidFill>
                        </a:rPr>
                        <a:t>Research gap</a:t>
                      </a:r>
                    </a:p>
                    <a:p>
                      <a:pPr algn="l"/>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4438896">
                <a:tc>
                  <a:txBody>
                    <a:bodyPr/>
                    <a:lstStyle/>
                    <a:p>
                      <a:pPr algn="l"/>
                      <a:r>
                        <a:rPr lang="en-IN">
                          <a:solidFill>
                            <a:schemeClr val="tx1"/>
                          </a:solidFill>
                        </a:rPr>
                        <a:t>10</a:t>
                      </a:r>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r>
                        <a:rPr lang="en-US">
                          <a:solidFill>
                            <a:schemeClr val="tx1"/>
                          </a:solidFill>
                        </a:rPr>
                        <a:t>11</a:t>
                      </a: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IN">
                        <a:solidFill>
                          <a:schemeClr val="tx1"/>
                        </a:solidFill>
                        <a:latin typeface="Times New Roman" panose="02020603050405020304" pitchFamily="18" charset="0"/>
                        <a:cs typeface="Times New Roman" panose="02020603050405020304" pitchFamily="18" charset="0"/>
                      </a:endParaRPr>
                    </a:p>
                    <a:p>
                      <a:pPr algn="l"/>
                      <a:r>
                        <a:rPr lang="en-IN">
                          <a:solidFill>
                            <a:schemeClr val="tx1"/>
                          </a:solidFill>
                          <a:latin typeface="Times New Roman" panose="02020603050405020304" pitchFamily="18" charset="0"/>
                          <a:cs typeface="Times New Roman" panose="02020603050405020304" pitchFamily="18" charset="0"/>
                        </a:rPr>
                        <a:t>12</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Fair Streaming Feature Selection</a:t>
                      </a:r>
                    </a:p>
                    <a:p>
                      <a:pPr algn="l" fontAlgn="base"/>
                      <a:r>
                        <a:rPr lang="en-IN" sz="1400" b="1" i="0" kern="1200">
                          <a:solidFill>
                            <a:schemeClr val="dk1"/>
                          </a:solidFill>
                          <a:effectLst/>
                          <a:latin typeface="+mn-lt"/>
                          <a:ea typeface="+mn-ea"/>
                          <a:cs typeface="+mn-cs"/>
                        </a:rPr>
                        <a:t>DOI:</a:t>
                      </a:r>
                      <a:r>
                        <a:rPr lang="en-IN" sz="1400" b="0" i="0" kern="1200">
                          <a:solidFill>
                            <a:schemeClr val="dk1"/>
                          </a:solidFill>
                          <a:effectLst/>
                          <a:latin typeface="+mn-lt"/>
                          <a:ea typeface="+mn-ea"/>
                          <a:cs typeface="+mn-cs"/>
                        </a:rPr>
                        <a:t>https://doi.org/10.48550/arXiv.2406.14401</a:t>
                      </a:r>
                    </a:p>
                    <a:p>
                      <a:pPr algn="l" fontAlgn="base"/>
                      <a:endParaRPr lang="en-IN" sz="1400" b="0" i="0" kern="1200">
                        <a:solidFill>
                          <a:schemeClr val="dk1"/>
                        </a:solidFill>
                        <a:effectLst/>
                        <a:latin typeface="+mn-lt"/>
                        <a:ea typeface="+mn-ea"/>
                        <a:cs typeface="+mn-cs"/>
                      </a:endParaRPr>
                    </a:p>
                    <a:p>
                      <a:pPr algn="l" fontAlgn="base"/>
                      <a:endParaRPr lang="en-US" sz="900"/>
                    </a:p>
                    <a:p>
                      <a:pPr algn="l" fontAlgn="base"/>
                      <a:r>
                        <a:rPr lang="en-US" sz="1000"/>
                        <a:t>Granular-ball-matrix-based incremental semi-supervised feature selection approach to high-dimensional variation using neighbourhood discernibility degree for ordered partially labelled dataset</a:t>
                      </a:r>
                    </a:p>
                    <a:p>
                      <a:pPr algn="l" fontAlgn="base"/>
                      <a:r>
                        <a:rPr lang="en-US" sz="900" b="1" i="0" kern="1200">
                          <a:solidFill>
                            <a:schemeClr val="dk1"/>
                          </a:solidFill>
                          <a:effectLst/>
                          <a:latin typeface="+mn-lt"/>
                          <a:ea typeface="+mn-ea"/>
                          <a:cs typeface="+mn-cs"/>
                        </a:rPr>
                        <a:t>DOI:https://doi.org/10.1007/s10489-024-06134-1</a:t>
                      </a:r>
                    </a:p>
                    <a:p>
                      <a:pPr algn="l" fontAlgn="base"/>
                      <a:endParaRPr lang="en-US" sz="900" b="1" i="0" kern="1200">
                        <a:solidFill>
                          <a:schemeClr val="dk1"/>
                        </a:solidFill>
                        <a:effectLst/>
                        <a:latin typeface="+mn-lt"/>
                        <a:ea typeface="+mn-ea"/>
                        <a:cs typeface="+mn-cs"/>
                      </a:endParaRPr>
                    </a:p>
                    <a:p>
                      <a:pPr algn="l" fontAlgn="base"/>
                      <a:endParaRPr lang="en-US" sz="900" b="1" i="0" kern="1200">
                        <a:solidFill>
                          <a:schemeClr val="dk1"/>
                        </a:solidFill>
                        <a:effectLst/>
                        <a:latin typeface="+mn-lt"/>
                        <a:ea typeface="+mn-ea"/>
                        <a:cs typeface="+mn-cs"/>
                      </a:endParaRPr>
                    </a:p>
                    <a:p>
                      <a:pPr algn="l" fontAlgn="base"/>
                      <a:r>
                        <a:rPr lang="en-US" sz="1050"/>
                        <a:t>Reinforced feature selection using Q‑learning based on collaborative agents</a:t>
                      </a:r>
                    </a:p>
                    <a:p>
                      <a:pPr algn="l" fontAlgn="base"/>
                      <a:r>
                        <a:rPr lang="en-US" sz="1050" b="1" i="0" kern="1200">
                          <a:solidFill>
                            <a:schemeClr val="dk1"/>
                          </a:solidFill>
                          <a:effectLst/>
                          <a:latin typeface="+mn-lt"/>
                          <a:ea typeface="+mn-ea"/>
                          <a:cs typeface="+mn-cs"/>
                        </a:rPr>
                        <a:t>DOI:</a:t>
                      </a:r>
                      <a:r>
                        <a:rPr lang="en-US" sz="1050" b="0" i="0" kern="1200">
                          <a:solidFill>
                            <a:schemeClr val="dk1"/>
                          </a:solidFill>
                          <a:effectLst/>
                          <a:latin typeface="+mn-lt"/>
                          <a:ea typeface="+mn-ea"/>
                          <a:cs typeface="+mn-cs"/>
                        </a:rPr>
                        <a:t>https://doi.org/10.1007/s13042-023-01869-8</a:t>
                      </a:r>
                      <a:endParaRPr lang="en-IN" sz="1050" b="0" i="0" kern="1200">
                        <a:solidFill>
                          <a:schemeClr val="dk1"/>
                        </a:solidFill>
                        <a:effectLst/>
                        <a:latin typeface="+mn-lt"/>
                        <a:ea typeface="+mn-ea"/>
                        <a:cs typeface="+mn-cs"/>
                      </a:endParaRPr>
                    </a:p>
                  </a:txBody>
                  <a:tcPr/>
                </a:tc>
                <a:tc>
                  <a:txBody>
                    <a:bodyPr/>
                    <a:lstStyle/>
                    <a:p>
                      <a:pPr algn="l"/>
                      <a:r>
                        <a:rPr lang="en-US" sz="1050" b="0" i="0" u="none" strike="noStrike" kern="1200">
                          <a:solidFill>
                            <a:schemeClr val="dk1"/>
                          </a:solidFill>
                          <a:effectLst/>
                          <a:latin typeface="+mn-lt"/>
                          <a:ea typeface="+mn-ea"/>
                          <a:cs typeface="+mn-cs"/>
                        </a:rPr>
                        <a:t>Zhangling Duan</a:t>
                      </a:r>
                      <a:r>
                        <a:rPr lang="en-US" sz="1050" b="0" i="0" kern="1200">
                          <a:solidFill>
                            <a:schemeClr val="dk1"/>
                          </a:solidFill>
                          <a:effectLst/>
                          <a:latin typeface="+mn-lt"/>
                          <a:ea typeface="+mn-ea"/>
                          <a:cs typeface="+mn-cs"/>
                        </a:rPr>
                        <a:t>, </a:t>
                      </a:r>
                      <a:r>
                        <a:rPr lang="en-US" sz="1050" b="0" i="0" u="none" strike="noStrike" kern="1200">
                          <a:solidFill>
                            <a:schemeClr val="dk1"/>
                          </a:solidFill>
                          <a:effectLst/>
                          <a:latin typeface="+mn-lt"/>
                          <a:ea typeface="+mn-ea"/>
                          <a:cs typeface="+mn-cs"/>
                        </a:rPr>
                        <a:t>Tianci Li</a:t>
                      </a:r>
                      <a:r>
                        <a:rPr lang="en-US" sz="1050" b="0" i="0" kern="1200">
                          <a:solidFill>
                            <a:schemeClr val="dk1"/>
                          </a:solidFill>
                          <a:effectLst/>
                          <a:latin typeface="+mn-lt"/>
                          <a:ea typeface="+mn-ea"/>
                          <a:cs typeface="+mn-cs"/>
                        </a:rPr>
                        <a:t>, </a:t>
                      </a:r>
                      <a:r>
                        <a:rPr lang="en-US" sz="1050" b="0" i="0" u="none" strike="noStrike" kern="1200">
                          <a:solidFill>
                            <a:schemeClr val="dk1"/>
                          </a:solidFill>
                          <a:effectLst/>
                          <a:latin typeface="+mn-lt"/>
                          <a:ea typeface="+mn-ea"/>
                          <a:cs typeface="+mn-cs"/>
                        </a:rPr>
                        <a:t>Xingyu Wu</a:t>
                      </a:r>
                      <a:r>
                        <a:rPr lang="en-US" sz="1050" b="0" i="0" kern="1200">
                          <a:solidFill>
                            <a:schemeClr val="dk1"/>
                          </a:solidFill>
                          <a:effectLst/>
                          <a:latin typeface="+mn-lt"/>
                          <a:ea typeface="+mn-ea"/>
                          <a:cs typeface="+mn-cs"/>
                        </a:rPr>
                        <a:t>, </a:t>
                      </a:r>
                      <a:r>
                        <a:rPr lang="en-US" sz="1050" b="0" i="0" u="none" strike="noStrike" kern="1200">
                          <a:solidFill>
                            <a:schemeClr val="dk1"/>
                          </a:solidFill>
                          <a:effectLst/>
                          <a:latin typeface="+mn-lt"/>
                          <a:ea typeface="+mn-ea"/>
                          <a:cs typeface="+mn-cs"/>
                        </a:rPr>
                        <a:t>Zhaolong Ling</a:t>
                      </a:r>
                      <a:r>
                        <a:rPr lang="en-US" sz="1050" b="0" i="0" kern="1200">
                          <a:solidFill>
                            <a:schemeClr val="dk1"/>
                          </a:solidFill>
                          <a:effectLst/>
                          <a:latin typeface="+mn-lt"/>
                          <a:ea typeface="+mn-ea"/>
                          <a:cs typeface="+mn-cs"/>
                        </a:rPr>
                        <a:t>, </a:t>
                      </a:r>
                      <a:r>
                        <a:rPr lang="en-US" sz="1050" b="0" i="0" u="none" strike="noStrike" kern="1200">
                          <a:solidFill>
                            <a:schemeClr val="dk1"/>
                          </a:solidFill>
                          <a:effectLst/>
                          <a:latin typeface="+mn-lt"/>
                          <a:ea typeface="+mn-ea"/>
                          <a:cs typeface="+mn-cs"/>
                        </a:rPr>
                        <a:t>Jingye Yang</a:t>
                      </a:r>
                      <a:r>
                        <a:rPr lang="en-US" sz="1050" b="0" i="0" kern="1200">
                          <a:solidFill>
                            <a:schemeClr val="dk1"/>
                          </a:solidFill>
                          <a:effectLst/>
                          <a:latin typeface="+mn-lt"/>
                          <a:ea typeface="+mn-ea"/>
                          <a:cs typeface="+mn-cs"/>
                        </a:rPr>
                        <a:t>, </a:t>
                      </a:r>
                      <a:r>
                        <a:rPr lang="en-US" sz="1050" b="0" i="0" u="none" strike="noStrike" kern="1200">
                          <a:solidFill>
                            <a:schemeClr val="dk1"/>
                          </a:solidFill>
                          <a:effectLst/>
                          <a:latin typeface="+mn-lt"/>
                          <a:ea typeface="+mn-ea"/>
                          <a:cs typeface="+mn-cs"/>
                        </a:rPr>
                        <a:t>Zhaohong Jia</a:t>
                      </a:r>
                    </a:p>
                    <a:p>
                      <a:pPr algn="l"/>
                      <a:r>
                        <a:rPr lang="en-US" sz="1050" b="0" i="0" u="none" strike="noStrike" kern="1200">
                          <a:solidFill>
                            <a:schemeClr val="dk1"/>
                          </a:solidFill>
                          <a:effectLst/>
                          <a:latin typeface="+mn-lt"/>
                          <a:ea typeface="+mn-ea"/>
                          <a:cs typeface="+mn-cs"/>
                        </a:rPr>
                        <a:t>Published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u="none" strike="noStrike" kern="1200">
                          <a:solidFill>
                            <a:schemeClr val="dk1"/>
                          </a:solidFill>
                          <a:effectLst/>
                          <a:latin typeface="+mn-lt"/>
                          <a:ea typeface="+mn-ea"/>
                          <a:cs typeface="+mn-cs"/>
                        </a:rPr>
                        <a:t>Arxiv,</a:t>
                      </a:r>
                      <a:r>
                        <a:rPr lang="en-US" sz="1050" b="0" i="0" kern="1200">
                          <a:solidFill>
                            <a:schemeClr val="dk1"/>
                          </a:solidFill>
                          <a:effectLst/>
                          <a:latin typeface="+mn-lt"/>
                          <a:ea typeface="+mn-ea"/>
                          <a:cs typeface="+mn-cs"/>
                        </a:rPr>
                        <a:t> Year:2024</a:t>
                      </a:r>
                    </a:p>
                    <a:p>
                      <a:pPr algn="l"/>
                      <a:endParaRPr lang="en-US" sz="1050" b="0" i="0" u="none" strike="noStrike" kern="1200">
                        <a:solidFill>
                          <a:schemeClr val="dk1"/>
                        </a:solidFill>
                        <a:effectLst/>
                        <a:latin typeface="+mn-lt"/>
                        <a:ea typeface="+mn-ea"/>
                        <a:cs typeface="+mn-cs"/>
                      </a:endParaRPr>
                    </a:p>
                    <a:p>
                      <a:pPr algn="l"/>
                      <a:endParaRPr lang="en-US" sz="1050" b="0" i="0" u="none" strike="noStrike" kern="1200">
                        <a:solidFill>
                          <a:schemeClr val="dk1"/>
                        </a:solidFill>
                        <a:effectLst/>
                        <a:latin typeface="+mn-lt"/>
                        <a:ea typeface="+mn-ea"/>
                        <a:cs typeface="+mn-cs"/>
                      </a:endParaRPr>
                    </a:p>
                    <a:p>
                      <a:pPr algn="l"/>
                      <a:r>
                        <a:rPr lang="en-US" sz="1200"/>
                        <a:t>Weihua Xu1 , Jinlong L</a:t>
                      </a:r>
                    </a:p>
                    <a:p>
                      <a:pPr algn="l"/>
                      <a:r>
                        <a:rPr lang="en-US" sz="1200" b="0" kern="1200">
                          <a:solidFill>
                            <a:schemeClr val="dk1"/>
                          </a:solidFill>
                          <a:effectLst/>
                        </a:rPr>
                        <a:t>Published </a:t>
                      </a:r>
                      <a:r>
                        <a:rPr lang="en-US" sz="1200" b="0" kern="1200" err="1">
                          <a:solidFill>
                            <a:schemeClr val="dk1"/>
                          </a:solidFill>
                          <a:effectLst/>
                        </a:rPr>
                        <a:t>by:springer</a:t>
                      </a:r>
                      <a:endParaRPr lang="en-US" sz="1200" b="0" kern="120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Year:2025</a:t>
                      </a:r>
                    </a:p>
                    <a:p>
                      <a:pPr algn="l"/>
                      <a:endParaRPr lang="en-US" sz="1200" b="0" kern="1200">
                        <a:solidFill>
                          <a:schemeClr val="dk1"/>
                        </a:solidFill>
                        <a:effectLst/>
                      </a:endParaRPr>
                    </a:p>
                    <a:p>
                      <a:pPr algn="l"/>
                      <a:endParaRPr lang="en-US" sz="1200" b="0" kern="1200">
                        <a:solidFill>
                          <a:schemeClr val="dk1"/>
                        </a:solidFill>
                        <a:effectLst/>
                      </a:endParaRPr>
                    </a:p>
                    <a:p>
                      <a:pPr algn="l"/>
                      <a:endParaRPr lang="en-US" sz="1200" b="0" kern="1200">
                        <a:solidFill>
                          <a:schemeClr val="dk1"/>
                        </a:solidFill>
                        <a:effectLst/>
                      </a:endParaRPr>
                    </a:p>
                    <a:p>
                      <a:pPr algn="l"/>
                      <a:endParaRPr lang="en-US" sz="1200" b="0" kern="1200">
                        <a:solidFill>
                          <a:schemeClr val="dk1"/>
                        </a:solidFill>
                        <a:effectLst/>
                      </a:endParaRPr>
                    </a:p>
                    <a:p>
                      <a:pPr algn="l"/>
                      <a:endParaRPr lang="en-US" sz="1200" b="0" kern="1200">
                        <a:solidFill>
                          <a:schemeClr val="dk1"/>
                        </a:solidFill>
                        <a:effectLst/>
                      </a:endParaRPr>
                    </a:p>
                    <a:p>
                      <a:pPr algn="l"/>
                      <a:r>
                        <a:rPr lang="en-US" sz="1100"/>
                        <a:t>Li Zhang1, Lingbin Jin, Min Gan,</a:t>
                      </a:r>
                    </a:p>
                    <a:p>
                      <a:pPr algn="l"/>
                      <a:r>
                        <a:rPr lang="en-US" sz="1100"/>
                        <a:t>Lei Zhao, Hongwei Yin</a:t>
                      </a:r>
                    </a:p>
                    <a:p>
                      <a:pPr algn="l"/>
                      <a:r>
                        <a:rPr lang="en-US" sz="1100" b="0" kern="1200">
                          <a:solidFill>
                            <a:schemeClr val="dk1"/>
                          </a:solidFill>
                          <a:effectLst/>
                        </a:rPr>
                        <a:t>Published by:Springer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Year:2023</a:t>
                      </a:r>
                    </a:p>
                    <a:p>
                      <a:pPr algn="l"/>
                      <a:endParaRPr lang="en-IN" sz="1100" b="0" kern="1200">
                        <a:solidFill>
                          <a:schemeClr val="dk1"/>
                        </a:solidFill>
                        <a:effectLst/>
                      </a:endParaRPr>
                    </a:p>
                  </a:txBody>
                  <a:tcPr/>
                </a:tc>
                <a:tc>
                  <a:txBody>
                    <a:bodyPr/>
                    <a:lstStyle/>
                    <a:p>
                      <a:pPr algn="l"/>
                      <a:r>
                        <a:rPr lang="en-US" sz="1100"/>
                        <a:t>.</a:t>
                      </a:r>
                      <a:r>
                        <a:rPr lang="en-US" sz="1200"/>
                        <a:t>The paper "Fair Streaming Feature Selection" introduces FairSFS, an algorithm designed to ensure fairness in streaming feature selection. </a:t>
                      </a:r>
                    </a:p>
                    <a:p>
                      <a:pPr algn="l"/>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The method uses neighborhood discernibility with pseudolabel granular balls and matrix updating for incremental semi-supervised feature selection. It efficiently selects important features in high-dimensional, partially labeled datasets.</a:t>
                      </a:r>
                    </a:p>
                    <a:p>
                      <a:pPr algn="l"/>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 study introduces a Q-learning-based feature selection method with two collaborative agents. One agent selects features using Fisher scores, while the other optimizes selection based on classification performance.</a:t>
                      </a:r>
                    </a:p>
                    <a:p>
                      <a:pPr algn="l"/>
                      <a:endParaRPr lang="en-US" sz="120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a:t>Maintains accuracy comparable to leading streaming feature selection methods.</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r>
                        <a:rPr lang="en-US" sz="1100"/>
                        <a:t>Efficiently selects important features in high-dimensional, partially labeled data. Uses pseudolabel granular balls and matrix updates to reduce computation time.</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r>
                        <a:rPr lang="en-US" sz="1100"/>
                        <a:t>Enhances feature selection accuracy using reinforcement learning with collaborative agents.</a:t>
                      </a:r>
                    </a:p>
                  </a:txBody>
                  <a:tcPr/>
                </a:tc>
                <a:tc>
                  <a:txBody>
                    <a:bodyPr/>
                    <a:lstStyle/>
                    <a:p>
                      <a:pPr algn="l"/>
                      <a:r>
                        <a:rPr lang="en-US" sz="1200"/>
                        <a:t>The dynamic adjustment process may introduce computational complexity.</a:t>
                      </a:r>
                    </a:p>
                    <a:p>
                      <a:pPr algn="l"/>
                      <a:endParaRPr lang="en-US" sz="1200"/>
                    </a:p>
                    <a:p>
                      <a:pPr algn="l"/>
                      <a:endParaRPr lang="en-US" sz="1200"/>
                    </a:p>
                    <a:p>
                      <a:pPr algn="l"/>
                      <a:r>
                        <a:rPr lang="en-US" sz="1050"/>
                        <a:t>Performance may be affected by noisy or highly dynamic data. Requires careful tuning of parameters like neighborhood radius for optimal results.</a:t>
                      </a:r>
                    </a:p>
                    <a:p>
                      <a:pPr algn="l"/>
                      <a:endParaRPr lang="en-US" sz="1200"/>
                    </a:p>
                    <a:p>
                      <a:pPr algn="l"/>
                      <a:r>
                        <a:rPr lang="en-US" sz="1200"/>
                        <a:t>Computationally expensive and may require fine-tuning for different datasets.</a:t>
                      </a:r>
                    </a:p>
                  </a:txBody>
                  <a:tcPr/>
                </a:tc>
                <a:tc>
                  <a:txBody>
                    <a:bodyPr/>
                    <a:lstStyle/>
                    <a:p>
                      <a:pPr algn="l"/>
                      <a:r>
                        <a:rPr lang="en-US" sz="1200"/>
                        <a:t>Further research is needed to evaluate FairSFS across diverse real-world datasets and to assess its scalability in high-dimensional data streams.</a:t>
                      </a:r>
                    </a:p>
                    <a:p>
                      <a:pPr algn="l"/>
                      <a:endParaRPr lang="en-US" sz="1200"/>
                    </a:p>
                    <a:p>
                      <a:pPr algn="l"/>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E</a:t>
                      </a:r>
                      <a:r>
                        <a:rPr lang="en-US" sz="1050"/>
                        <a:t>xisting methods struggle with high-dimensional, partially labeled, and dynamic data. A more adaptive approach is needed to balance accuracy, efficiency, and incremental learning.</a:t>
                      </a:r>
                    </a:p>
                    <a:p>
                      <a:pPr algn="l"/>
                      <a:endParaRPr lang="en-US" sz="1200"/>
                    </a:p>
                    <a:p>
                      <a:pPr algn="l"/>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Existing feature selection methods lack adaptive optimization for dynamic datasets. This study addresses the gap by integrating reinforcement learning but requires further exploration for scalability and real-world applications.</a:t>
                      </a:r>
                    </a:p>
                    <a:p>
                      <a:pPr algn="l"/>
                      <a:endParaRPr lang="en-US" sz="120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869DD005-E322-472E-588D-710514A0B04D}"/>
              </a:ext>
            </a:extLst>
          </p:cNvPr>
          <p:cNvSpPr txBox="1">
            <a:spLocks noEditPoints="1"/>
          </p:cNvSpPr>
          <p:nvPr/>
        </p:nvSpPr>
        <p:spPr>
          <a:xfrm>
            <a:off x="0" y="-14463"/>
            <a:ext cx="12188106"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cxnSp>
        <p:nvCxnSpPr>
          <p:cNvPr id="4" name="Straight Connector 3">
            <a:extLst>
              <a:ext uri="{FF2B5EF4-FFF2-40B4-BE49-F238E27FC236}">
                <a16:creationId xmlns:a16="http://schemas.microsoft.com/office/drawing/2014/main" id="{4F95959A-C2C6-554D-1ED2-6C3AEAC8314F}"/>
              </a:ext>
            </a:extLst>
          </p:cNvPr>
          <p:cNvCxnSpPr/>
          <p:nvPr/>
        </p:nvCxnSpPr>
        <p:spPr>
          <a:xfrm>
            <a:off x="4427" y="2939845"/>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ADEBED4-ED32-3A88-966D-2B5E3F16BBFE}"/>
              </a:ext>
            </a:extLst>
          </p:cNvPr>
          <p:cNvCxnSpPr>
            <a:cxnSpLocks/>
          </p:cNvCxnSpPr>
          <p:nvPr/>
        </p:nvCxnSpPr>
        <p:spPr>
          <a:xfrm>
            <a:off x="0" y="4404852"/>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013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BB230-74FB-B52D-918C-7A6A86A9AA7D}"/>
            </a:ext>
          </a:extLst>
        </p:cNvPr>
        <p:cNvGrpSpPr/>
        <p:nvPr/>
      </p:nvGrpSpPr>
      <p:grpSpPr>
        <a:xfrm>
          <a:off x="0" y="0"/>
          <a:ext cx="0" cy="0"/>
          <a:chOff x="0" y="0"/>
          <a:chExt cx="0" cy="0"/>
        </a:xfrm>
      </p:grpSpPr>
      <p:pic>
        <p:nvPicPr>
          <p:cNvPr id="6" name="object 2">
            <a:extLst>
              <a:ext uri="{FF2B5EF4-FFF2-40B4-BE49-F238E27FC236}">
                <a16:creationId xmlns:a16="http://schemas.microsoft.com/office/drawing/2014/main" id="{829A950E-9142-5F18-766B-05FADCEF105C}"/>
              </a:ext>
            </a:extLst>
          </p:cNvPr>
          <p:cNvPicPr/>
          <p:nvPr/>
        </p:nvPicPr>
        <p:blipFill>
          <a:blip r:embed="rId2"/>
          <a:srcRect/>
          <a:stretch>
            <a:fillRect/>
          </a:stretch>
        </p:blipFill>
        <p:spPr>
          <a:xfrm>
            <a:off x="10224517" y="6202681"/>
            <a:ext cx="1967483" cy="655319"/>
          </a:xfrm>
          <a:prstGeom prst="rect">
            <a:avLst/>
          </a:prstGeom>
        </p:spPr>
      </p:pic>
      <p:sp>
        <p:nvSpPr>
          <p:cNvPr id="16" name="Text Placeholder 15">
            <a:extLst>
              <a:ext uri="{FF2B5EF4-FFF2-40B4-BE49-F238E27FC236}">
                <a16:creationId xmlns:a16="http://schemas.microsoft.com/office/drawing/2014/main" id="{CBE5DF09-03B9-2CD5-DA9B-A3A58E7FE21B}"/>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CDC75C75-08F8-0297-FE5F-CBE129BB21E7}"/>
              </a:ext>
            </a:extLst>
          </p:cNvPr>
          <p:cNvGraphicFramePr>
            <a:graphicFrameLocks noGrp="1"/>
          </p:cNvGraphicFramePr>
          <p:nvPr>
            <p:extLst>
              <p:ext uri="{D42A27DB-BD31-4B8C-83A1-F6EECF244321}">
                <p14:modId xmlns:p14="http://schemas.microsoft.com/office/powerpoint/2010/main" val="1144217547"/>
              </p:ext>
            </p:extLst>
          </p:nvPr>
        </p:nvGraphicFramePr>
        <p:xfrm>
          <a:off x="1" y="568270"/>
          <a:ext cx="12196426" cy="5706555"/>
        </p:xfrm>
        <a:graphic>
          <a:graphicData uri="http://schemas.openxmlformats.org/drawingml/2006/table">
            <a:tbl>
              <a:tblPr firstRow="1" bandRow="1">
                <a:tableStyleId>{21E4AEA4-8DFA-4A89-87EB-49C32662AFE0}</a:tableStyleId>
              </a:tblPr>
              <a:tblGrid>
                <a:gridCol w="530941">
                  <a:extLst>
                    <a:ext uri="{9D8B030D-6E8A-4147-A177-3AD203B41FA5}">
                      <a16:colId xmlns:a16="http://schemas.microsoft.com/office/drawing/2014/main" val="3220144604"/>
                    </a:ext>
                  </a:extLst>
                </a:gridCol>
                <a:gridCol w="1966452">
                  <a:extLst>
                    <a:ext uri="{9D8B030D-6E8A-4147-A177-3AD203B41FA5}">
                      <a16:colId xmlns:a16="http://schemas.microsoft.com/office/drawing/2014/main" val="405831761"/>
                    </a:ext>
                  </a:extLst>
                </a:gridCol>
                <a:gridCol w="1455174">
                  <a:extLst>
                    <a:ext uri="{9D8B030D-6E8A-4147-A177-3AD203B41FA5}">
                      <a16:colId xmlns:a16="http://schemas.microsoft.com/office/drawing/2014/main" val="3290863450"/>
                    </a:ext>
                  </a:extLst>
                </a:gridCol>
                <a:gridCol w="2340077">
                  <a:extLst>
                    <a:ext uri="{9D8B030D-6E8A-4147-A177-3AD203B41FA5}">
                      <a16:colId xmlns:a16="http://schemas.microsoft.com/office/drawing/2014/main" val="2155619221"/>
                    </a:ext>
                  </a:extLst>
                </a:gridCol>
                <a:gridCol w="1838632">
                  <a:extLst>
                    <a:ext uri="{9D8B030D-6E8A-4147-A177-3AD203B41FA5}">
                      <a16:colId xmlns:a16="http://schemas.microsoft.com/office/drawing/2014/main" val="2972712502"/>
                    </a:ext>
                  </a:extLst>
                </a:gridCol>
                <a:gridCol w="1710813">
                  <a:extLst>
                    <a:ext uri="{9D8B030D-6E8A-4147-A177-3AD203B41FA5}">
                      <a16:colId xmlns:a16="http://schemas.microsoft.com/office/drawing/2014/main" val="303764300"/>
                    </a:ext>
                  </a:extLst>
                </a:gridCol>
                <a:gridCol w="2354337">
                  <a:extLst>
                    <a:ext uri="{9D8B030D-6E8A-4147-A177-3AD203B41FA5}">
                      <a16:colId xmlns:a16="http://schemas.microsoft.com/office/drawing/2014/main" val="1719198593"/>
                    </a:ext>
                  </a:extLst>
                </a:gridCol>
              </a:tblGrid>
              <a:tr h="1195515">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S.NO</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Title</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a:solidFill>
                            <a:schemeClr val="tx1"/>
                          </a:solidFill>
                        </a:rPr>
                        <a:t>Author </a:t>
                      </a:r>
                    </a:p>
                    <a:p>
                      <a:pPr algn="l"/>
                      <a:r>
                        <a:rPr lang="en-IN">
                          <a:solidFill>
                            <a:schemeClr val="tx1"/>
                          </a:solidFill>
                        </a:rPr>
                        <a:t>Journal </a:t>
                      </a:r>
                    </a:p>
                    <a:p>
                      <a:pPr algn="l"/>
                      <a:r>
                        <a:rPr lang="en-IN">
                          <a:solidFill>
                            <a:schemeClr val="tx1"/>
                          </a:solidFill>
                        </a:rPr>
                        <a:t>Year</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Methodology/Algorithms/Architecture used</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Merits </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Demerits</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chemeClr val="tx1"/>
                          </a:solidFill>
                        </a:rPr>
                        <a:t>Research gap</a:t>
                      </a:r>
                    </a:p>
                    <a:p>
                      <a:pPr algn="l"/>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4438896">
                <a:tc>
                  <a:txBody>
                    <a:bodyPr/>
                    <a:lstStyle/>
                    <a:p>
                      <a:pPr algn="l"/>
                      <a:r>
                        <a:rPr lang="en-IN">
                          <a:solidFill>
                            <a:schemeClr val="tx1"/>
                          </a:solidFill>
                        </a:rPr>
                        <a:t>13</a:t>
                      </a:r>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r>
                        <a:rPr lang="en-US">
                          <a:solidFill>
                            <a:schemeClr val="tx1"/>
                          </a:solidFill>
                        </a:rPr>
                        <a:t>14</a:t>
                      </a: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IN">
                        <a:solidFill>
                          <a:schemeClr val="tx1"/>
                        </a:solidFill>
                        <a:latin typeface="Times New Roman" panose="02020603050405020304" pitchFamily="18" charset="0"/>
                        <a:cs typeface="Times New Roman" panose="02020603050405020304" pitchFamily="18" charset="0"/>
                      </a:endParaRPr>
                    </a:p>
                    <a:p>
                      <a:pPr algn="l"/>
                      <a:r>
                        <a:rPr lang="en-IN">
                          <a:solidFill>
                            <a:schemeClr val="tx1"/>
                          </a:solidFill>
                          <a:latin typeface="Times New Roman" panose="02020603050405020304" pitchFamily="18" charset="0"/>
                          <a:cs typeface="Times New Roman" panose="02020603050405020304" pitchFamily="18" charset="0"/>
                        </a:rPr>
                        <a:t>15</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050"/>
                        <a:t>Bi‑objective feature selection in high‑dimensional datasets using improved binary chimp optimization algorithm</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050" b="1" i="0" kern="1200">
                          <a:solidFill>
                            <a:schemeClr val="dk1"/>
                          </a:solidFill>
                          <a:effectLst/>
                          <a:latin typeface="+mn-lt"/>
                          <a:ea typeface="+mn-ea"/>
                          <a:cs typeface="+mn-cs"/>
                        </a:rPr>
                        <a:t>DOI:</a:t>
                      </a:r>
                      <a:r>
                        <a:rPr lang="en-US" sz="1050" b="0" i="0" kern="1200">
                          <a:solidFill>
                            <a:schemeClr val="dk1"/>
                          </a:solidFill>
                          <a:effectLst/>
                          <a:latin typeface="+mn-lt"/>
                          <a:ea typeface="+mn-ea"/>
                          <a:cs typeface="+mn-cs"/>
                        </a:rPr>
                        <a:t>https://doi.org/10.1007/s13042-024-02308-y</a:t>
                      </a:r>
                      <a:endParaRPr lang="en-IN" sz="1050" b="0" i="0" kern="1200">
                        <a:solidFill>
                          <a:schemeClr val="dk1"/>
                        </a:solidFill>
                        <a:effectLst/>
                        <a:latin typeface="+mn-lt"/>
                        <a:ea typeface="+mn-ea"/>
                        <a:cs typeface="+mn-cs"/>
                      </a:endParaRPr>
                    </a:p>
                    <a:p>
                      <a:pPr algn="l" fontAlgn="base"/>
                      <a:endParaRPr lang="en-US" sz="900"/>
                    </a:p>
                    <a:p>
                      <a:pPr algn="l" fontAlgn="base"/>
                      <a:endParaRPr lang="en-US" sz="1000"/>
                    </a:p>
                    <a:p>
                      <a:pPr algn="l" fontAlgn="base"/>
                      <a:r>
                        <a:rPr lang="en-US" sz="1050"/>
                        <a:t>Incremental feature selection approach to multi-dimensional variation based on matrix dominance conditional entropy for ordered data set.</a:t>
                      </a:r>
                    </a:p>
                    <a:p>
                      <a:pPr algn="l" fontAlgn="base"/>
                      <a:r>
                        <a:rPr lang="en-US" sz="1050" b="1" i="0" kern="1200">
                          <a:solidFill>
                            <a:schemeClr val="dk1"/>
                          </a:solidFill>
                          <a:effectLst/>
                          <a:latin typeface="+mn-lt"/>
                          <a:ea typeface="+mn-ea"/>
                          <a:cs typeface="+mn-cs"/>
                        </a:rPr>
                        <a:t>DOI:</a:t>
                      </a:r>
                      <a:r>
                        <a:rPr lang="en-US" sz="1050" b="0" i="0" kern="1200">
                          <a:solidFill>
                            <a:schemeClr val="dk1"/>
                          </a:solidFill>
                          <a:effectLst/>
                          <a:latin typeface="+mn-lt"/>
                          <a:ea typeface="+mn-ea"/>
                          <a:cs typeface="+mn-cs"/>
                        </a:rPr>
                        <a:t>https://doi.org/10.1007/s10489-024-05411-3</a:t>
                      </a:r>
                      <a:endParaRPr lang="en-US" sz="1000" b="0" i="0" kern="1200">
                        <a:solidFill>
                          <a:schemeClr val="dk1"/>
                        </a:solidFill>
                        <a:effectLst/>
                        <a:latin typeface="+mn-lt"/>
                        <a:ea typeface="+mn-ea"/>
                        <a:cs typeface="+mn-cs"/>
                      </a:endParaRPr>
                    </a:p>
                    <a:p>
                      <a:pPr algn="l" fontAlgn="base"/>
                      <a:endParaRPr lang="en-US" sz="900" b="1" i="0" kern="1200">
                        <a:solidFill>
                          <a:schemeClr val="dk1"/>
                        </a:solidFill>
                        <a:effectLst/>
                        <a:latin typeface="+mn-lt"/>
                        <a:ea typeface="+mn-ea"/>
                        <a:cs typeface="+mn-cs"/>
                      </a:endParaRPr>
                    </a:p>
                    <a:p>
                      <a:pPr algn="l" fontAlgn="base"/>
                      <a:endParaRPr lang="en-US" sz="1050"/>
                    </a:p>
                    <a:p>
                      <a:pPr algn="l" fontAlgn="base"/>
                      <a:endParaRPr lang="en-US" sz="1050"/>
                    </a:p>
                    <a:p>
                      <a:pPr algn="l" fontAlgn="base"/>
                      <a:r>
                        <a:rPr lang="en-US" sz="1100"/>
                        <a:t>Feature Selection in the Data Stream Based on Incremental Markov Boundary Learning</a:t>
                      </a:r>
                    </a:p>
                    <a:p>
                      <a:pPr algn="l" fontAlgn="base"/>
                      <a:r>
                        <a:rPr lang="en-US" sz="1100" b="1" i="0" kern="1200">
                          <a:solidFill>
                            <a:schemeClr val="dk1"/>
                          </a:solidFill>
                          <a:effectLst/>
                          <a:latin typeface="+mn-lt"/>
                          <a:ea typeface="+mn-ea"/>
                          <a:cs typeface="+mn-cs"/>
                        </a:rPr>
                        <a:t>DOI:</a:t>
                      </a:r>
                      <a:r>
                        <a:rPr lang="en-IN" sz="1100" b="0" i="0" u="none" strike="noStrike" kern="1200">
                          <a:solidFill>
                            <a:schemeClr val="dk1"/>
                          </a:solidFill>
                          <a:effectLst/>
                          <a:latin typeface="+mn-lt"/>
                          <a:ea typeface="+mn-ea"/>
                          <a:cs typeface="+mn-cs"/>
                          <a:hlinkClick r:id="rId3"/>
                        </a:rPr>
                        <a:t>10.1109/TNNLS.2023.3249767</a:t>
                      </a:r>
                      <a:endParaRPr lang="en-IN" sz="1100" b="1" i="0" kern="1200">
                        <a:solidFill>
                          <a:schemeClr val="dk1"/>
                        </a:solidFill>
                        <a:effectLst/>
                        <a:latin typeface="+mn-lt"/>
                        <a:ea typeface="+mn-ea"/>
                        <a:cs typeface="+mn-cs"/>
                      </a:endParaRPr>
                    </a:p>
                  </a:txBody>
                  <a:tcPr/>
                </a:tc>
                <a:tc>
                  <a:txBody>
                    <a:bodyPr/>
                    <a:lstStyle/>
                    <a:p>
                      <a:pPr algn="l"/>
                      <a:r>
                        <a:rPr lang="en-US" sz="1100"/>
                        <a:t>Nour Elhuda A. Al‑qudah · Bilal H. Abed‑alguni  · Malek Barhoush</a:t>
                      </a:r>
                    </a:p>
                    <a:p>
                      <a:pPr algn="l"/>
                      <a:r>
                        <a:rPr lang="en-US" sz="1100" b="0" i="0" u="none" strike="noStrike" kern="1200">
                          <a:solidFill>
                            <a:schemeClr val="dk1"/>
                          </a:solidFill>
                          <a:effectLst/>
                          <a:latin typeface="+mn-lt"/>
                          <a:ea typeface="+mn-ea"/>
                          <a:cs typeface="+mn-cs"/>
                        </a:rPr>
                        <a:t>Published by:Springer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Year:2024</a:t>
                      </a:r>
                    </a:p>
                    <a:p>
                      <a:pPr algn="l"/>
                      <a:endParaRPr lang="en-US" sz="1100" b="0" i="0" u="none" strike="noStrike" kern="1200">
                        <a:solidFill>
                          <a:schemeClr val="dk1"/>
                        </a:solidFill>
                        <a:effectLst/>
                        <a:latin typeface="+mn-lt"/>
                        <a:ea typeface="+mn-ea"/>
                        <a:cs typeface="+mn-cs"/>
                      </a:endParaRPr>
                    </a:p>
                    <a:p>
                      <a:pPr algn="l"/>
                      <a:endParaRPr lang="en-US" sz="1200"/>
                    </a:p>
                    <a:p>
                      <a:pPr algn="l"/>
                      <a:endParaRPr lang="en-US" sz="1100"/>
                    </a:p>
                    <a:p>
                      <a:pPr algn="l"/>
                      <a:r>
                        <a:rPr lang="en-US" sz="1100"/>
                        <a:t>Weihua Xu1, Yifei Yang, Yi Ding, Xiyang Chen, Xiaofang Lv</a:t>
                      </a:r>
                    </a:p>
                    <a:p>
                      <a:pPr algn="l"/>
                      <a:r>
                        <a:rPr lang="en-US" sz="1100"/>
                        <a:t>Published by:Springer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Year:2024</a:t>
                      </a:r>
                    </a:p>
                    <a:p>
                      <a:pPr algn="l"/>
                      <a:endParaRPr lang="en-US" sz="1100"/>
                    </a:p>
                    <a:p>
                      <a:pPr algn="l"/>
                      <a:endParaRPr lang="en-US" sz="1200"/>
                    </a:p>
                    <a:p>
                      <a:pPr algn="l"/>
                      <a:r>
                        <a:rPr lang="en-US" sz="1100" err="1"/>
                        <a:t>Xingyu</a:t>
                      </a:r>
                      <a:r>
                        <a:rPr lang="en-US" sz="1100"/>
                        <a:t> Wu , Bingbing Jiang, Xiangyu Wang , Taiyu Ban , and Huanhuan Chen</a:t>
                      </a:r>
                    </a:p>
                    <a:p>
                      <a:pPr algn="l"/>
                      <a:r>
                        <a:rPr lang="en-US" sz="1100" b="0" kern="1200">
                          <a:solidFill>
                            <a:schemeClr val="dk1"/>
                          </a:solidFill>
                          <a:effectLst/>
                        </a:rPr>
                        <a:t>Published by:IEEE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Year:2023</a:t>
                      </a:r>
                    </a:p>
                    <a:p>
                      <a:pPr algn="l"/>
                      <a:endParaRPr lang="en-IN" sz="1100" b="0" kern="1200">
                        <a:solidFill>
                          <a:schemeClr val="dk1"/>
                        </a:solidFill>
                        <a:effectLst/>
                      </a:endParaRPr>
                    </a:p>
                  </a:txBody>
                  <a:tcPr/>
                </a:tc>
                <a:tc>
                  <a:txBody>
                    <a:bodyPr/>
                    <a:lstStyle/>
                    <a:p>
                      <a:pPr algn="l"/>
                      <a:r>
                        <a:rPr lang="en-US" sz="1100"/>
                        <a:t>BICHOA enhances feature selection by integrating β-hill climbing and a binary time-varying transfer function to balance exploration and exploitation.</a:t>
                      </a:r>
                    </a:p>
                    <a:p>
                      <a:pPr algn="l"/>
                      <a:endParaRPr lang="en-US" sz="1200"/>
                    </a:p>
                    <a:p>
                      <a:pPr algn="l"/>
                      <a:endParaRPr lang="en-US" sz="1200"/>
                    </a:p>
                    <a:p>
                      <a:pPr algn="l"/>
                      <a:r>
                        <a:rPr lang="en-US" sz="1050"/>
                        <a:t>The study proposes incremental feature selection algorithms, IFS-A and IFS-D, for ordered datasets. These methods update the dominance matrix and conditional entropy dynamically to enhance efficiency and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p>
                      <a:pPr algn="l"/>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algn="l"/>
                      <a:r>
                        <a:rPr lang="en-US" sz="1200"/>
                        <a:t>The paper "Feature Selection in the Data Stream Based on Incremental Markov Boundary Learning" proposes a novel algorithm that incrementally learns the Markov boundary to perform feature selection in streaming data environments.</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a:t>Improves feature selection efficiency by balancing exploration and exploitation.</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r>
                        <a:rPr lang="en-US" sz="1100"/>
                        <a:t>Efficiently updates feature selection by leveraging prior reduction results, reducing computational time.</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r>
                        <a:rPr lang="en-US" sz="1100"/>
                        <a:t>Efficiently selects relevant features in streaming data by incrementally updating the Markov boundary.</a:t>
                      </a:r>
                    </a:p>
                  </a:txBody>
                  <a:tcPr/>
                </a:tc>
                <a:tc>
                  <a:txBody>
                    <a:bodyPr/>
                    <a:lstStyle/>
                    <a:p>
                      <a:pPr algn="l"/>
                      <a:r>
                        <a:rPr lang="en-US" sz="1200"/>
                        <a:t>May struggle with computational complexity in extremely high-dimensional datasets.</a:t>
                      </a:r>
                    </a:p>
                    <a:p>
                      <a:pPr algn="l"/>
                      <a:endParaRPr lang="en-US" sz="1200"/>
                    </a:p>
                    <a:p>
                      <a:pPr algn="l"/>
                      <a:endParaRPr lang="en-US" sz="1050"/>
                    </a:p>
                    <a:p>
                      <a:pPr algn="l"/>
                      <a:r>
                        <a:rPr lang="en-US" sz="1100"/>
                        <a:t>Performance may vary with complex datasets, requiring careful parameter tuning.</a:t>
                      </a:r>
                    </a:p>
                    <a:p>
                      <a:pPr algn="l"/>
                      <a:endParaRPr lang="en-US" sz="1050"/>
                    </a:p>
                    <a:p>
                      <a:pPr algn="l"/>
                      <a:endParaRPr lang="en-US" sz="1050"/>
                    </a:p>
                    <a:p>
                      <a:pPr algn="l"/>
                      <a:endParaRPr lang="en-US" sz="1050"/>
                    </a:p>
                    <a:p>
                      <a:pPr algn="l"/>
                      <a:endParaRPr lang="en-US" sz="1050"/>
                    </a:p>
                    <a:p>
                      <a:pPr algn="l"/>
                      <a:endParaRPr lang="en-US" sz="1050"/>
                    </a:p>
                    <a:p>
                      <a:pPr algn="l"/>
                      <a:r>
                        <a:rPr lang="en-US" sz="1200"/>
                        <a:t>Performance may degrade with high-dimensional or rapidly changing data streams.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Existing methods face challenges in balancing exploration and exploitation for feature selection in high-dimensional datasets. BICHOA addresses this, but its scalability and computational efficiency need further improvement</a:t>
                      </a:r>
                      <a:r>
                        <a:rPr lang="en-US" sz="1200"/>
                        <a:t>.</a:t>
                      </a:r>
                    </a:p>
                    <a:p>
                      <a:pPr algn="l"/>
                      <a:endParaRPr lang="en-US" sz="1200"/>
                    </a:p>
                    <a:p>
                      <a:pPr algn="l"/>
                      <a:endParaRPr lang="en-US" sz="1050"/>
                    </a:p>
                    <a:p>
                      <a:pPr algn="l"/>
                      <a:r>
                        <a:rPr lang="en-US" sz="1050"/>
                        <a:t>Existing feature selection methods for ordered datasets lack efficient mechanisms for handling evolving features. This study addresses the gap with incremental approaches, but further optimization is needed for highly complex datasets.</a:t>
                      </a:r>
                    </a:p>
                    <a:p>
                      <a:pPr algn="l"/>
                      <a:endParaRPr lang="en-US" sz="1200"/>
                    </a:p>
                    <a:p>
                      <a:pPr algn="l"/>
                      <a:r>
                        <a:rPr lang="en-US" sz="1200"/>
                        <a:t>Existing feature selection methods struggle with adapting to dynamic and high-speed data streams. This study addresses the gap using incremental Markov boundary learning, but further improvements are needed for handling high-dimensional and rapidly evolving data.</a:t>
                      </a:r>
                    </a:p>
                    <a:p>
                      <a:pPr algn="l"/>
                      <a:endParaRPr lang="en-US" sz="120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5AC80E3A-BED1-CB5D-266E-77D9066B5227}"/>
              </a:ext>
            </a:extLst>
          </p:cNvPr>
          <p:cNvSpPr txBox="1">
            <a:spLocks noEditPoints="1"/>
          </p:cNvSpPr>
          <p:nvPr/>
        </p:nvSpPr>
        <p:spPr>
          <a:xfrm>
            <a:off x="0" y="-14463"/>
            <a:ext cx="12188106"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cxnSp>
        <p:nvCxnSpPr>
          <p:cNvPr id="4" name="Straight Connector 3">
            <a:extLst>
              <a:ext uri="{FF2B5EF4-FFF2-40B4-BE49-F238E27FC236}">
                <a16:creationId xmlns:a16="http://schemas.microsoft.com/office/drawing/2014/main" id="{4D2EEAA1-DD23-6C46-F860-5AE18B4491D4}"/>
              </a:ext>
            </a:extLst>
          </p:cNvPr>
          <p:cNvCxnSpPr/>
          <p:nvPr/>
        </p:nvCxnSpPr>
        <p:spPr>
          <a:xfrm>
            <a:off x="4427" y="2939845"/>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E05FC534-D1A2-38EB-1EBA-91D48CD5766D}"/>
              </a:ext>
            </a:extLst>
          </p:cNvPr>
          <p:cNvCxnSpPr>
            <a:cxnSpLocks/>
          </p:cNvCxnSpPr>
          <p:nvPr/>
        </p:nvCxnSpPr>
        <p:spPr>
          <a:xfrm>
            <a:off x="0" y="4404852"/>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306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22FAE-1F1E-2C96-7727-4157F166C405}"/>
            </a:ext>
          </a:extLst>
        </p:cNvPr>
        <p:cNvGrpSpPr/>
        <p:nvPr/>
      </p:nvGrpSpPr>
      <p:grpSpPr>
        <a:xfrm>
          <a:off x="0" y="0"/>
          <a:ext cx="0" cy="0"/>
          <a:chOff x="0" y="0"/>
          <a:chExt cx="0" cy="0"/>
        </a:xfrm>
      </p:grpSpPr>
      <p:pic>
        <p:nvPicPr>
          <p:cNvPr id="6" name="object 2">
            <a:extLst>
              <a:ext uri="{FF2B5EF4-FFF2-40B4-BE49-F238E27FC236}">
                <a16:creationId xmlns:a16="http://schemas.microsoft.com/office/drawing/2014/main" id="{D20EE520-93F9-A593-903F-22BEFD00721A}"/>
              </a:ext>
            </a:extLst>
          </p:cNvPr>
          <p:cNvPicPr/>
          <p:nvPr/>
        </p:nvPicPr>
        <p:blipFill>
          <a:blip r:embed="rId2"/>
          <a:srcRect/>
          <a:stretch>
            <a:fillRect/>
          </a:stretch>
        </p:blipFill>
        <p:spPr>
          <a:xfrm>
            <a:off x="10224517" y="6202681"/>
            <a:ext cx="1967483" cy="655319"/>
          </a:xfrm>
          <a:prstGeom prst="rect">
            <a:avLst/>
          </a:prstGeom>
        </p:spPr>
      </p:pic>
      <p:sp>
        <p:nvSpPr>
          <p:cNvPr id="16" name="Text Placeholder 15">
            <a:extLst>
              <a:ext uri="{FF2B5EF4-FFF2-40B4-BE49-F238E27FC236}">
                <a16:creationId xmlns:a16="http://schemas.microsoft.com/office/drawing/2014/main" id="{38256B45-3E08-D7F7-EA19-E5E700AE0841}"/>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3A5E6CC1-BDCA-16B7-6F01-9DEB4543B6BE}"/>
              </a:ext>
            </a:extLst>
          </p:cNvPr>
          <p:cNvGraphicFramePr>
            <a:graphicFrameLocks noGrp="1"/>
          </p:cNvGraphicFramePr>
          <p:nvPr>
            <p:extLst>
              <p:ext uri="{D42A27DB-BD31-4B8C-83A1-F6EECF244321}">
                <p14:modId xmlns:p14="http://schemas.microsoft.com/office/powerpoint/2010/main" val="1798867803"/>
              </p:ext>
            </p:extLst>
          </p:nvPr>
        </p:nvGraphicFramePr>
        <p:xfrm>
          <a:off x="1" y="568270"/>
          <a:ext cx="12196426" cy="5836095"/>
        </p:xfrm>
        <a:graphic>
          <a:graphicData uri="http://schemas.openxmlformats.org/drawingml/2006/table">
            <a:tbl>
              <a:tblPr firstRow="1" bandRow="1">
                <a:tableStyleId>{21E4AEA4-8DFA-4A89-87EB-49C32662AFE0}</a:tableStyleId>
              </a:tblPr>
              <a:tblGrid>
                <a:gridCol w="530941">
                  <a:extLst>
                    <a:ext uri="{9D8B030D-6E8A-4147-A177-3AD203B41FA5}">
                      <a16:colId xmlns:a16="http://schemas.microsoft.com/office/drawing/2014/main" val="3220144604"/>
                    </a:ext>
                  </a:extLst>
                </a:gridCol>
                <a:gridCol w="1966452">
                  <a:extLst>
                    <a:ext uri="{9D8B030D-6E8A-4147-A177-3AD203B41FA5}">
                      <a16:colId xmlns:a16="http://schemas.microsoft.com/office/drawing/2014/main" val="405831761"/>
                    </a:ext>
                  </a:extLst>
                </a:gridCol>
                <a:gridCol w="1455174">
                  <a:extLst>
                    <a:ext uri="{9D8B030D-6E8A-4147-A177-3AD203B41FA5}">
                      <a16:colId xmlns:a16="http://schemas.microsoft.com/office/drawing/2014/main" val="3290863450"/>
                    </a:ext>
                  </a:extLst>
                </a:gridCol>
                <a:gridCol w="2340077">
                  <a:extLst>
                    <a:ext uri="{9D8B030D-6E8A-4147-A177-3AD203B41FA5}">
                      <a16:colId xmlns:a16="http://schemas.microsoft.com/office/drawing/2014/main" val="2155619221"/>
                    </a:ext>
                  </a:extLst>
                </a:gridCol>
                <a:gridCol w="1838632">
                  <a:extLst>
                    <a:ext uri="{9D8B030D-6E8A-4147-A177-3AD203B41FA5}">
                      <a16:colId xmlns:a16="http://schemas.microsoft.com/office/drawing/2014/main" val="2972712502"/>
                    </a:ext>
                  </a:extLst>
                </a:gridCol>
                <a:gridCol w="1710813">
                  <a:extLst>
                    <a:ext uri="{9D8B030D-6E8A-4147-A177-3AD203B41FA5}">
                      <a16:colId xmlns:a16="http://schemas.microsoft.com/office/drawing/2014/main" val="303764300"/>
                    </a:ext>
                  </a:extLst>
                </a:gridCol>
                <a:gridCol w="2354337">
                  <a:extLst>
                    <a:ext uri="{9D8B030D-6E8A-4147-A177-3AD203B41FA5}">
                      <a16:colId xmlns:a16="http://schemas.microsoft.com/office/drawing/2014/main" val="1719198593"/>
                    </a:ext>
                  </a:extLst>
                </a:gridCol>
              </a:tblGrid>
              <a:tr h="1195515">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S.NO</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Title</a:t>
                      </a:r>
                    </a:p>
                    <a:p>
                      <a:pPr algn="l"/>
                      <a:endParaRPr lang="en-IN">
                        <a:solidFill>
                          <a:schemeClr val="tx1"/>
                        </a:solidFill>
                        <a:latin typeface="Times New Roman" panose="02020603050405020304" pitchFamily="18" charset="0"/>
                        <a:cs typeface="Times New Roman" panose="02020603050405020304" pitchFamily="18" charset="0"/>
                      </a:endParaRPr>
                    </a:p>
                    <a:p>
                      <a:pPr algn="l"/>
                      <a:endParaRPr lang="en-IN">
                        <a:solidFill>
                          <a:schemeClr val="tx1"/>
                        </a:solidFill>
                        <a:latin typeface="Times New Roman" panose="02020603050405020304" pitchFamily="18" charset="0"/>
                        <a:cs typeface="Times New Roman" panose="02020603050405020304" pitchFamily="18" charset="0"/>
                      </a:endParaRP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a:solidFill>
                            <a:schemeClr val="tx1"/>
                          </a:solidFill>
                        </a:rPr>
                        <a:t>Author </a:t>
                      </a:r>
                    </a:p>
                    <a:p>
                      <a:pPr algn="l"/>
                      <a:r>
                        <a:rPr lang="en-IN">
                          <a:solidFill>
                            <a:schemeClr val="tx1"/>
                          </a:solidFill>
                        </a:rPr>
                        <a:t>Journal </a:t>
                      </a:r>
                    </a:p>
                    <a:p>
                      <a:pPr algn="l"/>
                      <a:r>
                        <a:rPr lang="en-IN">
                          <a:solidFill>
                            <a:schemeClr val="tx1"/>
                          </a:solidFill>
                        </a:rPr>
                        <a:t>Year</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Methodology/Algorithms/Architecture used</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Merits </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Demerits</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chemeClr val="tx1"/>
                          </a:solidFill>
                        </a:rPr>
                        <a:t>Research gap</a:t>
                      </a:r>
                    </a:p>
                    <a:p>
                      <a:pPr algn="l"/>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4603459">
                <a:tc>
                  <a:txBody>
                    <a:bodyPr/>
                    <a:lstStyle/>
                    <a:p>
                      <a:pPr algn="l"/>
                      <a:r>
                        <a:rPr lang="en-IN">
                          <a:solidFill>
                            <a:schemeClr val="tx1"/>
                          </a:solidFill>
                        </a:rPr>
                        <a:t>16</a:t>
                      </a:r>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r>
                        <a:rPr lang="en-US">
                          <a:solidFill>
                            <a:schemeClr val="tx1"/>
                          </a:solidFill>
                        </a:rPr>
                        <a:t>17</a:t>
                      </a: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IN">
                        <a:solidFill>
                          <a:schemeClr val="tx1"/>
                        </a:solidFill>
                        <a:latin typeface="Times New Roman" panose="02020603050405020304" pitchFamily="18" charset="0"/>
                        <a:cs typeface="Times New Roman" panose="02020603050405020304" pitchFamily="18" charset="0"/>
                      </a:endParaRPr>
                    </a:p>
                    <a:p>
                      <a:pPr algn="l"/>
                      <a:endParaRPr lang="en-IN">
                        <a:solidFill>
                          <a:schemeClr val="tx1"/>
                        </a:solidFill>
                        <a:latin typeface="Times New Roman" panose="02020603050405020304" pitchFamily="18" charset="0"/>
                        <a:cs typeface="Times New Roman" panose="02020603050405020304" pitchFamily="18" charset="0"/>
                      </a:endParaRPr>
                    </a:p>
                    <a:p>
                      <a:pPr algn="l"/>
                      <a:endParaRPr lang="en-IN">
                        <a:solidFill>
                          <a:schemeClr val="tx1"/>
                        </a:solidFill>
                        <a:latin typeface="Times New Roman" panose="02020603050405020304" pitchFamily="18" charset="0"/>
                        <a:cs typeface="Times New Roman" panose="02020603050405020304" pitchFamily="18" charset="0"/>
                      </a:endParaRPr>
                    </a:p>
                    <a:p>
                      <a:pPr algn="l"/>
                      <a:r>
                        <a:rPr lang="en-IN">
                          <a:solidFill>
                            <a:schemeClr val="tx1"/>
                          </a:solidFill>
                          <a:latin typeface="Times New Roman" panose="02020603050405020304" pitchFamily="18" charset="0"/>
                          <a:cs typeface="Times New Roman" panose="02020603050405020304" pitchFamily="18" charset="0"/>
                        </a:rPr>
                        <a:t>18</a:t>
                      </a:r>
                    </a:p>
                  </a:txBody>
                  <a:tcPr/>
                </a:tc>
                <a:tc>
                  <a:txBody>
                    <a:bodyPr/>
                    <a:lstStyle/>
                    <a:p>
                      <a:pPr algn="l" fontAlgn="base"/>
                      <a:r>
                        <a:rPr lang="en-US" sz="1100"/>
                        <a:t>Rough set Theory-Based group incremental approach </a:t>
                      </a:r>
                      <a:r>
                        <a:rPr lang="en-US" sz="1100" err="1"/>
                        <a:t>tofeature</a:t>
                      </a:r>
                      <a:r>
                        <a:rPr lang="en-US" sz="1100"/>
                        <a:t> selection.</a:t>
                      </a:r>
                    </a:p>
                    <a:p>
                      <a:pPr algn="l" fontAlgn="base"/>
                      <a:endParaRPr lang="en-US" sz="1000"/>
                    </a:p>
                    <a:p>
                      <a:pPr algn="l" fontAlgn="base"/>
                      <a:endParaRPr lang="en-US" sz="1050"/>
                    </a:p>
                    <a:p>
                      <a:pPr algn="l" fontAlgn="base"/>
                      <a:endParaRPr lang="en-US" sz="1050"/>
                    </a:p>
                    <a:p>
                      <a:pPr algn="l" fontAlgn="base"/>
                      <a:endParaRPr lang="en-US" sz="1050"/>
                    </a:p>
                    <a:p>
                      <a:pPr algn="l" fontAlgn="base"/>
                      <a:endParaRPr lang="en-US" sz="1050"/>
                    </a:p>
                    <a:p>
                      <a:pPr algn="l" fontAlgn="base"/>
                      <a:endParaRPr lang="en-US" sz="1050"/>
                    </a:p>
                    <a:p>
                      <a:pPr algn="l" fontAlgn="base"/>
                      <a:r>
                        <a:rPr lang="en-US" sz="1050" b="0" i="0" kern="1200">
                          <a:solidFill>
                            <a:schemeClr val="dk1"/>
                          </a:solidFill>
                          <a:effectLst/>
                          <a:latin typeface="+mn-lt"/>
                          <a:ea typeface="+mn-ea"/>
                          <a:cs typeface="+mn-cs"/>
                        </a:rPr>
                        <a:t>Incremental Classification for High-Dimensional EEG Manifold Representation Using Bidirectional Dimensionality Reduction and Prototype Learning.</a:t>
                      </a:r>
                    </a:p>
                    <a:p>
                      <a:pPr algn="l" fontAlgn="base"/>
                      <a:endParaRPr lang="en-US" sz="900" b="1" i="0" kern="1200">
                        <a:solidFill>
                          <a:schemeClr val="dk1"/>
                        </a:solidFill>
                        <a:effectLst/>
                        <a:latin typeface="+mn-lt"/>
                        <a:ea typeface="+mn-ea"/>
                        <a:cs typeface="+mn-cs"/>
                      </a:endParaRPr>
                    </a:p>
                    <a:p>
                      <a:pPr algn="l" fontAlgn="base"/>
                      <a:endParaRPr lang="en-US" sz="1050"/>
                    </a:p>
                    <a:p>
                      <a:pPr algn="l" fontAlgn="base"/>
                      <a:endParaRPr lang="en-US" sz="1050"/>
                    </a:p>
                    <a:p>
                      <a:pPr algn="l" fontAlgn="base"/>
                      <a:endParaRPr lang="en-US" sz="1050"/>
                    </a:p>
                    <a:p>
                      <a:pPr algn="l" fontAlgn="base"/>
                      <a:endParaRPr lang="en-US" sz="1050"/>
                    </a:p>
                    <a:p>
                      <a:pPr algn="l" fontAlgn="base"/>
                      <a:r>
                        <a:rPr lang="en-US" sz="1050"/>
                        <a:t>High-Dimensional Multi-Label Data Stream Classification With Concept Drifting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Jie Zhao, Dai-yang Wu, Yong-</a:t>
                      </a:r>
                      <a:r>
                        <a:rPr lang="en-US" sz="1100" b="0" i="0" kern="1200" err="1">
                          <a:solidFill>
                            <a:schemeClr val="dk1"/>
                          </a:solidFill>
                          <a:effectLst/>
                          <a:latin typeface="+mn-lt"/>
                          <a:ea typeface="+mn-ea"/>
                          <a:cs typeface="+mn-cs"/>
                        </a:rPr>
                        <a:t>xin</a:t>
                      </a:r>
                      <a:r>
                        <a:rPr lang="en-US" sz="1100" b="0" i="0" kern="1200">
                          <a:solidFill>
                            <a:schemeClr val="dk1"/>
                          </a:solidFill>
                          <a:effectLst/>
                          <a:latin typeface="+mn-lt"/>
                          <a:ea typeface="+mn-ea"/>
                          <a:cs typeface="+mn-cs"/>
                        </a:rPr>
                        <a:t> Zhou, Jia-ming Liang, </a:t>
                      </a:r>
                      <a:r>
                        <a:rPr lang="en-US" sz="1100" b="0" i="0" kern="1200" err="1">
                          <a:solidFill>
                            <a:schemeClr val="dk1"/>
                          </a:solidFill>
                          <a:effectLst/>
                          <a:latin typeface="+mn-lt"/>
                          <a:ea typeface="+mn-ea"/>
                          <a:cs typeface="+mn-cs"/>
                        </a:rPr>
                        <a:t>WenHong</a:t>
                      </a:r>
                      <a:r>
                        <a:rPr lang="en-US" sz="1100" b="0" i="0" kern="1200">
                          <a:solidFill>
                            <a:schemeClr val="dk1"/>
                          </a:solidFill>
                          <a:effectLst/>
                          <a:latin typeface="+mn-lt"/>
                          <a:ea typeface="+mn-ea"/>
                          <a:cs typeface="+mn-cs"/>
                        </a:rPr>
                        <a:t> </a:t>
                      </a:r>
                      <a:r>
                        <a:rPr lang="en-US" sz="1100" b="0" i="0" kern="1200" err="1">
                          <a:solidFill>
                            <a:schemeClr val="dk1"/>
                          </a:solidFill>
                          <a:effectLst/>
                          <a:latin typeface="+mn-lt"/>
                          <a:ea typeface="+mn-ea"/>
                          <a:cs typeface="+mn-cs"/>
                        </a:rPr>
                        <a:t>Wei,Yun</a:t>
                      </a:r>
                      <a:r>
                        <a:rPr lang="en-US" sz="1100" b="0" i="0" kern="1200">
                          <a:solidFill>
                            <a:schemeClr val="dk1"/>
                          </a:solidFill>
                          <a:effectLst/>
                          <a:latin typeface="+mn-lt"/>
                          <a:ea typeface="+mn-ea"/>
                          <a:cs typeface="+mn-cs"/>
                        </a:rPr>
                        <a:t> Li.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err="1">
                          <a:solidFill>
                            <a:schemeClr val="dk1"/>
                          </a:solidFill>
                          <a:effectLst/>
                          <a:latin typeface="+mn-lt"/>
                          <a:ea typeface="+mn-ea"/>
                          <a:cs typeface="+mn-cs"/>
                        </a:rPr>
                        <a:t>DOI:https</a:t>
                      </a:r>
                      <a:r>
                        <a:rPr lang="en-US" sz="1100" b="0" i="0" kern="1200">
                          <a:solidFill>
                            <a:schemeClr val="dk1"/>
                          </a:solidFill>
                          <a:effectLst/>
                          <a:latin typeface="+mn-lt"/>
                          <a:ea typeface="+mn-ea"/>
                          <a:cs typeface="+mn-cs"/>
                        </a:rPr>
                        <a:t>://doi.org/10.1016/j.ins.2024.120733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Year:2024</a:t>
                      </a:r>
                    </a:p>
                    <a:p>
                      <a:pPr algn="l"/>
                      <a:endParaRPr lang="en-US" sz="1100" b="0" i="0" u="none" strike="noStrike" kern="1200">
                        <a:solidFill>
                          <a:schemeClr val="dk1"/>
                        </a:solidFill>
                        <a:effectLst/>
                        <a:latin typeface="+mn-lt"/>
                        <a:ea typeface="+mn-ea"/>
                        <a:cs typeface="+mn-cs"/>
                      </a:endParaRPr>
                    </a:p>
                    <a:p>
                      <a:pPr algn="l"/>
                      <a:r>
                        <a:rPr lang="en-US" sz="1100" err="1"/>
                        <a:t>Dongxu</a:t>
                      </a:r>
                      <a:r>
                        <a:rPr lang="en-US" sz="1100"/>
                        <a:t> Liu , </a:t>
                      </a:r>
                      <a:r>
                        <a:rPr lang="en-US" sz="1100" err="1"/>
                        <a:t>Qichuan</a:t>
                      </a:r>
                      <a:r>
                        <a:rPr lang="en-US" sz="1100"/>
                        <a:t> Ding , Member, IEEE, </a:t>
                      </a:r>
                      <a:r>
                        <a:rPr lang="en-US" sz="1100" err="1"/>
                        <a:t>Chenyu</a:t>
                      </a:r>
                      <a:r>
                        <a:rPr lang="en-US" sz="1100"/>
                        <a:t> Tong , </a:t>
                      </a:r>
                      <a:r>
                        <a:rPr lang="en-US" sz="1100" err="1"/>
                        <a:t>Jinshuo</a:t>
                      </a:r>
                      <a:r>
                        <a:rPr lang="en-US" sz="1100"/>
                        <a:t> Ai ,and Fei Wang</a:t>
                      </a:r>
                    </a:p>
                    <a:p>
                      <a:pPr algn="l"/>
                      <a:r>
                        <a:rPr lang="en-US" sz="1100"/>
                        <a:t>DOI:</a:t>
                      </a:r>
                      <a:r>
                        <a:rPr lang="en-IN" sz="1100" b="0" i="0" u="none" strike="noStrike" kern="1200">
                          <a:solidFill>
                            <a:schemeClr val="dk1"/>
                          </a:solidFill>
                          <a:effectLst/>
                          <a:latin typeface="+mn-lt"/>
                          <a:ea typeface="+mn-ea"/>
                          <a:cs typeface="+mn-cs"/>
                          <a:hlinkClick r:id="rId3"/>
                        </a:rPr>
                        <a:t>10.1109/JBHI.2024.3491096</a:t>
                      </a:r>
                      <a:endParaRPr lang="en-US" sz="110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Year:2025</a:t>
                      </a:r>
                    </a:p>
                    <a:p>
                      <a:pPr algn="l"/>
                      <a:endParaRPr lang="en-US" sz="1100"/>
                    </a:p>
                    <a:p>
                      <a:pPr algn="l"/>
                      <a:endParaRPr lang="en-US" sz="1200"/>
                    </a:p>
                    <a:p>
                      <a:pPr algn="l"/>
                      <a:endParaRPr lang="en-IN" sz="1100" b="0" kern="1200">
                        <a:solidFill>
                          <a:schemeClr val="dk1"/>
                        </a:solidFill>
                        <a:effectLst/>
                      </a:endParaRPr>
                    </a:p>
                    <a:p>
                      <a:pPr algn="l"/>
                      <a:r>
                        <a:rPr lang="en-IN" sz="1100" err="1"/>
                        <a:t>Peipei</a:t>
                      </a:r>
                      <a:r>
                        <a:rPr lang="en-IN" sz="1100"/>
                        <a:t> Li , </a:t>
                      </a:r>
                      <a:r>
                        <a:rPr lang="en-IN" sz="1100" err="1"/>
                        <a:t>Haixiang</a:t>
                      </a:r>
                      <a:r>
                        <a:rPr lang="en-IN" sz="1100"/>
                        <a:t> Zhang, </a:t>
                      </a:r>
                      <a:r>
                        <a:rPr lang="en-IN" sz="1100" err="1"/>
                        <a:t>Xuegang</a:t>
                      </a:r>
                      <a:r>
                        <a:rPr lang="en-IN" sz="1100"/>
                        <a:t> Hu , and </a:t>
                      </a:r>
                      <a:r>
                        <a:rPr lang="en-IN" sz="1100" err="1"/>
                        <a:t>Xindong</a:t>
                      </a:r>
                      <a:r>
                        <a:rPr lang="en-IN" sz="1100"/>
                        <a:t> Wu </a:t>
                      </a:r>
                    </a:p>
                    <a:p>
                      <a:pPr algn="l"/>
                      <a:r>
                        <a:rPr lang="en-IN" sz="1100" b="0" kern="1200">
                          <a:solidFill>
                            <a:schemeClr val="dk1"/>
                          </a:solidFill>
                          <a:effectLst/>
                        </a:rPr>
                        <a:t>DOI:</a:t>
                      </a:r>
                      <a:r>
                        <a:rPr lang="en-IN" sz="1100"/>
                        <a:t>10.1109/TKDE.2022.3200068</a:t>
                      </a:r>
                    </a:p>
                    <a:p>
                      <a:pPr algn="l"/>
                      <a:r>
                        <a:rPr lang="en-IN" sz="1100" b="0" kern="1200">
                          <a:solidFill>
                            <a:schemeClr val="dk1"/>
                          </a:solidFill>
                          <a:effectLst/>
                        </a:rPr>
                        <a:t>Year:2023</a:t>
                      </a:r>
                    </a:p>
                  </a:txBody>
                  <a:tcPr/>
                </a:tc>
                <a:tc>
                  <a:txBody>
                    <a:bodyPr/>
                    <a:lstStyle/>
                    <a:p>
                      <a:pPr algn="l"/>
                      <a:r>
                        <a:rPr lang="en-US" sz="1200"/>
                        <a:t>The methodology develops incremental attribute reduction algorithms using discernibility matrices, significance measures, and evolutionary algorithms to enhance efficiency in dynamic decision systems.</a:t>
                      </a:r>
                    </a:p>
                    <a:p>
                      <a:pPr algn="l"/>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 methodology proposes B2DPCA-SPD for dimensionality reduction of SPD matrices and extends it for incremental learning, integrated with a matrix-formed growing neural gas network for EEG classification.</a:t>
                      </a:r>
                    </a:p>
                    <a:p>
                      <a:pPr algn="l"/>
                      <a:endParaRPr lang="en-US" sz="1200"/>
                    </a:p>
                    <a:p>
                      <a:pPr algn="l"/>
                      <a:endParaRPr lang="en-US" sz="1200"/>
                    </a:p>
                    <a:p>
                      <a:pPr algn="l"/>
                      <a:r>
                        <a:rPr lang="en-US" sz="1200"/>
                        <a:t>Uses mutual information for feature selection in multi-label data </a:t>
                      </a:r>
                      <a:r>
                        <a:rPr lang="en-US" sz="1200" err="1"/>
                        <a:t>streams.Detects</a:t>
                      </a:r>
                      <a:r>
                        <a:rPr lang="en-US" sz="1200"/>
                        <a:t> concept drift based on label and feature </a:t>
                      </a:r>
                      <a:r>
                        <a:rPr lang="en-US" sz="1200" err="1"/>
                        <a:t>distributions.Employs</a:t>
                      </a:r>
                      <a:r>
                        <a:rPr lang="en-US" sz="1200"/>
                        <a:t> an incremental ensemble model for adaptive learning.</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a:t>The methods improve efficiency by reducing computational complexity and enabling scalable processing for dynamic decision systems.</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r>
                        <a:rPr lang="en-US" sz="1100"/>
                        <a:t>The method enables efficient dimensionality reduction for SPD matrices in real-time EEG classification without retaining old data.</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endParaRPr lang="en-US" sz="1100"/>
                    </a:p>
                    <a:p>
                      <a:pPr marL="0" marR="0" lvl="0" indent="0" algn="l" defTabSz="914400" eaLnBrk="1" fontAlgn="auto" latinLnBrk="0" hangingPunct="1">
                        <a:lnSpc>
                          <a:spcPct val="100000"/>
                        </a:lnSpc>
                        <a:spcBef>
                          <a:spcPts val="0"/>
                        </a:spcBef>
                        <a:spcAft>
                          <a:spcPts val="0"/>
                        </a:spcAft>
                        <a:buClrTx/>
                        <a:buSzTx/>
                        <a:buFontTx/>
                        <a:buNone/>
                        <a:tabLst/>
                        <a:defRPr/>
                      </a:pPr>
                      <a:r>
                        <a:rPr lang="en-US" sz="1100"/>
                        <a:t>Improves classification accuracy by selecting relevant </a:t>
                      </a:r>
                      <a:r>
                        <a:rPr lang="en-US" sz="1100" err="1"/>
                        <a:t>features.Adapts</a:t>
                      </a:r>
                      <a:r>
                        <a:rPr lang="en-US" sz="1100"/>
                        <a:t> dynamically to evolving data </a:t>
                      </a:r>
                      <a:r>
                        <a:rPr lang="en-US" sz="1100" err="1"/>
                        <a:t>streams.Enhances</a:t>
                      </a:r>
                      <a:r>
                        <a:rPr lang="en-US" sz="1100"/>
                        <a:t> scalability with incremental learning.</a:t>
                      </a:r>
                    </a:p>
                  </a:txBody>
                  <a:tcPr/>
                </a:tc>
                <a:tc>
                  <a:txBody>
                    <a:bodyPr/>
                    <a:lstStyle/>
                    <a:p>
                      <a:pPr algn="l"/>
                      <a:r>
                        <a:rPr lang="en-US" sz="1050"/>
                        <a:t>They can still be computationally intensive for high-dimensional data and may only offer approximate reductions, affecting accuracy.</a:t>
                      </a:r>
                    </a:p>
                    <a:p>
                      <a:pPr algn="l"/>
                      <a:endParaRPr lang="en-US" sz="1050"/>
                    </a:p>
                    <a:p>
                      <a:pPr algn="l"/>
                      <a:endParaRPr lang="en-US" sz="1050"/>
                    </a:p>
                    <a:p>
                      <a:pPr algn="l"/>
                      <a:endParaRPr lang="en-US" sz="1050"/>
                    </a:p>
                    <a:p>
                      <a:pPr algn="l"/>
                      <a:r>
                        <a:rPr lang="en-US" sz="1200"/>
                        <a:t>The approach may face challenges in handling highly complex or noisy data due to the limitations of the SPD manifold representation.</a:t>
                      </a:r>
                    </a:p>
                    <a:p>
                      <a:pPr algn="l"/>
                      <a:endParaRPr lang="en-US" sz="1200"/>
                    </a:p>
                    <a:p>
                      <a:pPr algn="l"/>
                      <a:endParaRPr lang="en-US" sz="1200"/>
                    </a:p>
                    <a:p>
                      <a:pPr algn="l"/>
                      <a:r>
                        <a:rPr lang="en-US" sz="1200"/>
                        <a:t>High computational complexity due to feature </a:t>
                      </a:r>
                      <a:r>
                        <a:rPr lang="en-US" sz="1200" err="1"/>
                        <a:t>selection.Requires</a:t>
                      </a:r>
                      <a:r>
                        <a:rPr lang="en-US" sz="1200"/>
                        <a:t> careful tuning of </a:t>
                      </a:r>
                      <a:r>
                        <a:rPr lang="en-US" sz="1200" err="1"/>
                        <a:t>parameters.Limited</a:t>
                      </a:r>
                      <a:r>
                        <a:rPr lang="en-US" sz="1200"/>
                        <a:t> to multi-label classification scenarios.</a:t>
                      </a:r>
                    </a:p>
                  </a:txBody>
                  <a:tcPr/>
                </a:tc>
                <a:tc>
                  <a:txBody>
                    <a:bodyPr/>
                    <a:lstStyle/>
                    <a:p>
                      <a:pPr algn="l"/>
                      <a:r>
                        <a:rPr lang="en-US" sz="1200"/>
                        <a:t>A research gap exists in addressing the computational complexity and accuracy issues of incremental attribute reduction algorithms when applied to high-dimensional and dynamic datasets.</a:t>
                      </a:r>
                    </a:p>
                    <a:p>
                      <a:pPr algn="l"/>
                      <a:endParaRPr lang="en-US" sz="1050"/>
                    </a:p>
                    <a:p>
                      <a:pPr algn="l"/>
                      <a:endParaRPr lang="en-US" sz="1200"/>
                    </a:p>
                    <a:p>
                      <a:pPr algn="l"/>
                      <a:r>
                        <a:rPr lang="en-US" sz="1200"/>
                        <a:t>A research gap exists in developing more efficient incremental learning algorithms for high-dimensional SPD matrices without compromising their intrinsic properties. Additionally, there is a need for better methods to handle noisy or complex EEG data in real-time applications.</a:t>
                      </a:r>
                    </a:p>
                    <a:p>
                      <a:pPr algn="l"/>
                      <a:endParaRPr lang="en-US" sz="1200"/>
                    </a:p>
                    <a:p>
                      <a:pPr algn="l"/>
                      <a:r>
                        <a:rPr lang="en-US" sz="1200"/>
                        <a:t>Lacks handling of newly emerging </a:t>
                      </a:r>
                      <a:r>
                        <a:rPr lang="en-US" sz="1200" err="1"/>
                        <a:t>labels.Needs</a:t>
                      </a:r>
                      <a:r>
                        <a:rPr lang="en-US" sz="1200"/>
                        <a:t> adaptive threshold tuning for better </a:t>
                      </a:r>
                      <a:r>
                        <a:rPr lang="en-US" sz="1200" err="1"/>
                        <a:t>performance.Can</a:t>
                      </a:r>
                      <a:r>
                        <a:rPr lang="en-US" sz="1200"/>
                        <a:t> be improved by integrating deep learning techniques.</a:t>
                      </a:r>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FCD5D8A4-8AD0-8168-FC6C-8193F27D08C4}"/>
              </a:ext>
            </a:extLst>
          </p:cNvPr>
          <p:cNvSpPr txBox="1">
            <a:spLocks noEditPoints="1"/>
          </p:cNvSpPr>
          <p:nvPr/>
        </p:nvSpPr>
        <p:spPr>
          <a:xfrm>
            <a:off x="0" y="-14463"/>
            <a:ext cx="12188106"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cxnSp>
        <p:nvCxnSpPr>
          <p:cNvPr id="4" name="Straight Connector 3">
            <a:extLst>
              <a:ext uri="{FF2B5EF4-FFF2-40B4-BE49-F238E27FC236}">
                <a16:creationId xmlns:a16="http://schemas.microsoft.com/office/drawing/2014/main" id="{A0F33760-BEA1-0775-1135-25D69CF09414}"/>
              </a:ext>
            </a:extLst>
          </p:cNvPr>
          <p:cNvCxnSpPr/>
          <p:nvPr/>
        </p:nvCxnSpPr>
        <p:spPr>
          <a:xfrm>
            <a:off x="4427" y="3168446"/>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EDFE73C-A701-03FF-4D16-5B542D485C81}"/>
              </a:ext>
            </a:extLst>
          </p:cNvPr>
          <p:cNvCxnSpPr>
            <a:cxnSpLocks/>
          </p:cNvCxnSpPr>
          <p:nvPr/>
        </p:nvCxnSpPr>
        <p:spPr>
          <a:xfrm>
            <a:off x="4427" y="4912851"/>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988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4DA20-4423-22BE-8901-0E4926B111D9}"/>
            </a:ext>
          </a:extLst>
        </p:cNvPr>
        <p:cNvGrpSpPr/>
        <p:nvPr/>
      </p:nvGrpSpPr>
      <p:grpSpPr>
        <a:xfrm>
          <a:off x="0" y="0"/>
          <a:ext cx="0" cy="0"/>
          <a:chOff x="0" y="0"/>
          <a:chExt cx="0" cy="0"/>
        </a:xfrm>
      </p:grpSpPr>
      <p:pic>
        <p:nvPicPr>
          <p:cNvPr id="6" name="object 2">
            <a:extLst>
              <a:ext uri="{FF2B5EF4-FFF2-40B4-BE49-F238E27FC236}">
                <a16:creationId xmlns:a16="http://schemas.microsoft.com/office/drawing/2014/main" id="{2944578F-2517-C05B-9FDC-6ABC597F0713}"/>
              </a:ext>
            </a:extLst>
          </p:cNvPr>
          <p:cNvPicPr/>
          <p:nvPr/>
        </p:nvPicPr>
        <p:blipFill>
          <a:blip r:embed="rId2"/>
          <a:srcRect/>
          <a:stretch>
            <a:fillRect/>
          </a:stretch>
        </p:blipFill>
        <p:spPr>
          <a:xfrm>
            <a:off x="10224517" y="6202681"/>
            <a:ext cx="1967483" cy="655319"/>
          </a:xfrm>
          <a:prstGeom prst="rect">
            <a:avLst/>
          </a:prstGeom>
        </p:spPr>
      </p:pic>
      <p:sp>
        <p:nvSpPr>
          <p:cNvPr id="16" name="Text Placeholder 15">
            <a:extLst>
              <a:ext uri="{FF2B5EF4-FFF2-40B4-BE49-F238E27FC236}">
                <a16:creationId xmlns:a16="http://schemas.microsoft.com/office/drawing/2014/main" id="{1A1577E4-5CE5-A44D-F5B1-FA95CC36AE32}"/>
              </a:ext>
            </a:extLst>
          </p:cNvPr>
          <p:cNvSpPr>
            <a:spLocks noGrp="1"/>
          </p:cNvSpPr>
          <p:nvPr>
            <p:ph idx="1"/>
          </p:nvPr>
        </p:nvSpPr>
        <p:spPr>
          <a:xfrm>
            <a:off x="400913" y="1391793"/>
            <a:ext cx="6763384" cy="984885"/>
          </a:xfrm>
        </p:spPr>
        <p:txBody>
          <a:bodyPr/>
          <a:lstStyle/>
          <a:p>
            <a:endParaRPr lang="en-IN"/>
          </a:p>
          <a:p>
            <a:endParaRPr lang="en-IN"/>
          </a:p>
        </p:txBody>
      </p:sp>
      <p:graphicFrame>
        <p:nvGraphicFramePr>
          <p:cNvPr id="17" name="Table 16">
            <a:extLst>
              <a:ext uri="{FF2B5EF4-FFF2-40B4-BE49-F238E27FC236}">
                <a16:creationId xmlns:a16="http://schemas.microsoft.com/office/drawing/2014/main" id="{CAF7E1A7-15CD-F450-4DBF-BEDD8CD99BAD}"/>
              </a:ext>
            </a:extLst>
          </p:cNvPr>
          <p:cNvGraphicFramePr>
            <a:graphicFrameLocks noGrp="1"/>
          </p:cNvGraphicFramePr>
          <p:nvPr>
            <p:extLst>
              <p:ext uri="{D42A27DB-BD31-4B8C-83A1-F6EECF244321}">
                <p14:modId xmlns:p14="http://schemas.microsoft.com/office/powerpoint/2010/main" val="2938239161"/>
              </p:ext>
            </p:extLst>
          </p:nvPr>
        </p:nvGraphicFramePr>
        <p:xfrm>
          <a:off x="1" y="517468"/>
          <a:ext cx="12196426" cy="5602387"/>
        </p:xfrm>
        <a:graphic>
          <a:graphicData uri="http://schemas.openxmlformats.org/drawingml/2006/table">
            <a:tbl>
              <a:tblPr firstRow="1" bandRow="1">
                <a:tableStyleId>{21E4AEA4-8DFA-4A89-87EB-49C32662AFE0}</a:tableStyleId>
              </a:tblPr>
              <a:tblGrid>
                <a:gridCol w="763984">
                  <a:extLst>
                    <a:ext uri="{9D8B030D-6E8A-4147-A177-3AD203B41FA5}">
                      <a16:colId xmlns:a16="http://schemas.microsoft.com/office/drawing/2014/main" val="3220144604"/>
                    </a:ext>
                  </a:extLst>
                </a:gridCol>
                <a:gridCol w="1871060">
                  <a:extLst>
                    <a:ext uri="{9D8B030D-6E8A-4147-A177-3AD203B41FA5}">
                      <a16:colId xmlns:a16="http://schemas.microsoft.com/office/drawing/2014/main" val="405831761"/>
                    </a:ext>
                  </a:extLst>
                </a:gridCol>
                <a:gridCol w="1799303">
                  <a:extLst>
                    <a:ext uri="{9D8B030D-6E8A-4147-A177-3AD203B41FA5}">
                      <a16:colId xmlns:a16="http://schemas.microsoft.com/office/drawing/2014/main" val="3290863450"/>
                    </a:ext>
                  </a:extLst>
                </a:gridCol>
                <a:gridCol w="2083776">
                  <a:extLst>
                    <a:ext uri="{9D8B030D-6E8A-4147-A177-3AD203B41FA5}">
                      <a16:colId xmlns:a16="http://schemas.microsoft.com/office/drawing/2014/main" val="2155619221"/>
                    </a:ext>
                  </a:extLst>
                </a:gridCol>
                <a:gridCol w="1888457">
                  <a:extLst>
                    <a:ext uri="{9D8B030D-6E8A-4147-A177-3AD203B41FA5}">
                      <a16:colId xmlns:a16="http://schemas.microsoft.com/office/drawing/2014/main" val="2972712502"/>
                    </a:ext>
                  </a:extLst>
                </a:gridCol>
                <a:gridCol w="1730477">
                  <a:extLst>
                    <a:ext uri="{9D8B030D-6E8A-4147-A177-3AD203B41FA5}">
                      <a16:colId xmlns:a16="http://schemas.microsoft.com/office/drawing/2014/main" val="303764300"/>
                    </a:ext>
                  </a:extLst>
                </a:gridCol>
                <a:gridCol w="2059369">
                  <a:extLst>
                    <a:ext uri="{9D8B030D-6E8A-4147-A177-3AD203B41FA5}">
                      <a16:colId xmlns:a16="http://schemas.microsoft.com/office/drawing/2014/main" val="1719198593"/>
                    </a:ext>
                  </a:extLst>
                </a:gridCol>
              </a:tblGrid>
              <a:tr h="1171056">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S.NO</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Title</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a:solidFill>
                            <a:schemeClr val="tx1"/>
                          </a:solidFill>
                        </a:rPr>
                        <a:t>Author </a:t>
                      </a:r>
                    </a:p>
                    <a:p>
                      <a:pPr algn="l"/>
                      <a:r>
                        <a:rPr lang="en-IN">
                          <a:solidFill>
                            <a:schemeClr val="tx1"/>
                          </a:solidFill>
                        </a:rPr>
                        <a:t>Journal </a:t>
                      </a:r>
                    </a:p>
                    <a:p>
                      <a:pPr algn="l"/>
                      <a:r>
                        <a:rPr lang="en-IN">
                          <a:solidFill>
                            <a:schemeClr val="tx1"/>
                          </a:solidFill>
                        </a:rPr>
                        <a:t>Year</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Methodology/Algorithms/Architecture used</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Merits </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a:solidFill>
                            <a:schemeClr val="tx1"/>
                          </a:solidFill>
                        </a:rPr>
                        <a:t>Demerits</a:t>
                      </a: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chemeClr val="tx1"/>
                          </a:solidFill>
                        </a:rPr>
                        <a:t>Research gap</a:t>
                      </a:r>
                    </a:p>
                    <a:p>
                      <a:pPr algn="l"/>
                      <a:endParaRPr lang="en-IN">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53589"/>
                  </a:ext>
                </a:extLst>
              </a:tr>
              <a:tr h="4413667">
                <a:tc>
                  <a:txBody>
                    <a:bodyPr/>
                    <a:lstStyle/>
                    <a:p>
                      <a:pPr algn="l"/>
                      <a:r>
                        <a:rPr lang="en-IN">
                          <a:solidFill>
                            <a:schemeClr val="tx1"/>
                          </a:solidFill>
                        </a:rPr>
                        <a:t>19</a:t>
                      </a:r>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endParaRPr lang="en-US">
                        <a:solidFill>
                          <a:schemeClr val="tx1"/>
                        </a:solidFill>
                      </a:endParaRPr>
                    </a:p>
                    <a:p>
                      <a:pPr algn="l"/>
                      <a:r>
                        <a:rPr lang="en-US">
                          <a:solidFill>
                            <a:schemeClr val="tx1"/>
                          </a:solidFill>
                        </a:rPr>
                        <a:t>20</a:t>
                      </a:r>
                    </a:p>
                    <a:p>
                      <a:pPr algn="l"/>
                      <a:endParaRPr lang="en-US">
                        <a:solidFill>
                          <a:schemeClr val="tx1"/>
                        </a:solidFill>
                      </a:endParaRPr>
                    </a:p>
                    <a:p>
                      <a:pPr algn="l"/>
                      <a:endParaRPr lang="en-IN">
                        <a:solidFill>
                          <a:schemeClr val="tx1"/>
                        </a:solidFill>
                        <a:latin typeface="Times New Roman" panose="02020603050405020304" pitchFamily="18" charset="0"/>
                        <a:cs typeface="Times New Roman" panose="02020603050405020304" pitchFamily="18" charset="0"/>
                      </a:endParaRPr>
                    </a:p>
                  </a:txBody>
                  <a:tcPr/>
                </a:tc>
                <a:tc>
                  <a:txBody>
                    <a:bodyPr/>
                    <a:lstStyle/>
                    <a:p>
                      <a:pPr algn="l" fontAlgn="base"/>
                      <a:r>
                        <a:rPr lang="en-US" sz="1400"/>
                        <a:t>Feature Selection in the Data Stream Based on Incremental Markov Boundary Learning</a:t>
                      </a:r>
                      <a:endParaRPr lang="en-IN" sz="1400" b="0" kern="1200">
                        <a:solidFill>
                          <a:schemeClr val="dk1"/>
                        </a:solidFill>
                        <a:effectLst/>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400" b="0" kern="1200">
                        <a:solidFill>
                          <a:schemeClr val="dk1"/>
                        </a:solidFill>
                        <a:effectLst/>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400" b="0" kern="1200">
                        <a:solidFill>
                          <a:schemeClr val="dk1"/>
                        </a:solidFill>
                        <a:effectLst/>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400" b="0" kern="1200">
                        <a:solidFill>
                          <a:schemeClr val="dk1"/>
                        </a:solidFill>
                        <a:effectLst/>
                      </a:endParaRPr>
                    </a:p>
                    <a:p>
                      <a:pPr algn="l" fontAlgn="base"/>
                      <a:endParaRPr lang="en-IN" sz="1600" b="0" i="0" kern="1200">
                        <a:solidFill>
                          <a:schemeClr val="dk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Incremental Isometric Embedding of High-Dimensional Data Using Connected Neighborhood Graphs</a:t>
                      </a:r>
                    </a:p>
                    <a:p>
                      <a:pPr algn="l" fontAlgn="base"/>
                      <a:endParaRPr lang="en-IN" sz="1600" b="0" i="0" kern="1200">
                        <a:solidFill>
                          <a:schemeClr val="dk1"/>
                        </a:solidFill>
                        <a:effectLst/>
                        <a:latin typeface="+mn-lt"/>
                        <a:ea typeface="+mn-ea"/>
                        <a:cs typeface="+mn-cs"/>
                      </a:endParaRPr>
                    </a:p>
                  </a:txBody>
                  <a:tcPr/>
                </a:tc>
                <a:tc>
                  <a:txBody>
                    <a:bodyPr/>
                    <a:lstStyle/>
                    <a:p>
                      <a:pPr algn="l"/>
                      <a:endParaRPr lang="en-IN" sz="500" b="0" kern="1200">
                        <a:solidFill>
                          <a:schemeClr val="dk1"/>
                        </a:solidFill>
                        <a:effectLst/>
                      </a:endParaRPr>
                    </a:p>
                    <a:p>
                      <a:pPr algn="l"/>
                      <a:r>
                        <a:rPr lang="en-IN" sz="1200" err="1"/>
                        <a:t>Xingyu</a:t>
                      </a:r>
                      <a:r>
                        <a:rPr lang="en-IN" sz="1200"/>
                        <a:t> Wu , Bingbing Jiang, </a:t>
                      </a:r>
                      <a:r>
                        <a:rPr lang="en-IN" sz="1200" err="1"/>
                        <a:t>Xiangyu</a:t>
                      </a:r>
                      <a:r>
                        <a:rPr lang="en-IN" sz="1200"/>
                        <a:t> Wang , </a:t>
                      </a:r>
                      <a:r>
                        <a:rPr lang="en-IN" sz="1200" err="1"/>
                        <a:t>Taiyu</a:t>
                      </a:r>
                      <a:r>
                        <a:rPr lang="en-IN" sz="1200"/>
                        <a:t> Ban , and Huanhuan Chen </a:t>
                      </a:r>
                    </a:p>
                    <a:p>
                      <a:pPr algn="l"/>
                      <a:r>
                        <a:rPr lang="en-IN" sz="1200" b="0" kern="1200">
                          <a:solidFill>
                            <a:schemeClr val="dk1"/>
                          </a:solidFill>
                          <a:effectLst/>
                        </a:rPr>
                        <a:t>DOI:</a:t>
                      </a:r>
                      <a:r>
                        <a:rPr lang="en-IN" sz="1200"/>
                        <a:t>10.1109/TNNLS.2023.3249767</a:t>
                      </a:r>
                      <a:endParaRPr lang="en-IN" sz="1200" b="0" kern="1200">
                        <a:solidFill>
                          <a:schemeClr val="dk1"/>
                        </a:solidFill>
                        <a:effectLst/>
                      </a:endParaRPr>
                    </a:p>
                    <a:p>
                      <a:pPr algn="l"/>
                      <a:r>
                        <a:rPr lang="en-IN" sz="1200" b="0" kern="1200">
                          <a:solidFill>
                            <a:schemeClr val="dk1"/>
                          </a:solidFill>
                          <a:effectLst/>
                        </a:rPr>
                        <a:t>Year:2023</a:t>
                      </a:r>
                    </a:p>
                    <a:p>
                      <a:pPr algn="l"/>
                      <a:endParaRPr lang="en-IN" sz="1200" b="0" kern="1200">
                        <a:solidFill>
                          <a:schemeClr val="dk1"/>
                        </a:solidFill>
                        <a:effectLst/>
                      </a:endParaRPr>
                    </a:p>
                    <a:p>
                      <a:pPr algn="l"/>
                      <a:endParaRPr lang="en-IN" sz="1200" b="0" kern="1200">
                        <a:solidFill>
                          <a:schemeClr val="dk1"/>
                        </a:solidFill>
                        <a:effectLst/>
                      </a:endParaRPr>
                    </a:p>
                    <a:p>
                      <a:pPr algn="l"/>
                      <a:r>
                        <a:rPr lang="en-IN" sz="1200" b="0" i="0" u="sng" kern="1200">
                          <a:solidFill>
                            <a:schemeClr val="tx1">
                              <a:lumMod val="95000"/>
                              <a:lumOff val="5000"/>
                            </a:schemeClr>
                          </a:solidFill>
                          <a:effectLst/>
                          <a:latin typeface="+mn-lt"/>
                          <a:ea typeface="+mn-ea"/>
                          <a:cs typeface="+mn-cs"/>
                          <a:hlinkClick r:id="rId3">
                            <a:extLst>
                              <a:ext uri="{A12FA001-AC4F-418D-AE19-62706E023703}">
                                <ahyp:hlinkClr xmlns:ahyp="http://schemas.microsoft.com/office/drawing/2018/hyperlinkcolor" val="tx"/>
                              </a:ext>
                            </a:extLst>
                          </a:hlinkClick>
                        </a:rPr>
                        <a:t>Dongfang Zhao</a:t>
                      </a:r>
                      <a:r>
                        <a:rPr lang="en-IN" sz="1200" b="0" i="0" u="sng" kern="1200">
                          <a:solidFill>
                            <a:schemeClr val="tx1">
                              <a:lumMod val="95000"/>
                              <a:lumOff val="5000"/>
                            </a:schemeClr>
                          </a:solidFill>
                          <a:effectLst/>
                          <a:latin typeface="+mn-lt"/>
                          <a:ea typeface="+mn-ea"/>
                          <a:cs typeface="+mn-cs"/>
                        </a:rPr>
                        <a:t>,</a:t>
                      </a:r>
                      <a:r>
                        <a:rPr lang="en-IN" sz="1200">
                          <a:solidFill>
                            <a:schemeClr val="tx1">
                              <a:lumMod val="95000"/>
                              <a:lumOff val="5000"/>
                            </a:schemeClr>
                          </a:solidFill>
                        </a:rPr>
                        <a:t> </a:t>
                      </a:r>
                      <a:br>
                        <a:rPr lang="en-IN" sz="1200">
                          <a:solidFill>
                            <a:schemeClr val="tx1">
                              <a:lumMod val="95000"/>
                              <a:lumOff val="5000"/>
                            </a:schemeClr>
                          </a:solidFill>
                        </a:rPr>
                      </a:br>
                      <a:r>
                        <a:rPr lang="en-IN" sz="1200" b="0" i="0" kern="1200">
                          <a:solidFill>
                            <a:schemeClr val="tx1">
                              <a:lumMod val="95000"/>
                              <a:lumOff val="5000"/>
                            </a:schemeClr>
                          </a:solidFill>
                          <a:effectLst/>
                          <a:latin typeface="+mn-lt"/>
                          <a:ea typeface="+mn-ea"/>
                          <a:cs typeface="+mn-cs"/>
                        </a:rPr>
                        <a:t>Li Yang,</a:t>
                      </a:r>
                    </a:p>
                    <a:p>
                      <a:pPr algn="l"/>
                      <a:r>
                        <a:rPr lang="en-IN" sz="1200" b="0" i="0" u="none" kern="1200">
                          <a:solidFill>
                            <a:schemeClr val="tx1">
                              <a:lumMod val="95000"/>
                              <a:lumOff val="5000"/>
                            </a:schemeClr>
                          </a:solidFill>
                          <a:effectLst/>
                          <a:latin typeface="+mn-lt"/>
                          <a:ea typeface="+mn-ea"/>
                          <a:cs typeface="+mn-cs"/>
                          <a:hlinkClick r:id="rId4">
                            <a:extLst>
                              <a:ext uri="{A12FA001-AC4F-418D-AE19-62706E023703}">
                                <ahyp:hlinkClr xmlns:ahyp="http://schemas.microsoft.com/office/drawing/2018/hyperlinkcolor" val="tx"/>
                              </a:ext>
                            </a:extLst>
                          </a:hlinkClick>
                        </a:rPr>
                        <a:t>DOI:</a:t>
                      </a:r>
                      <a:r>
                        <a:rPr lang="en-IN" sz="1200" b="0" i="0" u="none" kern="1200">
                          <a:solidFill>
                            <a:srgbClr val="0563C1"/>
                          </a:solidFill>
                          <a:effectLst/>
                          <a:latin typeface="+mn-lt"/>
                          <a:ea typeface="+mn-ea"/>
                          <a:cs typeface="+mn-cs"/>
                          <a:hlinkClick r:id="rId4">
                            <a:extLst>
                              <a:ext uri="{A12FA001-AC4F-418D-AE19-62706E023703}">
                                <ahyp:hlinkClr xmlns:ahyp="http://schemas.microsoft.com/office/drawing/2018/hyperlinkcolor" val="tx"/>
                              </a:ext>
                            </a:extLst>
                          </a:hlinkClick>
                        </a:rPr>
                        <a:t>10.1109/TPAMI.2008.34</a:t>
                      </a:r>
                      <a:endParaRPr lang="en-IN" sz="1200" b="0" i="0" u="none" kern="1200">
                        <a:solidFill>
                          <a:srgbClr val="0563C1"/>
                        </a:solidFill>
                        <a:effectLst/>
                        <a:latin typeface="+mn-lt"/>
                        <a:ea typeface="+mn-ea"/>
                        <a:cs typeface="+mn-cs"/>
                      </a:endParaRPr>
                    </a:p>
                    <a:p>
                      <a:pPr algn="l"/>
                      <a:r>
                        <a:rPr lang="en-IN" sz="1200" b="0" i="0" u="none" kern="1200">
                          <a:solidFill>
                            <a:schemeClr val="tx1">
                              <a:lumMod val="95000"/>
                              <a:lumOff val="5000"/>
                            </a:schemeClr>
                          </a:solidFill>
                          <a:effectLst/>
                          <a:latin typeface="+mn-lt"/>
                          <a:ea typeface="+mn-ea"/>
                          <a:cs typeface="+mn-cs"/>
                        </a:rPr>
                        <a:t>Year:2024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Uses </a:t>
                      </a:r>
                      <a:r>
                        <a:rPr lang="en-US" sz="1200" b="0"/>
                        <a:t>incremental Markov boundary learning </a:t>
                      </a:r>
                      <a:r>
                        <a:rPr lang="en-US" sz="1200"/>
                        <a:t>to select relevant features in streaming data while leveraging prior knowledge to handle distribution shifts dynamically.</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algn="l"/>
                      <a:r>
                        <a:rPr lang="en-US" sz="1100"/>
                        <a:t>Presents a comprehensive overview of techniques in content-based image retrieval (CBIR) that incorporate high-level semantics to bridge the gap between low-level visual features and human cognitive understanding.</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200"/>
                        <a:t>Enhances </a:t>
                      </a:r>
                      <a:r>
                        <a:rPr lang="en-US" sz="1200" b="0"/>
                        <a:t>feature selection robustness against concept drift and ensures </a:t>
                      </a:r>
                      <a:r>
                        <a:rPr lang="en-US" sz="1200"/>
                        <a:t>adaptive learning in real-time high-dimensional data streams.</a:t>
                      </a: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kern="1200">
                        <a:solidFill>
                          <a:schemeClr val="dk1"/>
                        </a:solidFil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eaLnBrk="1" fontAlgn="auto" latinLnBrk="0" hangingPunct="1">
                        <a:lnSpc>
                          <a:spcPct val="100000"/>
                        </a:lnSpc>
                        <a:spcBef>
                          <a:spcPts val="0"/>
                        </a:spcBef>
                        <a:spcAft>
                          <a:spcPts val="0"/>
                        </a:spcAft>
                        <a:buClrTx/>
                        <a:buSzTx/>
                        <a:buFontTx/>
                        <a:buNone/>
                        <a:tabLst/>
                        <a:defRPr/>
                      </a:pPr>
                      <a:r>
                        <a:rPr lang="en-US" sz="1200"/>
                        <a:t>The survey systematically categorizes existing methodologies, highlighting their strengths and limitations, and provides valuable insights into the integration of semantic understanding in CBIR systems.</a:t>
                      </a:r>
                    </a:p>
                  </a:txBody>
                  <a:tcPr/>
                </a:tc>
                <a:tc>
                  <a:txBody>
                    <a:bodyPr/>
                    <a:lstStyle/>
                    <a:p>
                      <a:pPr algn="l"/>
                      <a:endParaRPr lang="en-US" sz="1200"/>
                    </a:p>
                    <a:p>
                      <a:pPr algn="l"/>
                      <a:r>
                        <a:rPr lang="en-US" sz="1200"/>
                        <a:t>Involves </a:t>
                      </a:r>
                      <a:r>
                        <a:rPr lang="en-US" sz="1200" b="0"/>
                        <a:t>high computational cost </a:t>
                      </a:r>
                      <a:r>
                        <a:rPr lang="en-US" sz="1200"/>
                        <a:t>for continuous learning and relies on the accuracy of prior knowledge, which may degrade over time.</a:t>
                      </a:r>
                    </a:p>
                    <a:p>
                      <a:pPr algn="l"/>
                      <a:endParaRPr lang="en-US" sz="1200"/>
                    </a:p>
                    <a:p>
                      <a:pPr algn="l"/>
                      <a:endParaRPr lang="en-US" sz="1200"/>
                    </a:p>
                    <a:p>
                      <a:pPr algn="l"/>
                      <a:r>
                        <a:rPr lang="en-US" sz="1200"/>
                        <a:t>While the survey is extensive, it may not cover the most recent advancements post-publication, and some emerging techniques might be underrepresented.</a:t>
                      </a:r>
                    </a:p>
                  </a:txBody>
                  <a:tcPr/>
                </a:tc>
                <a:tc>
                  <a:txBody>
                    <a:bodyPr/>
                    <a:lstStyle/>
                    <a:p>
                      <a:pPr algn="l"/>
                      <a:endParaRPr lang="en-US" sz="1200"/>
                    </a:p>
                    <a:p>
                      <a:pPr algn="l"/>
                      <a:r>
                        <a:rPr lang="en-US" sz="1200"/>
                        <a:t>Requires </a:t>
                      </a:r>
                      <a:r>
                        <a:rPr lang="en-US" sz="1200" b="0"/>
                        <a:t>adaptive threshold tuning for better performance and int</a:t>
                      </a:r>
                      <a:r>
                        <a:rPr lang="en-US" sz="1200"/>
                        <a:t>egration with deep learning to enhance feature selection efficiency.</a:t>
                      </a:r>
                    </a:p>
                    <a:p>
                      <a:pPr algn="l"/>
                      <a:endParaRPr lang="en-US" sz="1200"/>
                    </a:p>
                    <a:p>
                      <a:pPr algn="l"/>
                      <a:endParaRPr lang="en-US" sz="1200"/>
                    </a:p>
                    <a:p>
                      <a:pPr algn="l"/>
                      <a:endParaRPr lang="en-US" sz="1200"/>
                    </a:p>
                    <a:p>
                      <a:pPr algn="l"/>
                      <a:r>
                        <a:rPr lang="en-US" sz="1200"/>
                        <a:t>The paper identifies challenges in achieving effective semantic understanding in CBIR, suggesting the need for more robust models that can accurately capture and interpret high-level semantics in images.</a:t>
                      </a:r>
                      <a:endParaRPr lang="en-US" sz="1200" b="1"/>
                    </a:p>
                    <a:p>
                      <a:pPr algn="l"/>
                      <a:endParaRPr lang="en-US" sz="1200"/>
                    </a:p>
                  </a:txBody>
                  <a:tcPr/>
                </a:tc>
                <a:extLst>
                  <a:ext uri="{0D108BD9-81ED-4DB2-BD59-A6C34878D82A}">
                    <a16:rowId xmlns:a16="http://schemas.microsoft.com/office/drawing/2014/main" val="1403883488"/>
                  </a:ext>
                </a:extLst>
              </a:tr>
            </a:tbl>
          </a:graphicData>
        </a:graphic>
      </p:graphicFrame>
      <p:sp>
        <p:nvSpPr>
          <p:cNvPr id="3" name="object 2">
            <a:extLst>
              <a:ext uri="{FF2B5EF4-FFF2-40B4-BE49-F238E27FC236}">
                <a16:creationId xmlns:a16="http://schemas.microsoft.com/office/drawing/2014/main" id="{CC2F52D0-C5ED-8348-3D2D-0DB37658680C}"/>
              </a:ext>
            </a:extLst>
          </p:cNvPr>
          <p:cNvSpPr txBox="1">
            <a:spLocks noEditPoints="1"/>
          </p:cNvSpPr>
          <p:nvPr/>
        </p:nvSpPr>
        <p:spPr>
          <a:xfrm>
            <a:off x="0" y="-14463"/>
            <a:ext cx="12188106" cy="616836"/>
          </a:xfrm>
          <a:prstGeom prst="rect">
            <a:avLst/>
          </a:prstGeom>
          <a:solidFill>
            <a:schemeClr val="accent2">
              <a:lumMod val="60000"/>
              <a:lumOff val="40000"/>
            </a:schemeClr>
          </a:solidFill>
          <a:ln>
            <a:solidFill>
              <a:schemeClr val="bg1"/>
            </a:solidFill>
          </a:ln>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solidFill>
                  <a:schemeClr val="tx1"/>
                </a:solidFill>
              </a:rPr>
              <a:t>Literature Review</a:t>
            </a:r>
          </a:p>
        </p:txBody>
      </p:sp>
      <p:cxnSp>
        <p:nvCxnSpPr>
          <p:cNvPr id="4" name="Straight Connector 3">
            <a:extLst>
              <a:ext uri="{FF2B5EF4-FFF2-40B4-BE49-F238E27FC236}">
                <a16:creationId xmlns:a16="http://schemas.microsoft.com/office/drawing/2014/main" id="{9EE93915-DE87-C762-F711-11D1E6CC8A13}"/>
              </a:ext>
            </a:extLst>
          </p:cNvPr>
          <p:cNvCxnSpPr>
            <a:cxnSpLocks/>
          </p:cNvCxnSpPr>
          <p:nvPr/>
        </p:nvCxnSpPr>
        <p:spPr>
          <a:xfrm>
            <a:off x="0" y="3348830"/>
            <a:ext cx="1218810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7447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b762841-5daa-4b1f-8329-01f55c85c1e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F9B64913BAF7498C42B21DC5B4BB71" ma:contentTypeVersion="9" ma:contentTypeDescription="Create a new document." ma:contentTypeScope="" ma:versionID="77ccbe554fc66fc76375e185088e3086">
  <xsd:schema xmlns:xsd="http://www.w3.org/2001/XMLSchema" xmlns:xs="http://www.w3.org/2001/XMLSchema" xmlns:p="http://schemas.microsoft.com/office/2006/metadata/properties" xmlns:ns3="db762841-5daa-4b1f-8329-01f55c85c1e8" xmlns:ns4="7a52fdbc-3244-41d1-a754-3128626946df" targetNamespace="http://schemas.microsoft.com/office/2006/metadata/properties" ma:root="true" ma:fieldsID="70a0733c02b49f9eb11f3f75b01d1484" ns3:_="" ns4:_="">
    <xsd:import namespace="db762841-5daa-4b1f-8329-01f55c85c1e8"/>
    <xsd:import namespace="7a52fdbc-3244-41d1-a754-3128626946d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762841-5daa-4b1f-8329-01f55c85c1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52fdbc-3244-41d1-a754-3128626946d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F16927-B76E-4781-96E5-099D5293A49B}">
  <ds:schemaRefs>
    <ds:schemaRef ds:uri="7a52fdbc-3244-41d1-a754-3128626946df"/>
    <ds:schemaRef ds:uri="db762841-5daa-4b1f-8329-01f55c85c1e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570216-C1B2-49A0-809C-9E4F05A4C128}">
  <ds:schemaRefs>
    <ds:schemaRef ds:uri="7a52fdbc-3244-41d1-a754-3128626946df"/>
    <ds:schemaRef ds:uri="db762841-5daa-4b1f-8329-01f55c85c1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8B6625-0E6D-454C-8E60-0B2D6508CA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572</TotalTime>
  <Words>3242</Words>
  <Application>Microsoft Office PowerPoint</Application>
  <PresentationFormat>Widescreen</PresentationFormat>
  <Paragraphs>620</Paragraphs>
  <Slides>16</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CIDFont+F2</vt:lpstr>
      <vt:lpstr>Consolas</vt:lpstr>
      <vt:lpstr>Tenorite</vt:lpstr>
      <vt:lpstr>Times New Roman</vt:lpstr>
      <vt:lpstr>Trebuchet MS</vt:lpstr>
      <vt:lpstr>Office Theme</vt:lpstr>
      <vt:lpstr>1_Office Theme</vt:lpstr>
      <vt:lpstr>Incremental Feature Selection for High-Dimensional Data Streams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identification:</vt:lpstr>
      <vt:lpstr>Problem statement:</vt:lpstr>
      <vt:lpstr>Methodology:</vt:lpstr>
      <vt:lpstr>Dataset used :</vt:lpstr>
      <vt:lpstr>Dataset used :</vt:lpstr>
      <vt:lpstr>Hardware and Software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 R Oviya</dc:creator>
  <cp:lastModifiedBy>charan natra</cp:lastModifiedBy>
  <cp:revision>156</cp:revision>
  <dcterms:created xsi:type="dcterms:W3CDTF">2024-06-21T04:27:37Z</dcterms:created>
  <dcterms:modified xsi:type="dcterms:W3CDTF">2025-03-31T19:06:20Z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0x01010038F9B64913BAF7498C42B21DC5B4BB71</vt:lpwstr>
  </property>
</Properties>
</file>