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3A3411-7929-4474-8C0D-B5DBEA7FBE83}">
  <a:tblStyle styleId="{6A3A3411-7929-4474-8C0D-B5DBEA7FBE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italic.fntdata"/><Relationship Id="rId10" Type="http://schemas.openxmlformats.org/officeDocument/2006/relationships/slide" Target="slides/slide4.xml"/><Relationship Id="rId32" Type="http://schemas.openxmlformats.org/officeDocument/2006/relationships/font" Target="fonts/Nunito-bold.fntdata"/><Relationship Id="rId13" Type="http://schemas.openxmlformats.org/officeDocument/2006/relationships/slide" Target="slides/slide7.xml"/><Relationship Id="rId35" Type="http://schemas.openxmlformats.org/officeDocument/2006/relationships/font" Target="fonts/MavenPro-regular.fntdata"/><Relationship Id="rId12" Type="http://schemas.openxmlformats.org/officeDocument/2006/relationships/slide" Target="slides/slide6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MavenPro-bold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499b02e4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499b02e4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652fb18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652fb18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7245c20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7245c20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7245c202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7245c202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63a205f2f_0_1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63a205f2f_0_1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7245c20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7245c20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7245c202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7245c202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7245c20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7245c20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7245c20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7245c20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6f4a9c9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6f4a9c9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6f4a9c99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6f4a9c9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63a205f2f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63a205f2f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7245c20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7245c20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7245c20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7245c20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6f4a9c99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6f4a9c99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74d344f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74d344f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6f4a9c9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6f4a9c9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63a205f2f_0_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63a205f2f_0_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652fb18e9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652fb18e9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63a205f2f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63a205f2f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652fb18e9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652fb18e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63a205f2f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63a205f2f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diagram- explanation- </a:t>
            </a: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 use case diagram is used </a:t>
            </a:r>
            <a:r>
              <a:rPr b="1" lang="en" sz="105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 represent the dynamic behavior of a system</a:t>
            </a:r>
            <a:r>
              <a:rPr lang="en" sz="1050">
                <a:solidFill>
                  <a:srgbClr val="26262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It encapsulates the system's functionality by incorporating use cases, actors, and their 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Depicting a switch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5 switch cases here one default case at the bottom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6f4a9c99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6f4a9c9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63a205f2f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63a205f2f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805075" y="347200"/>
            <a:ext cx="8062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POLICY &amp; PROJECT MANAGEMENT TOOLS</a:t>
            </a:r>
            <a:endParaRPr b="1"/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540900" y="1048900"/>
            <a:ext cx="8062200" cy="3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POLICY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team members are required to attend online meetings when scheduled. If unavailable then inform prior to the meeting.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team members must work on their tasks.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team members must help each other.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team members must communicate effectively to avoid confusions.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All team members must read the assignments, follow and complete the required tasks.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MANAGEMENT TOOLS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Blackboard Collaborate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WhatsApp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Google Slides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Lucidchart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/>
          <p:nvPr>
            <p:ph type="title"/>
          </p:nvPr>
        </p:nvSpPr>
        <p:spPr>
          <a:xfrm>
            <a:off x="1056750" y="67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LINEAR</a:t>
            </a:r>
            <a:r>
              <a:rPr lang="en" sz="2600"/>
              <a:t> SEARCH</a:t>
            </a:r>
            <a:endParaRPr sz="2600"/>
          </a:p>
        </p:txBody>
      </p:sp>
      <p:sp>
        <p:nvSpPr>
          <p:cNvPr id="327" name="Google Shape;327;p22"/>
          <p:cNvSpPr txBox="1"/>
          <p:nvPr>
            <p:ph idx="1" type="body"/>
          </p:nvPr>
        </p:nvSpPr>
        <p:spPr>
          <a:xfrm>
            <a:off x="506350" y="612950"/>
            <a:ext cx="8441100" cy="43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PSEUDO CODE</a:t>
            </a:r>
            <a:endParaRPr sz="11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07"/>
              <a:t>STEP 1: Input a number from 1 to 1000 using user input</a:t>
            </a:r>
            <a:endParaRPr b="1" sz="11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→ Start</a:t>
            </a:r>
            <a:endParaRPr sz="1107"/>
          </a:p>
          <a:p>
            <a:pPr indent="-298926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Min ← 1</a:t>
            </a:r>
            <a:endParaRPr sz="1107"/>
          </a:p>
          <a:p>
            <a:pPr indent="-29892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Max ←1000</a:t>
            </a:r>
            <a:endParaRPr sz="1107"/>
          </a:p>
          <a:p>
            <a:pPr indent="-29892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Count ←0 (initialize count to 0)</a:t>
            </a:r>
            <a:endParaRPr sz="1107"/>
          </a:p>
          <a:p>
            <a:pPr indent="-29892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Num ← Input from user</a:t>
            </a:r>
            <a:endParaRPr sz="11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07"/>
              <a:t>STEP 2: If Num is less than the minimum required condition and if the Num </a:t>
            </a:r>
            <a:r>
              <a:rPr b="1" lang="en" sz="1107"/>
              <a:t>exceeds</a:t>
            </a:r>
            <a:r>
              <a:rPr b="1" lang="en" sz="1107"/>
              <a:t> the Maximum given condition</a:t>
            </a:r>
            <a:endParaRPr b="1" sz="1107"/>
          </a:p>
          <a:p>
            <a:pPr indent="45720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Invalid Input</a:t>
            </a:r>
            <a:endParaRPr sz="1107"/>
          </a:p>
          <a:p>
            <a:pPr indent="-298926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Check using “OR” condition num&gt;max || Num&lt;max</a:t>
            </a:r>
            <a:endParaRPr sz="11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07"/>
              <a:t>STEP 3: Increment the number of count by 1</a:t>
            </a:r>
            <a:endParaRPr b="1" sz="1107"/>
          </a:p>
          <a:p>
            <a:pPr indent="-298926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Using if loop min&lt;num</a:t>
            </a:r>
            <a:endParaRPr sz="1107"/>
          </a:p>
          <a:p>
            <a:pPr indent="-29892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Increment Count until Min == Num</a:t>
            </a:r>
            <a:endParaRPr sz="11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07"/>
              <a:t>STEP 4: Exit and print out the total count when program guesses correctly</a:t>
            </a:r>
            <a:endParaRPr b="1" sz="1107"/>
          </a:p>
          <a:p>
            <a:pPr indent="-298926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8"/>
              <a:buAutoNum type="arabicPeriod"/>
            </a:pPr>
            <a:r>
              <a:rPr lang="en" sz="1107"/>
              <a:t>Print Count</a:t>
            </a:r>
            <a:endParaRPr sz="11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/>
              <a:t>→ End</a:t>
            </a:r>
            <a:endParaRPr sz="1107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7"/>
              <a:t> </a:t>
            </a:r>
            <a:endParaRPr sz="11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1056750" y="67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BINARY</a:t>
            </a:r>
            <a:r>
              <a:rPr lang="en" sz="1800"/>
              <a:t> SEARCH</a:t>
            </a:r>
            <a:endParaRPr sz="1800"/>
          </a:p>
        </p:txBody>
      </p:sp>
      <p:sp>
        <p:nvSpPr>
          <p:cNvPr id="333" name="Google Shape;333;p23"/>
          <p:cNvSpPr txBox="1"/>
          <p:nvPr>
            <p:ph idx="1" type="body"/>
          </p:nvPr>
        </p:nvSpPr>
        <p:spPr>
          <a:xfrm>
            <a:off x="506350" y="488600"/>
            <a:ext cx="8441100" cy="4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07"/>
              <a:t>PSEUDO CODE</a:t>
            </a:r>
            <a:endParaRPr sz="10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007"/>
              <a:t>STEP 1: Input a number from 1 to 1000 using user input</a:t>
            </a:r>
            <a:endParaRPr b="1" sz="10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07"/>
              <a:t>→ Start</a:t>
            </a:r>
            <a:endParaRPr sz="1007"/>
          </a:p>
          <a:p>
            <a:pPr indent="-292576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8"/>
              <a:buAutoNum type="arabicPeriod"/>
            </a:pPr>
            <a:r>
              <a:rPr lang="en" sz="1007"/>
              <a:t>Min ← 1</a:t>
            </a:r>
            <a:endParaRPr sz="1007"/>
          </a:p>
          <a:p>
            <a:pPr indent="-29257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8"/>
              <a:buAutoNum type="arabicPeriod"/>
            </a:pPr>
            <a:r>
              <a:rPr lang="en" sz="1007"/>
              <a:t>Max ←1000</a:t>
            </a:r>
            <a:endParaRPr sz="1007"/>
          </a:p>
          <a:p>
            <a:pPr indent="-29257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8"/>
              <a:buAutoNum type="arabicPeriod"/>
            </a:pPr>
            <a:r>
              <a:rPr lang="en" sz="1007"/>
              <a:t>Mid ← (high+low)/2</a:t>
            </a:r>
            <a:endParaRPr sz="1007"/>
          </a:p>
          <a:p>
            <a:pPr indent="-29257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8"/>
              <a:buAutoNum type="arabicPeriod"/>
            </a:pPr>
            <a:r>
              <a:rPr lang="en" sz="1007"/>
              <a:t>Counter ←0 (initialize count to 0)</a:t>
            </a:r>
            <a:endParaRPr sz="1007"/>
          </a:p>
          <a:p>
            <a:pPr indent="-29257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8"/>
              <a:buAutoNum type="arabicPeriod"/>
            </a:pPr>
            <a:r>
              <a:rPr lang="en" sz="1007"/>
              <a:t>Guess ← Input from user</a:t>
            </a:r>
            <a:endParaRPr sz="1007"/>
          </a:p>
          <a:p>
            <a:pPr indent="-29257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8"/>
              <a:buAutoNum type="arabicPeriod"/>
            </a:pPr>
            <a:r>
              <a:rPr lang="en" sz="1007"/>
              <a:t>randomNumber ← Random number generated using rand function</a:t>
            </a:r>
            <a:endParaRPr sz="10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007"/>
              <a:t>STEP 2: Check if randomNumber is equal to guess</a:t>
            </a:r>
            <a:endParaRPr sz="10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007"/>
              <a:t>STEP 3: </a:t>
            </a:r>
            <a:r>
              <a:rPr b="1" lang="en" sz="1007"/>
              <a:t>Print the number and acknowledge the user if guessed correctly. Go to step 8</a:t>
            </a:r>
            <a:endParaRPr sz="10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007"/>
              <a:t>STEP 4: </a:t>
            </a:r>
            <a:r>
              <a:rPr b="1" lang="en" sz="1007"/>
              <a:t>Go to step 5 if not guessed correctly.</a:t>
            </a:r>
            <a:endParaRPr b="1" sz="10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007"/>
              <a:t>STEP 5: Increment the counter.</a:t>
            </a:r>
            <a:endParaRPr b="1" sz="10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007"/>
              <a:t>STEP 6: If randomNumber is greater than guessed number and if randomNumber is less than mid then update high = mid else update low = mid. Ask user to guess again within the new range of low and high. Go to Step 2</a:t>
            </a:r>
            <a:endParaRPr b="1" sz="10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007"/>
              <a:t>STEP 7: If randomNumber is less than guessed number and if randomNumber is less than mid then update high = mid else update low = miD. Ask user to guess again within the range of low and high. Go to Step 2</a:t>
            </a:r>
            <a:endParaRPr b="1" sz="10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007"/>
              <a:t>STEP 8: Exit and print out the total attempts that user took to guess correctly.</a:t>
            </a:r>
            <a:endParaRPr b="1" sz="10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07"/>
              <a:t>→ End</a:t>
            </a:r>
            <a:endParaRPr sz="1007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7"/>
              <a:t> </a:t>
            </a:r>
            <a:endParaRPr sz="100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ANALYSIS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title"/>
          </p:nvPr>
        </p:nvSpPr>
        <p:spPr>
          <a:xfrm>
            <a:off x="3438300" y="554150"/>
            <a:ext cx="2267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HILO GAME </a:t>
            </a:r>
            <a:endParaRPr/>
          </a:p>
        </p:txBody>
      </p:sp>
      <p:pic>
        <p:nvPicPr>
          <p:cNvPr id="344" name="Google Shape;344;p25"/>
          <p:cNvPicPr preferRelativeResize="0"/>
          <p:nvPr/>
        </p:nvPicPr>
        <p:blipFill rotWithShape="1">
          <a:blip r:embed="rId3">
            <a:alphaModFix/>
          </a:blip>
          <a:srcRect b="16849" l="0" r="0" t="1750"/>
          <a:stretch/>
        </p:blipFill>
        <p:spPr>
          <a:xfrm>
            <a:off x="152400" y="1794450"/>
            <a:ext cx="8839200" cy="20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2856450" y="269875"/>
            <a:ext cx="3431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SEARCH</a:t>
            </a:r>
            <a:endParaRPr/>
          </a:p>
        </p:txBody>
      </p:sp>
      <p:pic>
        <p:nvPicPr>
          <p:cNvPr id="350" name="Google Shape;3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75" y="1350525"/>
            <a:ext cx="868404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title"/>
          </p:nvPr>
        </p:nvSpPr>
        <p:spPr>
          <a:xfrm>
            <a:off x="2856450" y="269875"/>
            <a:ext cx="3431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r>
              <a:rPr lang="en"/>
              <a:t> SEARCH</a:t>
            </a:r>
            <a:endParaRPr/>
          </a:p>
        </p:txBody>
      </p:sp>
      <p:pic>
        <p:nvPicPr>
          <p:cNvPr id="356" name="Google Shape;356;p27"/>
          <p:cNvPicPr preferRelativeResize="0"/>
          <p:nvPr/>
        </p:nvPicPr>
        <p:blipFill rotWithShape="1">
          <a:blip r:embed="rId3">
            <a:alphaModFix/>
          </a:blip>
          <a:srcRect b="0" l="0" r="31577" t="0"/>
          <a:stretch/>
        </p:blipFill>
        <p:spPr>
          <a:xfrm>
            <a:off x="367113" y="1314750"/>
            <a:ext cx="8409774" cy="31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/>
          <p:nvPr>
            <p:ph type="title"/>
          </p:nvPr>
        </p:nvSpPr>
        <p:spPr>
          <a:xfrm>
            <a:off x="2856450" y="172150"/>
            <a:ext cx="3431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r>
              <a:rPr lang="en"/>
              <a:t> SEARCH</a:t>
            </a:r>
            <a:endParaRPr/>
          </a:p>
        </p:txBody>
      </p:sp>
      <p:pic>
        <p:nvPicPr>
          <p:cNvPr id="362" name="Google Shape;3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3850"/>
            <a:ext cx="8839199" cy="238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type="title"/>
          </p:nvPr>
        </p:nvSpPr>
        <p:spPr>
          <a:xfrm>
            <a:off x="2945275" y="164650"/>
            <a:ext cx="3431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pic>
        <p:nvPicPr>
          <p:cNvPr id="368" name="Google Shape;3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87" y="724125"/>
            <a:ext cx="7693024" cy="434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1056750" y="504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SEARCH COMPLEXITY ANALYSIS</a:t>
            </a:r>
            <a:endParaRPr/>
          </a:p>
        </p:txBody>
      </p:sp>
      <p:sp>
        <p:nvSpPr>
          <p:cNvPr id="379" name="Google Shape;379;p31"/>
          <p:cNvSpPr txBox="1"/>
          <p:nvPr>
            <p:ph idx="1" type="body"/>
          </p:nvPr>
        </p:nvSpPr>
        <p:spPr>
          <a:xfrm>
            <a:off x="418600" y="1616725"/>
            <a:ext cx="8520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●  </a:t>
            </a:r>
            <a:r>
              <a:rPr lang="en" sz="1600" u="sng">
                <a:solidFill>
                  <a:srgbClr val="000000"/>
                </a:solidFill>
              </a:rPr>
              <a:t>Best case time complexity:</a:t>
            </a:r>
            <a:r>
              <a:rPr lang="en" sz="1600">
                <a:solidFill>
                  <a:srgbClr val="000000"/>
                </a:solidFill>
              </a:rPr>
              <a:t> When randomly choose an element and it comes out to be the desired element. In this situation, time complexity is constant, i.e., </a:t>
            </a:r>
            <a:r>
              <a:rPr b="1" lang="en" sz="1600">
                <a:solidFill>
                  <a:srgbClr val="000000"/>
                </a:solidFill>
              </a:rPr>
              <a:t>(1) time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●  </a:t>
            </a:r>
            <a:r>
              <a:rPr lang="en" sz="1600" u="sng">
                <a:solidFill>
                  <a:srgbClr val="000000"/>
                </a:solidFill>
              </a:rPr>
              <a:t>Worst case time complexity:</a:t>
            </a:r>
            <a:r>
              <a:rPr lang="en" sz="1600">
                <a:solidFill>
                  <a:srgbClr val="000000"/>
                </a:solidFill>
              </a:rPr>
              <a:t> When it takes infinite times to arrive to the correct number: </a:t>
            </a:r>
            <a:r>
              <a:rPr b="1" lang="en" sz="1600">
                <a:solidFill>
                  <a:srgbClr val="000000"/>
                </a:solidFill>
              </a:rPr>
              <a:t>infinite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●  </a:t>
            </a:r>
            <a:r>
              <a:rPr lang="en" sz="1600" u="sng">
                <a:solidFill>
                  <a:srgbClr val="000000"/>
                </a:solidFill>
              </a:rPr>
              <a:t>Average case time complexity: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is </a:t>
            </a:r>
            <a:r>
              <a:rPr b="1" lang="en" sz="1600">
                <a:solidFill>
                  <a:srgbClr val="000000"/>
                </a:solidFill>
              </a:rPr>
              <a:t>random </a:t>
            </a:r>
            <a:br>
              <a:rPr b="1"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 			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056750" y="267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LOG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255950" y="989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{6A3A3411-7929-4474-8C0D-B5DBEA7FBE83}</a:tableStyleId>
              </a:tblPr>
              <a:tblGrid>
                <a:gridCol w="1328200"/>
                <a:gridCol w="1850425"/>
                <a:gridCol w="2537150"/>
                <a:gridCol w="2916325"/>
              </a:tblGrid>
              <a:tr h="68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Date &amp; Time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Members Present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General Activity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Details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3"/>
                    </a:solidFill>
                  </a:tcPr>
                </a:tc>
              </a:tr>
              <a:tr h="127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02/21/2022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Charan, Debolina, Hitesh, Hrithik, Rhea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Brainstorming, </a:t>
                      </a:r>
                      <a:r>
                        <a:rPr lang="en"/>
                        <a:t>splitting</a:t>
                      </a:r>
                      <a:r>
                        <a:rPr lang="en"/>
                        <a:t> tasks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Discussed about team policy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Discussed about the project requirements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Divided tasks among team members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02/23/2022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Charan, Debolina, Hitesh, Hrithik, Rhea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Presentation practice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Discussed about presentation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Split slides among team members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"/>
                        <a:t>Practiced presentation to be delivered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type="title"/>
          </p:nvPr>
        </p:nvSpPr>
        <p:spPr>
          <a:xfrm>
            <a:off x="1056750" y="5042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r>
              <a:rPr lang="en"/>
              <a:t> SEARCH COMPLEXITY ANALYSIS</a:t>
            </a:r>
            <a:endParaRPr/>
          </a:p>
        </p:txBody>
      </p:sp>
      <p:sp>
        <p:nvSpPr>
          <p:cNvPr id="385" name="Google Shape;385;p32"/>
          <p:cNvSpPr txBox="1"/>
          <p:nvPr>
            <p:ph idx="1" type="body"/>
          </p:nvPr>
        </p:nvSpPr>
        <p:spPr>
          <a:xfrm>
            <a:off x="428450" y="1783450"/>
            <a:ext cx="8520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0000"/>
                </a:solidFill>
              </a:rPr>
              <a:t>Best Case time complexity:</a:t>
            </a:r>
            <a:r>
              <a:rPr lang="en" sz="1600">
                <a:solidFill>
                  <a:srgbClr val="000000"/>
                </a:solidFill>
              </a:rPr>
              <a:t> desired element is found at the first index. Constant time complexity, i.e. </a:t>
            </a:r>
            <a:r>
              <a:rPr b="1" lang="en" sz="1600">
                <a:solidFill>
                  <a:srgbClr val="000000"/>
                </a:solidFill>
              </a:rPr>
              <a:t>O(1)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0000"/>
                </a:solidFill>
              </a:rPr>
              <a:t>Worst case time complexity:</a:t>
            </a:r>
            <a:r>
              <a:rPr lang="en" sz="1600">
                <a:solidFill>
                  <a:srgbClr val="000000"/>
                </a:solidFill>
              </a:rPr>
              <a:t> desired element is found at the last index. </a:t>
            </a:r>
            <a:r>
              <a:rPr b="1" lang="en" sz="1600">
                <a:solidFill>
                  <a:srgbClr val="000000"/>
                </a:solidFill>
              </a:rPr>
              <a:t>O(n)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0000"/>
                </a:solidFill>
              </a:rPr>
              <a:t>Average time complexity: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O(n)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>
            <p:ph type="title"/>
          </p:nvPr>
        </p:nvSpPr>
        <p:spPr>
          <a:xfrm>
            <a:off x="1056750" y="445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r>
              <a:rPr lang="en"/>
              <a:t> SEARCH COMPLEXITY ANALYSIS</a:t>
            </a:r>
            <a:endParaRPr/>
          </a:p>
        </p:txBody>
      </p:sp>
      <p:sp>
        <p:nvSpPr>
          <p:cNvPr id="391" name="Google Shape;391;p33"/>
          <p:cNvSpPr txBox="1"/>
          <p:nvPr>
            <p:ph idx="1" type="body"/>
          </p:nvPr>
        </p:nvSpPr>
        <p:spPr>
          <a:xfrm>
            <a:off x="416675" y="1515775"/>
            <a:ext cx="8520000" cy="3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0000"/>
                </a:solidFill>
              </a:rPr>
              <a:t>Best case time complexity:</a:t>
            </a:r>
            <a:r>
              <a:rPr lang="en" sz="1600">
                <a:solidFill>
                  <a:srgbClr val="000000"/>
                </a:solidFill>
              </a:rPr>
              <a:t> when central index directly matches the desired value, </a:t>
            </a:r>
            <a:r>
              <a:rPr b="1" lang="en" sz="1600">
                <a:solidFill>
                  <a:srgbClr val="000000"/>
                </a:solidFill>
              </a:rPr>
              <a:t>O(1).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0000"/>
                </a:solidFill>
              </a:rPr>
              <a:t>Worst Case time complexity: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O(log n)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rgbClr val="000000"/>
                </a:solidFill>
              </a:rPr>
              <a:t>Average time complexity: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b="1" lang="en" sz="1600">
                <a:solidFill>
                  <a:srgbClr val="000000"/>
                </a:solidFill>
              </a:rPr>
              <a:t>O(log n).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Binary search can be implemented as iterative or recursive.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Recursive mode has been used here.  	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recursive approach has a complexity </a:t>
            </a:r>
            <a:r>
              <a:rPr b="1" lang="en" sz="1600">
                <a:solidFill>
                  <a:srgbClr val="000000"/>
                </a:solidFill>
              </a:rPr>
              <a:t>O(log n).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		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1564350" y="554175"/>
            <a:ext cx="6818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ANALYSIS REPORT</a:t>
            </a:r>
            <a:endParaRPr/>
          </a:p>
        </p:txBody>
      </p:sp>
      <p:graphicFrame>
        <p:nvGraphicFramePr>
          <p:cNvPr id="397" name="Google Shape;397;p34"/>
          <p:cNvGraphicFramePr/>
          <p:nvPr/>
        </p:nvGraphicFramePr>
        <p:xfrm>
          <a:off x="559300" y="1640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{6A3A3411-7929-4474-8C0D-B5DBEA7FBE83}</a:tableStyleId>
              </a:tblPr>
              <a:tblGrid>
                <a:gridCol w="2003900"/>
                <a:gridCol w="2003900"/>
                <a:gridCol w="2003900"/>
                <a:gridCol w="2003900"/>
              </a:tblGrid>
              <a:tr h="10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Search Complexity Analysis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Linear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Search Complexity Analysis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Binary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Search Complexity Analysis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5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Best Case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Average Case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O(n)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O(log n)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Worst case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Infinity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O(n)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O(log n)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53875" y="276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of TEAM MEMBERS</a:t>
            </a:r>
            <a:endParaRPr/>
          </a:p>
        </p:txBody>
      </p:sp>
      <p:graphicFrame>
        <p:nvGraphicFramePr>
          <p:cNvPr id="290" name="Google Shape;290;p15"/>
          <p:cNvGraphicFramePr/>
          <p:nvPr/>
        </p:nvGraphicFramePr>
        <p:xfrm>
          <a:off x="223150" y="114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{6A3A3411-7929-4474-8C0D-B5DBEA7FBE83}</a:tableStyleId>
              </a:tblPr>
              <a:tblGrid>
                <a:gridCol w="2721700"/>
                <a:gridCol w="5976000"/>
              </a:tblGrid>
              <a:tr h="843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Team Member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Task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Q1 and Q2, Write pseudocode for random search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Debolina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Q1 and Q2, Write pseudocode for linear search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Hitesh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Q1 and Q2, Write pseudocode for binary search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Hrithik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Write complexity analysis report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Rhea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Prepare team policy, requirement/planning, draw UML chart, analysis and output report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LO GAME DESIGN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513" y="-96487"/>
            <a:ext cx="3832974" cy="5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988" y="0"/>
            <a:ext cx="37100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1056750" y="431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SEARCH</a:t>
            </a:r>
            <a:endParaRPr/>
          </a:p>
        </p:txBody>
      </p:sp>
      <p:sp>
        <p:nvSpPr>
          <p:cNvPr id="321" name="Google Shape;321;p21"/>
          <p:cNvSpPr txBox="1"/>
          <p:nvPr>
            <p:ph idx="1" type="body"/>
          </p:nvPr>
        </p:nvSpPr>
        <p:spPr>
          <a:xfrm>
            <a:off x="436375" y="1074025"/>
            <a:ext cx="85200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PSEUDO CODE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STEP 1: System chooses a random number from 1 to 1000 using random method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→ Start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AutoNum type="arabicPeriod"/>
            </a:pPr>
            <a:r>
              <a:rPr lang="en" sz="1207"/>
              <a:t>Random Number←Chosen by system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AutoNum type="arabicPeriod"/>
            </a:pPr>
            <a:r>
              <a:rPr lang="en" sz="1207"/>
              <a:t>Number←Chosen by user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AutoNum type="arabicPeriod"/>
            </a:pPr>
            <a:r>
              <a:rPr lang="en" sz="1207"/>
              <a:t>Count/Guesses←0 (initialize count to 0)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STEP 2: Check if Number = Random Number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AutoNum type="arabicPeriod"/>
            </a:pPr>
            <a:r>
              <a:rPr lang="en" sz="1207"/>
              <a:t>If TRUE then Step 4.</a:t>
            </a:r>
            <a:endParaRPr sz="1207"/>
          </a:p>
          <a:p>
            <a:pPr indent="-3052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AutoNum type="arabicPeriod"/>
            </a:pPr>
            <a:r>
              <a:rPr lang="en" sz="1207"/>
              <a:t>If FALSE then check the Number is HIgher / Lower and prompt to choose Lower / Higher Number. Increment Count = Count + 1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STEP 3: </a:t>
            </a:r>
            <a:r>
              <a:rPr lang="en" sz="1207"/>
              <a:t>Continue Step 2 until Number = Random Number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STEP 4: </a:t>
            </a:r>
            <a:r>
              <a:rPr lang="en" sz="1207"/>
              <a:t>Exit and Print number of Guesses/Count</a:t>
            </a:r>
            <a:r>
              <a:rPr lang="en" sz="1207"/>
              <a:t> 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07"/>
              <a:t>→</a:t>
            </a:r>
            <a:r>
              <a:rPr lang="en" sz="1207"/>
              <a:t>End</a:t>
            </a:r>
            <a:endParaRPr sz="12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