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35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488" y="2188012"/>
            <a:ext cx="4919305" cy="3853458"/>
          </a:xfrm>
          <a:prstGeom prst="rect">
            <a:avLst/>
          </a:prstGeom>
        </p:spPr>
      </p:pic>
      <p:sp>
        <p:nvSpPr>
          <p:cNvPr id="6" name="Text 1"/>
          <p:cNvSpPr/>
          <p:nvPr/>
        </p:nvSpPr>
        <p:spPr>
          <a:xfrm>
            <a:off x="6280190" y="1352312"/>
            <a:ext cx="7556421" cy="3081099"/>
          </a:xfrm>
          <a:prstGeom prst="rect">
            <a:avLst/>
          </a:prstGeom>
          <a:noFill/>
          <a:ln/>
        </p:spPr>
        <p:txBody>
          <a:bodyPr wrap="square" rtlCol="0" anchor="t"/>
          <a:lstStyle/>
          <a:p>
            <a:pPr marL="0" indent="0">
              <a:lnSpc>
                <a:spcPts val="8087"/>
              </a:lnSpc>
              <a:buNone/>
            </a:pPr>
            <a:r>
              <a:rPr lang="en-US" sz="6470" b="1" kern="0" spc="-129" dirty="0">
                <a:solidFill>
                  <a:srgbClr val="FF8AAF"/>
                </a:solidFill>
                <a:latin typeface="Petrona" pitchFamily="34" charset="0"/>
                <a:ea typeface="Petrona" pitchFamily="34" charset="-122"/>
                <a:cs typeface="Petrona" pitchFamily="34" charset="-120"/>
              </a:rPr>
              <a:t>Introduction to Theory of Computation</a:t>
            </a:r>
            <a:endParaRPr lang="en-US" sz="6470" dirty="0"/>
          </a:p>
        </p:txBody>
      </p:sp>
      <p:sp>
        <p:nvSpPr>
          <p:cNvPr id="7" name="Text 2"/>
          <p:cNvSpPr/>
          <p:nvPr/>
        </p:nvSpPr>
        <p:spPr>
          <a:xfrm>
            <a:off x="6280190" y="4773573"/>
            <a:ext cx="7556421"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The theory of computation explores the fundamental capabilities and limitations of computers and algorithms. It lays the groundwork for understanding computational processes, from the simplest finite automata to the powerful Turing machines.</a:t>
            </a:r>
            <a:endParaRPr lang="en-US" sz="1786" dirty="0"/>
          </a:p>
        </p:txBody>
      </p:sp>
      <p:sp>
        <p:nvSpPr>
          <p:cNvPr id="8" name="Shape 3"/>
          <p:cNvSpPr/>
          <p:nvPr/>
        </p:nvSpPr>
        <p:spPr>
          <a:xfrm>
            <a:off x="6280190" y="6497241"/>
            <a:ext cx="362903" cy="362903"/>
          </a:xfrm>
          <a:prstGeom prst="roundRect">
            <a:avLst>
              <a:gd name="adj" fmla="val 25194296"/>
            </a:avLst>
          </a:prstGeom>
          <a:noFill/>
          <a:ln w="7620">
            <a:solidFill>
              <a:srgbClr val="FFFFFF"/>
            </a:solidFill>
            <a:prstDash val="solid"/>
          </a:ln>
        </p:spPr>
      </p:sp>
      <p:pic>
        <p:nvPicPr>
          <p:cNvPr id="9" name="Image 3" descr="preencoded.png"/>
          <p:cNvPicPr>
            <a:picLocks noChangeAspect="1"/>
          </p:cNvPicPr>
          <p:nvPr/>
        </p:nvPicPr>
        <p:blipFill>
          <a:blip r:embed="rId6"/>
          <a:stretch>
            <a:fillRect/>
          </a:stretch>
        </p:blipFill>
        <p:spPr>
          <a:xfrm>
            <a:off x="6287810" y="6504861"/>
            <a:ext cx="347663" cy="347663"/>
          </a:xfrm>
          <a:prstGeom prst="rect">
            <a:avLst/>
          </a:prstGeom>
        </p:spPr>
      </p:pic>
      <p:sp>
        <p:nvSpPr>
          <p:cNvPr id="10" name="Text 4"/>
          <p:cNvSpPr/>
          <p:nvPr/>
        </p:nvSpPr>
        <p:spPr>
          <a:xfrm>
            <a:off x="6756440" y="6480334"/>
            <a:ext cx="1373386" cy="396835"/>
          </a:xfrm>
          <a:prstGeom prst="rect">
            <a:avLst/>
          </a:prstGeom>
          <a:noFill/>
          <a:ln/>
        </p:spPr>
        <p:txBody>
          <a:bodyPr wrap="none" rtlCol="0" anchor="t"/>
          <a:lstStyle/>
          <a:p>
            <a:pPr marL="0" indent="0" algn="l">
              <a:lnSpc>
                <a:spcPts val="3126"/>
              </a:lnSpc>
              <a:buNone/>
            </a:pPr>
            <a:r>
              <a:rPr lang="en-US" sz="2233" b="1" kern="0" spc="-36" dirty="0" err="1">
                <a:solidFill>
                  <a:srgbClr val="E0D6DE"/>
                </a:solidFill>
                <a:latin typeface="Inter" pitchFamily="34" charset="0"/>
                <a:ea typeface="Inter" pitchFamily="34" charset="-122"/>
              </a:rPr>
              <a:t>S.Charan</a:t>
            </a:r>
            <a:r>
              <a:rPr lang="en-US" sz="2233" b="1" kern="0" spc="-36" dirty="0">
                <a:solidFill>
                  <a:srgbClr val="E0D6DE"/>
                </a:solidFill>
                <a:latin typeface="Inter" pitchFamily="34" charset="0"/>
                <a:ea typeface="Inter" pitchFamily="34" charset="-122"/>
              </a:rPr>
              <a:t> Kumar</a:t>
            </a:r>
          </a:p>
          <a:p>
            <a:pPr marL="0" indent="0" algn="l">
              <a:lnSpc>
                <a:spcPts val="3126"/>
              </a:lnSpc>
              <a:buNone/>
            </a:pPr>
            <a:r>
              <a:rPr lang="en-US" sz="2233" b="1" kern="0" spc="-36" dirty="0">
                <a:solidFill>
                  <a:srgbClr val="E0D6DE"/>
                </a:solidFill>
                <a:latin typeface="Inter" pitchFamily="34" charset="0"/>
                <a:ea typeface="Inter" pitchFamily="34" charset="-122"/>
              </a:rPr>
              <a:t>192211364</a:t>
            </a:r>
            <a:endParaRPr lang="en-US" sz="22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793790" y="2331839"/>
            <a:ext cx="5954197" cy="744260"/>
          </a:xfrm>
          <a:prstGeom prst="rect">
            <a:avLst/>
          </a:prstGeom>
          <a:noFill/>
          <a:ln/>
        </p:spPr>
        <p:txBody>
          <a:bodyPr wrap="none" rtlCol="0" anchor="t"/>
          <a:lstStyle/>
          <a:p>
            <a:pPr marL="0" indent="0">
              <a:lnSpc>
                <a:spcPts val="5860"/>
              </a:lnSpc>
              <a:buNone/>
            </a:pPr>
            <a:r>
              <a:rPr lang="en-US" sz="4688" b="1" kern="0" spc="-94" dirty="0">
                <a:solidFill>
                  <a:srgbClr val="FF8AAF"/>
                </a:solidFill>
                <a:latin typeface="Petrona" pitchFamily="34" charset="0"/>
                <a:ea typeface="Petrona" pitchFamily="34" charset="-122"/>
                <a:cs typeface="Petrona" pitchFamily="34" charset="-120"/>
              </a:rPr>
              <a:t>Finite Automata</a:t>
            </a:r>
            <a:endParaRPr lang="en-US" sz="4688" dirty="0"/>
          </a:p>
        </p:txBody>
      </p:sp>
      <p:sp>
        <p:nvSpPr>
          <p:cNvPr id="5" name="Text 2"/>
          <p:cNvSpPr/>
          <p:nvPr/>
        </p:nvSpPr>
        <p:spPr>
          <a:xfrm>
            <a:off x="793790" y="3643074"/>
            <a:ext cx="2977039" cy="372070"/>
          </a:xfrm>
          <a:prstGeom prst="rect">
            <a:avLst/>
          </a:prstGeom>
          <a:noFill/>
          <a:ln/>
        </p:spPr>
        <p:txBody>
          <a:bodyPr wrap="none" rtlCol="0" anchor="t"/>
          <a:lstStyle/>
          <a:p>
            <a:pPr marL="0" indent="0">
              <a:lnSpc>
                <a:spcPts val="2930"/>
              </a:lnSpc>
              <a:buNone/>
            </a:pPr>
            <a:r>
              <a:rPr lang="en-US" sz="2344" b="1" kern="0" spc="-47" dirty="0">
                <a:solidFill>
                  <a:srgbClr val="FF8AAF"/>
                </a:solidFill>
                <a:latin typeface="Petrona" pitchFamily="34" charset="0"/>
                <a:ea typeface="Petrona" pitchFamily="34" charset="-122"/>
                <a:cs typeface="Petrona" pitchFamily="34" charset="-120"/>
              </a:rPr>
              <a:t>Definition</a:t>
            </a:r>
            <a:endParaRPr lang="en-US" sz="2344" dirty="0"/>
          </a:p>
        </p:txBody>
      </p:sp>
      <p:sp>
        <p:nvSpPr>
          <p:cNvPr id="6" name="Text 3"/>
          <p:cNvSpPr/>
          <p:nvPr/>
        </p:nvSpPr>
        <p:spPr>
          <a:xfrm>
            <a:off x="793790" y="4241959"/>
            <a:ext cx="3978116"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Finite automata are mathematical models of computation that recognize regular languages. They have a finite number of states and transition rules.</a:t>
            </a:r>
            <a:endParaRPr lang="en-US" sz="1786" dirty="0"/>
          </a:p>
        </p:txBody>
      </p:sp>
      <p:sp>
        <p:nvSpPr>
          <p:cNvPr id="7" name="Text 4"/>
          <p:cNvSpPr/>
          <p:nvPr/>
        </p:nvSpPr>
        <p:spPr>
          <a:xfrm>
            <a:off x="5332928" y="3643074"/>
            <a:ext cx="2977039" cy="372070"/>
          </a:xfrm>
          <a:prstGeom prst="rect">
            <a:avLst/>
          </a:prstGeom>
          <a:noFill/>
          <a:ln/>
        </p:spPr>
        <p:txBody>
          <a:bodyPr wrap="none" rtlCol="0" anchor="t"/>
          <a:lstStyle/>
          <a:p>
            <a:pPr marL="0" indent="0">
              <a:lnSpc>
                <a:spcPts val="2930"/>
              </a:lnSpc>
              <a:buNone/>
            </a:pPr>
            <a:r>
              <a:rPr lang="en-US" sz="2344" b="1" kern="0" spc="-47" dirty="0">
                <a:solidFill>
                  <a:srgbClr val="FF8AAF"/>
                </a:solidFill>
                <a:latin typeface="Petrona" pitchFamily="34" charset="0"/>
                <a:ea typeface="Petrona" pitchFamily="34" charset="-122"/>
                <a:cs typeface="Petrona" pitchFamily="34" charset="-120"/>
              </a:rPr>
              <a:t>Applications</a:t>
            </a:r>
            <a:endParaRPr lang="en-US" sz="2344" dirty="0"/>
          </a:p>
        </p:txBody>
      </p:sp>
      <p:sp>
        <p:nvSpPr>
          <p:cNvPr id="8" name="Text 5"/>
          <p:cNvSpPr/>
          <p:nvPr/>
        </p:nvSpPr>
        <p:spPr>
          <a:xfrm>
            <a:off x="5332928" y="4241959"/>
            <a:ext cx="3978116" cy="1088708"/>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Finite automata are used in text editors, compilers, network protocols, and pattern matching algorithms.</a:t>
            </a:r>
            <a:endParaRPr lang="en-US" sz="1786" dirty="0"/>
          </a:p>
        </p:txBody>
      </p:sp>
      <p:sp>
        <p:nvSpPr>
          <p:cNvPr id="9" name="Text 6"/>
          <p:cNvSpPr/>
          <p:nvPr/>
        </p:nvSpPr>
        <p:spPr>
          <a:xfrm>
            <a:off x="9872067" y="3643074"/>
            <a:ext cx="2977039" cy="372070"/>
          </a:xfrm>
          <a:prstGeom prst="rect">
            <a:avLst/>
          </a:prstGeom>
          <a:noFill/>
          <a:ln/>
        </p:spPr>
        <p:txBody>
          <a:bodyPr wrap="none" rtlCol="0" anchor="t"/>
          <a:lstStyle/>
          <a:p>
            <a:pPr marL="0" indent="0">
              <a:lnSpc>
                <a:spcPts val="2930"/>
              </a:lnSpc>
              <a:buNone/>
            </a:pPr>
            <a:r>
              <a:rPr lang="en-US" sz="2344" b="1" kern="0" spc="-47" dirty="0">
                <a:solidFill>
                  <a:srgbClr val="FF8AAF"/>
                </a:solidFill>
                <a:latin typeface="Petrona" pitchFamily="34" charset="0"/>
                <a:ea typeface="Petrona" pitchFamily="34" charset="-122"/>
                <a:cs typeface="Petrona" pitchFamily="34" charset="-120"/>
              </a:rPr>
              <a:t>Limitations</a:t>
            </a:r>
            <a:endParaRPr lang="en-US" sz="2344" dirty="0"/>
          </a:p>
        </p:txBody>
      </p:sp>
      <p:sp>
        <p:nvSpPr>
          <p:cNvPr id="10" name="Text 7"/>
          <p:cNvSpPr/>
          <p:nvPr/>
        </p:nvSpPr>
        <p:spPr>
          <a:xfrm>
            <a:off x="9872067" y="4241959"/>
            <a:ext cx="3978116"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Finite automata can only recognize regular languages, which have a limited expressive power compared to more complex models.</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Shape 1"/>
          <p:cNvSpPr/>
          <p:nvPr/>
        </p:nvSpPr>
        <p:spPr>
          <a:xfrm>
            <a:off x="9144000" y="0"/>
            <a:ext cx="54864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9144000" y="0"/>
            <a:ext cx="5486400" cy="8229600"/>
          </a:xfrm>
          <a:prstGeom prst="rect">
            <a:avLst/>
          </a:prstGeom>
        </p:spPr>
      </p:pic>
      <p:sp>
        <p:nvSpPr>
          <p:cNvPr id="7" name="Text 2"/>
          <p:cNvSpPr/>
          <p:nvPr/>
        </p:nvSpPr>
        <p:spPr>
          <a:xfrm>
            <a:off x="793790" y="1607106"/>
            <a:ext cx="5954197" cy="744260"/>
          </a:xfrm>
          <a:prstGeom prst="rect">
            <a:avLst/>
          </a:prstGeom>
          <a:noFill/>
          <a:ln/>
        </p:spPr>
        <p:txBody>
          <a:bodyPr wrap="none" rtlCol="0" anchor="t"/>
          <a:lstStyle/>
          <a:p>
            <a:pPr marL="0" indent="0">
              <a:lnSpc>
                <a:spcPts val="5860"/>
              </a:lnSpc>
              <a:buNone/>
            </a:pPr>
            <a:r>
              <a:rPr lang="en-US" sz="4688" b="1" kern="0" spc="-94" dirty="0">
                <a:solidFill>
                  <a:srgbClr val="FF8AAF"/>
                </a:solidFill>
                <a:latin typeface="Petrona" pitchFamily="34" charset="0"/>
                <a:ea typeface="Petrona" pitchFamily="34" charset="-122"/>
                <a:cs typeface="Petrona" pitchFamily="34" charset="-120"/>
              </a:rPr>
              <a:t>Regular Languages</a:t>
            </a:r>
            <a:endParaRPr lang="en-US" sz="4688" dirty="0"/>
          </a:p>
        </p:txBody>
      </p:sp>
      <p:sp>
        <p:nvSpPr>
          <p:cNvPr id="8" name="Shape 3"/>
          <p:cNvSpPr/>
          <p:nvPr/>
        </p:nvSpPr>
        <p:spPr>
          <a:xfrm>
            <a:off x="793790" y="2946678"/>
            <a:ext cx="510302" cy="510302"/>
          </a:xfrm>
          <a:prstGeom prst="roundRect">
            <a:avLst>
              <a:gd name="adj" fmla="val 18669"/>
            </a:avLst>
          </a:prstGeom>
          <a:solidFill>
            <a:srgbClr val="2F1D63"/>
          </a:solidFill>
          <a:ln w="7620">
            <a:solidFill>
              <a:srgbClr val="48367C"/>
            </a:solidFill>
            <a:prstDash val="solid"/>
          </a:ln>
        </p:spPr>
      </p:sp>
      <p:sp>
        <p:nvSpPr>
          <p:cNvPr id="9" name="Text 4"/>
          <p:cNvSpPr/>
          <p:nvPr/>
        </p:nvSpPr>
        <p:spPr>
          <a:xfrm>
            <a:off x="976074" y="3023116"/>
            <a:ext cx="145733" cy="357307"/>
          </a:xfrm>
          <a:prstGeom prst="rect">
            <a:avLst/>
          </a:prstGeom>
          <a:noFill/>
          <a:ln/>
        </p:spPr>
        <p:txBody>
          <a:bodyPr wrap="none" rtlCol="0" anchor="t"/>
          <a:lstStyle/>
          <a:p>
            <a:pPr marL="0" indent="0" algn="ctr">
              <a:lnSpc>
                <a:spcPts val="2813"/>
              </a:lnSpc>
              <a:buNone/>
            </a:pPr>
            <a:r>
              <a:rPr lang="en-US" sz="2813" b="1" kern="0" spc="-56" dirty="0">
                <a:solidFill>
                  <a:srgbClr val="E0D6DE"/>
                </a:solidFill>
                <a:latin typeface="Petrona" pitchFamily="34" charset="0"/>
                <a:ea typeface="Petrona" pitchFamily="34" charset="-122"/>
                <a:cs typeface="Petrona" pitchFamily="34" charset="-120"/>
              </a:rPr>
              <a:t>1</a:t>
            </a:r>
            <a:endParaRPr lang="en-US" sz="2813" dirty="0"/>
          </a:p>
        </p:txBody>
      </p:sp>
      <p:sp>
        <p:nvSpPr>
          <p:cNvPr id="10" name="Text 5"/>
          <p:cNvSpPr/>
          <p:nvPr/>
        </p:nvSpPr>
        <p:spPr>
          <a:xfrm>
            <a:off x="1530906" y="2946678"/>
            <a:ext cx="2927747" cy="372070"/>
          </a:xfrm>
          <a:prstGeom prst="rect">
            <a:avLst/>
          </a:prstGeom>
          <a:noFill/>
          <a:ln/>
        </p:spPr>
        <p:txBody>
          <a:bodyPr wrap="none" rtlCol="0" anchor="t"/>
          <a:lstStyle/>
          <a:p>
            <a:pPr marL="0" indent="0">
              <a:lnSpc>
                <a:spcPts val="2930"/>
              </a:lnSpc>
              <a:buNone/>
            </a:pPr>
            <a:r>
              <a:rPr lang="en-US" sz="2344" b="1" kern="0" spc="-47" dirty="0">
                <a:solidFill>
                  <a:srgbClr val="E0D6DE"/>
                </a:solidFill>
                <a:latin typeface="Petrona" pitchFamily="34" charset="0"/>
                <a:ea typeface="Petrona" pitchFamily="34" charset="-122"/>
                <a:cs typeface="Petrona" pitchFamily="34" charset="-120"/>
              </a:rPr>
              <a:t>Definition</a:t>
            </a:r>
            <a:endParaRPr lang="en-US" sz="2344" dirty="0"/>
          </a:p>
        </p:txBody>
      </p:sp>
      <p:sp>
        <p:nvSpPr>
          <p:cNvPr id="11" name="Text 6"/>
          <p:cNvSpPr/>
          <p:nvPr/>
        </p:nvSpPr>
        <p:spPr>
          <a:xfrm>
            <a:off x="1530906" y="3454837"/>
            <a:ext cx="2927747"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Regular languages are the set of languages that can be recognized by finite automata.</a:t>
            </a:r>
            <a:endParaRPr lang="en-US" sz="1786" dirty="0"/>
          </a:p>
        </p:txBody>
      </p:sp>
      <p:sp>
        <p:nvSpPr>
          <p:cNvPr id="12" name="Shape 7"/>
          <p:cNvSpPr/>
          <p:nvPr/>
        </p:nvSpPr>
        <p:spPr>
          <a:xfrm>
            <a:off x="4685467" y="2946678"/>
            <a:ext cx="510302" cy="510302"/>
          </a:xfrm>
          <a:prstGeom prst="roundRect">
            <a:avLst>
              <a:gd name="adj" fmla="val 18669"/>
            </a:avLst>
          </a:prstGeom>
          <a:solidFill>
            <a:srgbClr val="2F1D63"/>
          </a:solidFill>
          <a:ln w="7620">
            <a:solidFill>
              <a:srgbClr val="48367C"/>
            </a:solidFill>
            <a:prstDash val="solid"/>
          </a:ln>
        </p:spPr>
      </p:sp>
      <p:sp>
        <p:nvSpPr>
          <p:cNvPr id="13" name="Text 8"/>
          <p:cNvSpPr/>
          <p:nvPr/>
        </p:nvSpPr>
        <p:spPr>
          <a:xfrm>
            <a:off x="4842867" y="3023116"/>
            <a:ext cx="195382" cy="357307"/>
          </a:xfrm>
          <a:prstGeom prst="rect">
            <a:avLst/>
          </a:prstGeom>
          <a:noFill/>
          <a:ln/>
        </p:spPr>
        <p:txBody>
          <a:bodyPr wrap="none" rtlCol="0" anchor="t"/>
          <a:lstStyle/>
          <a:p>
            <a:pPr marL="0" indent="0" algn="ctr">
              <a:lnSpc>
                <a:spcPts val="2813"/>
              </a:lnSpc>
              <a:buNone/>
            </a:pPr>
            <a:r>
              <a:rPr lang="en-US" sz="2813" b="1" kern="0" spc="-56" dirty="0">
                <a:solidFill>
                  <a:srgbClr val="E0D6DE"/>
                </a:solidFill>
                <a:latin typeface="Petrona" pitchFamily="34" charset="0"/>
                <a:ea typeface="Petrona" pitchFamily="34" charset="-122"/>
                <a:cs typeface="Petrona" pitchFamily="34" charset="-120"/>
              </a:rPr>
              <a:t>2</a:t>
            </a:r>
            <a:endParaRPr lang="en-US" sz="2813" dirty="0"/>
          </a:p>
        </p:txBody>
      </p:sp>
      <p:sp>
        <p:nvSpPr>
          <p:cNvPr id="14" name="Text 9"/>
          <p:cNvSpPr/>
          <p:nvPr/>
        </p:nvSpPr>
        <p:spPr>
          <a:xfrm>
            <a:off x="5422583" y="2946678"/>
            <a:ext cx="2927747" cy="372070"/>
          </a:xfrm>
          <a:prstGeom prst="rect">
            <a:avLst/>
          </a:prstGeom>
          <a:noFill/>
          <a:ln/>
        </p:spPr>
        <p:txBody>
          <a:bodyPr wrap="none" rtlCol="0" anchor="t"/>
          <a:lstStyle/>
          <a:p>
            <a:pPr marL="0" indent="0">
              <a:lnSpc>
                <a:spcPts val="2930"/>
              </a:lnSpc>
              <a:buNone/>
            </a:pPr>
            <a:r>
              <a:rPr lang="en-US" sz="2344" b="1" kern="0" spc="-47" dirty="0">
                <a:solidFill>
                  <a:srgbClr val="E0D6DE"/>
                </a:solidFill>
                <a:latin typeface="Petrona" pitchFamily="34" charset="0"/>
                <a:ea typeface="Petrona" pitchFamily="34" charset="-122"/>
                <a:cs typeface="Petrona" pitchFamily="34" charset="-120"/>
              </a:rPr>
              <a:t>Closure Properties</a:t>
            </a:r>
            <a:endParaRPr lang="en-US" sz="2344" dirty="0"/>
          </a:p>
        </p:txBody>
      </p:sp>
      <p:sp>
        <p:nvSpPr>
          <p:cNvPr id="15" name="Text 10"/>
          <p:cNvSpPr/>
          <p:nvPr/>
        </p:nvSpPr>
        <p:spPr>
          <a:xfrm>
            <a:off x="5422583" y="3454837"/>
            <a:ext cx="2927747"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Regular languages are closed under operations like union, concatenation, and Kleene star.</a:t>
            </a:r>
            <a:endParaRPr lang="en-US" sz="1786" dirty="0"/>
          </a:p>
        </p:txBody>
      </p:sp>
      <p:sp>
        <p:nvSpPr>
          <p:cNvPr id="16" name="Shape 11"/>
          <p:cNvSpPr/>
          <p:nvPr/>
        </p:nvSpPr>
        <p:spPr>
          <a:xfrm>
            <a:off x="793790" y="5388412"/>
            <a:ext cx="510302" cy="510302"/>
          </a:xfrm>
          <a:prstGeom prst="roundRect">
            <a:avLst>
              <a:gd name="adj" fmla="val 18669"/>
            </a:avLst>
          </a:prstGeom>
          <a:solidFill>
            <a:srgbClr val="2F1D63"/>
          </a:solidFill>
          <a:ln w="7620">
            <a:solidFill>
              <a:srgbClr val="48367C"/>
            </a:solidFill>
            <a:prstDash val="solid"/>
          </a:ln>
        </p:spPr>
      </p:sp>
      <p:sp>
        <p:nvSpPr>
          <p:cNvPr id="17" name="Text 12"/>
          <p:cNvSpPr/>
          <p:nvPr/>
        </p:nvSpPr>
        <p:spPr>
          <a:xfrm>
            <a:off x="951428" y="5464850"/>
            <a:ext cx="195024" cy="357307"/>
          </a:xfrm>
          <a:prstGeom prst="rect">
            <a:avLst/>
          </a:prstGeom>
          <a:noFill/>
          <a:ln/>
        </p:spPr>
        <p:txBody>
          <a:bodyPr wrap="none" rtlCol="0" anchor="t"/>
          <a:lstStyle/>
          <a:p>
            <a:pPr marL="0" indent="0" algn="ctr">
              <a:lnSpc>
                <a:spcPts val="2813"/>
              </a:lnSpc>
              <a:buNone/>
            </a:pPr>
            <a:r>
              <a:rPr lang="en-US" sz="2813" b="1" kern="0" spc="-56" dirty="0">
                <a:solidFill>
                  <a:srgbClr val="E0D6DE"/>
                </a:solidFill>
                <a:latin typeface="Petrona" pitchFamily="34" charset="0"/>
                <a:ea typeface="Petrona" pitchFamily="34" charset="-122"/>
                <a:cs typeface="Petrona" pitchFamily="34" charset="-120"/>
              </a:rPr>
              <a:t>3</a:t>
            </a:r>
            <a:endParaRPr lang="en-US" sz="2813" dirty="0"/>
          </a:p>
        </p:txBody>
      </p:sp>
      <p:sp>
        <p:nvSpPr>
          <p:cNvPr id="18" name="Text 13"/>
          <p:cNvSpPr/>
          <p:nvPr/>
        </p:nvSpPr>
        <p:spPr>
          <a:xfrm>
            <a:off x="1530906" y="5388412"/>
            <a:ext cx="2977039" cy="372070"/>
          </a:xfrm>
          <a:prstGeom prst="rect">
            <a:avLst/>
          </a:prstGeom>
          <a:noFill/>
          <a:ln/>
        </p:spPr>
        <p:txBody>
          <a:bodyPr wrap="none" rtlCol="0" anchor="t"/>
          <a:lstStyle/>
          <a:p>
            <a:pPr marL="0" indent="0">
              <a:lnSpc>
                <a:spcPts val="2930"/>
              </a:lnSpc>
              <a:buNone/>
            </a:pPr>
            <a:r>
              <a:rPr lang="en-US" sz="2344" b="1" kern="0" spc="-47" dirty="0">
                <a:solidFill>
                  <a:srgbClr val="E0D6DE"/>
                </a:solidFill>
                <a:latin typeface="Petrona" pitchFamily="34" charset="0"/>
                <a:ea typeface="Petrona" pitchFamily="34" charset="-122"/>
                <a:cs typeface="Petrona" pitchFamily="34" charset="-120"/>
              </a:rPr>
              <a:t>Applications</a:t>
            </a:r>
            <a:endParaRPr lang="en-US" sz="2344" dirty="0"/>
          </a:p>
        </p:txBody>
      </p:sp>
      <p:sp>
        <p:nvSpPr>
          <p:cNvPr id="19" name="Text 14"/>
          <p:cNvSpPr/>
          <p:nvPr/>
        </p:nvSpPr>
        <p:spPr>
          <a:xfrm>
            <a:off x="1530906" y="5896570"/>
            <a:ext cx="6819305" cy="725805"/>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Regular languages are widely used in text processing, pattern matching, and lexical analysis.</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672"/>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0672"/>
          </a:xfrm>
          <a:prstGeom prst="rect">
            <a:avLst/>
          </a:prstGeom>
        </p:spPr>
      </p:pic>
      <p:pic>
        <p:nvPicPr>
          <p:cNvPr id="5" name="Image 2" descr="preencoded.png"/>
          <p:cNvPicPr>
            <a:picLocks noChangeAspect="1"/>
          </p:cNvPicPr>
          <p:nvPr/>
        </p:nvPicPr>
        <p:blipFill>
          <a:blip r:embed="rId5"/>
          <a:stretch>
            <a:fillRect/>
          </a:stretch>
        </p:blipFill>
        <p:spPr>
          <a:xfrm>
            <a:off x="9404509" y="1905714"/>
            <a:ext cx="4965263" cy="4419124"/>
          </a:xfrm>
          <a:prstGeom prst="rect">
            <a:avLst/>
          </a:prstGeom>
        </p:spPr>
      </p:pic>
      <p:sp>
        <p:nvSpPr>
          <p:cNvPr id="6" name="Text 1"/>
          <p:cNvSpPr/>
          <p:nvPr/>
        </p:nvSpPr>
        <p:spPr>
          <a:xfrm>
            <a:off x="729615" y="573286"/>
            <a:ext cx="7684770" cy="1368266"/>
          </a:xfrm>
          <a:prstGeom prst="rect">
            <a:avLst/>
          </a:prstGeom>
          <a:noFill/>
          <a:ln/>
        </p:spPr>
        <p:txBody>
          <a:bodyPr wrap="square" rtlCol="0" anchor="t"/>
          <a:lstStyle/>
          <a:p>
            <a:pPr marL="0" indent="0">
              <a:lnSpc>
                <a:spcPts val="5387"/>
              </a:lnSpc>
              <a:buNone/>
            </a:pPr>
            <a:r>
              <a:rPr lang="en-US" sz="4309" b="1" kern="0" spc="-86" dirty="0">
                <a:solidFill>
                  <a:srgbClr val="FF8AAF"/>
                </a:solidFill>
                <a:latin typeface="Petrona" pitchFamily="34" charset="0"/>
                <a:ea typeface="Petrona" pitchFamily="34" charset="-122"/>
                <a:cs typeface="Petrona" pitchFamily="34" charset="-120"/>
              </a:rPr>
              <a:t>Context-Free Grammars and Languages</a:t>
            </a:r>
            <a:endParaRPr lang="en-US" sz="4309" dirty="0"/>
          </a:p>
        </p:txBody>
      </p:sp>
      <p:sp>
        <p:nvSpPr>
          <p:cNvPr id="7" name="Shape 2"/>
          <p:cNvSpPr/>
          <p:nvPr/>
        </p:nvSpPr>
        <p:spPr>
          <a:xfrm>
            <a:off x="1030843" y="2254210"/>
            <a:ext cx="22860" cy="5403175"/>
          </a:xfrm>
          <a:prstGeom prst="roundRect">
            <a:avLst>
              <a:gd name="adj" fmla="val 383050"/>
            </a:avLst>
          </a:prstGeom>
          <a:solidFill>
            <a:srgbClr val="48367C"/>
          </a:solidFill>
          <a:ln/>
        </p:spPr>
      </p:sp>
      <p:sp>
        <p:nvSpPr>
          <p:cNvPr id="8" name="Shape 3"/>
          <p:cNvSpPr/>
          <p:nvPr/>
        </p:nvSpPr>
        <p:spPr>
          <a:xfrm>
            <a:off x="1253907" y="2711648"/>
            <a:ext cx="729615" cy="22860"/>
          </a:xfrm>
          <a:prstGeom prst="roundRect">
            <a:avLst>
              <a:gd name="adj" fmla="val 383050"/>
            </a:avLst>
          </a:prstGeom>
          <a:solidFill>
            <a:srgbClr val="48367C"/>
          </a:solidFill>
          <a:ln/>
        </p:spPr>
      </p:sp>
      <p:sp>
        <p:nvSpPr>
          <p:cNvPr id="9" name="Shape 4"/>
          <p:cNvSpPr/>
          <p:nvPr/>
        </p:nvSpPr>
        <p:spPr>
          <a:xfrm>
            <a:off x="807780" y="2488644"/>
            <a:ext cx="468987" cy="468987"/>
          </a:xfrm>
          <a:prstGeom prst="roundRect">
            <a:avLst>
              <a:gd name="adj" fmla="val 18671"/>
            </a:avLst>
          </a:prstGeom>
          <a:solidFill>
            <a:srgbClr val="2F1D63"/>
          </a:solidFill>
          <a:ln w="7620">
            <a:solidFill>
              <a:srgbClr val="48367C"/>
            </a:solidFill>
            <a:prstDash val="solid"/>
          </a:ln>
        </p:spPr>
      </p:sp>
      <p:sp>
        <p:nvSpPr>
          <p:cNvPr id="10" name="Text 5"/>
          <p:cNvSpPr/>
          <p:nvPr/>
        </p:nvSpPr>
        <p:spPr>
          <a:xfrm>
            <a:off x="975300" y="2558891"/>
            <a:ext cx="133945" cy="328374"/>
          </a:xfrm>
          <a:prstGeom prst="rect">
            <a:avLst/>
          </a:prstGeom>
          <a:noFill/>
          <a:ln/>
        </p:spPr>
        <p:txBody>
          <a:bodyPr wrap="none" rtlCol="0" anchor="t"/>
          <a:lstStyle/>
          <a:p>
            <a:pPr marL="0" indent="0" algn="ctr">
              <a:lnSpc>
                <a:spcPts val="2586"/>
              </a:lnSpc>
              <a:buNone/>
            </a:pPr>
            <a:r>
              <a:rPr lang="en-US" sz="2586" b="1" kern="0" spc="-52" dirty="0">
                <a:solidFill>
                  <a:srgbClr val="E0D6DE"/>
                </a:solidFill>
                <a:latin typeface="Petrona" pitchFamily="34" charset="0"/>
                <a:ea typeface="Petrona" pitchFamily="34" charset="-122"/>
                <a:cs typeface="Petrona" pitchFamily="34" charset="-120"/>
              </a:rPr>
              <a:t>1</a:t>
            </a:r>
            <a:endParaRPr lang="en-US" sz="2586" dirty="0"/>
          </a:p>
        </p:txBody>
      </p:sp>
      <p:sp>
        <p:nvSpPr>
          <p:cNvPr id="11" name="Text 6"/>
          <p:cNvSpPr/>
          <p:nvPr/>
        </p:nvSpPr>
        <p:spPr>
          <a:xfrm>
            <a:off x="2188845" y="2462689"/>
            <a:ext cx="2736294" cy="341948"/>
          </a:xfrm>
          <a:prstGeom prst="rect">
            <a:avLst/>
          </a:prstGeom>
          <a:noFill/>
          <a:ln/>
        </p:spPr>
        <p:txBody>
          <a:bodyPr wrap="none" rtlCol="0" anchor="t"/>
          <a:lstStyle/>
          <a:p>
            <a:pPr marL="0" indent="0" algn="l">
              <a:lnSpc>
                <a:spcPts val="2693"/>
              </a:lnSpc>
              <a:buNone/>
            </a:pPr>
            <a:r>
              <a:rPr lang="en-US" sz="2155" b="1" kern="0" spc="-43" dirty="0">
                <a:solidFill>
                  <a:srgbClr val="E0D6DE"/>
                </a:solidFill>
                <a:latin typeface="Petrona" pitchFamily="34" charset="0"/>
                <a:ea typeface="Petrona" pitchFamily="34" charset="-122"/>
                <a:cs typeface="Petrona" pitchFamily="34" charset="-120"/>
              </a:rPr>
              <a:t>Definition</a:t>
            </a:r>
            <a:endParaRPr lang="en-US" sz="2155" dirty="0"/>
          </a:p>
        </p:txBody>
      </p:sp>
      <p:sp>
        <p:nvSpPr>
          <p:cNvPr id="12" name="Text 7"/>
          <p:cNvSpPr/>
          <p:nvPr/>
        </p:nvSpPr>
        <p:spPr>
          <a:xfrm>
            <a:off x="2188845" y="2929652"/>
            <a:ext cx="6225540" cy="666988"/>
          </a:xfrm>
          <a:prstGeom prst="rect">
            <a:avLst/>
          </a:prstGeom>
          <a:noFill/>
          <a:ln/>
        </p:spPr>
        <p:txBody>
          <a:bodyPr wrap="square" rtlCol="0" anchor="t"/>
          <a:lstStyle/>
          <a:p>
            <a:pPr marL="0" indent="0" algn="l">
              <a:lnSpc>
                <a:spcPts val="2627"/>
              </a:lnSpc>
              <a:buNone/>
            </a:pPr>
            <a:r>
              <a:rPr lang="en-US" sz="1642" kern="0" spc="-33" dirty="0">
                <a:solidFill>
                  <a:srgbClr val="E0D6DE"/>
                </a:solidFill>
                <a:latin typeface="Inter" pitchFamily="34" charset="0"/>
                <a:ea typeface="Inter" pitchFamily="34" charset="-122"/>
                <a:cs typeface="Inter" pitchFamily="34" charset="-120"/>
              </a:rPr>
              <a:t>Context-free grammars generate a more expressive class of languages called context-free languages.</a:t>
            </a:r>
            <a:endParaRPr lang="en-US" sz="1642" dirty="0"/>
          </a:p>
        </p:txBody>
      </p:sp>
      <p:sp>
        <p:nvSpPr>
          <p:cNvPr id="13" name="Shape 8"/>
          <p:cNvSpPr/>
          <p:nvPr/>
        </p:nvSpPr>
        <p:spPr>
          <a:xfrm>
            <a:off x="1253907" y="4471035"/>
            <a:ext cx="729615" cy="22860"/>
          </a:xfrm>
          <a:prstGeom prst="roundRect">
            <a:avLst>
              <a:gd name="adj" fmla="val 383050"/>
            </a:avLst>
          </a:prstGeom>
          <a:solidFill>
            <a:srgbClr val="48367C"/>
          </a:solidFill>
          <a:ln/>
        </p:spPr>
      </p:sp>
      <p:sp>
        <p:nvSpPr>
          <p:cNvPr id="14" name="Shape 9"/>
          <p:cNvSpPr/>
          <p:nvPr/>
        </p:nvSpPr>
        <p:spPr>
          <a:xfrm>
            <a:off x="807780" y="4248031"/>
            <a:ext cx="468987" cy="468987"/>
          </a:xfrm>
          <a:prstGeom prst="roundRect">
            <a:avLst>
              <a:gd name="adj" fmla="val 18671"/>
            </a:avLst>
          </a:prstGeom>
          <a:solidFill>
            <a:srgbClr val="2F1D63"/>
          </a:solidFill>
          <a:ln w="7620">
            <a:solidFill>
              <a:srgbClr val="48367C"/>
            </a:solidFill>
            <a:prstDash val="solid"/>
          </a:ln>
        </p:spPr>
      </p:sp>
      <p:sp>
        <p:nvSpPr>
          <p:cNvPr id="15" name="Text 10"/>
          <p:cNvSpPr/>
          <p:nvPr/>
        </p:nvSpPr>
        <p:spPr>
          <a:xfrm>
            <a:off x="952440" y="4318278"/>
            <a:ext cx="179665" cy="328374"/>
          </a:xfrm>
          <a:prstGeom prst="rect">
            <a:avLst/>
          </a:prstGeom>
          <a:noFill/>
          <a:ln/>
        </p:spPr>
        <p:txBody>
          <a:bodyPr wrap="none" rtlCol="0" anchor="t"/>
          <a:lstStyle/>
          <a:p>
            <a:pPr marL="0" indent="0" algn="ctr">
              <a:lnSpc>
                <a:spcPts val="2586"/>
              </a:lnSpc>
              <a:buNone/>
            </a:pPr>
            <a:r>
              <a:rPr lang="en-US" sz="2586" b="1" kern="0" spc="-52" dirty="0">
                <a:solidFill>
                  <a:srgbClr val="E0D6DE"/>
                </a:solidFill>
                <a:latin typeface="Petrona" pitchFamily="34" charset="0"/>
                <a:ea typeface="Petrona" pitchFamily="34" charset="-122"/>
                <a:cs typeface="Petrona" pitchFamily="34" charset="-120"/>
              </a:rPr>
              <a:t>2</a:t>
            </a:r>
            <a:endParaRPr lang="en-US" sz="2586" dirty="0"/>
          </a:p>
        </p:txBody>
      </p:sp>
      <p:sp>
        <p:nvSpPr>
          <p:cNvPr id="16" name="Text 11"/>
          <p:cNvSpPr/>
          <p:nvPr/>
        </p:nvSpPr>
        <p:spPr>
          <a:xfrm>
            <a:off x="2188845" y="4222075"/>
            <a:ext cx="2736294" cy="341948"/>
          </a:xfrm>
          <a:prstGeom prst="rect">
            <a:avLst/>
          </a:prstGeom>
          <a:noFill/>
          <a:ln/>
        </p:spPr>
        <p:txBody>
          <a:bodyPr wrap="none" rtlCol="0" anchor="t"/>
          <a:lstStyle/>
          <a:p>
            <a:pPr marL="0" indent="0" algn="l">
              <a:lnSpc>
                <a:spcPts val="2693"/>
              </a:lnSpc>
              <a:buNone/>
            </a:pPr>
            <a:r>
              <a:rPr lang="en-US" sz="2155" b="1" kern="0" spc="-43" dirty="0">
                <a:solidFill>
                  <a:srgbClr val="E0D6DE"/>
                </a:solidFill>
                <a:latin typeface="Petrona" pitchFamily="34" charset="0"/>
                <a:ea typeface="Petrona" pitchFamily="34" charset="-122"/>
                <a:cs typeface="Petrona" pitchFamily="34" charset="-120"/>
              </a:rPr>
              <a:t>Derivation</a:t>
            </a:r>
            <a:endParaRPr lang="en-US" sz="2155" dirty="0"/>
          </a:p>
        </p:txBody>
      </p:sp>
      <p:sp>
        <p:nvSpPr>
          <p:cNvPr id="17" name="Text 12"/>
          <p:cNvSpPr/>
          <p:nvPr/>
        </p:nvSpPr>
        <p:spPr>
          <a:xfrm>
            <a:off x="2188845" y="4689038"/>
            <a:ext cx="6225540" cy="666988"/>
          </a:xfrm>
          <a:prstGeom prst="rect">
            <a:avLst/>
          </a:prstGeom>
          <a:noFill/>
          <a:ln/>
        </p:spPr>
        <p:txBody>
          <a:bodyPr wrap="square" rtlCol="0" anchor="t"/>
          <a:lstStyle/>
          <a:p>
            <a:pPr marL="0" indent="0" algn="l">
              <a:lnSpc>
                <a:spcPts val="2627"/>
              </a:lnSpc>
              <a:buNone/>
            </a:pPr>
            <a:r>
              <a:rPr lang="en-US" sz="1642" kern="0" spc="-33" dirty="0">
                <a:solidFill>
                  <a:srgbClr val="E0D6DE"/>
                </a:solidFill>
                <a:latin typeface="Inter" pitchFamily="34" charset="0"/>
                <a:ea typeface="Inter" pitchFamily="34" charset="-122"/>
                <a:cs typeface="Inter" pitchFamily="34" charset="-120"/>
              </a:rPr>
              <a:t>Context-free languages are generated by applying production rules to a starting symbol.</a:t>
            </a:r>
            <a:endParaRPr lang="en-US" sz="1642" dirty="0"/>
          </a:p>
        </p:txBody>
      </p:sp>
      <p:sp>
        <p:nvSpPr>
          <p:cNvPr id="18" name="Shape 13"/>
          <p:cNvSpPr/>
          <p:nvPr/>
        </p:nvSpPr>
        <p:spPr>
          <a:xfrm>
            <a:off x="1253907" y="6230422"/>
            <a:ext cx="729615" cy="22860"/>
          </a:xfrm>
          <a:prstGeom prst="roundRect">
            <a:avLst>
              <a:gd name="adj" fmla="val 383050"/>
            </a:avLst>
          </a:prstGeom>
          <a:solidFill>
            <a:srgbClr val="48367C"/>
          </a:solidFill>
          <a:ln/>
        </p:spPr>
      </p:sp>
      <p:sp>
        <p:nvSpPr>
          <p:cNvPr id="19" name="Shape 14"/>
          <p:cNvSpPr/>
          <p:nvPr/>
        </p:nvSpPr>
        <p:spPr>
          <a:xfrm>
            <a:off x="807780" y="6007418"/>
            <a:ext cx="468987" cy="468987"/>
          </a:xfrm>
          <a:prstGeom prst="roundRect">
            <a:avLst>
              <a:gd name="adj" fmla="val 18671"/>
            </a:avLst>
          </a:prstGeom>
          <a:solidFill>
            <a:srgbClr val="2F1D63"/>
          </a:solidFill>
          <a:ln w="7620">
            <a:solidFill>
              <a:srgbClr val="48367C"/>
            </a:solidFill>
            <a:prstDash val="solid"/>
          </a:ln>
        </p:spPr>
      </p:sp>
      <p:sp>
        <p:nvSpPr>
          <p:cNvPr id="20" name="Text 15"/>
          <p:cNvSpPr/>
          <p:nvPr/>
        </p:nvSpPr>
        <p:spPr>
          <a:xfrm>
            <a:off x="952560" y="6077664"/>
            <a:ext cx="179308" cy="328374"/>
          </a:xfrm>
          <a:prstGeom prst="rect">
            <a:avLst/>
          </a:prstGeom>
          <a:noFill/>
          <a:ln/>
        </p:spPr>
        <p:txBody>
          <a:bodyPr wrap="none" rtlCol="0" anchor="t"/>
          <a:lstStyle/>
          <a:p>
            <a:pPr marL="0" indent="0" algn="ctr">
              <a:lnSpc>
                <a:spcPts val="2586"/>
              </a:lnSpc>
              <a:buNone/>
            </a:pPr>
            <a:r>
              <a:rPr lang="en-US" sz="2586" b="1" kern="0" spc="-52" dirty="0">
                <a:solidFill>
                  <a:srgbClr val="E0D6DE"/>
                </a:solidFill>
                <a:latin typeface="Petrona" pitchFamily="34" charset="0"/>
                <a:ea typeface="Petrona" pitchFamily="34" charset="-122"/>
                <a:cs typeface="Petrona" pitchFamily="34" charset="-120"/>
              </a:rPr>
              <a:t>3</a:t>
            </a:r>
            <a:endParaRPr lang="en-US" sz="2586" dirty="0"/>
          </a:p>
        </p:txBody>
      </p:sp>
      <p:sp>
        <p:nvSpPr>
          <p:cNvPr id="21" name="Text 16"/>
          <p:cNvSpPr/>
          <p:nvPr/>
        </p:nvSpPr>
        <p:spPr>
          <a:xfrm>
            <a:off x="2188845" y="5981462"/>
            <a:ext cx="2736294" cy="341948"/>
          </a:xfrm>
          <a:prstGeom prst="rect">
            <a:avLst/>
          </a:prstGeom>
          <a:noFill/>
          <a:ln/>
        </p:spPr>
        <p:txBody>
          <a:bodyPr wrap="none" rtlCol="0" anchor="t"/>
          <a:lstStyle/>
          <a:p>
            <a:pPr marL="0" indent="0" algn="l">
              <a:lnSpc>
                <a:spcPts val="2693"/>
              </a:lnSpc>
              <a:buNone/>
            </a:pPr>
            <a:r>
              <a:rPr lang="en-US" sz="2155" b="1" kern="0" spc="-43" dirty="0">
                <a:solidFill>
                  <a:srgbClr val="E0D6DE"/>
                </a:solidFill>
                <a:latin typeface="Petrona" pitchFamily="34" charset="0"/>
                <a:ea typeface="Petrona" pitchFamily="34" charset="-122"/>
                <a:cs typeface="Petrona" pitchFamily="34" charset="-120"/>
              </a:rPr>
              <a:t>Applications</a:t>
            </a:r>
            <a:endParaRPr lang="en-US" sz="2155" dirty="0"/>
          </a:p>
        </p:txBody>
      </p:sp>
      <p:sp>
        <p:nvSpPr>
          <p:cNvPr id="22" name="Text 17"/>
          <p:cNvSpPr/>
          <p:nvPr/>
        </p:nvSpPr>
        <p:spPr>
          <a:xfrm>
            <a:off x="2188845" y="6448425"/>
            <a:ext cx="6225540" cy="1000482"/>
          </a:xfrm>
          <a:prstGeom prst="rect">
            <a:avLst/>
          </a:prstGeom>
          <a:noFill/>
          <a:ln/>
        </p:spPr>
        <p:txBody>
          <a:bodyPr wrap="square" rtlCol="0" anchor="t"/>
          <a:lstStyle/>
          <a:p>
            <a:pPr marL="0" indent="0" algn="l">
              <a:lnSpc>
                <a:spcPts val="2627"/>
              </a:lnSpc>
              <a:buNone/>
            </a:pPr>
            <a:r>
              <a:rPr lang="en-US" sz="1642" kern="0" spc="-33" dirty="0">
                <a:solidFill>
                  <a:srgbClr val="E0D6DE"/>
                </a:solidFill>
                <a:latin typeface="Inter" pitchFamily="34" charset="0"/>
                <a:ea typeface="Inter" pitchFamily="34" charset="-122"/>
                <a:cs typeface="Inter" pitchFamily="34" charset="-120"/>
              </a:rPr>
              <a:t>Context-free grammars are used in programming language syntax, natural language processing, and data structure representations.</a:t>
            </a:r>
            <a:endParaRPr lang="en-US" sz="164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607" y="2325410"/>
            <a:ext cx="4919186" cy="3578781"/>
          </a:xfrm>
          <a:prstGeom prst="rect">
            <a:avLst/>
          </a:prstGeom>
        </p:spPr>
      </p:pic>
      <p:sp>
        <p:nvSpPr>
          <p:cNvPr id="6" name="Text 1"/>
          <p:cNvSpPr/>
          <p:nvPr/>
        </p:nvSpPr>
        <p:spPr>
          <a:xfrm>
            <a:off x="6280190" y="1393388"/>
            <a:ext cx="5954197" cy="744260"/>
          </a:xfrm>
          <a:prstGeom prst="rect">
            <a:avLst/>
          </a:prstGeom>
          <a:noFill/>
          <a:ln/>
        </p:spPr>
        <p:txBody>
          <a:bodyPr wrap="none" rtlCol="0" anchor="t"/>
          <a:lstStyle/>
          <a:p>
            <a:pPr marL="0" indent="0">
              <a:lnSpc>
                <a:spcPts val="5860"/>
              </a:lnSpc>
              <a:buNone/>
            </a:pPr>
            <a:r>
              <a:rPr lang="en-US" sz="4688" b="1" kern="0" spc="-94" dirty="0">
                <a:solidFill>
                  <a:srgbClr val="FF8AAF"/>
                </a:solidFill>
                <a:latin typeface="Petrona" pitchFamily="34" charset="0"/>
                <a:ea typeface="Petrona" pitchFamily="34" charset="-122"/>
                <a:cs typeface="Petrona" pitchFamily="34" charset="-120"/>
              </a:rPr>
              <a:t>Pushdown Automata</a:t>
            </a:r>
            <a:endParaRPr lang="en-US" sz="4688" dirty="0"/>
          </a:p>
        </p:txBody>
      </p:sp>
      <p:sp>
        <p:nvSpPr>
          <p:cNvPr id="7" name="Shape 2"/>
          <p:cNvSpPr/>
          <p:nvPr/>
        </p:nvSpPr>
        <p:spPr>
          <a:xfrm>
            <a:off x="6280190" y="2477810"/>
            <a:ext cx="3664863" cy="2428637"/>
          </a:xfrm>
          <a:prstGeom prst="roundRect">
            <a:avLst>
              <a:gd name="adj" fmla="val 3923"/>
            </a:avLst>
          </a:prstGeom>
          <a:solidFill>
            <a:srgbClr val="2F1D63"/>
          </a:solidFill>
          <a:ln w="7620">
            <a:solidFill>
              <a:srgbClr val="48367C"/>
            </a:solidFill>
            <a:prstDash val="solid"/>
          </a:ln>
        </p:spPr>
      </p:sp>
      <p:sp>
        <p:nvSpPr>
          <p:cNvPr id="8" name="Text 3"/>
          <p:cNvSpPr/>
          <p:nvPr/>
        </p:nvSpPr>
        <p:spPr>
          <a:xfrm>
            <a:off x="6514624" y="2712244"/>
            <a:ext cx="2977039" cy="372070"/>
          </a:xfrm>
          <a:prstGeom prst="rect">
            <a:avLst/>
          </a:prstGeom>
          <a:noFill/>
          <a:ln/>
        </p:spPr>
        <p:txBody>
          <a:bodyPr wrap="none" rtlCol="0" anchor="t"/>
          <a:lstStyle/>
          <a:p>
            <a:pPr marL="0" indent="0">
              <a:lnSpc>
                <a:spcPts val="2930"/>
              </a:lnSpc>
              <a:buNone/>
            </a:pPr>
            <a:r>
              <a:rPr lang="en-US" sz="2344" b="1" kern="0" spc="-47" dirty="0">
                <a:solidFill>
                  <a:srgbClr val="E0D6DE"/>
                </a:solidFill>
                <a:latin typeface="Petrona" pitchFamily="34" charset="0"/>
                <a:ea typeface="Petrona" pitchFamily="34" charset="-122"/>
                <a:cs typeface="Petrona" pitchFamily="34" charset="-120"/>
              </a:rPr>
              <a:t>Definition</a:t>
            </a:r>
            <a:endParaRPr lang="en-US" sz="2344" dirty="0"/>
          </a:p>
        </p:txBody>
      </p:sp>
      <p:sp>
        <p:nvSpPr>
          <p:cNvPr id="9" name="Text 4"/>
          <p:cNvSpPr/>
          <p:nvPr/>
        </p:nvSpPr>
        <p:spPr>
          <a:xfrm>
            <a:off x="6514624" y="3220403"/>
            <a:ext cx="3195995"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Pushdown automata are a computational model that can recognize context-free languages.</a:t>
            </a:r>
            <a:endParaRPr lang="en-US" sz="1786" dirty="0"/>
          </a:p>
        </p:txBody>
      </p:sp>
      <p:sp>
        <p:nvSpPr>
          <p:cNvPr id="10" name="Shape 5"/>
          <p:cNvSpPr/>
          <p:nvPr/>
        </p:nvSpPr>
        <p:spPr>
          <a:xfrm>
            <a:off x="10171867" y="2477810"/>
            <a:ext cx="3664863" cy="2428637"/>
          </a:xfrm>
          <a:prstGeom prst="roundRect">
            <a:avLst>
              <a:gd name="adj" fmla="val 3923"/>
            </a:avLst>
          </a:prstGeom>
          <a:solidFill>
            <a:srgbClr val="2F1D63"/>
          </a:solidFill>
          <a:ln w="7620">
            <a:solidFill>
              <a:srgbClr val="48367C"/>
            </a:solidFill>
            <a:prstDash val="solid"/>
          </a:ln>
        </p:spPr>
      </p:sp>
      <p:sp>
        <p:nvSpPr>
          <p:cNvPr id="11" name="Text 6"/>
          <p:cNvSpPr/>
          <p:nvPr/>
        </p:nvSpPr>
        <p:spPr>
          <a:xfrm>
            <a:off x="10406301" y="2712244"/>
            <a:ext cx="2977039" cy="372070"/>
          </a:xfrm>
          <a:prstGeom prst="rect">
            <a:avLst/>
          </a:prstGeom>
          <a:noFill/>
          <a:ln/>
        </p:spPr>
        <p:txBody>
          <a:bodyPr wrap="none" rtlCol="0" anchor="t"/>
          <a:lstStyle/>
          <a:p>
            <a:pPr marL="0" indent="0">
              <a:lnSpc>
                <a:spcPts val="2930"/>
              </a:lnSpc>
              <a:buNone/>
            </a:pPr>
            <a:r>
              <a:rPr lang="en-US" sz="2344" b="1" kern="0" spc="-47" dirty="0">
                <a:solidFill>
                  <a:srgbClr val="E0D6DE"/>
                </a:solidFill>
                <a:latin typeface="Petrona" pitchFamily="34" charset="0"/>
                <a:ea typeface="Petrona" pitchFamily="34" charset="-122"/>
                <a:cs typeface="Petrona" pitchFamily="34" charset="-120"/>
              </a:rPr>
              <a:t>Stack Memory</a:t>
            </a:r>
            <a:endParaRPr lang="en-US" sz="2344" dirty="0"/>
          </a:p>
        </p:txBody>
      </p:sp>
      <p:sp>
        <p:nvSpPr>
          <p:cNvPr id="12" name="Text 7"/>
          <p:cNvSpPr/>
          <p:nvPr/>
        </p:nvSpPr>
        <p:spPr>
          <a:xfrm>
            <a:off x="10406301" y="3220403"/>
            <a:ext cx="3195995"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Pushdown automata use a stack data structure to keep track of the context-free grammar derivation.</a:t>
            </a:r>
            <a:endParaRPr lang="en-US" sz="1786" dirty="0"/>
          </a:p>
        </p:txBody>
      </p:sp>
      <p:sp>
        <p:nvSpPr>
          <p:cNvPr id="13" name="Shape 8"/>
          <p:cNvSpPr/>
          <p:nvPr/>
        </p:nvSpPr>
        <p:spPr>
          <a:xfrm>
            <a:off x="6280190" y="5133261"/>
            <a:ext cx="7556421" cy="1702832"/>
          </a:xfrm>
          <a:prstGeom prst="roundRect">
            <a:avLst>
              <a:gd name="adj" fmla="val 5595"/>
            </a:avLst>
          </a:prstGeom>
          <a:solidFill>
            <a:srgbClr val="2F1D63"/>
          </a:solidFill>
          <a:ln w="7620">
            <a:solidFill>
              <a:srgbClr val="48367C"/>
            </a:solidFill>
            <a:prstDash val="solid"/>
          </a:ln>
        </p:spPr>
      </p:sp>
      <p:sp>
        <p:nvSpPr>
          <p:cNvPr id="14" name="Text 9"/>
          <p:cNvSpPr/>
          <p:nvPr/>
        </p:nvSpPr>
        <p:spPr>
          <a:xfrm>
            <a:off x="6514624" y="5367695"/>
            <a:ext cx="2977039" cy="372070"/>
          </a:xfrm>
          <a:prstGeom prst="rect">
            <a:avLst/>
          </a:prstGeom>
          <a:noFill/>
          <a:ln/>
        </p:spPr>
        <p:txBody>
          <a:bodyPr wrap="none" rtlCol="0" anchor="t"/>
          <a:lstStyle/>
          <a:p>
            <a:pPr marL="0" indent="0">
              <a:lnSpc>
                <a:spcPts val="2930"/>
              </a:lnSpc>
              <a:buNone/>
            </a:pPr>
            <a:r>
              <a:rPr lang="en-US" sz="2344" b="1" kern="0" spc="-47" dirty="0">
                <a:solidFill>
                  <a:srgbClr val="E0D6DE"/>
                </a:solidFill>
                <a:latin typeface="Petrona" pitchFamily="34" charset="0"/>
                <a:ea typeface="Petrona" pitchFamily="34" charset="-122"/>
                <a:cs typeface="Petrona" pitchFamily="34" charset="-120"/>
              </a:rPr>
              <a:t>Applications</a:t>
            </a:r>
            <a:endParaRPr lang="en-US" sz="2344" dirty="0"/>
          </a:p>
        </p:txBody>
      </p:sp>
      <p:sp>
        <p:nvSpPr>
          <p:cNvPr id="15" name="Text 10"/>
          <p:cNvSpPr/>
          <p:nvPr/>
        </p:nvSpPr>
        <p:spPr>
          <a:xfrm>
            <a:off x="6514624" y="5875853"/>
            <a:ext cx="7087553" cy="725805"/>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Pushdown automata are used in compilers, programming language parsers, and natural language processing.</a:t>
            </a:r>
            <a:endParaRPr lang="en-US" sz="17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488" y="2165509"/>
            <a:ext cx="4919305" cy="3898582"/>
          </a:xfrm>
          <a:prstGeom prst="rect">
            <a:avLst/>
          </a:prstGeom>
        </p:spPr>
      </p:pic>
      <p:sp>
        <p:nvSpPr>
          <p:cNvPr id="6" name="Text 1"/>
          <p:cNvSpPr/>
          <p:nvPr/>
        </p:nvSpPr>
        <p:spPr>
          <a:xfrm>
            <a:off x="6280190" y="732830"/>
            <a:ext cx="5954197" cy="744260"/>
          </a:xfrm>
          <a:prstGeom prst="rect">
            <a:avLst/>
          </a:prstGeom>
          <a:noFill/>
          <a:ln/>
        </p:spPr>
        <p:txBody>
          <a:bodyPr wrap="none" rtlCol="0" anchor="t"/>
          <a:lstStyle/>
          <a:p>
            <a:pPr marL="0" indent="0">
              <a:lnSpc>
                <a:spcPts val="5860"/>
              </a:lnSpc>
              <a:buNone/>
            </a:pPr>
            <a:r>
              <a:rPr lang="en-US" sz="4688" b="1" kern="0" spc="-94" dirty="0">
                <a:solidFill>
                  <a:srgbClr val="FF8AAF"/>
                </a:solidFill>
                <a:latin typeface="Petrona" pitchFamily="34" charset="0"/>
                <a:ea typeface="Petrona" pitchFamily="34" charset="-122"/>
                <a:cs typeface="Petrona" pitchFamily="34" charset="-120"/>
              </a:rPr>
              <a:t>Turing Machines</a:t>
            </a:r>
            <a:endParaRPr lang="en-US" sz="4688" dirty="0"/>
          </a:p>
        </p:txBody>
      </p:sp>
      <p:pic>
        <p:nvPicPr>
          <p:cNvPr id="7" name="Image 3" descr="preencoded.png"/>
          <p:cNvPicPr>
            <a:picLocks noChangeAspect="1"/>
          </p:cNvPicPr>
          <p:nvPr/>
        </p:nvPicPr>
        <p:blipFill>
          <a:blip r:embed="rId6"/>
          <a:stretch>
            <a:fillRect/>
          </a:stretch>
        </p:blipFill>
        <p:spPr>
          <a:xfrm>
            <a:off x="6280190" y="1817251"/>
            <a:ext cx="1134070" cy="1814513"/>
          </a:xfrm>
          <a:prstGeom prst="rect">
            <a:avLst/>
          </a:prstGeom>
        </p:spPr>
      </p:pic>
      <p:sp>
        <p:nvSpPr>
          <p:cNvPr id="8" name="Text 2"/>
          <p:cNvSpPr/>
          <p:nvPr/>
        </p:nvSpPr>
        <p:spPr>
          <a:xfrm>
            <a:off x="7754422" y="2044065"/>
            <a:ext cx="2977039" cy="372070"/>
          </a:xfrm>
          <a:prstGeom prst="rect">
            <a:avLst/>
          </a:prstGeom>
          <a:noFill/>
          <a:ln/>
        </p:spPr>
        <p:txBody>
          <a:bodyPr wrap="none" rtlCol="0" anchor="t"/>
          <a:lstStyle/>
          <a:p>
            <a:pPr marL="0" indent="0" algn="l">
              <a:lnSpc>
                <a:spcPts val="2930"/>
              </a:lnSpc>
              <a:buNone/>
            </a:pPr>
            <a:r>
              <a:rPr lang="en-US" sz="2344" b="1" kern="0" spc="-47" dirty="0">
                <a:solidFill>
                  <a:srgbClr val="E0D6DE"/>
                </a:solidFill>
                <a:latin typeface="Petrona" pitchFamily="34" charset="0"/>
                <a:ea typeface="Petrona" pitchFamily="34" charset="-122"/>
                <a:cs typeface="Petrona" pitchFamily="34" charset="-120"/>
              </a:rPr>
              <a:t>Definition</a:t>
            </a:r>
            <a:endParaRPr lang="en-US" sz="2344" dirty="0"/>
          </a:p>
        </p:txBody>
      </p:sp>
      <p:sp>
        <p:nvSpPr>
          <p:cNvPr id="9" name="Text 3"/>
          <p:cNvSpPr/>
          <p:nvPr/>
        </p:nvSpPr>
        <p:spPr>
          <a:xfrm>
            <a:off x="7754422" y="2552224"/>
            <a:ext cx="6082189" cy="725805"/>
          </a:xfrm>
          <a:prstGeom prst="rect">
            <a:avLst/>
          </a:prstGeom>
          <a:noFill/>
          <a:ln/>
        </p:spPr>
        <p:txBody>
          <a:bodyPr wrap="square" rtlCol="0" anchor="t"/>
          <a:lstStyle/>
          <a:p>
            <a:pPr marL="0" indent="0" algn="l">
              <a:lnSpc>
                <a:spcPts val="2858"/>
              </a:lnSpc>
              <a:buNone/>
            </a:pPr>
            <a:r>
              <a:rPr lang="en-US" sz="1786" kern="0" spc="-36" dirty="0">
                <a:solidFill>
                  <a:srgbClr val="E0D6DE"/>
                </a:solidFill>
                <a:latin typeface="Inter" pitchFamily="34" charset="0"/>
                <a:ea typeface="Inter" pitchFamily="34" charset="-122"/>
                <a:cs typeface="Inter" pitchFamily="34" charset="-120"/>
              </a:rPr>
              <a:t>Turing machines are a universal model of computation that can solve any computable problem.</a:t>
            </a:r>
            <a:endParaRPr lang="en-US" sz="1786" dirty="0"/>
          </a:p>
        </p:txBody>
      </p:sp>
      <p:pic>
        <p:nvPicPr>
          <p:cNvPr id="10" name="Image 4" descr="preencoded.png"/>
          <p:cNvPicPr>
            <a:picLocks noChangeAspect="1"/>
          </p:cNvPicPr>
          <p:nvPr/>
        </p:nvPicPr>
        <p:blipFill>
          <a:blip r:embed="rId7"/>
          <a:stretch>
            <a:fillRect/>
          </a:stretch>
        </p:blipFill>
        <p:spPr>
          <a:xfrm>
            <a:off x="6280190" y="3631763"/>
            <a:ext cx="1134070" cy="1814513"/>
          </a:xfrm>
          <a:prstGeom prst="rect">
            <a:avLst/>
          </a:prstGeom>
        </p:spPr>
      </p:pic>
      <p:sp>
        <p:nvSpPr>
          <p:cNvPr id="11" name="Text 4"/>
          <p:cNvSpPr/>
          <p:nvPr/>
        </p:nvSpPr>
        <p:spPr>
          <a:xfrm>
            <a:off x="7754422" y="3858578"/>
            <a:ext cx="2977039" cy="372070"/>
          </a:xfrm>
          <a:prstGeom prst="rect">
            <a:avLst/>
          </a:prstGeom>
          <a:noFill/>
          <a:ln/>
        </p:spPr>
        <p:txBody>
          <a:bodyPr wrap="none" rtlCol="0" anchor="t"/>
          <a:lstStyle/>
          <a:p>
            <a:pPr marL="0" indent="0" algn="l">
              <a:lnSpc>
                <a:spcPts val="2930"/>
              </a:lnSpc>
              <a:buNone/>
            </a:pPr>
            <a:r>
              <a:rPr lang="en-US" sz="2344" b="1" kern="0" spc="-47" dirty="0">
                <a:solidFill>
                  <a:srgbClr val="E0D6DE"/>
                </a:solidFill>
                <a:latin typeface="Petrona" pitchFamily="34" charset="0"/>
                <a:ea typeface="Petrona" pitchFamily="34" charset="-122"/>
                <a:cs typeface="Petrona" pitchFamily="34" charset="-120"/>
              </a:rPr>
              <a:t>Tape and Head</a:t>
            </a:r>
            <a:endParaRPr lang="en-US" sz="2344" dirty="0"/>
          </a:p>
        </p:txBody>
      </p:sp>
      <p:sp>
        <p:nvSpPr>
          <p:cNvPr id="12" name="Text 5"/>
          <p:cNvSpPr/>
          <p:nvPr/>
        </p:nvSpPr>
        <p:spPr>
          <a:xfrm>
            <a:off x="7754422" y="4366736"/>
            <a:ext cx="6082189" cy="725805"/>
          </a:xfrm>
          <a:prstGeom prst="rect">
            <a:avLst/>
          </a:prstGeom>
          <a:noFill/>
          <a:ln/>
        </p:spPr>
        <p:txBody>
          <a:bodyPr wrap="square" rtlCol="0" anchor="t"/>
          <a:lstStyle/>
          <a:p>
            <a:pPr marL="0" indent="0" algn="l">
              <a:lnSpc>
                <a:spcPts val="2858"/>
              </a:lnSpc>
              <a:buNone/>
            </a:pPr>
            <a:r>
              <a:rPr lang="en-US" sz="1786" kern="0" spc="-36" dirty="0">
                <a:solidFill>
                  <a:srgbClr val="E0D6DE"/>
                </a:solidFill>
                <a:latin typeface="Inter" pitchFamily="34" charset="0"/>
                <a:ea typeface="Inter" pitchFamily="34" charset="-122"/>
                <a:cs typeface="Inter" pitchFamily="34" charset="-120"/>
              </a:rPr>
              <a:t>Turing machines have an infinite tape and a read/write head that can move left or right.</a:t>
            </a:r>
            <a:endParaRPr lang="en-US" sz="1786" dirty="0"/>
          </a:p>
        </p:txBody>
      </p:sp>
      <p:pic>
        <p:nvPicPr>
          <p:cNvPr id="13" name="Image 5" descr="preencoded.png"/>
          <p:cNvPicPr>
            <a:picLocks noChangeAspect="1"/>
          </p:cNvPicPr>
          <p:nvPr/>
        </p:nvPicPr>
        <p:blipFill>
          <a:blip r:embed="rId8"/>
          <a:stretch>
            <a:fillRect/>
          </a:stretch>
        </p:blipFill>
        <p:spPr>
          <a:xfrm>
            <a:off x="6280190" y="5446276"/>
            <a:ext cx="1134070" cy="2050494"/>
          </a:xfrm>
          <a:prstGeom prst="rect">
            <a:avLst/>
          </a:prstGeom>
        </p:spPr>
      </p:pic>
      <p:sp>
        <p:nvSpPr>
          <p:cNvPr id="14" name="Text 6"/>
          <p:cNvSpPr/>
          <p:nvPr/>
        </p:nvSpPr>
        <p:spPr>
          <a:xfrm>
            <a:off x="7754422" y="5673090"/>
            <a:ext cx="2977039" cy="372070"/>
          </a:xfrm>
          <a:prstGeom prst="rect">
            <a:avLst/>
          </a:prstGeom>
          <a:noFill/>
          <a:ln/>
        </p:spPr>
        <p:txBody>
          <a:bodyPr wrap="none" rtlCol="0" anchor="t"/>
          <a:lstStyle/>
          <a:p>
            <a:pPr marL="0" indent="0" algn="l">
              <a:lnSpc>
                <a:spcPts val="2930"/>
              </a:lnSpc>
              <a:buNone/>
            </a:pPr>
            <a:r>
              <a:rPr lang="en-US" sz="2344" b="1" kern="0" spc="-47" dirty="0">
                <a:solidFill>
                  <a:srgbClr val="E0D6DE"/>
                </a:solidFill>
                <a:latin typeface="Petrona" pitchFamily="34" charset="0"/>
                <a:ea typeface="Petrona" pitchFamily="34" charset="-122"/>
                <a:cs typeface="Petrona" pitchFamily="34" charset="-120"/>
              </a:rPr>
              <a:t>Computational Power</a:t>
            </a:r>
            <a:endParaRPr lang="en-US" sz="2344" dirty="0"/>
          </a:p>
        </p:txBody>
      </p:sp>
      <p:sp>
        <p:nvSpPr>
          <p:cNvPr id="15" name="Text 7"/>
          <p:cNvSpPr/>
          <p:nvPr/>
        </p:nvSpPr>
        <p:spPr>
          <a:xfrm>
            <a:off x="7754422" y="6181249"/>
            <a:ext cx="6082189" cy="1088708"/>
          </a:xfrm>
          <a:prstGeom prst="rect">
            <a:avLst/>
          </a:prstGeom>
          <a:noFill/>
          <a:ln/>
        </p:spPr>
        <p:txBody>
          <a:bodyPr wrap="square" rtlCol="0" anchor="t"/>
          <a:lstStyle/>
          <a:p>
            <a:pPr marL="0" indent="0" algn="l">
              <a:lnSpc>
                <a:spcPts val="2858"/>
              </a:lnSpc>
              <a:buNone/>
            </a:pPr>
            <a:r>
              <a:rPr lang="en-US" sz="1786" kern="0" spc="-36" dirty="0">
                <a:solidFill>
                  <a:srgbClr val="E0D6DE"/>
                </a:solidFill>
                <a:latin typeface="Inter" pitchFamily="34" charset="0"/>
                <a:ea typeface="Inter" pitchFamily="34" charset="-122"/>
                <a:cs typeface="Inter" pitchFamily="34" charset="-120"/>
              </a:rPr>
              <a:t>Turing machines are the most expressive computational model, able to simulate any algorithm or computer program.</a:t>
            </a: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0076"/>
          </a:xfrm>
          <a:prstGeom prst="rect">
            <a:avLst/>
          </a:prstGeom>
        </p:spPr>
      </p:pic>
      <p:pic>
        <p:nvPicPr>
          <p:cNvPr id="5" name="Image 2" descr="preencoded.png"/>
          <p:cNvPicPr>
            <a:picLocks noChangeAspect="1"/>
          </p:cNvPicPr>
          <p:nvPr/>
        </p:nvPicPr>
        <p:blipFill>
          <a:blip r:embed="rId5"/>
          <a:stretch>
            <a:fillRect/>
          </a:stretch>
        </p:blipFill>
        <p:spPr>
          <a:xfrm>
            <a:off x="9412605" y="2393156"/>
            <a:ext cx="4949071" cy="3443764"/>
          </a:xfrm>
          <a:prstGeom prst="rect">
            <a:avLst/>
          </a:prstGeom>
        </p:spPr>
      </p:pic>
      <p:sp>
        <p:nvSpPr>
          <p:cNvPr id="6" name="Text 1"/>
          <p:cNvSpPr/>
          <p:nvPr/>
        </p:nvSpPr>
        <p:spPr>
          <a:xfrm>
            <a:off x="751999" y="590907"/>
            <a:ext cx="6743700" cy="705088"/>
          </a:xfrm>
          <a:prstGeom prst="rect">
            <a:avLst/>
          </a:prstGeom>
          <a:noFill/>
          <a:ln/>
        </p:spPr>
        <p:txBody>
          <a:bodyPr wrap="none" rtlCol="0" anchor="t"/>
          <a:lstStyle/>
          <a:p>
            <a:pPr marL="0" indent="0">
              <a:lnSpc>
                <a:spcPts val="5552"/>
              </a:lnSpc>
              <a:buNone/>
            </a:pPr>
            <a:r>
              <a:rPr lang="en-US" sz="4442" b="1" kern="0" spc="-89" dirty="0">
                <a:solidFill>
                  <a:srgbClr val="FF8AAF"/>
                </a:solidFill>
                <a:latin typeface="Petrona" pitchFamily="34" charset="0"/>
                <a:ea typeface="Petrona" pitchFamily="34" charset="-122"/>
                <a:cs typeface="Petrona" pitchFamily="34" charset="-120"/>
              </a:rPr>
              <a:t>Computational Complexity</a:t>
            </a:r>
            <a:endParaRPr lang="en-US" sz="4442" dirty="0"/>
          </a:p>
        </p:txBody>
      </p:sp>
      <p:pic>
        <p:nvPicPr>
          <p:cNvPr id="7" name="Image 3" descr="preencoded.png"/>
          <p:cNvPicPr>
            <a:picLocks noChangeAspect="1"/>
          </p:cNvPicPr>
          <p:nvPr/>
        </p:nvPicPr>
        <p:blipFill>
          <a:blip r:embed="rId6"/>
          <a:stretch>
            <a:fillRect/>
          </a:stretch>
        </p:blipFill>
        <p:spPr>
          <a:xfrm>
            <a:off x="751999" y="1618298"/>
            <a:ext cx="537210" cy="537210"/>
          </a:xfrm>
          <a:prstGeom prst="rect">
            <a:avLst/>
          </a:prstGeom>
        </p:spPr>
      </p:pic>
      <p:sp>
        <p:nvSpPr>
          <p:cNvPr id="8" name="Text 2"/>
          <p:cNvSpPr/>
          <p:nvPr/>
        </p:nvSpPr>
        <p:spPr>
          <a:xfrm>
            <a:off x="751999" y="2370296"/>
            <a:ext cx="2820353" cy="352544"/>
          </a:xfrm>
          <a:prstGeom prst="rect">
            <a:avLst/>
          </a:prstGeom>
          <a:noFill/>
          <a:ln/>
        </p:spPr>
        <p:txBody>
          <a:bodyPr wrap="none" rtlCol="0" anchor="t"/>
          <a:lstStyle/>
          <a:p>
            <a:pPr marL="0" indent="0" algn="l">
              <a:lnSpc>
                <a:spcPts val="2776"/>
              </a:lnSpc>
              <a:buNone/>
            </a:pPr>
            <a:r>
              <a:rPr lang="en-US" sz="2221" b="1" kern="0" spc="-44" dirty="0">
                <a:solidFill>
                  <a:srgbClr val="E0D6DE"/>
                </a:solidFill>
                <a:latin typeface="Petrona" pitchFamily="34" charset="0"/>
                <a:ea typeface="Petrona" pitchFamily="34" charset="-122"/>
                <a:cs typeface="Petrona" pitchFamily="34" charset="-120"/>
              </a:rPr>
              <a:t>Time Complexity</a:t>
            </a:r>
            <a:endParaRPr lang="en-US" sz="2221" dirty="0"/>
          </a:p>
        </p:txBody>
      </p:sp>
      <p:sp>
        <p:nvSpPr>
          <p:cNvPr id="9" name="Text 3"/>
          <p:cNvSpPr/>
          <p:nvPr/>
        </p:nvSpPr>
        <p:spPr>
          <a:xfrm>
            <a:off x="751999" y="2851666"/>
            <a:ext cx="7640003" cy="343853"/>
          </a:xfrm>
          <a:prstGeom prst="rect">
            <a:avLst/>
          </a:prstGeom>
          <a:noFill/>
          <a:ln/>
        </p:spPr>
        <p:txBody>
          <a:bodyPr wrap="none" rtlCol="0" anchor="t"/>
          <a:lstStyle/>
          <a:p>
            <a:pPr marL="0" indent="0" algn="l">
              <a:lnSpc>
                <a:spcPts val="2707"/>
              </a:lnSpc>
              <a:buNone/>
            </a:pPr>
            <a:r>
              <a:rPr lang="en-US" sz="1692" kern="0" spc="-34" dirty="0">
                <a:solidFill>
                  <a:srgbClr val="E0D6DE"/>
                </a:solidFill>
                <a:latin typeface="Inter" pitchFamily="34" charset="0"/>
                <a:ea typeface="Inter" pitchFamily="34" charset="-122"/>
                <a:cs typeface="Inter" pitchFamily="34" charset="-120"/>
              </a:rPr>
              <a:t>Analyzing the running time of algorithms as a function of input size.</a:t>
            </a:r>
            <a:endParaRPr lang="en-US" sz="1692" dirty="0"/>
          </a:p>
        </p:txBody>
      </p:sp>
      <p:pic>
        <p:nvPicPr>
          <p:cNvPr id="10" name="Image 4" descr="preencoded.png"/>
          <p:cNvPicPr>
            <a:picLocks noChangeAspect="1"/>
          </p:cNvPicPr>
          <p:nvPr/>
        </p:nvPicPr>
        <p:blipFill>
          <a:blip r:embed="rId7"/>
          <a:stretch>
            <a:fillRect/>
          </a:stretch>
        </p:blipFill>
        <p:spPr>
          <a:xfrm>
            <a:off x="751999" y="3840123"/>
            <a:ext cx="537210" cy="537210"/>
          </a:xfrm>
          <a:prstGeom prst="rect">
            <a:avLst/>
          </a:prstGeom>
        </p:spPr>
      </p:pic>
      <p:sp>
        <p:nvSpPr>
          <p:cNvPr id="11" name="Text 4"/>
          <p:cNvSpPr/>
          <p:nvPr/>
        </p:nvSpPr>
        <p:spPr>
          <a:xfrm>
            <a:off x="751999" y="4592122"/>
            <a:ext cx="2820353" cy="352544"/>
          </a:xfrm>
          <a:prstGeom prst="rect">
            <a:avLst/>
          </a:prstGeom>
          <a:noFill/>
          <a:ln/>
        </p:spPr>
        <p:txBody>
          <a:bodyPr wrap="none" rtlCol="0" anchor="t"/>
          <a:lstStyle/>
          <a:p>
            <a:pPr marL="0" indent="0" algn="l">
              <a:lnSpc>
                <a:spcPts val="2776"/>
              </a:lnSpc>
              <a:buNone/>
            </a:pPr>
            <a:r>
              <a:rPr lang="en-US" sz="2221" b="1" kern="0" spc="-44" dirty="0">
                <a:solidFill>
                  <a:srgbClr val="E0D6DE"/>
                </a:solidFill>
                <a:latin typeface="Petrona" pitchFamily="34" charset="0"/>
                <a:ea typeface="Petrona" pitchFamily="34" charset="-122"/>
                <a:cs typeface="Petrona" pitchFamily="34" charset="-120"/>
              </a:rPr>
              <a:t>Space Complexity</a:t>
            </a:r>
            <a:endParaRPr lang="en-US" sz="2221" dirty="0"/>
          </a:p>
        </p:txBody>
      </p:sp>
      <p:sp>
        <p:nvSpPr>
          <p:cNvPr id="12" name="Text 5"/>
          <p:cNvSpPr/>
          <p:nvPr/>
        </p:nvSpPr>
        <p:spPr>
          <a:xfrm>
            <a:off x="751999" y="5073491"/>
            <a:ext cx="7640003" cy="343853"/>
          </a:xfrm>
          <a:prstGeom prst="rect">
            <a:avLst/>
          </a:prstGeom>
          <a:noFill/>
          <a:ln/>
        </p:spPr>
        <p:txBody>
          <a:bodyPr wrap="none" rtlCol="0" anchor="t"/>
          <a:lstStyle/>
          <a:p>
            <a:pPr marL="0" indent="0" algn="l">
              <a:lnSpc>
                <a:spcPts val="2707"/>
              </a:lnSpc>
              <a:buNone/>
            </a:pPr>
            <a:r>
              <a:rPr lang="en-US" sz="1692" kern="0" spc="-34" dirty="0">
                <a:solidFill>
                  <a:srgbClr val="E0D6DE"/>
                </a:solidFill>
                <a:latin typeface="Inter" pitchFamily="34" charset="0"/>
                <a:ea typeface="Inter" pitchFamily="34" charset="-122"/>
                <a:cs typeface="Inter" pitchFamily="34" charset="-120"/>
              </a:rPr>
              <a:t>Analyzing the memory usage of algorithms as a function of input size.</a:t>
            </a:r>
            <a:endParaRPr lang="en-US" sz="1692" dirty="0"/>
          </a:p>
        </p:txBody>
      </p:sp>
      <p:pic>
        <p:nvPicPr>
          <p:cNvPr id="13" name="Image 5" descr="preencoded.png"/>
          <p:cNvPicPr>
            <a:picLocks noChangeAspect="1"/>
          </p:cNvPicPr>
          <p:nvPr/>
        </p:nvPicPr>
        <p:blipFill>
          <a:blip r:embed="rId8"/>
          <a:stretch>
            <a:fillRect/>
          </a:stretch>
        </p:blipFill>
        <p:spPr>
          <a:xfrm>
            <a:off x="751999" y="6061948"/>
            <a:ext cx="537210" cy="537210"/>
          </a:xfrm>
          <a:prstGeom prst="rect">
            <a:avLst/>
          </a:prstGeom>
        </p:spPr>
      </p:pic>
      <p:sp>
        <p:nvSpPr>
          <p:cNvPr id="14" name="Text 6"/>
          <p:cNvSpPr/>
          <p:nvPr/>
        </p:nvSpPr>
        <p:spPr>
          <a:xfrm>
            <a:off x="751999" y="6813947"/>
            <a:ext cx="2820353" cy="352544"/>
          </a:xfrm>
          <a:prstGeom prst="rect">
            <a:avLst/>
          </a:prstGeom>
          <a:noFill/>
          <a:ln/>
        </p:spPr>
        <p:txBody>
          <a:bodyPr wrap="none" rtlCol="0" anchor="t"/>
          <a:lstStyle/>
          <a:p>
            <a:pPr marL="0" indent="0" algn="l">
              <a:lnSpc>
                <a:spcPts val="2776"/>
              </a:lnSpc>
              <a:buNone/>
            </a:pPr>
            <a:r>
              <a:rPr lang="en-US" sz="2221" b="1" kern="0" spc="-44" dirty="0">
                <a:solidFill>
                  <a:srgbClr val="E0D6DE"/>
                </a:solidFill>
                <a:latin typeface="Petrona" pitchFamily="34" charset="0"/>
                <a:ea typeface="Petrona" pitchFamily="34" charset="-122"/>
                <a:cs typeface="Petrona" pitchFamily="34" charset="-120"/>
              </a:rPr>
              <a:t>P vs NP</a:t>
            </a:r>
            <a:endParaRPr lang="en-US" sz="2221" dirty="0"/>
          </a:p>
        </p:txBody>
      </p:sp>
      <p:sp>
        <p:nvSpPr>
          <p:cNvPr id="15" name="Text 7"/>
          <p:cNvSpPr/>
          <p:nvPr/>
        </p:nvSpPr>
        <p:spPr>
          <a:xfrm>
            <a:off x="751999" y="7295317"/>
            <a:ext cx="7640003" cy="343853"/>
          </a:xfrm>
          <a:prstGeom prst="rect">
            <a:avLst/>
          </a:prstGeom>
          <a:noFill/>
          <a:ln/>
        </p:spPr>
        <p:txBody>
          <a:bodyPr wrap="none" rtlCol="0" anchor="t"/>
          <a:lstStyle/>
          <a:p>
            <a:pPr marL="0" indent="0" algn="l">
              <a:lnSpc>
                <a:spcPts val="2707"/>
              </a:lnSpc>
              <a:buNone/>
            </a:pPr>
            <a:r>
              <a:rPr lang="en-US" sz="1692" kern="0" spc="-34" dirty="0">
                <a:solidFill>
                  <a:srgbClr val="E0D6DE"/>
                </a:solidFill>
                <a:latin typeface="Inter" pitchFamily="34" charset="0"/>
                <a:ea typeface="Inter" pitchFamily="34" charset="-122"/>
                <a:cs typeface="Inter" pitchFamily="34" charset="-120"/>
              </a:rPr>
              <a:t>The fundamental open question about the limits of efficient computation.</a:t>
            </a:r>
            <a:endParaRPr lang="en-US" sz="169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607" y="2516029"/>
            <a:ext cx="4919186" cy="3197542"/>
          </a:xfrm>
          <a:prstGeom prst="rect">
            <a:avLst/>
          </a:prstGeom>
        </p:spPr>
      </p:pic>
      <p:sp>
        <p:nvSpPr>
          <p:cNvPr id="6" name="Text 1"/>
          <p:cNvSpPr/>
          <p:nvPr/>
        </p:nvSpPr>
        <p:spPr>
          <a:xfrm>
            <a:off x="793790" y="2474595"/>
            <a:ext cx="7556421" cy="1488519"/>
          </a:xfrm>
          <a:prstGeom prst="rect">
            <a:avLst/>
          </a:prstGeom>
          <a:noFill/>
          <a:ln/>
        </p:spPr>
        <p:txBody>
          <a:bodyPr wrap="square" rtlCol="0" anchor="t"/>
          <a:lstStyle/>
          <a:p>
            <a:pPr marL="0" indent="0">
              <a:lnSpc>
                <a:spcPts val="5860"/>
              </a:lnSpc>
              <a:buNone/>
            </a:pPr>
            <a:r>
              <a:rPr lang="en-US" sz="4688" b="1" kern="0" spc="-94" dirty="0">
                <a:solidFill>
                  <a:srgbClr val="FF8AAF"/>
                </a:solidFill>
                <a:latin typeface="Petrona" pitchFamily="34" charset="0"/>
                <a:ea typeface="Petrona" pitchFamily="34" charset="-122"/>
                <a:cs typeface="Petrona" pitchFamily="34" charset="-120"/>
              </a:rPr>
              <a:t>Conclusion and Future Directions</a:t>
            </a:r>
            <a:endParaRPr lang="en-US" sz="4688" dirty="0"/>
          </a:p>
        </p:txBody>
      </p:sp>
      <p:sp>
        <p:nvSpPr>
          <p:cNvPr id="7" name="Text 2"/>
          <p:cNvSpPr/>
          <p:nvPr/>
        </p:nvSpPr>
        <p:spPr>
          <a:xfrm>
            <a:off x="793790" y="4303276"/>
            <a:ext cx="7556421" cy="1451610"/>
          </a:xfrm>
          <a:prstGeom prst="rect">
            <a:avLst/>
          </a:prstGeom>
          <a:noFill/>
          <a:ln/>
        </p:spPr>
        <p:txBody>
          <a:bodyPr wrap="square" rtlCol="0" anchor="t"/>
          <a:lstStyle/>
          <a:p>
            <a:pPr marL="0" indent="0">
              <a:lnSpc>
                <a:spcPts val="2858"/>
              </a:lnSpc>
              <a:buNone/>
            </a:pPr>
            <a:r>
              <a:rPr lang="en-US" sz="1786" kern="0" spc="-36" dirty="0">
                <a:solidFill>
                  <a:srgbClr val="E0D6DE"/>
                </a:solidFill>
                <a:latin typeface="Inter" pitchFamily="34" charset="0"/>
                <a:ea typeface="Inter" pitchFamily="34" charset="-122"/>
                <a:cs typeface="Inter" pitchFamily="34" charset="-120"/>
              </a:rPr>
              <a:t>The theory of computation provides a deep understanding of the fundamental capabilities and limitations of computers. As technology advances, this field continues to evolve, driving progress in areas like quantum computing, machine learning, and artificial intelligence.</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430</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Inter</vt:lpstr>
      <vt:lpstr>Petrona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ravula venkat</cp:lastModifiedBy>
  <cp:revision>2</cp:revision>
  <dcterms:created xsi:type="dcterms:W3CDTF">2024-08-13T14:19:04Z</dcterms:created>
  <dcterms:modified xsi:type="dcterms:W3CDTF">2024-08-13T14:24:38Z</dcterms:modified>
</cp:coreProperties>
</file>