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AEAEA"/>
          </a:solidFill>
        </a:fill>
      </a:tcStyle>
    </a:band2H>
    <a:firstCol>
      <a:tcTxStyle b="on" i="off">
        <a:font>
          <a:latin typeface="Proxima Nova"/>
          <a:ea typeface="Proxima Nova"/>
          <a:cs typeface="Proxima Nova"/>
        </a:font>
        <a:srgbClr val="4CA5D2"/>
      </a:tcTxStyle>
      <a:tcStyle>
        <a:tcBdr>
          <a:left>
            <a:ln w="12700" cap="flat">
              <a:noFill/>
              <a:miter lim="400000"/>
            </a:ln>
          </a:left>
          <a:right>
            <a:ln w="50800" cap="flat">
              <a:solidFill>
                <a:srgbClr val="03A8D6"/>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Proxima Nova Medium"/>
          <a:ea typeface="Proxima Nova Medium"/>
          <a:cs typeface="Proxima Nova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BA8D6"/>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4CA5D2"/>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50800" cap="flat">
              <a:solidFill>
                <a:srgbClr val="03A8D6"/>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wholeTbl>
    <a:band2H>
      <a:tcTxStyle b="def" i="def"/>
      <a:tcStyle>
        <a:tcBdr/>
        <a:fill>
          <a:solidFill>
            <a:srgbClr val="EAEAEA"/>
          </a:solidFill>
        </a:fill>
      </a:tcStyle>
    </a:band2H>
    <a:firstCol>
      <a:tcTxStyle b="off" i="off">
        <a:font>
          <a:latin typeface="Proxima Nova Medium"/>
          <a:ea typeface="Proxima Nova Medium"/>
          <a:cs typeface="Proxima Nova Medium"/>
        </a:font>
        <a:srgbClr val="000000"/>
      </a:tcTxStyle>
      <a:tcStyle>
        <a:tcBdr>
          <a:left>
            <a:ln w="12700" cap="flat">
              <a:noFill/>
              <a:miter lim="400000"/>
            </a:ln>
          </a:left>
          <a:right>
            <a:ln w="25400" cap="flat">
              <a:solidFill>
                <a:srgbClr val="008ABA"/>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firstCol>
    <a:lastRow>
      <a:tcTxStyle b="off" i="off">
        <a:font>
          <a:latin typeface="Proxima Nova Medium"/>
          <a:ea typeface="Proxima Nova Medium"/>
          <a:cs typeface="Proxima Nova Medium"/>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008ABA"/>
              </a:solidFill>
              <a:prstDash val="solid"/>
              <a:miter lim="400000"/>
            </a:ln>
          </a:top>
          <a:bottom>
            <a:ln w="12700" cap="flat">
              <a:noFill/>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lastRow>
    <a:firstRow>
      <a:tcTxStyle b="on"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ADEFF"/>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wholeTbl>
    <a:band2H>
      <a:tcTxStyle b="def" i="def"/>
      <a:tcStyle>
        <a:tcBdr/>
        <a:fill>
          <a:solidFill>
            <a:srgbClr val="EAEAEB"/>
          </a:solidFill>
        </a:fill>
      </a:tcStyle>
    </a:band2H>
    <a:firstCol>
      <a:tcTxStyle b="off" i="off">
        <a:font>
          <a:latin typeface="Proxima Nova Medium"/>
          <a:ea typeface="Proxima Nova Medium"/>
          <a:cs typeface="Proxima Nova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90196"/>
              <a:satOff val="16169"/>
              <a:lumOff val="-19584"/>
            </a:schemeClr>
          </a:solidFill>
        </a:fill>
      </a:tcStyle>
    </a:firstCol>
    <a:lastRow>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lastRow>
    <a:firstRow>
      <a:tcTxStyle b="off" i="off">
        <a:font>
          <a:latin typeface="Proxima Nova Medium"/>
          <a:ea typeface="Proxima Nova Medium"/>
          <a:cs typeface="Proxima Nova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2">
              <a:hueOff val="312616"/>
              <a:satOff val="21048"/>
              <a:lumOff val="-29411"/>
            </a:schemeClr>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D238"/>
          </a:solidFill>
        </a:fill>
      </a:tcStyle>
    </a:firstCol>
    <a:la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F7EA"/>
          </a:solidFill>
        </a:fill>
      </a:tcStyle>
    </a:lastRow>
    <a:fir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A00"/>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wholeTbl>
    <a:band2H>
      <a:tcTxStyle b="def" i="def"/>
      <a:tcStyle>
        <a:tcBdr/>
        <a:fill>
          <a:solidFill>
            <a:srgbClr val="EBEBEB"/>
          </a:solidFill>
        </a:fill>
      </a:tcStyle>
    </a:band2H>
    <a:firstCol>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19922"/>
              <a:satOff val="-56679"/>
              <a:lumOff val="-26479"/>
            </a:schemeClr>
          </a:solidFill>
        </a:fill>
      </a:tcStyle>
    </a:firstCol>
    <a:lastRow>
      <a:tcTxStyle b="off" i="off">
        <a:font>
          <a:latin typeface="Proxima Nova Medium"/>
          <a:ea typeface="Proxima Nova Medium"/>
          <a:cs typeface="Proxima Nova Medium"/>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AEBEB"/>
          </a:solidFill>
        </a:fill>
      </a:tcStyle>
    </a:lastRow>
    <a:firstRow>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28106"/>
              <a:satOff val="-38633"/>
              <a:lumOff val="-17889"/>
            </a:schemeClr>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5D5D5"/>
          </a:solidFill>
        </a:fill>
      </a:tcStyle>
    </a:wholeTbl>
    <a:band2H>
      <a:tcTxStyle b="def" i="def"/>
      <a:tcStyle>
        <a:tcBdr/>
        <a:fill>
          <a:solidFill>
            <a:srgbClr val="BBBBBB"/>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BFF3"/>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917700"/>
            <a:ext cx="21945600" cy="706628"/>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1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19200" y="3127375"/>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solidFill>
          <a:schemeClr val="accent6"/>
        </a:solidFill>
      </p:bgPr>
    </p:bg>
    <p:spTree>
      <p:nvGrpSpPr>
        <p:cNvPr id="1" name=""/>
        <p:cNvGrpSpPr/>
        <p:nvPr/>
      </p:nvGrpSpPr>
      <p:grpSpPr>
        <a:xfrm>
          <a:off x="0" y="0"/>
          <a:ext cx="0" cy="0"/>
          <a:chOff x="0" y="0"/>
          <a:chExt cx="0" cy="0"/>
        </a:xfrm>
      </p:grpSpPr>
      <p:sp>
        <p:nvSpPr>
          <p:cNvPr id="97" name="Body Level One…"/>
          <p:cNvSpPr txBox="1"/>
          <p:nvPr>
            <p:ph type="body" sz="half" idx="1" hasCustomPrompt="1"/>
          </p:nvPr>
        </p:nvSpPr>
        <p:spPr>
          <a:xfrm>
            <a:off x="1219200" y="4763675"/>
            <a:ext cx="21945600" cy="4192883"/>
          </a:xfrm>
          <a:prstGeom prst="rect">
            <a:avLst/>
          </a:prstGeom>
        </p:spPr>
        <p:txBody>
          <a:bodyPr anchor="ctr"/>
          <a:lstStyle>
            <a:lvl1pPr marL="0" indent="0" algn="ctr">
              <a:spcBef>
                <a:spcPts val="0"/>
              </a:spcBef>
              <a:buClrTx/>
              <a:buSzTx/>
              <a:buNone/>
              <a:defRPr b="0" cap="all" sz="14000">
                <a:solidFill>
                  <a:srgbClr val="FFFFFF"/>
                </a:solidFill>
                <a:latin typeface="+mn-lt"/>
                <a:ea typeface="+mn-ea"/>
                <a:cs typeface="+mn-cs"/>
                <a:sym typeface="Druk Medium"/>
              </a:defRPr>
            </a:lvl1pPr>
            <a:lvl2pPr marL="0" indent="457200" algn="ctr">
              <a:spcBef>
                <a:spcPts val="0"/>
              </a:spcBef>
              <a:buClrTx/>
              <a:buSzTx/>
              <a:buNone/>
              <a:defRPr b="0" cap="all" sz="14000">
                <a:solidFill>
                  <a:srgbClr val="FFFFFF"/>
                </a:solidFill>
                <a:latin typeface="+mn-lt"/>
                <a:ea typeface="+mn-ea"/>
                <a:cs typeface="+mn-cs"/>
                <a:sym typeface="Druk Medium"/>
              </a:defRPr>
            </a:lvl2pPr>
            <a:lvl3pPr marL="0" indent="914400" algn="ctr">
              <a:spcBef>
                <a:spcPts val="0"/>
              </a:spcBef>
              <a:buClrTx/>
              <a:buSzTx/>
              <a:buNone/>
              <a:defRPr b="0" cap="all" sz="14000">
                <a:solidFill>
                  <a:srgbClr val="FFFFFF"/>
                </a:solidFill>
                <a:latin typeface="+mn-lt"/>
                <a:ea typeface="+mn-ea"/>
                <a:cs typeface="+mn-cs"/>
                <a:sym typeface="Druk Medium"/>
              </a:defRPr>
            </a:lvl3pPr>
            <a:lvl4pPr marL="0" indent="1371600" algn="ctr">
              <a:spcBef>
                <a:spcPts val="0"/>
              </a:spcBef>
              <a:buClrTx/>
              <a:buSzTx/>
              <a:buNone/>
              <a:defRPr b="0" cap="all" sz="14000">
                <a:solidFill>
                  <a:srgbClr val="FFFFFF"/>
                </a:solidFill>
                <a:latin typeface="+mn-lt"/>
                <a:ea typeface="+mn-ea"/>
                <a:cs typeface="+mn-cs"/>
                <a:sym typeface="Druk Medium"/>
              </a:defRPr>
            </a:lvl4pPr>
            <a:lvl5pPr marL="0" indent="1828800" algn="ctr">
              <a:spcBef>
                <a:spcPts val="0"/>
              </a:spcBef>
              <a:buClrTx/>
              <a:buSzTx/>
              <a:buNone/>
              <a:defRPr b="0" cap="all" sz="14000">
                <a:solidFill>
                  <a:srgbClr val="FFFFFF"/>
                </a:solidFill>
                <a:latin typeface="+mn-lt"/>
                <a:ea typeface="+mn-ea"/>
                <a:cs typeface="+mn-cs"/>
                <a:sym typeface="Druk Medium"/>
              </a:defRPr>
            </a:lvl5pPr>
          </a:lstStyle>
          <a:p>
            <a:pPr/>
            <a:r>
              <a:t>Statement</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solidFill>
          <a:srgbClr val="FFC617"/>
        </a:solidFill>
      </p:bgPr>
    </p:bg>
    <p:spTree>
      <p:nvGrpSpPr>
        <p:cNvPr id="1" name=""/>
        <p:cNvGrpSpPr/>
        <p:nvPr/>
      </p:nvGrpSpPr>
      <p:grpSpPr>
        <a:xfrm>
          <a:off x="0" y="0"/>
          <a:ext cx="0" cy="0"/>
          <a:chOff x="0" y="0"/>
          <a:chExt cx="0" cy="0"/>
        </a:xfrm>
      </p:grpSpPr>
      <p:sp>
        <p:nvSpPr>
          <p:cNvPr id="105" name="Body Level One…"/>
          <p:cNvSpPr txBox="1"/>
          <p:nvPr>
            <p:ph type="body" idx="1" hasCustomPrompt="1"/>
          </p:nvPr>
        </p:nvSpPr>
        <p:spPr>
          <a:xfrm>
            <a:off x="1219200" y="2334623"/>
            <a:ext cx="21945600" cy="7612249"/>
          </a:xfrm>
          <a:prstGeom prst="rect">
            <a:avLst/>
          </a:prstGeom>
        </p:spPr>
        <p:txBody>
          <a:bodyPr anchor="b"/>
          <a:lstStyle>
            <a:lvl1pPr marL="0" indent="0" algn="ctr">
              <a:lnSpc>
                <a:spcPct val="70000"/>
              </a:lnSpc>
              <a:spcBef>
                <a:spcPts val="0"/>
              </a:spcBef>
              <a:buClrTx/>
              <a:buSzTx/>
              <a:buNone/>
              <a:defRPr b="0" cap="all" spc="-500" sz="50000">
                <a:solidFill>
                  <a:srgbClr val="FFFFFF"/>
                </a:solidFill>
                <a:latin typeface="+mn-lt"/>
                <a:ea typeface="+mn-ea"/>
                <a:cs typeface="+mn-cs"/>
                <a:sym typeface="Druk Medium"/>
              </a:defRPr>
            </a:lvl1pPr>
            <a:lvl2pPr marL="0" indent="457200" algn="ctr">
              <a:lnSpc>
                <a:spcPct val="70000"/>
              </a:lnSpc>
              <a:spcBef>
                <a:spcPts val="0"/>
              </a:spcBef>
              <a:buClrTx/>
              <a:buSzTx/>
              <a:buNone/>
              <a:defRPr b="0" cap="all" spc="-500" sz="50000">
                <a:solidFill>
                  <a:srgbClr val="FFFFFF"/>
                </a:solidFill>
                <a:latin typeface="+mn-lt"/>
                <a:ea typeface="+mn-ea"/>
                <a:cs typeface="+mn-cs"/>
                <a:sym typeface="Druk Medium"/>
              </a:defRPr>
            </a:lvl2pPr>
            <a:lvl3pPr marL="0" indent="914400" algn="ctr">
              <a:lnSpc>
                <a:spcPct val="70000"/>
              </a:lnSpc>
              <a:spcBef>
                <a:spcPts val="0"/>
              </a:spcBef>
              <a:buClrTx/>
              <a:buSzTx/>
              <a:buNone/>
              <a:defRPr b="0" cap="all" spc="-500" sz="50000">
                <a:solidFill>
                  <a:srgbClr val="FFFFFF"/>
                </a:solidFill>
                <a:latin typeface="+mn-lt"/>
                <a:ea typeface="+mn-ea"/>
                <a:cs typeface="+mn-cs"/>
                <a:sym typeface="Druk Medium"/>
              </a:defRPr>
            </a:lvl3pPr>
            <a:lvl4pPr marL="0" indent="1371600" algn="ctr">
              <a:lnSpc>
                <a:spcPct val="70000"/>
              </a:lnSpc>
              <a:spcBef>
                <a:spcPts val="0"/>
              </a:spcBef>
              <a:buClrTx/>
              <a:buSzTx/>
              <a:buNone/>
              <a:defRPr b="0" cap="all" spc="-500" sz="50000">
                <a:solidFill>
                  <a:srgbClr val="FFFFFF"/>
                </a:solidFill>
                <a:latin typeface="+mn-lt"/>
                <a:ea typeface="+mn-ea"/>
                <a:cs typeface="+mn-cs"/>
                <a:sym typeface="Druk Medium"/>
              </a:defRPr>
            </a:lvl4pPr>
            <a:lvl5pPr marL="0" indent="1828800" algn="ctr">
              <a:lnSpc>
                <a:spcPct val="70000"/>
              </a:lnSpc>
              <a:spcBef>
                <a:spcPts val="0"/>
              </a:spcBef>
              <a:buClrTx/>
              <a:buSzTx/>
              <a:buNone/>
              <a:defRPr b="0" cap="all" spc="-500" sz="50000">
                <a:solidFill>
                  <a:srgbClr val="FFFFFF"/>
                </a:solidFill>
                <a:latin typeface="+mn-lt"/>
                <a:ea typeface="+mn-ea"/>
                <a:cs typeface="+mn-cs"/>
                <a:sym typeface="Druk Medium"/>
              </a:defRPr>
            </a:lvl5pPr>
          </a:lstStyle>
          <a:p>
            <a:pPr/>
            <a:r>
              <a:t>100%</a:t>
            </a:r>
          </a:p>
          <a:p>
            <a:pPr lvl="1"/>
            <a:r>
              <a:t/>
            </a:r>
          </a:p>
          <a:p>
            <a:pPr lvl="2"/>
            <a:r>
              <a:t/>
            </a:r>
          </a:p>
          <a:p>
            <a:pPr lvl="3"/>
            <a:r>
              <a:t/>
            </a:r>
          </a:p>
          <a:p>
            <a:pPr lvl="4"/>
            <a:r>
              <a:t/>
            </a:r>
          </a:p>
        </p:txBody>
      </p:sp>
      <p:sp>
        <p:nvSpPr>
          <p:cNvPr id="106" name="Fact information"/>
          <p:cNvSpPr txBox="1"/>
          <p:nvPr>
            <p:ph type="body" sz="quarter" idx="21" hasCustomPrompt="1"/>
          </p:nvPr>
        </p:nvSpPr>
        <p:spPr>
          <a:xfrm>
            <a:off x="1219200" y="9779000"/>
            <a:ext cx="21945599" cy="629921"/>
          </a:xfrm>
          <a:prstGeom prst="rect">
            <a:avLst/>
          </a:prstGeom>
        </p:spPr>
        <p:txBody>
          <a:bodyPr/>
          <a:lstStyle>
            <a:lvl1pPr marL="0" indent="0" algn="ctr">
              <a:lnSpc>
                <a:spcPct val="110000"/>
              </a:lnSpc>
              <a:spcBef>
                <a:spcPts val="0"/>
              </a:spcBef>
              <a:buClrTx/>
              <a:buSzTx/>
              <a:buNone/>
              <a:defRPr b="0" cap="all" spc="-32" sz="3200">
                <a:solidFill>
                  <a:srgbClr val="000000"/>
                </a:solidFill>
                <a:latin typeface="Proxima Nova Extrabold"/>
                <a:ea typeface="Proxima Nova Extrabold"/>
                <a:cs typeface="Proxima Nova Extrabold"/>
                <a:sym typeface="Proxima Nova Extrabold"/>
              </a:defRPr>
            </a:lvl1pPr>
          </a:lstStyle>
          <a:p>
            <a:pPr/>
            <a:r>
              <a:t>Fact information</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00BFF3"/>
        </a:solidFill>
      </p:bgPr>
    </p:bg>
    <p:spTree>
      <p:nvGrpSpPr>
        <p:cNvPr id="1" name=""/>
        <p:cNvGrpSpPr/>
        <p:nvPr/>
      </p:nvGrpSpPr>
      <p:grpSpPr>
        <a:xfrm>
          <a:off x="0" y="0"/>
          <a:ext cx="0" cy="0"/>
          <a:chOff x="0" y="0"/>
          <a:chExt cx="0" cy="0"/>
        </a:xfrm>
      </p:grpSpPr>
      <p:sp>
        <p:nvSpPr>
          <p:cNvPr id="114" name="Body Level One…"/>
          <p:cNvSpPr txBox="1"/>
          <p:nvPr>
            <p:ph type="body" sz="half" idx="1" hasCustomPrompt="1"/>
          </p:nvPr>
        </p:nvSpPr>
        <p:spPr>
          <a:xfrm>
            <a:off x="3771900" y="4464048"/>
            <a:ext cx="16840200" cy="4883152"/>
          </a:xfrm>
          <a:prstGeom prst="rect">
            <a:avLst/>
          </a:prstGeom>
        </p:spPr>
        <p:txBody>
          <a:bodyPr anchor="ctr"/>
          <a:lstStyle>
            <a:lvl1pPr marL="431800" indent="-431800" defTabSz="825500">
              <a:spcBef>
                <a:spcPts val="0"/>
              </a:spcBef>
              <a:buClrTx/>
              <a:buSzTx/>
              <a:buNone/>
              <a:defRPr b="0" cap="all" sz="14000">
                <a:solidFill>
                  <a:srgbClr val="FFFFFF"/>
                </a:solidFill>
                <a:latin typeface="+mn-lt"/>
                <a:ea typeface="+mn-ea"/>
                <a:cs typeface="+mn-cs"/>
                <a:sym typeface="Druk Medium"/>
              </a:defRPr>
            </a:lvl1pPr>
            <a:lvl2pPr marL="431800" indent="25400" defTabSz="825500">
              <a:spcBef>
                <a:spcPts val="0"/>
              </a:spcBef>
              <a:buClrTx/>
              <a:buSzTx/>
              <a:buNone/>
              <a:defRPr b="0" cap="all" sz="14000">
                <a:solidFill>
                  <a:srgbClr val="FFFFFF"/>
                </a:solidFill>
                <a:latin typeface="+mn-lt"/>
                <a:ea typeface="+mn-ea"/>
                <a:cs typeface="+mn-cs"/>
                <a:sym typeface="Druk Medium"/>
              </a:defRPr>
            </a:lvl2pPr>
            <a:lvl3pPr marL="431800" indent="482600" defTabSz="825500">
              <a:spcBef>
                <a:spcPts val="0"/>
              </a:spcBef>
              <a:buClrTx/>
              <a:buSzTx/>
              <a:buNone/>
              <a:defRPr b="0" cap="all" sz="14000">
                <a:solidFill>
                  <a:srgbClr val="FFFFFF"/>
                </a:solidFill>
                <a:latin typeface="+mn-lt"/>
                <a:ea typeface="+mn-ea"/>
                <a:cs typeface="+mn-cs"/>
                <a:sym typeface="Druk Medium"/>
              </a:defRPr>
            </a:lvl3pPr>
            <a:lvl4pPr marL="431800" indent="939800" defTabSz="825500">
              <a:spcBef>
                <a:spcPts val="0"/>
              </a:spcBef>
              <a:buClrTx/>
              <a:buSzTx/>
              <a:buNone/>
              <a:defRPr b="0" cap="all" sz="14000">
                <a:solidFill>
                  <a:srgbClr val="FFFFFF"/>
                </a:solidFill>
                <a:latin typeface="+mn-lt"/>
                <a:ea typeface="+mn-ea"/>
                <a:cs typeface="+mn-cs"/>
                <a:sym typeface="Druk Medium"/>
              </a:defRPr>
            </a:lvl4pPr>
            <a:lvl5pPr marL="431800" indent="1397000" defTabSz="825500">
              <a:spcBef>
                <a:spcPts val="0"/>
              </a:spcBef>
              <a:buClrTx/>
              <a:buSzTx/>
              <a:buNone/>
              <a:defRPr b="0" cap="all" sz="14000">
                <a:solidFill>
                  <a:srgbClr val="FFFFFF"/>
                </a:solidFill>
                <a:latin typeface="+mn-lt"/>
                <a:ea typeface="+mn-ea"/>
                <a:cs typeface="+mn-cs"/>
                <a:sym typeface="Druk Medium"/>
              </a:defRPr>
            </a:lvl5pPr>
          </a:lstStyle>
          <a:p>
            <a:pPr/>
            <a:r>
              <a:t>“Notable Quote”</a:t>
            </a:r>
          </a:p>
          <a:p>
            <a:pPr lvl="1"/>
            <a:r>
              <a:t/>
            </a:r>
          </a:p>
          <a:p>
            <a:pPr lvl="2"/>
            <a:r>
              <a:t/>
            </a:r>
          </a:p>
          <a:p>
            <a:pPr lvl="3"/>
            <a:r>
              <a:t/>
            </a:r>
          </a:p>
          <a:p>
            <a:pPr lvl="4"/>
            <a:r>
              <a:t/>
            </a:r>
          </a:p>
        </p:txBody>
      </p:sp>
      <p:sp>
        <p:nvSpPr>
          <p:cNvPr id="115" name="Attribution"/>
          <p:cNvSpPr txBox="1"/>
          <p:nvPr>
            <p:ph type="body" sz="quarter" idx="21" hasCustomPrompt="1"/>
          </p:nvPr>
        </p:nvSpPr>
        <p:spPr>
          <a:xfrm>
            <a:off x="4203700" y="9372600"/>
            <a:ext cx="16840200" cy="680721"/>
          </a:xfrm>
          <a:prstGeom prst="rect">
            <a:avLst/>
          </a:prstGeom>
        </p:spPr>
        <p:txBody>
          <a:bodyPr/>
          <a:lstStyle>
            <a:lvl1pPr marL="0" indent="0" defTabSz="825500">
              <a:lnSpc>
                <a:spcPts val="3600"/>
              </a:lnSpc>
              <a:spcBef>
                <a:spcPts val="0"/>
              </a:spcBef>
              <a:buClrTx/>
              <a:buSzTx/>
              <a:buNone/>
              <a:defRPr b="0" cap="all" spc="-32" sz="3200">
                <a:solidFill>
                  <a:srgbClr val="FFFFFF"/>
                </a:solidFill>
                <a:latin typeface="Proxima Nova Extrabold"/>
                <a:ea typeface="Proxima Nova Extrabold"/>
                <a:cs typeface="Proxima Nova Extrabold"/>
                <a:sym typeface="Proxima Nova Extrabold"/>
              </a:defRPr>
            </a:lvl1pPr>
          </a:lstStyle>
          <a:p>
            <a:pPr/>
            <a:r>
              <a:t>Attribution</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3" name="A person’s lower body with blue trousers and green shoes on a yellow and pink floor"/>
          <p:cNvSpPr/>
          <p:nvPr>
            <p:ph type="pic" sz="half" idx="21"/>
          </p:nvPr>
        </p:nvSpPr>
        <p:spPr>
          <a:xfrm>
            <a:off x="635000" y="6832600"/>
            <a:ext cx="12877800" cy="8589928"/>
          </a:xfrm>
          <a:prstGeom prst="rect">
            <a:avLst/>
          </a:prstGeom>
        </p:spPr>
        <p:txBody>
          <a:bodyPr lIns="91439" tIns="45719" rIns="91439" bIns="45719">
            <a:noAutofit/>
          </a:bodyPr>
          <a:lstStyle/>
          <a:p>
            <a:pPr/>
          </a:p>
        </p:txBody>
      </p:sp>
      <p:sp>
        <p:nvSpPr>
          <p:cNvPr id="124" name="Two adults wearing outfits with bold, solid colours — green, blue, pink and yellow"/>
          <p:cNvSpPr/>
          <p:nvPr>
            <p:ph type="pic" sz="half" idx="22"/>
          </p:nvPr>
        </p:nvSpPr>
        <p:spPr>
          <a:xfrm>
            <a:off x="88900" y="-177800"/>
            <a:ext cx="14008100" cy="8157658"/>
          </a:xfrm>
          <a:prstGeom prst="rect">
            <a:avLst/>
          </a:prstGeom>
        </p:spPr>
        <p:txBody>
          <a:bodyPr lIns="91439" tIns="45719" rIns="91439" bIns="45719">
            <a:noAutofit/>
          </a:bodyPr>
          <a:lstStyle/>
          <a:p>
            <a:pPr/>
          </a:p>
        </p:txBody>
      </p:sp>
      <p:sp>
        <p:nvSpPr>
          <p:cNvPr id="125" name="Person blowing pink bubblegum against a solid pink and blue background"/>
          <p:cNvSpPr/>
          <p:nvPr>
            <p:ph type="pic" idx="23"/>
          </p:nvPr>
        </p:nvSpPr>
        <p:spPr>
          <a:xfrm>
            <a:off x="12814300" y="-355600"/>
            <a:ext cx="12033950" cy="18034000"/>
          </a:xfrm>
          <a:prstGeom prst="rect">
            <a:avLst/>
          </a:prstGeom>
        </p:spPr>
        <p:txBody>
          <a:bodyPr lIns="91439" tIns="45719" rIns="91439" bIns="45719">
            <a:noAutofit/>
          </a:bodyPr>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3" name="A person’s lower body with blue trousers and green shoes on a yellow and pink floor"/>
          <p:cNvSpPr/>
          <p:nvPr>
            <p:ph type="pic" idx="21"/>
          </p:nvPr>
        </p:nvSpPr>
        <p:spPr>
          <a:xfrm>
            <a:off x="635000" y="-1181110"/>
            <a:ext cx="23114000" cy="15417820"/>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noFill/>
      </p:bgPr>
    </p:bg>
    <p:spTree>
      <p:nvGrpSpPr>
        <p:cNvPr id="1" name=""/>
        <p:cNvGrpSpPr/>
        <p:nvPr/>
      </p:nvGrpSpPr>
      <p:grpSpPr>
        <a:xfrm>
          <a:off x="0" y="0"/>
          <a:ext cx="0" cy="0"/>
          <a:chOff x="0" y="0"/>
          <a:chExt cx="0" cy="0"/>
        </a:xfrm>
      </p:grpSpPr>
      <p:sp>
        <p:nvSpPr>
          <p:cNvPr id="21" name="Two adults wearing outfits with bold, solid colours — green, blue, pink and yellow"/>
          <p:cNvSpPr/>
          <p:nvPr>
            <p:ph type="pic" idx="21"/>
          </p:nvPr>
        </p:nvSpPr>
        <p:spPr>
          <a:xfrm>
            <a:off x="-38100" y="-267934"/>
            <a:ext cx="24472902" cy="14251868"/>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23" name="Presentation Title"/>
          <p:cNvSpPr txBox="1"/>
          <p:nvPr>
            <p:ph type="title" hasCustomPrompt="1"/>
          </p:nvPr>
        </p:nvSpPr>
        <p:spPr>
          <a:xfrm>
            <a:off x="1219200" y="3124200"/>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24" name="Author and Date"/>
          <p:cNvSpPr txBox="1"/>
          <p:nvPr>
            <p:ph type="body" sz="quarter" idx="22" hasCustomPrompt="1"/>
          </p:nvPr>
        </p:nvSpPr>
        <p:spPr>
          <a:xfrm>
            <a:off x="1219200" y="1917700"/>
            <a:ext cx="21945600" cy="711200"/>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solidFill>
          <a:srgbClr val="00BFF3"/>
        </a:solidFill>
      </p:bgPr>
    </p:bg>
    <p:spTree>
      <p:nvGrpSpPr>
        <p:cNvPr id="1" name=""/>
        <p:cNvGrpSpPr/>
        <p:nvPr/>
      </p:nvGrpSpPr>
      <p:grpSpPr>
        <a:xfrm>
          <a:off x="0" y="0"/>
          <a:ext cx="0" cy="0"/>
          <a:chOff x="0" y="0"/>
          <a:chExt cx="0" cy="0"/>
        </a:xfrm>
      </p:grpSpPr>
      <p:sp>
        <p:nvSpPr>
          <p:cNvPr id="32" name="Body Level One…"/>
          <p:cNvSpPr txBox="1"/>
          <p:nvPr>
            <p:ph type="body" sz="quarter" idx="1" hasCustomPrompt="1"/>
          </p:nvPr>
        </p:nvSpPr>
        <p:spPr>
          <a:xfrm>
            <a:off x="19100800" y="8229600"/>
            <a:ext cx="4584700" cy="3123704"/>
          </a:xfrm>
          <a:prstGeom prst="rect">
            <a:avLst/>
          </a:prstGeom>
        </p:spPr>
        <p:txBody>
          <a:bodyPr/>
          <a:lstStyle>
            <a:lvl1pPr marL="0" indent="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1pPr>
            <a:lvl2pPr marL="0" indent="4572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2pPr>
            <a:lvl3pPr marL="0" indent="9144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3pPr>
            <a:lvl4pPr marL="0" indent="13716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4pPr>
            <a:lvl5pPr marL="0" indent="18288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5pPr>
          </a:lstStyle>
          <a:p>
            <a:pPr/>
            <a:r>
              <a:t>Caption Text</a:t>
            </a:r>
          </a:p>
          <a:p>
            <a:pPr lvl="1"/>
            <a:r>
              <a:t/>
            </a:r>
          </a:p>
          <a:p>
            <a:pPr lvl="2"/>
            <a:r>
              <a:t/>
            </a:r>
          </a:p>
          <a:p>
            <a:pPr lvl="3"/>
            <a:r>
              <a:t/>
            </a:r>
          </a:p>
          <a:p>
            <a:pPr lvl="4"/>
            <a:r>
              <a:t/>
            </a:r>
          </a:p>
        </p:txBody>
      </p:sp>
      <p:sp>
        <p:nvSpPr>
          <p:cNvPr id="33" name="A person’s lower body with blue trousers and green shoes on a yellow and pink floor"/>
          <p:cNvSpPr/>
          <p:nvPr>
            <p:ph type="pic" idx="21"/>
          </p:nvPr>
        </p:nvSpPr>
        <p:spPr>
          <a:xfrm>
            <a:off x="528828" y="0"/>
            <a:ext cx="17992344" cy="120015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635000" y="7937906"/>
            <a:ext cx="17780000" cy="5651592"/>
          </a:xfrm>
          <a:prstGeom prst="rect">
            <a:avLst/>
          </a:prstGeom>
        </p:spPr>
        <p:txBody>
          <a:bodyPr anchor="b"/>
          <a:lstStyle>
            <a:lvl1pPr algn="ctr" defTabSz="584200">
              <a:defRPr spc="-220" sz="22000">
                <a:solidFill>
                  <a:srgbClr val="FFD74C"/>
                </a:solidFill>
              </a:defRPr>
            </a:lvl1pPr>
          </a:lstStyle>
          <a:p>
            <a:pPr/>
            <a:r>
              <a:t>Slide Title</a:t>
            </a:r>
          </a:p>
        </p:txBody>
      </p:sp>
      <p:sp>
        <p:nvSpPr>
          <p:cNvPr id="35" name="Line"/>
          <p:cNvSpPr/>
          <p:nvPr/>
        </p:nvSpPr>
        <p:spPr>
          <a:xfrm>
            <a:off x="19169012" y="11874500"/>
            <a:ext cx="1549401" cy="0"/>
          </a:xfrm>
          <a:prstGeom prst="ellipse">
            <a:avLst/>
          </a:prstGeom>
          <a:ln w="254000">
            <a:solidFill>
              <a:srgbClr val="FFD74C"/>
            </a:solidFill>
            <a:miter lim="400000"/>
          </a:ln>
        </p:spPr>
        <p:txBody>
          <a:bodyPr lIns="0" tIns="0" rIns="0" bIns="0" anchor="ctr"/>
          <a:lstStyle/>
          <a:p>
            <a:pPr>
              <a:lnSpc>
                <a:spcPct val="120000"/>
              </a:lnSpc>
              <a:defRPr cap="all" sz="3000">
                <a:solidFill>
                  <a:srgbClr val="FFFFFF"/>
                </a:solidFill>
                <a:latin typeface="Proxima Nova Extrabold"/>
                <a:ea typeface="Proxima Nova Extrabold"/>
                <a:cs typeface="Proxima Nova Extrabold"/>
                <a:sym typeface="Proxima Nova Extrabold"/>
              </a:defRPr>
            </a:pP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728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19200" y="6311900"/>
            <a:ext cx="8356600" cy="6184900"/>
          </a:xfrm>
          <a:prstGeom prst="rect">
            <a:avLst/>
          </a:prstGeom>
        </p:spPr>
        <p:txBody>
          <a:bodyPr/>
          <a:lstStyle/>
          <a:p>
            <a:pPr/>
            <a:r>
              <a:t>Slide bullet text</a:t>
            </a:r>
          </a:p>
          <a:p>
            <a:pPr lvl="1"/>
            <a:r>
              <a:t/>
            </a:r>
          </a:p>
          <a:p>
            <a:pPr lvl="2"/>
            <a:r>
              <a:t/>
            </a:r>
          </a:p>
          <a:p>
            <a:pPr lvl="3"/>
            <a:r>
              <a:t/>
            </a:r>
          </a:p>
          <a:p>
            <a:pPr lvl="4"/>
            <a:r>
              <a:t/>
            </a:r>
          </a:p>
        </p:txBody>
      </p:sp>
      <p:sp>
        <p:nvSpPr>
          <p:cNvPr id="61" name="Slide Title"/>
          <p:cNvSpPr txBox="1"/>
          <p:nvPr>
            <p:ph type="title" hasCustomPrompt="1"/>
          </p:nvPr>
        </p:nvSpPr>
        <p:spPr>
          <a:xfrm>
            <a:off x="1219200" y="2439639"/>
            <a:ext cx="8356600" cy="3068291"/>
          </a:xfrm>
          <a:prstGeom prst="rect">
            <a:avLst/>
          </a:prstGeom>
        </p:spPr>
        <p:txBody>
          <a:bodyPr/>
          <a:lstStyle/>
          <a:p>
            <a:pPr/>
            <a:r>
              <a:t>Slide Title</a:t>
            </a:r>
          </a:p>
        </p:txBody>
      </p:sp>
      <p:sp>
        <p:nvSpPr>
          <p:cNvPr id="62" name="Rectangle"/>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nSpc>
                <a:spcPct val="120000"/>
              </a:lnSpc>
              <a:defRPr cap="all" sz="3000">
                <a:solidFill>
                  <a:srgbClr val="FFFFFF"/>
                </a:solidFill>
                <a:latin typeface="Proxima Nova Extrabold"/>
                <a:ea typeface="Proxima Nova Extrabold"/>
                <a:cs typeface="Proxima Nova Extrabold"/>
                <a:sym typeface="Proxima Nova Extrabold"/>
              </a:defRPr>
            </a:pPr>
          </a:p>
        </p:txBody>
      </p:sp>
      <p:sp>
        <p:nvSpPr>
          <p:cNvPr id="63" name="Partial view of a building exterior painted yellow with blue window shutters and a curtained doorway"/>
          <p:cNvSpPr/>
          <p:nvPr>
            <p:ph type="pic" idx="21"/>
          </p:nvPr>
        </p:nvSpPr>
        <p:spPr>
          <a:xfrm>
            <a:off x="9156700" y="-38100"/>
            <a:ext cx="19693467" cy="13106400"/>
          </a:xfrm>
          <a:prstGeom prst="rect">
            <a:avLst/>
          </a:prstGeom>
        </p:spPr>
        <p:txBody>
          <a:bodyPr lIns="91439" tIns="45719" rIns="91439" bIns="45719">
            <a:noAutofit/>
          </a:bodyPr>
          <a:lstStyle/>
          <a:p>
            <a:pPr/>
          </a:p>
        </p:txBody>
      </p:sp>
      <p:sp>
        <p:nvSpPr>
          <p:cNvPr id="64" name="Author and Date"/>
          <p:cNvSpPr txBox="1"/>
          <p:nvPr>
            <p:ph type="body" sz="quarter" idx="22" hasCustomPrompt="1"/>
          </p:nvPr>
        </p:nvSpPr>
        <p:spPr>
          <a:xfrm>
            <a:off x="1219200" y="1574800"/>
            <a:ext cx="8356600" cy="770128"/>
          </a:xfrm>
          <a:prstGeom prst="rect">
            <a:avLst/>
          </a:prstGeom>
        </p:spPr>
        <p:txBody>
          <a:bodyPr anchor="ctr"/>
          <a:lstStyle>
            <a:lvl1pPr marL="0" indent="0">
              <a:lnSpc>
                <a:spcPct val="120000"/>
              </a:lnSpc>
              <a:spcBef>
                <a:spcPts val="0"/>
              </a:spcBef>
              <a:buClrTx/>
              <a:buSzTx/>
              <a:buNone/>
              <a:defRPr b="0" cap="all" sz="3600">
                <a:solidFill>
                  <a:srgbClr val="00C7FC"/>
                </a:solidFill>
                <a:latin typeface="Proxima Nova Extrabold"/>
                <a:ea typeface="Proxima Nova Extrabold"/>
                <a:cs typeface="Proxima Nova Extrabold"/>
                <a:sym typeface="Proxima Nova Extrabold"/>
              </a:defRPr>
            </a:lvl1pPr>
          </a:lstStyle>
          <a:p>
            <a:pPr/>
            <a:r>
              <a:t>Author and Date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BFF3"/>
        </a:solidFill>
      </p:bgPr>
    </p:bg>
    <p:spTree>
      <p:nvGrpSpPr>
        <p:cNvPr id="1" name=""/>
        <p:cNvGrpSpPr/>
        <p:nvPr/>
      </p:nvGrpSpPr>
      <p:grpSpPr>
        <a:xfrm>
          <a:off x="0" y="0"/>
          <a:ext cx="0" cy="0"/>
          <a:chOff x="0" y="0"/>
          <a:chExt cx="0" cy="0"/>
        </a:xfrm>
      </p:grpSpPr>
      <p:sp>
        <p:nvSpPr>
          <p:cNvPr id="72" name="Section Title"/>
          <p:cNvSpPr txBox="1"/>
          <p:nvPr>
            <p:ph type="title" hasCustomPrompt="1"/>
          </p:nvPr>
        </p:nvSpPr>
        <p:spPr>
          <a:xfrm>
            <a:off x="1219200" y="4048125"/>
            <a:ext cx="21945600" cy="5930900"/>
          </a:xfrm>
          <a:prstGeom prst="rect">
            <a:avLst/>
          </a:prstGeom>
        </p:spPr>
        <p:txBody>
          <a:bodyPr anchor="ctr"/>
          <a:lstStyle>
            <a:lvl1pPr marL="431800" indent="-431800">
              <a:defRPr spc="0" sz="14000">
                <a:solidFill>
                  <a:srgbClr val="FFFFFF"/>
                </a:solidFill>
              </a:defRPr>
            </a:lvl1pPr>
          </a:lstStyle>
          <a:p>
            <a:pPr/>
            <a:r>
              <a:t>Section Title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0" name="Slide Title"/>
          <p:cNvSpPr txBox="1"/>
          <p:nvPr>
            <p:ph type="title" hasCustomPrompt="1"/>
          </p:nvPr>
        </p:nvSpPr>
        <p:spPr>
          <a:prstGeom prst="rect">
            <a:avLst/>
          </a:prstGeom>
        </p:spPr>
        <p:txBody>
          <a:bodyPr/>
          <a:lstStyle/>
          <a:p>
            <a:pPr/>
            <a:r>
              <a:t>Slide 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FFC617"/>
        </a:solidFill>
      </p:bgPr>
    </p:bg>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lvl1pPr>
              <a:defRPr spc="-140" sz="14000">
                <a:solidFill>
                  <a:srgbClr val="FFFFFF"/>
                </a:solidFill>
              </a:defRPr>
            </a:lvl1pPr>
          </a:lstStyle>
          <a:p>
            <a:pPr/>
            <a:r>
              <a:t>Agenda Title</a:t>
            </a:r>
          </a:p>
        </p:txBody>
      </p:sp>
      <p:sp>
        <p:nvSpPr>
          <p:cNvPr id="89" name="Body Level One…"/>
          <p:cNvSpPr txBox="1"/>
          <p:nvPr>
            <p:ph type="body" idx="1" hasCustomPrompt="1"/>
          </p:nvPr>
        </p:nvSpPr>
        <p:spPr>
          <a:xfrm>
            <a:off x="1219200" y="3594100"/>
            <a:ext cx="21945600" cy="8902700"/>
          </a:xfrm>
          <a:prstGeom prst="rect">
            <a:avLst/>
          </a:prstGeom>
        </p:spPr>
        <p:txBody>
          <a:bodyPr/>
          <a:lstStyle>
            <a:lvl1pPr marL="0" indent="0" defTabSz="825500">
              <a:lnSpc>
                <a:spcPct val="140000"/>
              </a:lnSpc>
              <a:spcBef>
                <a:spcPts val="0"/>
              </a:spcBef>
              <a:buClrTx/>
              <a:buSzTx/>
              <a:buNone/>
              <a:defRPr spc="-53" sz="5400">
                <a:solidFill>
                  <a:srgbClr val="000000"/>
                </a:solidFill>
              </a:defRPr>
            </a:lvl1pPr>
            <a:lvl2pPr marL="0" indent="457200" defTabSz="825500">
              <a:lnSpc>
                <a:spcPct val="140000"/>
              </a:lnSpc>
              <a:spcBef>
                <a:spcPts val="0"/>
              </a:spcBef>
              <a:buClrTx/>
              <a:buSzTx/>
              <a:buNone/>
              <a:defRPr spc="-53" sz="5400">
                <a:solidFill>
                  <a:srgbClr val="000000"/>
                </a:solidFill>
              </a:defRPr>
            </a:lvl2pPr>
            <a:lvl3pPr marL="0" indent="914400" defTabSz="825500">
              <a:lnSpc>
                <a:spcPct val="140000"/>
              </a:lnSpc>
              <a:spcBef>
                <a:spcPts val="0"/>
              </a:spcBef>
              <a:buClrTx/>
              <a:buSzTx/>
              <a:buNone/>
              <a:defRPr spc="-53" sz="5400">
                <a:solidFill>
                  <a:srgbClr val="000000"/>
                </a:solidFill>
              </a:defRPr>
            </a:lvl3pPr>
            <a:lvl4pPr marL="0" indent="1371600" defTabSz="825500">
              <a:lnSpc>
                <a:spcPct val="140000"/>
              </a:lnSpc>
              <a:spcBef>
                <a:spcPts val="0"/>
              </a:spcBef>
              <a:buClrTx/>
              <a:buSzTx/>
              <a:buNone/>
              <a:defRPr spc="-53" sz="5400">
                <a:solidFill>
                  <a:srgbClr val="000000"/>
                </a:solidFill>
              </a:defRPr>
            </a:lvl4pPr>
            <a:lvl5pPr marL="0" indent="1828800" defTabSz="825500">
              <a:lnSpc>
                <a:spcPct val="140000"/>
              </a:lnSpc>
              <a:spcBef>
                <a:spcPts val="0"/>
              </a:spcBef>
              <a:buClrTx/>
              <a:buSzTx/>
              <a:buNone/>
              <a:defRPr spc="-53" sz="5400">
                <a:solidFill>
                  <a:srgbClr val="000000"/>
                </a:solidFill>
              </a:defRPr>
            </a:lvl5pPr>
          </a:lstStyle>
          <a:p>
            <a:pPr/>
            <a:r>
              <a:t>Agenda Topics</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19200" y="3733800"/>
            <a:ext cx="21945600" cy="876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1219200" y="1219200"/>
            <a:ext cx="219456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23622000" y="13080999"/>
            <a:ext cx="336728" cy="413767"/>
          </a:xfrm>
          <a:prstGeom prst="rect">
            <a:avLst/>
          </a:prstGeom>
          <a:ln w="12700">
            <a:miter lim="400000"/>
          </a:ln>
        </p:spPr>
        <p:txBody>
          <a:bodyPr wrap="none" lIns="50800" tIns="50800" rIns="50800" bIns="50800" anchor="b">
            <a:spAutoFit/>
          </a:bodyPr>
          <a:lstStyle>
            <a:lvl1pPr algn="l">
              <a:lnSpc>
                <a:spcPts val="2600"/>
              </a:lnSpc>
              <a:defRPr sz="1800">
                <a:latin typeface="Proxima Nova Medium"/>
                <a:ea typeface="Proxima Nova Medium"/>
                <a:cs typeface="Proxima Nova Medium"/>
                <a:sym typeface="Proxima Nova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1pPr>
      <a:lvl2pPr marL="0" marR="0" indent="4572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2pPr>
      <a:lvl3pPr marL="0" marR="0" indent="9144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3pPr>
      <a:lvl4pPr marL="0" marR="0" indent="13716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4pPr>
      <a:lvl5pPr marL="0" marR="0" indent="18288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5pPr>
      <a:lvl6pPr marL="0" marR="0" indent="22860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6pPr>
      <a:lvl7pPr marL="0" marR="0" indent="27432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7pPr>
      <a:lvl8pPr marL="0" marR="0" indent="32004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8pPr>
      <a:lvl9pPr marL="0" marR="0" indent="36576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9pPr>
    </p:titleStyle>
    <p:bodyStyle>
      <a:lvl1pPr marL="685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1pPr>
      <a:lvl2pPr marL="1371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2pPr>
      <a:lvl3pPr marL="2057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3pPr>
      <a:lvl4pPr marL="2743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4pPr>
      <a:lvl5pPr marL="34290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5pPr>
      <a:lvl6pPr marL="4114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6pPr>
      <a:lvl7pPr marL="4800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7pPr>
      <a:lvl8pPr marL="5486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8pPr>
      <a:lvl9pPr marL="6172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9pPr>
    </p:bodyStyle>
    <p:otherStyle>
      <a:lvl1pPr marL="0" marR="0" indent="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1pPr>
      <a:lvl2pPr marL="0" marR="0" indent="457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2pPr>
      <a:lvl3pPr marL="0" marR="0" indent="914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3pPr>
      <a:lvl4pPr marL="0" marR="0" indent="1371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4pPr>
      <a:lvl5pPr marL="0" marR="0" indent="18288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5pPr>
      <a:lvl6pPr marL="0" marR="0" indent="22860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6pPr>
      <a:lvl7pPr marL="0" marR="0" indent="2743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7pPr>
      <a:lvl8pPr marL="0" marR="0" indent="3200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8pPr>
      <a:lvl9pPr marL="0" marR="0" indent="3657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geeksforgeeks.org/" TargetMode="External"/><Relationship Id="rId3" Type="http://schemas.openxmlformats.org/officeDocument/2006/relationships/hyperlink" Target="https://www.tutorialspoint.com/" TargetMode="External"/><Relationship Id="rId4" Type="http://schemas.openxmlformats.org/officeDocument/2006/relationships/hyperlink" Target="https://github.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BY…"/>
          <p:cNvSpPr txBox="1"/>
          <p:nvPr>
            <p:ph type="body" sz="quarter" idx="1"/>
          </p:nvPr>
        </p:nvSpPr>
        <p:spPr>
          <a:prstGeom prst="rect">
            <a:avLst/>
          </a:prstGeom>
        </p:spPr>
        <p:txBody>
          <a:bodyPr/>
          <a:lstStyle/>
          <a:p>
            <a:pPr/>
            <a:r>
              <a:t>BY</a:t>
            </a:r>
          </a:p>
          <a:p>
            <a:pPr/>
            <a:r>
              <a:t>P USHASWI (192210083)</a:t>
            </a:r>
          </a:p>
          <a:p>
            <a:pPr/>
            <a:r>
              <a:t>T SAI MOHITH(192211229)</a:t>
            </a:r>
          </a:p>
          <a:p>
            <a:pPr/>
            <a:r>
              <a:t>S CHARAN KUMAR(192211364)</a:t>
            </a:r>
          </a:p>
        </p:txBody>
      </p:sp>
      <p:sp>
        <p:nvSpPr>
          <p:cNvPr id="151" name="PROCESS SCHEDULING SIMULATOR"/>
          <p:cNvSpPr txBox="1"/>
          <p:nvPr>
            <p:ph type="title"/>
          </p:nvPr>
        </p:nvSpPr>
        <p:spPr>
          <a:prstGeom prst="rect">
            <a:avLst/>
          </a:prstGeom>
          <a:solidFill>
            <a:schemeClr val="accent1"/>
          </a:solidFill>
        </p:spPr>
        <p:txBody>
          <a:bodyPr/>
          <a:lstStyle>
            <a:lvl1pPr algn="ctr" defTabSz="528319">
              <a:lnSpc>
                <a:spcPct val="120000"/>
              </a:lnSpc>
              <a:defRPr spc="0" sz="5760">
                <a:solidFill>
                  <a:srgbClr val="000000"/>
                </a:solidFill>
                <a:latin typeface="Proxima Nova Extrabold"/>
                <a:ea typeface="Proxima Nova Extrabold"/>
                <a:cs typeface="Proxima Nova Extrabold"/>
                <a:sym typeface="Proxima Nova Extrabold"/>
              </a:defRPr>
            </a:lvl1pPr>
          </a:lstStyle>
          <a:p>
            <a:pPr/>
            <a:r>
              <a:t>PROCESS SCHEDULING SIMULATOR</a:t>
            </a:r>
          </a:p>
        </p:txBody>
      </p:sp>
      <p:pic>
        <p:nvPicPr>
          <p:cNvPr id="152" name="Partial view of a building exterior painted yellow with blue window shutters and a curtained doorway" descr="Partial view of a building exterior painted yellow with blue window shutters and a curtained doorway"/>
          <p:cNvPicPr>
            <a:picLocks noChangeAspect="1"/>
          </p:cNvPicPr>
          <p:nvPr>
            <p:ph type="pic" idx="21"/>
          </p:nvPr>
        </p:nvPicPr>
        <p:blipFill>
          <a:blip r:embed="rId2">
            <a:extLst/>
          </a:blip>
          <a:srcRect l="11736" t="290" r="35511" b="0"/>
          <a:stretch>
            <a:fillRect/>
          </a:stretch>
        </p:blipFill>
        <p:spPr>
          <a:xfrm>
            <a:off x="11468100" y="0"/>
            <a:ext cx="10388600" cy="13068300"/>
          </a:xfrm>
          <a:prstGeom prst="rect">
            <a:avLst/>
          </a:prstGeom>
        </p:spPr>
      </p:pic>
      <p:sp>
        <p:nvSpPr>
          <p:cNvPr id="153" name="V"/>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lide bullet text"/>
          <p:cNvSpPr txBox="1"/>
          <p:nvPr>
            <p:ph type="body" idx="1"/>
          </p:nvPr>
        </p:nvSpPr>
        <p:spPr>
          <a:prstGeom prst="rect">
            <a:avLst/>
          </a:prstGeom>
        </p:spPr>
        <p:txBody>
          <a:bodyPr/>
          <a:lstStyle/>
          <a:p>
            <a:pPr/>
          </a:p>
        </p:txBody>
      </p:sp>
      <p:sp>
        <p:nvSpPr>
          <p:cNvPr id="182" name="Final output"/>
          <p:cNvSpPr txBox="1"/>
          <p:nvPr>
            <p:ph type="title"/>
          </p:nvPr>
        </p:nvSpPr>
        <p:spPr>
          <a:prstGeom prst="rect">
            <a:avLst/>
          </a:prstGeom>
          <a:solidFill>
            <a:schemeClr val="accent1"/>
          </a:solidFill>
        </p:spPr>
        <p:txBody>
          <a:bodyPr/>
          <a:lstStyle>
            <a:lvl1pPr algn="ctr">
              <a:lnSpc>
                <a:spcPct val="120000"/>
              </a:lnSpc>
              <a:defRPr spc="0" sz="8000">
                <a:solidFill>
                  <a:srgbClr val="000000"/>
                </a:solidFill>
                <a:latin typeface="Proxima Nova Extrabold"/>
                <a:ea typeface="Proxima Nova Extrabold"/>
                <a:cs typeface="Proxima Nova Extrabold"/>
                <a:sym typeface="Proxima Nova Extrabold"/>
              </a:defRPr>
            </a:lvl1pPr>
          </a:lstStyle>
          <a:p>
            <a:pPr/>
            <a:r>
              <a:t>Final output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By implementing a process scheduling processor, operating systems can achieve better resource utilization, improved system responsiveness, and enhanced overall performance. The scheduler plays a key role in ensuring fairness, efficiency, and responsivene"/>
          <p:cNvSpPr txBox="1"/>
          <p:nvPr>
            <p:ph type="body" idx="1"/>
          </p:nvPr>
        </p:nvSpPr>
        <p:spPr>
          <a:prstGeom prst="rect">
            <a:avLst/>
          </a:prstGeom>
          <a:solidFill>
            <a:srgbClr val="000000"/>
          </a:solidFill>
        </p:spPr>
        <p:txBody>
          <a:bodyPr/>
          <a:lstStyle/>
          <a:p>
            <a:pPr marL="0" indent="0" defTabSz="219455">
              <a:lnSpc>
                <a:spcPct val="100000"/>
              </a:lnSpc>
              <a:spcBef>
                <a:spcPts val="900"/>
              </a:spcBef>
              <a:buClrTx/>
              <a:buSzTx/>
              <a:buNone/>
              <a:defRPr sz="3887">
                <a:solidFill>
                  <a:srgbClr val="ECECEC"/>
                </a:solidFill>
                <a:latin typeface="Helvetica"/>
                <a:ea typeface="Helvetica"/>
                <a:cs typeface="Helvetica"/>
                <a:sym typeface="Helvetica"/>
              </a:defRPr>
            </a:pPr>
            <a:r>
              <a:t>By implementing a process scheduling processor, operating systems can achieve better resource utilization, improved system responsiveness, and enhanced overall performance. The scheduler plays a key role in ensuring fairness, efficiency, and responsiveness in multitasking environments by determining the order in which processes are executed and allocating CPU time accordingly.</a:t>
            </a:r>
          </a:p>
          <a:p>
            <a:pPr marL="0" indent="0" defTabSz="219455">
              <a:lnSpc>
                <a:spcPct val="100000"/>
              </a:lnSpc>
              <a:spcBef>
                <a:spcPts val="900"/>
              </a:spcBef>
              <a:buClrTx/>
              <a:buSzTx/>
              <a:buNone/>
              <a:defRPr sz="3887">
                <a:solidFill>
                  <a:srgbClr val="ECECEC"/>
                </a:solidFill>
                <a:latin typeface="Helvetica"/>
                <a:ea typeface="Helvetica"/>
                <a:cs typeface="Helvetica"/>
                <a:sym typeface="Helvetica"/>
              </a:defRPr>
            </a:pPr>
            <a:r>
              <a:t>Furthermore, a well-designed and implemented process scheduling processor contributes to the stability, reliability, and usability of the operating system. It allows users to run multiple concurrent processes smoothly and efficiently, providing a seamless computing experience.</a:t>
            </a:r>
          </a:p>
          <a:p>
            <a:pPr marL="0" indent="0" defTabSz="219455">
              <a:lnSpc>
                <a:spcPct val="100000"/>
              </a:lnSpc>
              <a:spcBef>
                <a:spcPts val="0"/>
              </a:spcBef>
              <a:buClrTx/>
              <a:buSzTx/>
              <a:buNone/>
              <a:defRPr sz="3887">
                <a:solidFill>
                  <a:srgbClr val="ECECEC"/>
                </a:solidFill>
                <a:latin typeface="Helvetica"/>
                <a:ea typeface="Helvetica"/>
                <a:cs typeface="Helvetica"/>
                <a:sym typeface="Helvetica"/>
              </a:defRPr>
            </a:pPr>
            <a:r>
              <a:t>Overall, the implementation of a process scheduling processor requires careful planning, attention to detail, and thorough testing to ensure its effectiveness, reliability, and performance. With the proper design and implementation, a process scheduling processor can significantly enhance the capabilities and performance of an operating system, enabling it to meet the demands of modern computing environments.</a:t>
            </a:r>
          </a:p>
          <a:p>
            <a:pPr marL="0" indent="0" algn="ctr" defTabSz="219455">
              <a:lnSpc>
                <a:spcPct val="100000"/>
              </a:lnSpc>
              <a:spcBef>
                <a:spcPts val="0"/>
              </a:spcBef>
              <a:buClrTx/>
              <a:buSzTx/>
              <a:buNone/>
              <a:defRPr b="0" sz="576">
                <a:solidFill>
                  <a:srgbClr val="676767"/>
                </a:solidFill>
                <a:latin typeface="Helvetica"/>
                <a:ea typeface="Helvetica"/>
                <a:cs typeface="Helvetica"/>
                <a:sym typeface="Helvetica"/>
              </a:defRPr>
            </a:pPr>
          </a:p>
          <a:p>
            <a:pPr marL="0" indent="0" algn="ctr" defTabSz="219455">
              <a:lnSpc>
                <a:spcPct val="100000"/>
              </a:lnSpc>
              <a:spcBef>
                <a:spcPts val="0"/>
              </a:spcBef>
              <a:buClrTx/>
              <a:buSzTx/>
              <a:buNone/>
              <a:defRPr b="0" sz="576">
                <a:solidFill>
                  <a:srgbClr val="676767"/>
                </a:solidFill>
                <a:latin typeface="Helvetica"/>
                <a:ea typeface="Helvetica"/>
                <a:cs typeface="Helvetica"/>
                <a:sym typeface="Helvetica"/>
              </a:defRPr>
            </a:pPr>
          </a:p>
          <a:p>
            <a:pPr marL="0" indent="0" algn="ctr" defTabSz="219455">
              <a:lnSpc>
                <a:spcPct val="100000"/>
              </a:lnSpc>
              <a:spcBef>
                <a:spcPts val="0"/>
              </a:spcBef>
              <a:buClrTx/>
              <a:buSzTx/>
              <a:buNone/>
              <a:defRPr b="0" sz="768">
                <a:solidFill>
                  <a:srgbClr val="676767"/>
                </a:solidFill>
                <a:latin typeface="Helvetica"/>
                <a:ea typeface="Helvetica"/>
                <a:cs typeface="Helvetica"/>
                <a:sym typeface="Helvetica"/>
              </a:defRPr>
            </a:pPr>
          </a:p>
          <a:p>
            <a:pPr marL="0" indent="0" algn="ctr" defTabSz="219455">
              <a:lnSpc>
                <a:spcPct val="100000"/>
              </a:lnSpc>
              <a:spcBef>
                <a:spcPts val="0"/>
              </a:spcBef>
              <a:buClrTx/>
              <a:buSzTx/>
              <a:buNone/>
              <a:defRPr b="0" sz="672">
                <a:solidFill>
                  <a:srgbClr val="000000"/>
                </a:solidFill>
                <a:latin typeface="Helvetica"/>
                <a:ea typeface="Helvetica"/>
                <a:cs typeface="Helvetica"/>
                <a:sym typeface="Helvetica"/>
              </a:defRPr>
            </a:pPr>
          </a:p>
        </p:txBody>
      </p:sp>
      <p:sp>
        <p:nvSpPr>
          <p:cNvPr id="185" name="Conclusion"/>
          <p:cNvSpPr txBox="1"/>
          <p:nvPr>
            <p:ph type="title"/>
          </p:nvPr>
        </p:nvSpPr>
        <p:spPr>
          <a:prstGeom prst="rect">
            <a:avLst/>
          </a:prstGeom>
          <a:solidFill>
            <a:schemeClr val="accent1"/>
          </a:solidFill>
        </p:spPr>
        <p:txBody>
          <a:bodyPr/>
          <a:lstStyle>
            <a:lvl1pPr algn="ctr">
              <a:lnSpc>
                <a:spcPct val="120000"/>
              </a:lnSpc>
              <a:defRPr spc="0" sz="8800">
                <a:solidFill>
                  <a:srgbClr val="000000"/>
                </a:solidFill>
                <a:latin typeface="Proxima Nova Extrabold"/>
                <a:ea typeface="Proxima Nova Extrabold"/>
                <a:cs typeface="Proxima Nova Extrabold"/>
                <a:sym typeface="Proxima Nova Extrabold"/>
              </a:defRPr>
            </a:lvl1pPr>
          </a:lstStyle>
          <a:p>
            <a:pPr/>
            <a:r>
              <a:t>Conclusion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he future scope for a Process Scheduling Simulator is broad and encompasses various areas of improvement and expansion. Some potential avenues for future development and enhancement include:…"/>
          <p:cNvSpPr txBox="1"/>
          <p:nvPr>
            <p:ph type="body" idx="1"/>
          </p:nvPr>
        </p:nvSpPr>
        <p:spPr>
          <a:prstGeom prst="rect">
            <a:avLst/>
          </a:prstGeom>
          <a:solidFill>
            <a:srgbClr val="000000"/>
          </a:solidFill>
        </p:spPr>
        <p:txBody>
          <a:bodyPr/>
          <a:lstStyle/>
          <a:p>
            <a:pPr marL="0" indent="0" defTabSz="205739">
              <a:lnSpc>
                <a:spcPct val="100000"/>
              </a:lnSpc>
              <a:spcBef>
                <a:spcPts val="900"/>
              </a:spcBef>
              <a:buClrTx/>
              <a:buSzTx/>
              <a:buNone/>
              <a:defRPr sz="3239">
                <a:solidFill>
                  <a:srgbClr val="ECECEC"/>
                </a:solidFill>
                <a:latin typeface="Helvetica"/>
                <a:ea typeface="Helvetica"/>
                <a:cs typeface="Helvetica"/>
                <a:sym typeface="Helvetica"/>
              </a:defRPr>
            </a:pPr>
            <a:r>
              <a:t>The future scope for a Process Scheduling Simulator is broad and encompasses various areas of improvement and expansion. Some potential avenues for future development and enhancement include:</a:t>
            </a:r>
          </a:p>
          <a:p>
            <a:pPr marL="205739" indent="-142875" defTabSz="205739">
              <a:lnSpc>
                <a:spcPct val="100000"/>
              </a:lnSpc>
              <a:spcBef>
                <a:spcPts val="0"/>
              </a:spcBef>
              <a:buClr>
                <a:srgbClr val="ECECEC"/>
              </a:buClr>
              <a:buFont typeface="Helvetica"/>
              <a:buChar char="•"/>
              <a:defRPr sz="3239">
                <a:solidFill>
                  <a:srgbClr val="ECECEC"/>
                </a:solidFill>
                <a:latin typeface="Helvetica"/>
                <a:ea typeface="Helvetica"/>
                <a:cs typeface="Helvetica"/>
                <a:sym typeface="Helvetica"/>
              </a:defRPr>
            </a:pPr>
            <a:r>
              <a:t>Additional Scheduling Algorithms: Incorporate support for more advanced and specialized process scheduling algorithms, such as Multilevel Feedback Queue (MLFQ), Lottery Scheduling, Earliest Deadline First (EDF), and Rate Monotonic Scheduling (RMS). This would allow users to explore a wider range of scheduling policies and compare their performance.</a:t>
            </a:r>
          </a:p>
          <a:p>
            <a:pPr marL="205739" indent="-142875" defTabSz="205739">
              <a:lnSpc>
                <a:spcPct val="100000"/>
              </a:lnSpc>
              <a:spcBef>
                <a:spcPts val="0"/>
              </a:spcBef>
              <a:buClr>
                <a:srgbClr val="ECECEC"/>
              </a:buClr>
              <a:buFont typeface="Helvetica"/>
              <a:buChar char="•"/>
              <a:defRPr sz="3239">
                <a:solidFill>
                  <a:srgbClr val="ECECEC"/>
                </a:solidFill>
                <a:latin typeface="Helvetica"/>
                <a:ea typeface="Helvetica"/>
                <a:cs typeface="Helvetica"/>
                <a:sym typeface="Helvetica"/>
              </a:defRPr>
            </a:pPr>
            <a:r>
              <a:t>Real-time Scheduling: Extend the simulator to support real-time process scheduling, enabling users to simulate and analyze the behavior of real-time operating systems and scheduling algorithms. This could include support for fixed-priority scheduling, deadline-based scheduling, and priority inheritance mechanisms.</a:t>
            </a:r>
          </a:p>
          <a:p>
            <a:pPr marL="205739" indent="-142875" defTabSz="205739">
              <a:lnSpc>
                <a:spcPct val="100000"/>
              </a:lnSpc>
              <a:spcBef>
                <a:spcPts val="0"/>
              </a:spcBef>
              <a:buClr>
                <a:srgbClr val="ECECEC"/>
              </a:buClr>
              <a:buFont typeface="Helvetica"/>
              <a:buChar char="•"/>
              <a:defRPr sz="3239">
                <a:solidFill>
                  <a:srgbClr val="ECECEC"/>
                </a:solidFill>
                <a:latin typeface="Helvetica"/>
                <a:ea typeface="Helvetica"/>
                <a:cs typeface="Helvetica"/>
                <a:sym typeface="Helvetica"/>
              </a:defRPr>
            </a:pPr>
            <a:r>
              <a:t>Visualization Enhancements: Enhance the visualization features of the simulator to provide more interactive and informative graphical representations of the scheduling process. This could include animated simulations, interactive timelines, and customizable charts to visualize scheduling decisions and performance metrics.</a:t>
            </a:r>
          </a:p>
          <a:p>
            <a:pPr marL="205739" indent="-142875" defTabSz="205739">
              <a:lnSpc>
                <a:spcPct val="100000"/>
              </a:lnSpc>
              <a:spcBef>
                <a:spcPts val="0"/>
              </a:spcBef>
              <a:buClr>
                <a:srgbClr val="ECECEC"/>
              </a:buClr>
              <a:buFont typeface="Helvetica"/>
              <a:buChar char="•"/>
              <a:defRPr sz="3239">
                <a:solidFill>
                  <a:srgbClr val="ECECEC"/>
                </a:solidFill>
                <a:latin typeface="Helvetica"/>
                <a:ea typeface="Helvetica"/>
                <a:cs typeface="Helvetica"/>
                <a:sym typeface="Helvetica"/>
              </a:defRPr>
            </a:pPr>
            <a:r>
              <a:t>Multi-core Scheduling: Extend the simulator to support multi-core processors and parallel execution of processes. This would involve simulating the scheduling of processes across multiple CPU cores and analyzing the performance of different scheduling algorithms in a multi-core environment.</a:t>
            </a:r>
          </a:p>
        </p:txBody>
      </p:sp>
      <p:sp>
        <p:nvSpPr>
          <p:cNvPr id="188" name="Future scope"/>
          <p:cNvSpPr txBox="1"/>
          <p:nvPr>
            <p:ph type="title"/>
          </p:nvPr>
        </p:nvSpPr>
        <p:spPr>
          <a:prstGeom prst="rect">
            <a:avLst/>
          </a:prstGeom>
          <a:solidFill>
            <a:schemeClr val="accent1"/>
          </a:solidFill>
        </p:spPr>
        <p:txBody>
          <a:bodyPr/>
          <a:lstStyle>
            <a:lvl1pPr algn="ctr">
              <a:lnSpc>
                <a:spcPct val="120000"/>
              </a:lnSpc>
              <a:defRPr spc="0" sz="8100">
                <a:solidFill>
                  <a:srgbClr val="000000"/>
                </a:solidFill>
                <a:latin typeface="Proxima Nova Extrabold"/>
                <a:ea typeface="Proxima Nova Extrabold"/>
                <a:cs typeface="Proxima Nova Extrabold"/>
                <a:sym typeface="Proxima Nova Extrabold"/>
              </a:defRPr>
            </a:lvl1pPr>
          </a:lstStyle>
          <a:p>
            <a:pPr/>
            <a:r>
              <a:t>Future scope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 literature survey for a Process Scheduling Simulator would involve reviewing existing research papers, academic publications, books, and online resources related to process scheduling algorithms, simulation techniques, and operating system design. Here"/>
          <p:cNvSpPr txBox="1"/>
          <p:nvPr>
            <p:ph type="body" idx="1"/>
          </p:nvPr>
        </p:nvSpPr>
        <p:spPr>
          <a:prstGeom prst="rect">
            <a:avLst/>
          </a:prstGeom>
          <a:solidFill>
            <a:srgbClr val="000000"/>
          </a:solidFill>
        </p:spPr>
        <p:txBody>
          <a:bodyPr/>
          <a:lstStyle/>
          <a:p>
            <a:pPr marL="0" indent="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A literature survey for a Process Scheduling Simulator would involve reviewing existing research papers, academic publications, books, and online resources related to process scheduling algorithms, simulation techniques, and operating system design. Here is an overview of potential sources and topics to consider in a literature survey:</a:t>
            </a:r>
          </a:p>
          <a:p>
            <a:pPr marL="0" indent="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Research Papers and Academic Publications:</a:t>
            </a:r>
          </a:p>
          <a:p>
            <a:pPr lvl="1" marL="0" indent="18288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&gt;Review papers that discuss various process scheduling algorithms, such as FCFS, SJF, RR, Priority Scheduling, MLFQ, etc.</a:t>
            </a:r>
          </a:p>
          <a:p>
            <a:pPr lvl="1" marL="0" indent="18288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&gt;Look for papers that propose novel scheduling algorithms, optimization techniques, or performance analysis methods.</a:t>
            </a:r>
          </a:p>
          <a:p>
            <a:pPr lvl="1" marL="0" indent="18288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&gt;Explore papers that compare and evaluate the performance of different scheduling algorithms under various conditions and workloads.</a:t>
            </a:r>
          </a:p>
          <a:p>
            <a:pPr lvl="1" marL="0" indent="18288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&gt;Identify papers that discuss real-time scheduling, multi-core scheduling, and scheduling in distributed systems.</a:t>
            </a:r>
          </a:p>
          <a:p>
            <a:pPr marL="0" indent="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p>
          <a:p>
            <a:pPr lvl="1" marL="0" indent="18288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Consult textbooks on operating system concepts and principles, such as "Operating System Concepts" by Abraham Silberschatz, Peter Baer Galvin, and Greg Gagne.</a:t>
            </a:r>
          </a:p>
          <a:p>
            <a:pPr lvl="1" marL="0" indent="182880" defTabSz="330200">
              <a:lnSpc>
                <a:spcPct val="120000"/>
              </a:lnSpc>
              <a:spcBef>
                <a:spcPts val="0"/>
              </a:spcBef>
              <a:buClrTx/>
              <a:buSzTx/>
              <a:buNone/>
              <a:defRPr b="0" cap="all" sz="3280">
                <a:solidFill>
                  <a:srgbClr val="FFFFFF"/>
                </a:solidFill>
                <a:latin typeface="Proxima Nova Extrabold"/>
                <a:ea typeface="Proxima Nova Extrabold"/>
                <a:cs typeface="Proxima Nova Extrabold"/>
                <a:sym typeface="Proxima Nova Extrabold"/>
              </a:defRPr>
            </a:pPr>
            <a:r>
              <a:t>Look for books that specifically cover process scheduling algorithms and techniques, such as "Modern Operating Systems" by Andrew S. Tanenbaum and Herbert Bos.</a:t>
            </a:r>
          </a:p>
        </p:txBody>
      </p:sp>
      <p:sp>
        <p:nvSpPr>
          <p:cNvPr id="191" name="Literature survey"/>
          <p:cNvSpPr txBox="1"/>
          <p:nvPr>
            <p:ph type="title"/>
          </p:nvPr>
        </p:nvSpPr>
        <p:spPr>
          <a:prstGeom prst="rect">
            <a:avLst/>
          </a:prstGeom>
          <a:solidFill>
            <a:schemeClr val="accent1"/>
          </a:solidFill>
        </p:spPr>
        <p:txBody>
          <a:bodyPr/>
          <a:lstStyle>
            <a:lvl1pPr algn="ctr">
              <a:lnSpc>
                <a:spcPct val="120000"/>
              </a:lnSpc>
              <a:defRPr spc="0" sz="8500">
                <a:solidFill>
                  <a:srgbClr val="000000"/>
                </a:solidFill>
                <a:latin typeface="Proxima Nova Extrabold"/>
                <a:ea typeface="Proxima Nova Extrabold"/>
                <a:cs typeface="Proxima Nova Extrabold"/>
                <a:sym typeface="Proxima Nova Extrabold"/>
              </a:defRPr>
            </a:lvl1pPr>
          </a:lstStyle>
          <a:p>
            <a:pPr/>
            <a:r>
              <a:t>Literature survey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eeksforGeeks (https://www.geeksforgeeks.org/) - GeeksforGeeks offers articles, tutorials, and implementation examples on various topics related to computer science, including process scheduling algorithms.…"/>
          <p:cNvSpPr txBox="1"/>
          <p:nvPr>
            <p:ph type="body" idx="1"/>
          </p:nvPr>
        </p:nvSpPr>
        <p:spPr>
          <a:prstGeom prst="rect">
            <a:avLst/>
          </a:prstGeom>
          <a:solidFill>
            <a:srgbClr val="000000"/>
          </a:solidFill>
        </p:spPr>
        <p:txBody>
          <a:bodyPr/>
          <a:lstStyle/>
          <a:p>
            <a:pPr marL="0" indent="0" algn="ctr" defTabSz="825500">
              <a:lnSpc>
                <a:spcPct val="120000"/>
              </a:lnSpc>
              <a:spcBef>
                <a:spcPts val="0"/>
              </a:spcBef>
              <a:buClrTx/>
              <a:buSzTx/>
              <a:buNone/>
              <a:defRPr b="0" cap="all" sz="3000">
                <a:solidFill>
                  <a:srgbClr val="FFFFFF"/>
                </a:solidFill>
                <a:latin typeface="Proxima Nova Extrabold"/>
                <a:ea typeface="Proxima Nova Extrabold"/>
                <a:cs typeface="Proxima Nova Extrabold"/>
                <a:sym typeface="Proxima Nova Extrabold"/>
              </a:defRPr>
            </a:pPr>
            <a:r>
              <a:t>	GeeksforGeeks (</a:t>
            </a:r>
            <a:r>
              <a:rPr>
                <a:solidFill>
                  <a:srgbClr val="7AB7FF"/>
                </a:solidFill>
                <a:hlinkClick r:id="rId2" invalidUrl="" action="" tgtFrame="" tooltip="" history="1" highlightClick="0" endSnd="0"/>
              </a:rPr>
              <a:t>https://www.geeksforgeeks.org/</a:t>
            </a:r>
            <a:r>
              <a:t>) - GeeksforGeeks offers articles, tutorials, and implementation examples on various topics related to computer science, including process scheduling algorithms.</a:t>
            </a:r>
          </a:p>
          <a:p>
            <a:pPr marL="0" indent="0" algn="ctr" defTabSz="825500">
              <a:lnSpc>
                <a:spcPct val="120000"/>
              </a:lnSpc>
              <a:spcBef>
                <a:spcPts val="0"/>
              </a:spcBef>
              <a:buClrTx/>
              <a:buSzTx/>
              <a:buNone/>
              <a:defRPr b="0" cap="all" sz="3000">
                <a:solidFill>
                  <a:srgbClr val="FFFFFF"/>
                </a:solidFill>
                <a:latin typeface="Proxima Nova Extrabold"/>
                <a:ea typeface="Proxima Nova Extrabold"/>
                <a:cs typeface="Proxima Nova Extrabold"/>
                <a:sym typeface="Proxima Nova Extrabold"/>
              </a:defRPr>
            </a:pPr>
            <a:r>
              <a:t>	Tutorialspoint (</a:t>
            </a:r>
            <a:r>
              <a:rPr>
                <a:solidFill>
                  <a:srgbClr val="7AB7FF"/>
                </a:solidFill>
                <a:hlinkClick r:id="rId3" invalidUrl="" action="" tgtFrame="" tooltip="" history="1" highlightClick="0" endSnd="0"/>
              </a:rPr>
              <a:t>https://www.tutorialspoint.com/</a:t>
            </a:r>
            <a:r>
              <a:t>) - Tutorialspoint provides tutorials and resources on a wide range of topics, including operating systems and process scheduling.</a:t>
            </a:r>
          </a:p>
          <a:p>
            <a:pPr marL="0" indent="0" algn="ctr" defTabSz="825500">
              <a:lnSpc>
                <a:spcPct val="120000"/>
              </a:lnSpc>
              <a:spcBef>
                <a:spcPts val="0"/>
              </a:spcBef>
              <a:buClrTx/>
              <a:buSzTx/>
              <a:buNone/>
              <a:defRPr b="0" cap="all" sz="3000">
                <a:solidFill>
                  <a:srgbClr val="FFFFFF"/>
                </a:solidFill>
                <a:latin typeface="Proxima Nova Extrabold"/>
                <a:ea typeface="Proxima Nova Extrabold"/>
                <a:cs typeface="Proxima Nova Extrabold"/>
                <a:sym typeface="Proxima Nova Extrabold"/>
              </a:defRPr>
            </a:pPr>
            <a:r>
              <a:t>	GitHub (</a:t>
            </a:r>
            <a:r>
              <a:rPr>
                <a:solidFill>
                  <a:srgbClr val="7AB7FF"/>
                </a:solidFill>
                <a:hlinkClick r:id="rId4" invalidUrl="" action="" tgtFrame="" tooltip="" history="1" highlightClick="0" endSnd="0"/>
              </a:rPr>
              <a:t>https://github.com/</a:t>
            </a:r>
            <a:r>
              <a:t>) - GitHub hosts numerous open-source projects related to process scheduling simulation and implementation. You can find sample code, projects, and repositories to explore and learn from.</a:t>
            </a:r>
          </a:p>
        </p:txBody>
      </p:sp>
      <p:sp>
        <p:nvSpPr>
          <p:cNvPr id="194" name="Reference"/>
          <p:cNvSpPr txBox="1"/>
          <p:nvPr>
            <p:ph type="title"/>
          </p:nvPr>
        </p:nvSpPr>
        <p:spPr>
          <a:prstGeom prst="rect">
            <a:avLst/>
          </a:prstGeom>
          <a:solidFill>
            <a:schemeClr val="accent1"/>
          </a:solidFill>
        </p:spPr>
        <p:txBody>
          <a:bodyPr/>
          <a:lstStyle>
            <a:lvl1pPr algn="ctr">
              <a:lnSpc>
                <a:spcPct val="120000"/>
              </a:lnSpc>
              <a:defRPr spc="0" sz="9300">
                <a:solidFill>
                  <a:srgbClr val="000000"/>
                </a:solidFill>
                <a:latin typeface="Proxima Nova Extrabold"/>
                <a:ea typeface="Proxima Nova Extrabold"/>
                <a:cs typeface="Proxima Nova Extrabold"/>
                <a:sym typeface="Proxima Nova Extrabold"/>
              </a:defRPr>
            </a:lvl1pPr>
          </a:lstStyle>
          <a:p>
            <a:pPr/>
            <a:r>
              <a:t>Reference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8" name="Image Gallery"/>
          <p:cNvGrpSpPr/>
          <p:nvPr/>
        </p:nvGrpSpPr>
        <p:grpSpPr>
          <a:xfrm>
            <a:off x="-80847" y="-42099"/>
            <a:ext cx="24545694" cy="14378197"/>
            <a:chOff x="0" y="0"/>
            <a:chExt cx="24545692" cy="14378195"/>
          </a:xfrm>
        </p:grpSpPr>
        <p:pic>
          <p:nvPicPr>
            <p:cNvPr id="196" name="thank_you_283461.jpg" descr="thank_you_283461.jpg"/>
            <p:cNvPicPr>
              <a:picLocks noChangeAspect="1"/>
            </p:cNvPicPr>
            <p:nvPr/>
          </p:nvPicPr>
          <p:blipFill>
            <a:blip r:embed="rId2">
              <a:extLst/>
            </a:blip>
            <a:srcRect l="45" t="0" r="45" b="0"/>
            <a:stretch>
              <a:fillRect/>
            </a:stretch>
          </p:blipFill>
          <p:spPr>
            <a:xfrm>
              <a:off x="0" y="0"/>
              <a:ext cx="24545693" cy="13819396"/>
            </a:xfrm>
            <a:prstGeom prst="rect">
              <a:avLst/>
            </a:prstGeom>
            <a:ln w="12700" cap="flat">
              <a:noFill/>
              <a:miter lim="400000"/>
            </a:ln>
            <a:effectLst/>
          </p:spPr>
        </p:pic>
        <p:sp>
          <p:nvSpPr>
            <p:cNvPr id="197" name="Caption"/>
            <p:cNvSpPr/>
            <p:nvPr/>
          </p:nvSpPr>
          <p:spPr>
            <a:xfrm>
              <a:off x="0" y="13895595"/>
              <a:ext cx="24545693"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t;  The Process Scheduling Simulator is a tool designed to simulate the scheduling of processes in an operating system environment. Process scheduling is a critical component of any operating system, responsible for efficiently managing the execution of m"/>
          <p:cNvSpPr txBox="1"/>
          <p:nvPr>
            <p:ph type="body" idx="1"/>
          </p:nvPr>
        </p:nvSpPr>
        <p:spPr>
          <a:xfrm>
            <a:off x="1219200" y="3734829"/>
            <a:ext cx="21945600" cy="8763001"/>
          </a:xfrm>
          <a:prstGeom prst="rect">
            <a:avLst/>
          </a:prstGeom>
          <a:solidFill>
            <a:srgbClr val="000000"/>
          </a:solidFill>
        </p:spPr>
        <p:txBody>
          <a:bodyPr/>
          <a:lstStyle/>
          <a:p>
            <a:pPr marL="0" indent="0" defTabSz="825500">
              <a:lnSpc>
                <a:spcPct val="120000"/>
              </a:lnSpc>
              <a:spcBef>
                <a:spcPts val="0"/>
              </a:spcBef>
              <a:buClrTx/>
              <a:buSzTx/>
              <a:buNone/>
              <a:defRPr b="0" cap="all" sz="3000">
                <a:solidFill>
                  <a:srgbClr val="FFFFFF"/>
                </a:solidFill>
                <a:latin typeface="Proxima Nova Extrabold"/>
                <a:ea typeface="Proxima Nova Extrabold"/>
                <a:cs typeface="Proxima Nova Extrabold"/>
                <a:sym typeface="Proxima Nova Extrabold"/>
              </a:defRPr>
            </a:pPr>
            <a:r>
              <a:t>&gt; </a:t>
            </a:r>
            <a:r>
              <a:rPr sz="3400"/>
              <a:t> The Process Scheduling Simulator is a tool designed to simulate the scheduling of processes in an operating system environment. Process scheduling is a critical component of any operating system, responsible for efficiently managing the execution of multiple processes on a single CPU. The simulator provides a platform for studying and analyzing various scheduling algorithms, enabling users to understand their behavior and performance under different scenarios.</a:t>
            </a:r>
          </a:p>
        </p:txBody>
      </p:sp>
      <p:sp>
        <p:nvSpPr>
          <p:cNvPr id="156" name="ABSTRACT"/>
          <p:cNvSpPr txBox="1"/>
          <p:nvPr>
            <p:ph type="title"/>
          </p:nvPr>
        </p:nvSpPr>
        <p:spPr>
          <a:prstGeom prst="rect">
            <a:avLst/>
          </a:prstGeom>
          <a:solidFill>
            <a:schemeClr val="accent1"/>
          </a:solidFill>
        </p:spPr>
        <p:txBody>
          <a:bodyPr/>
          <a:lstStyle>
            <a:lvl1pPr algn="ctr">
              <a:lnSpc>
                <a:spcPct val="120000"/>
              </a:lnSpc>
              <a:defRPr spc="0" sz="8900">
                <a:solidFill>
                  <a:srgbClr val="000000"/>
                </a:solidFill>
                <a:latin typeface="Proxima Nova Extrabold"/>
                <a:ea typeface="Proxima Nova Extrabold"/>
                <a:cs typeface="Proxima Nova Extrabold"/>
                <a:sym typeface="Proxima Nova Extrabold"/>
              </a:defRPr>
            </a:lvl1pPr>
          </a:lstStyle>
          <a:p>
            <a:pPr/>
            <a:r>
              <a:t>ABSTRACT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t;  The Process Scheduling Simulator is a software tool designed to simulate and analyze the scheduling of processes in an operating system environment. Process scheduling is a crucial aspect of operating system design, responsible for efficiently managin"/>
          <p:cNvSpPr txBox="1"/>
          <p:nvPr>
            <p:ph type="body" idx="1"/>
          </p:nvPr>
        </p:nvSpPr>
        <p:spPr>
          <a:prstGeom prst="rect">
            <a:avLst/>
          </a:prstGeom>
          <a:solidFill>
            <a:srgbClr val="000000"/>
          </a:solidFill>
        </p:spPr>
        <p:txBody>
          <a:bodyPr/>
          <a:lstStyle/>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r>
              <a:t>&gt;  The Process Scheduling Simulator is a software tool designed to simulate and analyze the scheduling of processes in an operating system environment. Process scheduling is a crucial aspect of operating system design, responsible for efficiently managing the execution of multiple processes on a single CPU.</a:t>
            </a:r>
          </a:p>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p>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r>
              <a:t>&gt; The primary goal of the Process Scheduling Simulator is to provide a platform for studying and experimenting with various process scheduling algorithms.</a:t>
            </a:r>
          </a:p>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p>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r>
              <a:t>&gt; By simulating the behavior of these algorithms under different scenarios, users can gain insights into their performance characteristics and make informed decisions when designing or evaluating operating systems.</a:t>
            </a:r>
          </a:p>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p>
          <a:p>
            <a:pPr marL="0" indent="0" defTabSz="800735">
              <a:lnSpc>
                <a:spcPct val="120000"/>
              </a:lnSpc>
              <a:spcBef>
                <a:spcPts val="0"/>
              </a:spcBef>
              <a:buClrTx/>
              <a:buSzTx/>
              <a:buNone/>
              <a:defRPr b="0" cap="all" sz="2910">
                <a:solidFill>
                  <a:srgbClr val="FFFFFF"/>
                </a:solidFill>
                <a:latin typeface="Proxima Nova Extrabold"/>
                <a:ea typeface="Proxima Nova Extrabold"/>
                <a:cs typeface="Proxima Nova Extrabold"/>
                <a:sym typeface="Proxima Nova Extrabold"/>
              </a:defRPr>
            </a:pPr>
            <a:r>
              <a:t>&gt; The simulator offers a user-friendly interface that allows users to define and configure multiple processes with specific attributes such as arrival time, CPU burst time, priority, and more. Users can then select from a range of scheduling algorithms to observe how these processes are scheduled and executed on the CPU.</a:t>
            </a:r>
          </a:p>
        </p:txBody>
      </p:sp>
      <p:sp>
        <p:nvSpPr>
          <p:cNvPr id="159" name="INTRODUCTION"/>
          <p:cNvSpPr txBox="1"/>
          <p:nvPr>
            <p:ph type="title"/>
          </p:nvPr>
        </p:nvSpPr>
        <p:spPr>
          <a:prstGeom prst="rect">
            <a:avLst/>
          </a:prstGeom>
          <a:solidFill>
            <a:schemeClr val="accent1"/>
          </a:solidFill>
        </p:spPr>
        <p:txBody>
          <a:bodyPr/>
          <a:lstStyle>
            <a:lvl1pPr algn="ctr">
              <a:lnSpc>
                <a:spcPct val="120000"/>
              </a:lnSpc>
              <a:defRPr spc="0" sz="9300">
                <a:solidFill>
                  <a:srgbClr val="000000"/>
                </a:solidFill>
                <a:latin typeface="Proxima Nova Extrabold"/>
                <a:ea typeface="Proxima Nova Extrabold"/>
                <a:cs typeface="Proxima Nova Extrabold"/>
                <a:sym typeface="Proxima Nova Extrabold"/>
              </a:defRPr>
            </a:lvl1pPr>
          </a:lstStyle>
          <a:p>
            <a:pPr/>
            <a:r>
              <a:t>INTRODUCTION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HARDWARE :…"/>
          <p:cNvSpPr txBox="1"/>
          <p:nvPr>
            <p:ph type="body" idx="1"/>
          </p:nvPr>
        </p:nvSpPr>
        <p:spPr>
          <a:prstGeom prst="rect">
            <a:avLst/>
          </a:prstGeom>
          <a:solidFill>
            <a:srgbClr val="000000"/>
          </a:solidFill>
        </p:spPr>
        <p:txBody>
          <a:bodyPr/>
          <a:lstStyle/>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HARDWARE :</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1.CPU</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2.RAM</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3.STORAGE </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SOFTWARE:</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1.OPERATING SYSTEM </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2.GRAPHICAL USER INTERFACE </a:t>
            </a:r>
          </a:p>
          <a:p>
            <a:pPr marL="0" indent="0" defTabSz="751205">
              <a:lnSpc>
                <a:spcPct val="120000"/>
              </a:lnSpc>
              <a:spcBef>
                <a:spcPts val="0"/>
              </a:spcBef>
              <a:buClrTx/>
              <a:buSzTx/>
              <a:buNone/>
              <a:defRPr b="0" cap="all" sz="4732">
                <a:solidFill>
                  <a:srgbClr val="FFFFFF"/>
                </a:solidFill>
                <a:latin typeface="Proxima Nova Extrabold"/>
                <a:ea typeface="Proxima Nova Extrabold"/>
                <a:cs typeface="Proxima Nova Extrabold"/>
                <a:sym typeface="Proxima Nova Extrabold"/>
              </a:defRPr>
            </a:pPr>
            <a:r>
              <a:t>3.ADDITIONAL LIBRARIES </a:t>
            </a:r>
          </a:p>
        </p:txBody>
      </p:sp>
      <p:sp>
        <p:nvSpPr>
          <p:cNvPr id="162" name="HARDWARE AND SOFTWARE REQUIREMENTS"/>
          <p:cNvSpPr txBox="1"/>
          <p:nvPr>
            <p:ph type="title"/>
          </p:nvPr>
        </p:nvSpPr>
        <p:spPr>
          <a:prstGeom prst="rect">
            <a:avLst/>
          </a:prstGeom>
          <a:solidFill>
            <a:schemeClr val="accent1"/>
          </a:solidFill>
        </p:spPr>
        <p:txBody>
          <a:bodyPr/>
          <a:lstStyle/>
          <a:p>
            <a:pPr algn="ctr">
              <a:lnSpc>
                <a:spcPct val="120000"/>
              </a:lnSpc>
              <a:defRPr spc="0" sz="3000">
                <a:solidFill>
                  <a:srgbClr val="000000"/>
                </a:solidFill>
                <a:latin typeface="Proxima Nova Extrabold"/>
                <a:ea typeface="Proxima Nova Extrabold"/>
                <a:cs typeface="Proxima Nova Extrabold"/>
                <a:sym typeface="Proxima Nova Extrabold"/>
              </a:defRPr>
            </a:pPr>
            <a:r>
              <a:rPr sz="7200"/>
              <a:t>HARDWARE AND SOFTWARE REQUIREMENTS </a:t>
            </a: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t; The Process Scheduling Simulator fills an important gap in the field of operating system education and research by providing a comprehensive platform for simulating and analyzing process scheduling algorithms. While there may not be an exact existing s"/>
          <p:cNvSpPr txBox="1"/>
          <p:nvPr>
            <p:ph type="body" idx="1"/>
          </p:nvPr>
        </p:nvSpPr>
        <p:spPr>
          <a:prstGeom prst="rect">
            <a:avLst/>
          </a:prstGeom>
          <a:solidFill>
            <a:srgbClr val="000000"/>
          </a:solidFill>
        </p:spPr>
        <p:txBody>
          <a:bodyPr/>
          <a:lstStyle>
            <a:lvl1pPr marL="0" indent="0" defTabSz="457200">
              <a:lnSpc>
                <a:spcPct val="100000"/>
              </a:lnSpc>
              <a:spcBef>
                <a:spcPts val="2000"/>
              </a:spcBef>
              <a:buClrTx/>
              <a:buSzTx/>
              <a:buNone/>
              <a:defRPr sz="3800">
                <a:solidFill>
                  <a:srgbClr val="ECECEC"/>
                </a:solidFill>
                <a:latin typeface="Helvetica"/>
                <a:ea typeface="Helvetica"/>
                <a:cs typeface="Helvetica"/>
                <a:sym typeface="Helvetica"/>
              </a:defRPr>
            </a:lvl1pPr>
          </a:lstStyle>
          <a:p>
            <a:pPr>
              <a:defRPr b="0"/>
            </a:pPr>
            <a:r>
              <a:rPr b="1"/>
              <a:t>&gt; The Process Scheduling Simulator fills an important gap in the field of operating system education and research by providing a comprehensive platform for simulating and analyzing process scheduling algorithms. While there may not be an exact existing system that perfectly replicates all the features and functionalities of The Process Scheduling Simulator, there are several related tools, frameworks, and software solutions that address similar needs. Some examples include</a:t>
            </a:r>
          </a:p>
        </p:txBody>
      </p:sp>
      <p:sp>
        <p:nvSpPr>
          <p:cNvPr id="165" name="Existing system"/>
          <p:cNvSpPr txBox="1"/>
          <p:nvPr>
            <p:ph type="title"/>
          </p:nvPr>
        </p:nvSpPr>
        <p:spPr>
          <a:prstGeom prst="rect">
            <a:avLst/>
          </a:prstGeom>
          <a:solidFill>
            <a:schemeClr val="accent1"/>
          </a:solidFill>
        </p:spPr>
        <p:txBody>
          <a:bodyPr/>
          <a:lstStyle>
            <a:lvl1pPr algn="ctr">
              <a:lnSpc>
                <a:spcPct val="120000"/>
              </a:lnSpc>
              <a:defRPr spc="0" sz="7900">
                <a:solidFill>
                  <a:srgbClr val="000000"/>
                </a:solidFill>
                <a:latin typeface="Proxima Nova Extrabold"/>
                <a:ea typeface="Proxima Nova Extrabold"/>
                <a:cs typeface="Proxima Nova Extrabold"/>
                <a:sym typeface="Proxima Nova Extrabold"/>
              </a:defRPr>
            </a:lvl1pPr>
          </a:lstStyle>
          <a:p>
            <a:pPr/>
            <a:r>
              <a:t>Existing system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he proposed system for The Process Scheduling Simulator aims to provide an intuitive, interactive, and comprehensive platform for simulating and analyzing process scheduling algorithms in operating systems. The proposed system will offer the following k"/>
          <p:cNvSpPr txBox="1"/>
          <p:nvPr>
            <p:ph type="body" idx="1"/>
          </p:nvPr>
        </p:nvSpPr>
        <p:spPr>
          <a:prstGeom prst="rect">
            <a:avLst/>
          </a:prstGeom>
          <a:solidFill>
            <a:srgbClr val="000000"/>
          </a:solidFill>
        </p:spPr>
        <p:txBody>
          <a:bodyPr/>
          <a:lstStyle/>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The proposed system for The Process Scheduling Simulator aims to provide an intuitive, interactive, and comprehensive platform for simulating and analyzing process scheduling algorithms in operating systems. The proposed system will offer the following key features and functionalities:</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1.User-Friendly Interface</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2.Process Configuration</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3.Scheduling Algorithms</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4.Visualization</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5.Performance Metrics</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6.Experimentation and Analysis</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7.Educational Resources</a:t>
            </a:r>
          </a:p>
          <a:p>
            <a:pPr marL="0" indent="0" defTabSz="292607">
              <a:lnSpc>
                <a:spcPct val="100000"/>
              </a:lnSpc>
              <a:spcBef>
                <a:spcPts val="1200"/>
              </a:spcBef>
              <a:buClrTx/>
              <a:buSzTx/>
              <a:buNone/>
              <a:defRPr sz="3648">
                <a:solidFill>
                  <a:srgbClr val="ECECEC"/>
                </a:solidFill>
                <a:latin typeface="Helvetica"/>
                <a:ea typeface="Helvetica"/>
                <a:cs typeface="Helvetica"/>
                <a:sym typeface="Helvetica"/>
              </a:defRPr>
            </a:pPr>
            <a:r>
              <a:t>8.Customization and Extensibility</a:t>
            </a:r>
          </a:p>
        </p:txBody>
      </p:sp>
      <p:sp>
        <p:nvSpPr>
          <p:cNvPr id="168" name="Proposed system"/>
          <p:cNvSpPr txBox="1"/>
          <p:nvPr>
            <p:ph type="title"/>
          </p:nvPr>
        </p:nvSpPr>
        <p:spPr>
          <a:prstGeom prst="rect">
            <a:avLst/>
          </a:prstGeom>
          <a:solidFill>
            <a:schemeClr val="accent1"/>
          </a:solidFill>
        </p:spPr>
        <p:txBody>
          <a:bodyPr/>
          <a:lstStyle>
            <a:lvl1pPr algn="ctr">
              <a:lnSpc>
                <a:spcPct val="120000"/>
              </a:lnSpc>
              <a:defRPr spc="0" sz="8000">
                <a:solidFill>
                  <a:srgbClr val="000000"/>
                </a:solidFill>
                <a:latin typeface="Proxima Nova Extrabold"/>
                <a:ea typeface="Proxima Nova Extrabold"/>
                <a:cs typeface="Proxima Nova Extrabold"/>
                <a:sym typeface="Proxima Nova Extrabold"/>
              </a:defRPr>
            </a:lvl1pPr>
          </a:lstStyle>
          <a:p>
            <a:pPr/>
            <a:r>
              <a:t>Proposed system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Architecture"/>
          <p:cNvSpPr txBox="1"/>
          <p:nvPr>
            <p:ph type="title"/>
          </p:nvPr>
        </p:nvSpPr>
        <p:spPr>
          <a:prstGeom prst="rect">
            <a:avLst/>
          </a:prstGeom>
          <a:solidFill>
            <a:schemeClr val="accent1"/>
          </a:solidFill>
        </p:spPr>
        <p:txBody>
          <a:bodyPr/>
          <a:lstStyle>
            <a:lvl1pPr algn="ctr">
              <a:lnSpc>
                <a:spcPct val="120000"/>
              </a:lnSpc>
              <a:defRPr spc="0" sz="7300">
                <a:solidFill>
                  <a:srgbClr val="000000"/>
                </a:solidFill>
                <a:latin typeface="Proxima Nova Extrabold"/>
                <a:ea typeface="Proxima Nova Extrabold"/>
                <a:cs typeface="Proxima Nova Extrabold"/>
                <a:sym typeface="Proxima Nova Extrabold"/>
              </a:defRPr>
            </a:lvl1pPr>
          </a:lstStyle>
          <a:p>
            <a:pPr/>
            <a:r>
              <a:t>Architecture</a:t>
            </a:r>
          </a:p>
        </p:txBody>
      </p:sp>
      <p:grpSp>
        <p:nvGrpSpPr>
          <p:cNvPr id="173" name="Image Gallery"/>
          <p:cNvGrpSpPr/>
          <p:nvPr/>
        </p:nvGrpSpPr>
        <p:grpSpPr>
          <a:xfrm>
            <a:off x="9255782" y="3640819"/>
            <a:ext cx="5872437" cy="10607833"/>
            <a:chOff x="0" y="0"/>
            <a:chExt cx="5872435" cy="10607832"/>
          </a:xfrm>
        </p:grpSpPr>
        <p:pic>
          <p:nvPicPr>
            <p:cNvPr id="171" name="Flowchart-of-proposed-scheduler.png" descr="Flowchart-of-proposed-scheduler.png"/>
            <p:cNvPicPr>
              <a:picLocks noChangeAspect="1"/>
            </p:cNvPicPr>
            <p:nvPr/>
          </p:nvPicPr>
          <p:blipFill>
            <a:blip r:embed="rId2">
              <a:extLst/>
            </a:blip>
            <a:srcRect l="396" t="0" r="396" b="0"/>
            <a:stretch>
              <a:fillRect/>
            </a:stretch>
          </p:blipFill>
          <p:spPr>
            <a:xfrm>
              <a:off x="0" y="0"/>
              <a:ext cx="5872436" cy="10049033"/>
            </a:xfrm>
            <a:prstGeom prst="rect">
              <a:avLst/>
            </a:prstGeom>
            <a:ln w="12700" cap="flat">
              <a:noFill/>
              <a:miter lim="400000"/>
            </a:ln>
            <a:effectLst/>
          </p:spPr>
        </p:pic>
        <p:sp>
          <p:nvSpPr>
            <p:cNvPr id="172" name="Caption"/>
            <p:cNvSpPr/>
            <p:nvPr/>
          </p:nvSpPr>
          <p:spPr>
            <a:xfrm>
              <a:off x="0" y="10125232"/>
              <a:ext cx="587243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esting for The Process Scheduling Simulator is crucial to ensure its reliability, accuracy, and usability. Here are some testing strategies that can be employed:…"/>
          <p:cNvSpPr txBox="1"/>
          <p:nvPr>
            <p:ph type="body" idx="1"/>
          </p:nvPr>
        </p:nvSpPr>
        <p:spPr>
          <a:prstGeom prst="rect">
            <a:avLst/>
          </a:prstGeom>
          <a:solidFill>
            <a:srgbClr val="000000"/>
          </a:solidFill>
        </p:spPr>
        <p:txBody>
          <a:bodyPr/>
          <a:lstStyle/>
          <a:p>
            <a:pPr marL="0" indent="0" defTabSz="182880">
              <a:lnSpc>
                <a:spcPct val="100000"/>
              </a:lnSpc>
              <a:spcBef>
                <a:spcPts val="800"/>
              </a:spcBef>
              <a:buClrTx/>
              <a:buSzTx/>
              <a:buNone/>
              <a:defRPr sz="2880">
                <a:solidFill>
                  <a:srgbClr val="ECECEC"/>
                </a:solidFill>
                <a:latin typeface="Helvetica"/>
                <a:ea typeface="Helvetica"/>
                <a:cs typeface="Helvetica"/>
                <a:sym typeface="Helvetica"/>
              </a:defRPr>
            </a:pPr>
            <a:r>
              <a:t>Testing for The Process Scheduling Simulator is crucial to ensure its reliability, accuracy, and usability. Here are some testing strategies that can be employed:</a:t>
            </a: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r>
              <a:t>Unit Testing: Test individual components of the simulator, such as process creation, scheduling algorithms, visualization features, and performance metrics calculation, to ensure they function correctly in isolation.</a:t>
            </a: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r>
              <a:t>Integration Testing: Test the interaction between different components of the simulator to verify that they work together seamlessly. This includes testing how processes are scheduled, how performance metrics are calculated, and how the results are visualized.</a:t>
            </a: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r>
              <a:t>Functional Testing: Test the simulator's functionality against expected behavior and requirements. This includes testing the ability to define and configure processes, select scheduling algorithms, visualize the scheduling process, and analyze performance metrics.</a:t>
            </a: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r>
              <a:t>Boundary Testing: Test the simulator's behavior at the boundaries of its input ranges. This includes testing edge cases such as maximum and minimum values for process attributes, extreme values for performance metrics, and unusual scenarios that may occur during simulation.</a:t>
            </a: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r>
              <a:t>Stress Testing: Test the simulator's performance and robustness under high load or stress conditions. This includes simulating a large number of processes, using complex scheduling algorithms, and running multiple simulations </a:t>
            </a:r>
          </a:p>
          <a:p>
            <a:pPr marL="182880" indent="-127000" defTabSz="182880">
              <a:lnSpc>
                <a:spcPct val="100000"/>
              </a:lnSpc>
              <a:spcBef>
                <a:spcPts val="0"/>
              </a:spcBef>
              <a:buClr>
                <a:srgbClr val="ECECEC"/>
              </a:buClr>
              <a:buFont typeface="Helvetica"/>
              <a:buChar char="•"/>
              <a:defRPr sz="2880">
                <a:solidFill>
                  <a:srgbClr val="ECECEC"/>
                </a:solidFill>
                <a:latin typeface="Helvetica"/>
                <a:ea typeface="Helvetica"/>
                <a:cs typeface="Helvetica"/>
                <a:sym typeface="Helvetica"/>
              </a:defRPr>
            </a:pPr>
            <a:r>
              <a:t>concurrently to assess the simulator's scalability and stability.</a:t>
            </a:r>
          </a:p>
        </p:txBody>
      </p:sp>
      <p:sp>
        <p:nvSpPr>
          <p:cNvPr id="176" name="Testing"/>
          <p:cNvSpPr txBox="1"/>
          <p:nvPr>
            <p:ph type="title"/>
          </p:nvPr>
        </p:nvSpPr>
        <p:spPr>
          <a:prstGeom prst="rect">
            <a:avLst/>
          </a:prstGeom>
          <a:solidFill>
            <a:schemeClr val="accent1"/>
          </a:solidFill>
        </p:spPr>
        <p:txBody>
          <a:bodyPr/>
          <a:lstStyle>
            <a:lvl1pPr algn="ctr">
              <a:lnSpc>
                <a:spcPct val="120000"/>
              </a:lnSpc>
              <a:defRPr spc="0" sz="8100">
                <a:solidFill>
                  <a:srgbClr val="000000"/>
                </a:solidFill>
                <a:latin typeface="Proxima Nova Extrabold"/>
                <a:ea typeface="Proxima Nova Extrabold"/>
                <a:cs typeface="Proxima Nova Extrabold"/>
                <a:sym typeface="Proxima Nova Extrabold"/>
              </a:defRPr>
            </a:lvl1pPr>
          </a:lstStyle>
          <a:p>
            <a:pPr/>
            <a:r>
              <a:t>Testing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t;TASK SCHEDULING BASED ON PRIORITY LEVELS FOR REAL-TIME RESPONSE.…"/>
          <p:cNvSpPr txBox="1"/>
          <p:nvPr>
            <p:ph type="body" idx="1"/>
          </p:nvPr>
        </p:nvSpPr>
        <p:spPr>
          <a:prstGeom prst="rect">
            <a:avLst/>
          </a:prstGeom>
          <a:solidFill>
            <a:srgbClr val="000000"/>
          </a:solidFill>
        </p:spPr>
        <p:txBody>
          <a:bodyPr/>
          <a:lstStyle/>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&gt;TASK SCHEDULING BASED ON PRIORITY LEVELS FOR REAL-TIME RESPONSE.</a:t>
            </a: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&gt;Efficient management of resources such as CPU, memory, and I/O devices.</a:t>
            </a: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&gt;Support for multimedia data streams with time constraints.</a:t>
            </a: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&gt;Implementation of synchronized communication protocols for multimedia data transmission. Integration of real-time networking protocols to ensure timely delivery of data packets.</a:t>
            </a: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&gt;Utilization of specialized algorithms for buffering and data processing to meet strict timing requirements.</a:t>
            </a: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&gt;Monitoring and management of system parameters to guarantee continuous operation within real- time constraints.</a:t>
            </a: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p>
          <a:p>
            <a:pPr marL="0" indent="0" defTabSz="330200">
              <a:lnSpc>
                <a:spcPct val="120000"/>
              </a:lnSpc>
              <a:spcBef>
                <a:spcPts val="0"/>
              </a:spcBef>
              <a:buClrTx/>
              <a:buSzTx/>
              <a:buNone/>
              <a:defRPr b="0" cap="all" sz="3080">
                <a:solidFill>
                  <a:srgbClr val="FFFFFF"/>
                </a:solidFill>
                <a:latin typeface="Proxima Nova Extrabold"/>
                <a:ea typeface="Proxima Nova Extrabold"/>
                <a:cs typeface="Proxima Nova Extrabold"/>
                <a:sym typeface="Proxima Nova Extrabold"/>
              </a:defRPr>
            </a:pPr>
            <a:r>
              <a:t>Implementation of fault tolerance mechanisms to handle system failures without compromising real-time performance.</a:t>
            </a:r>
          </a:p>
        </p:txBody>
      </p:sp>
      <p:sp>
        <p:nvSpPr>
          <p:cNvPr id="179" name="Implementation"/>
          <p:cNvSpPr txBox="1"/>
          <p:nvPr>
            <p:ph type="title"/>
          </p:nvPr>
        </p:nvSpPr>
        <p:spPr>
          <a:prstGeom prst="rect">
            <a:avLst/>
          </a:prstGeom>
          <a:solidFill>
            <a:schemeClr val="accent1"/>
          </a:solidFill>
        </p:spPr>
        <p:txBody>
          <a:bodyPr/>
          <a:lstStyle>
            <a:lvl1pPr algn="ctr">
              <a:lnSpc>
                <a:spcPct val="120000"/>
              </a:lnSpc>
              <a:defRPr spc="0" sz="8200">
                <a:solidFill>
                  <a:srgbClr val="000000"/>
                </a:solidFill>
                <a:latin typeface="Proxima Nova Extrabold"/>
                <a:ea typeface="Proxima Nova Extrabold"/>
                <a:cs typeface="Proxima Nova Extrabold"/>
                <a:sym typeface="Proxima Nova Extrabold"/>
              </a:defRPr>
            </a:lvl1pPr>
          </a:lstStyle>
          <a:p>
            <a:pPr/>
            <a:r>
              <a:t>Implementation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_BoldColor_ISO">
  <a:themeElements>
    <a:clrScheme name="25_BoldColor_ISO">
      <a:dk1>
        <a:srgbClr val="000000"/>
      </a:dk1>
      <a:lt1>
        <a:srgbClr val="00BFF3"/>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_BoldColor_ISO">
  <a:themeElements>
    <a:clrScheme name="25_BoldColor_ISO">
      <a:dk1>
        <a:srgbClr val="000000"/>
      </a:dk1>
      <a:lt1>
        <a:srgbClr val="FFFFFF"/>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