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9"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C4EC969E-6B70-534C-9C50-F0FB6831D03A}" type="datetimeFigureOut">
              <a:rPr lang="en-US" smtClean="0"/>
              <a:t>11/10/24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721258-7227-6F47-B8DF-923DA3FF288F}" type="slidenum">
              <a:rPr lang="en-US" smtClean="0"/>
              <a:t>‹#›</a:t>
            </a:fld>
            <a:endParaRPr lang="en-US"/>
          </a:p>
        </p:txBody>
      </p:sp>
    </p:spTree>
    <p:extLst>
      <p:ext uri="{BB962C8B-B14F-4D97-AF65-F5344CB8AC3E}">
        <p14:creationId xmlns:p14="http://schemas.microsoft.com/office/powerpoint/2010/main" val="400619971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4EC969E-6B70-534C-9C50-F0FB6831D03A}" type="datetimeFigureOut">
              <a:rPr lang="en-US" smtClean="0"/>
              <a:t>11/10/24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21258-7227-6F47-B8DF-923DA3FF288F}" type="slidenum">
              <a:rPr lang="en-US" smtClean="0"/>
              <a:t>‹#›</a:t>
            </a:fld>
            <a:endParaRPr lang="en-US"/>
          </a:p>
        </p:txBody>
      </p:sp>
    </p:spTree>
    <p:extLst>
      <p:ext uri="{BB962C8B-B14F-4D97-AF65-F5344CB8AC3E}">
        <p14:creationId xmlns:p14="http://schemas.microsoft.com/office/powerpoint/2010/main" val="1998217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4EC969E-6B70-534C-9C50-F0FB6831D03A}" type="datetimeFigureOut">
              <a:rPr lang="en-US" smtClean="0"/>
              <a:t>11/10/24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721258-7227-6F47-B8DF-923DA3FF288F}" type="slidenum">
              <a:rPr lang="en-US" smtClean="0"/>
              <a:t>‹#›</a:t>
            </a:fld>
            <a:endParaRPr lang="en-US"/>
          </a:p>
        </p:txBody>
      </p:sp>
    </p:spTree>
    <p:extLst>
      <p:ext uri="{BB962C8B-B14F-4D97-AF65-F5344CB8AC3E}">
        <p14:creationId xmlns:p14="http://schemas.microsoft.com/office/powerpoint/2010/main" val="1993304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4EC969E-6B70-534C-9C50-F0FB6831D03A}" type="datetimeFigureOut">
              <a:rPr lang="en-US" smtClean="0"/>
              <a:t>11/10/24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721258-7227-6F47-B8DF-923DA3FF288F}" type="slidenum">
              <a:rPr lang="en-US" smtClean="0"/>
              <a:t>‹#›</a:t>
            </a:fld>
            <a:endParaRPr lang="en-US"/>
          </a:p>
        </p:txBody>
      </p:sp>
    </p:spTree>
    <p:extLst>
      <p:ext uri="{BB962C8B-B14F-4D97-AF65-F5344CB8AC3E}">
        <p14:creationId xmlns:p14="http://schemas.microsoft.com/office/powerpoint/2010/main" val="2546717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C4EC969E-6B70-534C-9C50-F0FB6831D03A}" type="datetimeFigureOut">
              <a:rPr lang="en-US" smtClean="0"/>
              <a:t>11/10/24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721258-7227-6F47-B8DF-923DA3FF288F}" type="slidenum">
              <a:rPr lang="en-US" smtClean="0"/>
              <a:t>‹#›</a:t>
            </a:fld>
            <a:endParaRPr lang="en-US"/>
          </a:p>
        </p:txBody>
      </p:sp>
    </p:spTree>
    <p:extLst>
      <p:ext uri="{BB962C8B-B14F-4D97-AF65-F5344CB8AC3E}">
        <p14:creationId xmlns:p14="http://schemas.microsoft.com/office/powerpoint/2010/main" val="16589801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C4EC969E-6B70-534C-9C50-F0FB6831D03A}" type="datetimeFigureOut">
              <a:rPr lang="en-US" smtClean="0"/>
              <a:t>11/10/24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7721258-7227-6F47-B8DF-923DA3FF288F}" type="slidenum">
              <a:rPr lang="en-US" smtClean="0"/>
              <a:t>‹#›</a:t>
            </a:fld>
            <a:endParaRPr lang="en-US"/>
          </a:p>
        </p:txBody>
      </p:sp>
    </p:spTree>
    <p:extLst>
      <p:ext uri="{BB962C8B-B14F-4D97-AF65-F5344CB8AC3E}">
        <p14:creationId xmlns:p14="http://schemas.microsoft.com/office/powerpoint/2010/main" val="2578221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C4EC969E-6B70-534C-9C50-F0FB6831D03A}" type="datetimeFigureOut">
              <a:rPr lang="en-US" smtClean="0"/>
              <a:t>11/10/24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721258-7227-6F47-B8DF-923DA3FF288F}"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645051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4EC969E-6B70-534C-9C50-F0FB6831D03A}" type="datetimeFigureOut">
              <a:rPr lang="en-US" smtClean="0"/>
              <a:t>11/10/24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721258-7227-6F47-B8DF-923DA3FF288F}" type="slidenum">
              <a:rPr lang="en-US" smtClean="0"/>
              <a:t>‹#›</a:t>
            </a:fld>
            <a:endParaRPr lang="en-US"/>
          </a:p>
        </p:txBody>
      </p:sp>
    </p:spTree>
    <p:extLst>
      <p:ext uri="{BB962C8B-B14F-4D97-AF65-F5344CB8AC3E}">
        <p14:creationId xmlns:p14="http://schemas.microsoft.com/office/powerpoint/2010/main" val="3878983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EC969E-6B70-534C-9C50-F0FB6831D03A}" type="datetimeFigureOut">
              <a:rPr lang="en-US" smtClean="0"/>
              <a:t>11/10/24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721258-7227-6F47-B8DF-923DA3FF288F}" type="slidenum">
              <a:rPr lang="en-US" smtClean="0"/>
              <a:t>‹#›</a:t>
            </a:fld>
            <a:endParaRPr lang="en-US"/>
          </a:p>
        </p:txBody>
      </p:sp>
    </p:spTree>
    <p:extLst>
      <p:ext uri="{BB962C8B-B14F-4D97-AF65-F5344CB8AC3E}">
        <p14:creationId xmlns:p14="http://schemas.microsoft.com/office/powerpoint/2010/main" val="3957353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C4EC969E-6B70-534C-9C50-F0FB6831D03A}" type="datetimeFigureOut">
              <a:rPr lang="en-US" smtClean="0"/>
              <a:t>11/10/24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7721258-7227-6F47-B8DF-923DA3FF288F}" type="slidenum">
              <a:rPr lang="en-US" smtClean="0"/>
              <a:t>‹#›</a:t>
            </a:fld>
            <a:endParaRPr lang="en-US"/>
          </a:p>
        </p:txBody>
      </p:sp>
    </p:spTree>
    <p:extLst>
      <p:ext uri="{BB962C8B-B14F-4D97-AF65-F5344CB8AC3E}">
        <p14:creationId xmlns:p14="http://schemas.microsoft.com/office/powerpoint/2010/main" val="245164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4EC969E-6B70-534C-9C50-F0FB6831D03A}" type="datetimeFigureOut">
              <a:rPr lang="en-US" smtClean="0"/>
              <a:t>11/10/24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7721258-7227-6F47-B8DF-923DA3FF288F}" type="slidenum">
              <a:rPr lang="en-US" smtClean="0"/>
              <a:t>‹#›</a:t>
            </a:fld>
            <a:endParaRPr lang="en-US"/>
          </a:p>
        </p:txBody>
      </p:sp>
    </p:spTree>
    <p:extLst>
      <p:ext uri="{BB962C8B-B14F-4D97-AF65-F5344CB8AC3E}">
        <p14:creationId xmlns:p14="http://schemas.microsoft.com/office/powerpoint/2010/main" val="185261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4EC969E-6B70-534C-9C50-F0FB6831D03A}" type="datetimeFigureOut">
              <a:rPr lang="en-US" smtClean="0"/>
              <a:t>11/10/24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7721258-7227-6F47-B8DF-923DA3FF288F}" type="slidenum">
              <a:rPr lang="en-US" smtClean="0"/>
              <a:t>‹#›</a:t>
            </a:fld>
            <a:endParaRPr lang="en-US"/>
          </a:p>
        </p:txBody>
      </p:sp>
    </p:spTree>
    <p:extLst>
      <p:ext uri="{BB962C8B-B14F-4D97-AF65-F5344CB8AC3E}">
        <p14:creationId xmlns:p14="http://schemas.microsoft.com/office/powerpoint/2010/main" val="1949438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jinja.palletsprojects.com/en/stable/templates/" TargetMode="External"/><Relationship Id="rId2" Type="http://schemas.openxmlformats.org/officeDocument/2006/relationships/hyperlink" Target="https://flask.palletsprojects.com/en/stable/quickstart/" TargetMode="External"/><Relationship Id="rId1" Type="http://schemas.openxmlformats.org/officeDocument/2006/relationships/slideLayout" Target="../slideLayouts/slideLayout2.xml"/><Relationship Id="rId5" Type="http://schemas.openxmlformats.org/officeDocument/2006/relationships/hyperlink" Target="https://tailwindcss.com/docs/installation" TargetMode="External"/><Relationship Id="rId4" Type="http://schemas.openxmlformats.org/officeDocument/2006/relationships/hyperlink" Target="https://pymongo.readthedocs.io/en/stable/installation.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4B9C-7201-F254-28D6-6BD7F6B99E08}"/>
              </a:ext>
            </a:extLst>
          </p:cNvPr>
          <p:cNvSpPr>
            <a:spLocks noGrp="1"/>
          </p:cNvSpPr>
          <p:nvPr>
            <p:ph type="ctrTitle"/>
          </p:nvPr>
        </p:nvSpPr>
        <p:spPr>
          <a:xfrm>
            <a:off x="1600200" y="442602"/>
            <a:ext cx="8991600" cy="1645920"/>
          </a:xfrm>
        </p:spPr>
        <p:txBody>
          <a:bodyPr>
            <a:normAutofit fontScale="90000"/>
          </a:bodyPr>
          <a:lstStyle/>
          <a:p>
            <a:r>
              <a:rPr lang="en-IN" i="1" dirty="0">
                <a:effectLst/>
                <a:latin typeface="Helvetica" pitchFamily="2" charset="0"/>
              </a:rPr>
              <a:t>Integrated Health Records Management System</a:t>
            </a:r>
            <a:br>
              <a:rPr lang="en-IN" dirty="0">
                <a:effectLst/>
                <a:latin typeface="Helvetica" pitchFamily="2" charset="0"/>
              </a:rPr>
            </a:br>
            <a:endParaRPr lang="en-US" dirty="0"/>
          </a:p>
        </p:txBody>
      </p:sp>
      <p:sp>
        <p:nvSpPr>
          <p:cNvPr id="3" name="Subtitle 2">
            <a:extLst>
              <a:ext uri="{FF2B5EF4-FFF2-40B4-BE49-F238E27FC236}">
                <a16:creationId xmlns:a16="http://schemas.microsoft.com/office/drawing/2014/main" id="{63E50A4C-53EC-6F6E-04F2-F94F082F5AF0}"/>
              </a:ext>
            </a:extLst>
          </p:cNvPr>
          <p:cNvSpPr>
            <a:spLocks noGrp="1"/>
          </p:cNvSpPr>
          <p:nvPr>
            <p:ph type="subTitle" idx="1"/>
          </p:nvPr>
        </p:nvSpPr>
        <p:spPr>
          <a:xfrm>
            <a:off x="2695194" y="2255520"/>
            <a:ext cx="6801612" cy="3336918"/>
          </a:xfrm>
        </p:spPr>
        <p:txBody>
          <a:bodyPr/>
          <a:lstStyle/>
          <a:p>
            <a:pPr algn="l"/>
            <a:endParaRPr lang="en-US" dirty="0">
              <a:solidFill>
                <a:schemeClr val="bg1"/>
              </a:solidFill>
            </a:endParaRPr>
          </a:p>
          <a:p>
            <a:pPr algn="l"/>
            <a:endParaRPr lang="en-US" dirty="0">
              <a:solidFill>
                <a:schemeClr val="bg1"/>
              </a:solidFill>
            </a:endParaRPr>
          </a:p>
          <a:p>
            <a:pPr algn="l"/>
            <a:r>
              <a:rPr lang="en-US" dirty="0">
                <a:solidFill>
                  <a:schemeClr val="bg1"/>
                </a:solidFill>
              </a:rPr>
              <a:t>Student Name: </a:t>
            </a:r>
            <a:r>
              <a:rPr lang="en-US" b="1" dirty="0">
                <a:solidFill>
                  <a:schemeClr val="bg1"/>
                </a:solidFill>
              </a:rPr>
              <a:t>D Charan Kumar</a:t>
            </a:r>
          </a:p>
          <a:p>
            <a:pPr algn="l"/>
            <a:r>
              <a:rPr lang="en-US" dirty="0">
                <a:solidFill>
                  <a:schemeClr val="bg1"/>
                </a:solidFill>
              </a:rPr>
              <a:t>ID No: </a:t>
            </a:r>
            <a:r>
              <a:rPr lang="en-US" b="1" dirty="0">
                <a:solidFill>
                  <a:schemeClr val="bg1"/>
                </a:solidFill>
              </a:rPr>
              <a:t>2020WA15718</a:t>
            </a:r>
          </a:p>
          <a:p>
            <a:pPr algn="l"/>
            <a:r>
              <a:rPr lang="en-US" dirty="0">
                <a:solidFill>
                  <a:schemeClr val="bg1"/>
                </a:solidFill>
              </a:rPr>
              <a:t>Supervisor Name: </a:t>
            </a:r>
            <a:r>
              <a:rPr lang="en-IN" b="1" dirty="0">
                <a:solidFill>
                  <a:schemeClr val="bg1"/>
                </a:solidFill>
              </a:rPr>
              <a:t>Muthu Kumar M</a:t>
            </a:r>
            <a:r>
              <a:rPr lang="en-US" b="1" dirty="0">
                <a:solidFill>
                  <a:schemeClr val="bg1"/>
                </a:solidFill>
              </a:rPr>
              <a:t> </a:t>
            </a:r>
          </a:p>
          <a:p>
            <a:pPr algn="l"/>
            <a:r>
              <a:rPr lang="en-US" dirty="0">
                <a:solidFill>
                  <a:schemeClr val="bg1"/>
                </a:solidFill>
              </a:rPr>
              <a:t>BITS examiner: </a:t>
            </a:r>
            <a:r>
              <a:rPr lang="en-US" b="1" dirty="0">
                <a:solidFill>
                  <a:schemeClr val="bg1"/>
                </a:solidFill>
              </a:rPr>
              <a:t>Dolly Gupta</a:t>
            </a:r>
          </a:p>
          <a:p>
            <a:endParaRPr lang="en-US" dirty="0"/>
          </a:p>
        </p:txBody>
      </p:sp>
    </p:spTree>
    <p:extLst>
      <p:ext uri="{BB962C8B-B14F-4D97-AF65-F5344CB8AC3E}">
        <p14:creationId xmlns:p14="http://schemas.microsoft.com/office/powerpoint/2010/main" val="279085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A076-01F4-8E6F-3F50-E363EF95DC36}"/>
              </a:ext>
            </a:extLst>
          </p:cNvPr>
          <p:cNvSpPr>
            <a:spLocks noGrp="1"/>
          </p:cNvSpPr>
          <p:nvPr>
            <p:ph type="title"/>
          </p:nvPr>
        </p:nvSpPr>
        <p:spPr/>
        <p:txBody>
          <a:bodyPr/>
          <a:lstStyle/>
          <a:p>
            <a:r>
              <a:rPr lang="en-US" dirty="0"/>
              <a:t>current status of the project</a:t>
            </a:r>
          </a:p>
        </p:txBody>
      </p:sp>
      <p:sp>
        <p:nvSpPr>
          <p:cNvPr id="3" name="Content Placeholder 2">
            <a:extLst>
              <a:ext uri="{FF2B5EF4-FFF2-40B4-BE49-F238E27FC236}">
                <a16:creationId xmlns:a16="http://schemas.microsoft.com/office/drawing/2014/main" id="{AB9ABB07-B4B0-71A3-CAB7-48043D009BD8}"/>
              </a:ext>
            </a:extLst>
          </p:cNvPr>
          <p:cNvSpPr>
            <a:spLocks noGrp="1"/>
          </p:cNvSpPr>
          <p:nvPr>
            <p:ph idx="1"/>
          </p:nvPr>
        </p:nvSpPr>
        <p:spPr/>
        <p:txBody>
          <a:bodyPr/>
          <a:lstStyle/>
          <a:p>
            <a:r>
              <a:rPr lang="en-US" dirty="0"/>
              <a:t>Integration of all the three branches, i.e., Patient, Doctor and Pharmacist is complete. </a:t>
            </a:r>
          </a:p>
          <a:p>
            <a:r>
              <a:rPr lang="en-US" dirty="0"/>
              <a:t>The website is able to write the data to the DB and retrieve the same. </a:t>
            </a:r>
          </a:p>
          <a:p>
            <a:r>
              <a:rPr lang="en-US" dirty="0"/>
              <a:t>We have a working model of the website.</a:t>
            </a:r>
          </a:p>
          <a:p>
            <a:r>
              <a:rPr lang="en-US" dirty="0"/>
              <a:t>The Lab module has been moved to the future scope.</a:t>
            </a:r>
          </a:p>
        </p:txBody>
      </p:sp>
    </p:spTree>
    <p:extLst>
      <p:ext uri="{BB962C8B-B14F-4D97-AF65-F5344CB8AC3E}">
        <p14:creationId xmlns:p14="http://schemas.microsoft.com/office/powerpoint/2010/main" val="1915630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8115-0A2D-0862-F53E-170AC78F317D}"/>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ED76913B-30B0-D6C7-3DE7-F0A0A90C4BE5}"/>
              </a:ext>
            </a:extLst>
          </p:cNvPr>
          <p:cNvSpPr>
            <a:spLocks noGrp="1"/>
          </p:cNvSpPr>
          <p:nvPr>
            <p:ph idx="1"/>
          </p:nvPr>
        </p:nvSpPr>
        <p:spPr/>
        <p:txBody>
          <a:bodyPr/>
          <a:lstStyle/>
          <a:p>
            <a:r>
              <a:rPr lang="en-US" dirty="0"/>
              <a:t>Flask Installation - </a:t>
            </a:r>
            <a:r>
              <a:rPr lang="en-US" dirty="0">
                <a:hlinkClick r:id="rId2"/>
              </a:rPr>
              <a:t>https://flask.palletsprojects.com/en/stable/quickstart/</a:t>
            </a:r>
            <a:endParaRPr lang="en-US" dirty="0"/>
          </a:p>
          <a:p>
            <a:r>
              <a:rPr lang="en-US" dirty="0"/>
              <a:t>Jinja Template Documentation - </a:t>
            </a:r>
            <a:r>
              <a:rPr lang="en-US" dirty="0">
                <a:hlinkClick r:id="rId3"/>
              </a:rPr>
              <a:t>https://jinja.palletsprojects.com/en/stable/templates/</a:t>
            </a:r>
            <a:endParaRPr lang="en-US" dirty="0"/>
          </a:p>
          <a:p>
            <a:r>
              <a:rPr lang="en-US" dirty="0" err="1"/>
              <a:t>Py</a:t>
            </a:r>
            <a:r>
              <a:rPr lang="en-US" dirty="0"/>
              <a:t> Mongo Installation - </a:t>
            </a:r>
            <a:r>
              <a:rPr lang="en-US" dirty="0">
                <a:hlinkClick r:id="rId4"/>
              </a:rPr>
              <a:t>https://pymongo.readthedocs.io/en/stable/installation.html</a:t>
            </a:r>
            <a:endParaRPr lang="en-US" dirty="0"/>
          </a:p>
          <a:p>
            <a:r>
              <a:rPr lang="en-US" dirty="0" err="1"/>
              <a:t>Tailwindcss</a:t>
            </a:r>
            <a:r>
              <a:rPr lang="en-US" dirty="0"/>
              <a:t> Installation - </a:t>
            </a:r>
            <a:r>
              <a:rPr lang="en-US" dirty="0">
                <a:hlinkClick r:id="rId5"/>
              </a:rPr>
              <a:t>https://tailwindcss.com</a:t>
            </a:r>
            <a:r>
              <a:rPr lang="en-US">
                <a:hlinkClick r:id="rId5"/>
              </a:rPr>
              <a:t>/docs/installation</a:t>
            </a:r>
            <a:endParaRPr lang="en-US"/>
          </a:p>
        </p:txBody>
      </p:sp>
    </p:spTree>
    <p:extLst>
      <p:ext uri="{BB962C8B-B14F-4D97-AF65-F5344CB8AC3E}">
        <p14:creationId xmlns:p14="http://schemas.microsoft.com/office/powerpoint/2010/main" val="2692669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C5220-65F5-CA37-31F7-0B5D303D108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Acknowledgement</a:t>
            </a:r>
            <a:endParaRPr lang="en-US" b="1" dirty="0"/>
          </a:p>
        </p:txBody>
      </p:sp>
      <p:sp>
        <p:nvSpPr>
          <p:cNvPr id="3" name="Content Placeholder 2">
            <a:extLst>
              <a:ext uri="{FF2B5EF4-FFF2-40B4-BE49-F238E27FC236}">
                <a16:creationId xmlns:a16="http://schemas.microsoft.com/office/drawing/2014/main" id="{AA1231CE-9195-325F-936A-9C0D3CF4F801}"/>
              </a:ext>
            </a:extLst>
          </p:cNvPr>
          <p:cNvSpPr>
            <a:spLocks noGrp="1"/>
          </p:cNvSpPr>
          <p:nvPr>
            <p:ph idx="1"/>
          </p:nvPr>
        </p:nvSpPr>
        <p:spPr/>
        <p:txBody>
          <a:bodyPr>
            <a:normAutofit fontScale="77500" lnSpcReduction="20000"/>
          </a:bodyPr>
          <a:lstStyle/>
          <a:p>
            <a:pPr marL="0" indent="0">
              <a:buNone/>
            </a:pPr>
            <a:r>
              <a:rPr lang="en-IN" dirty="0">
                <a:effectLst/>
                <a:latin typeface="Helvetica" pitchFamily="2" charset="0"/>
              </a:rPr>
              <a:t>I express my gratitude to Muthu Kumar M, my project supervisor, for his tireless work, wise counsel, assistance, and patience. His advice and assistance with this</a:t>
            </a:r>
            <a:r>
              <a:rPr lang="en-IN" dirty="0">
                <a:latin typeface="Helvetica" pitchFamily="2" charset="0"/>
              </a:rPr>
              <a:t> </a:t>
            </a:r>
            <a:r>
              <a:rPr lang="en-IN" dirty="0">
                <a:effectLst/>
                <a:latin typeface="Helvetica" pitchFamily="2" charset="0"/>
              </a:rPr>
              <a:t>endeavour is indisputable in my opinion. His insightful remarks were helpful in raising the calibre of the output.</a:t>
            </a:r>
          </a:p>
          <a:p>
            <a:pPr marL="0" indent="0">
              <a:buNone/>
            </a:pPr>
            <a:r>
              <a:rPr lang="en-IN" dirty="0">
                <a:effectLst/>
                <a:latin typeface="Helvetica" pitchFamily="2" charset="0"/>
              </a:rPr>
              <a:t>I want to sincerely thank </a:t>
            </a:r>
            <a:r>
              <a:rPr lang="en-IN" dirty="0" err="1">
                <a:effectLst/>
                <a:latin typeface="Helvetica" pitchFamily="2" charset="0"/>
              </a:rPr>
              <a:t>Saraneya</a:t>
            </a:r>
            <a:r>
              <a:rPr lang="en-IN" dirty="0">
                <a:effectLst/>
                <a:latin typeface="Helvetica" pitchFamily="2" charset="0"/>
              </a:rPr>
              <a:t> </a:t>
            </a:r>
            <a:r>
              <a:rPr lang="en-IN" dirty="0" err="1">
                <a:effectLst/>
                <a:latin typeface="Helvetica" pitchFamily="2" charset="0"/>
              </a:rPr>
              <a:t>Boopathi</a:t>
            </a:r>
            <a:r>
              <a:rPr lang="en-IN" dirty="0">
                <a:effectLst/>
                <a:latin typeface="Helvetica" pitchFamily="2" charset="0"/>
              </a:rPr>
              <a:t> and </a:t>
            </a:r>
            <a:r>
              <a:rPr lang="en-IN" dirty="0" err="1">
                <a:effectLst/>
                <a:latin typeface="Helvetica" pitchFamily="2" charset="0"/>
              </a:rPr>
              <a:t>Jeya</a:t>
            </a:r>
            <a:r>
              <a:rPr lang="en-IN" dirty="0">
                <a:effectLst/>
                <a:latin typeface="Helvetica" pitchFamily="2" charset="0"/>
              </a:rPr>
              <a:t> Priya M for taking the time out of their busy schedules to review my progress.</a:t>
            </a:r>
          </a:p>
          <a:p>
            <a:pPr marL="0" indent="0">
              <a:buNone/>
            </a:pPr>
            <a:r>
              <a:rPr lang="en-IN" dirty="0">
                <a:effectLst/>
                <a:latin typeface="Helvetica" pitchFamily="2" charset="0"/>
              </a:rPr>
              <a:t>I want to express my gratitude to my project's partners for their assistance and cooperation.</a:t>
            </a:r>
          </a:p>
          <a:p>
            <a:pPr marL="0" indent="0">
              <a:buNone/>
            </a:pPr>
            <a:r>
              <a:rPr lang="en-IN" dirty="0">
                <a:effectLst/>
                <a:latin typeface="Helvetica" pitchFamily="2" charset="0"/>
              </a:rPr>
              <a:t>I also want to express my gratitude to my friends and family for their encouragement</a:t>
            </a:r>
            <a:r>
              <a:rPr lang="en-IN" dirty="0">
                <a:latin typeface="Helvetica" pitchFamily="2" charset="0"/>
              </a:rPr>
              <a:t> </a:t>
            </a:r>
            <a:r>
              <a:rPr lang="en-IN" dirty="0">
                <a:effectLst/>
                <a:latin typeface="Helvetica" pitchFamily="2" charset="0"/>
              </a:rPr>
              <a:t>and support throughout the dissertation.</a:t>
            </a:r>
          </a:p>
          <a:p>
            <a:pPr marL="0" indent="0">
              <a:buNone/>
            </a:pPr>
            <a:r>
              <a:rPr lang="en-IN" dirty="0">
                <a:effectLst/>
                <a:latin typeface="Helvetica" pitchFamily="2" charset="0"/>
              </a:rPr>
              <a:t>I am incredibly grateful to WIPRO Technologies for providing me with the M. Tech. Software Systems program training opportunity and all the materials I needed for this dissertation</a:t>
            </a:r>
          </a:p>
          <a:p>
            <a:pPr marL="0" indent="0">
              <a:buNone/>
            </a:pPr>
            <a:r>
              <a:rPr lang="en-IN" dirty="0">
                <a:effectLst/>
                <a:latin typeface="Helvetica" pitchFamily="2" charset="0"/>
              </a:rPr>
              <a:t>I appreciate everything that BITS, Pilani, and the Training department did to make this</a:t>
            </a:r>
            <a:r>
              <a:rPr lang="en-IN" dirty="0">
                <a:latin typeface="Helvetica" pitchFamily="2" charset="0"/>
              </a:rPr>
              <a:t> </a:t>
            </a:r>
            <a:r>
              <a:rPr lang="en-IN" dirty="0">
                <a:effectLst/>
                <a:latin typeface="Helvetica" pitchFamily="2" charset="0"/>
              </a:rPr>
              <a:t>course possible.</a:t>
            </a:r>
          </a:p>
          <a:p>
            <a:endParaRPr lang="en-US" dirty="0"/>
          </a:p>
        </p:txBody>
      </p:sp>
    </p:spTree>
    <p:extLst>
      <p:ext uri="{BB962C8B-B14F-4D97-AF65-F5344CB8AC3E}">
        <p14:creationId xmlns:p14="http://schemas.microsoft.com/office/powerpoint/2010/main" val="4276316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F67B0-DF0C-F84F-1581-A992AB1D121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504FA35-6F21-BE34-6385-813F4886589D}"/>
              </a:ext>
            </a:extLst>
          </p:cNvPr>
          <p:cNvSpPr>
            <a:spLocks noGrp="1"/>
          </p:cNvSpPr>
          <p:nvPr>
            <p:ph type="subTitle" idx="1"/>
          </p:nvPr>
        </p:nvSpPr>
        <p:spPr>
          <a:xfrm>
            <a:off x="1244009" y="2255520"/>
            <a:ext cx="9750056" cy="3336918"/>
          </a:xfrm>
        </p:spPr>
        <p:txBody>
          <a:bodyPr>
            <a:normAutofit/>
          </a:bodyPr>
          <a:lstStyle/>
          <a:p>
            <a:pPr algn="l"/>
            <a:endParaRPr lang="en-US" dirty="0">
              <a:solidFill>
                <a:schemeClr val="bg1"/>
              </a:solidFill>
            </a:endParaRPr>
          </a:p>
          <a:p>
            <a:r>
              <a:rPr lang="en-US" sz="9600" dirty="0">
                <a:solidFill>
                  <a:schemeClr val="bg1"/>
                </a:solidFill>
              </a:rPr>
              <a:t>THANK YOU</a:t>
            </a:r>
            <a:endParaRPr lang="en-US" sz="9600" b="1" dirty="0">
              <a:solidFill>
                <a:schemeClr val="bg1"/>
              </a:solidFill>
            </a:endParaRPr>
          </a:p>
          <a:p>
            <a:endParaRPr lang="en-US" dirty="0"/>
          </a:p>
        </p:txBody>
      </p:sp>
    </p:spTree>
    <p:extLst>
      <p:ext uri="{BB962C8B-B14F-4D97-AF65-F5344CB8AC3E}">
        <p14:creationId xmlns:p14="http://schemas.microsoft.com/office/powerpoint/2010/main" val="1598550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30D03-7D08-C01D-26C7-43A26EBB04F2}"/>
              </a:ext>
            </a:extLst>
          </p:cNvPr>
          <p:cNvSpPr>
            <a:spLocks noGrp="1"/>
          </p:cNvSpPr>
          <p:nvPr>
            <p:ph type="title"/>
          </p:nvPr>
        </p:nvSpPr>
        <p:spPr/>
        <p:txBody>
          <a:bodyPr/>
          <a:lstStyle/>
          <a:p>
            <a:r>
              <a:rPr lang="en-US" dirty="0"/>
              <a:t>Bibliography used in report</a:t>
            </a:r>
          </a:p>
        </p:txBody>
      </p:sp>
      <p:sp>
        <p:nvSpPr>
          <p:cNvPr id="3" name="Content Placeholder 2">
            <a:extLst>
              <a:ext uri="{FF2B5EF4-FFF2-40B4-BE49-F238E27FC236}">
                <a16:creationId xmlns:a16="http://schemas.microsoft.com/office/drawing/2014/main" id="{1B9A1411-9501-842D-CBCE-F30CEFFC4552}"/>
              </a:ext>
            </a:extLst>
          </p:cNvPr>
          <p:cNvSpPr>
            <a:spLocks noGrp="1"/>
          </p:cNvSpPr>
          <p:nvPr>
            <p:ph idx="1"/>
          </p:nvPr>
        </p:nvSpPr>
        <p:spPr/>
        <p:txBody>
          <a:bodyPr/>
          <a:lstStyle/>
          <a:p>
            <a:r>
              <a:rPr lang="en-IN" dirty="0">
                <a:solidFill>
                  <a:srgbClr val="000000"/>
                </a:solidFill>
                <a:effectLst/>
                <a:latin typeface="Helvetica" pitchFamily="2" charset="0"/>
              </a:rPr>
              <a:t>• </a:t>
            </a:r>
            <a:r>
              <a:rPr lang="en-IN" dirty="0" err="1">
                <a:solidFill>
                  <a:srgbClr val="000000"/>
                </a:solidFill>
                <a:effectLst/>
                <a:latin typeface="Helvetica" pitchFamily="2" charset="0"/>
              </a:rPr>
              <a:t>PyMongo</a:t>
            </a:r>
            <a:r>
              <a:rPr lang="en-IN" dirty="0">
                <a:solidFill>
                  <a:srgbClr val="000000"/>
                </a:solidFill>
                <a:effectLst/>
                <a:latin typeface="Helvetica" pitchFamily="2" charset="0"/>
              </a:rPr>
              <a:t> documentation - </a:t>
            </a:r>
            <a:r>
              <a:rPr lang="en-IN" dirty="0">
                <a:solidFill>
                  <a:srgbClr val="467887"/>
                </a:solidFill>
                <a:effectLst/>
                <a:latin typeface="Helvetica" pitchFamily="2" charset="0"/>
              </a:rPr>
              <a:t>https://</a:t>
            </a:r>
            <a:r>
              <a:rPr lang="en-IN" dirty="0" err="1">
                <a:solidFill>
                  <a:srgbClr val="467887"/>
                </a:solidFill>
                <a:effectLst/>
                <a:latin typeface="Helvetica" pitchFamily="2" charset="0"/>
              </a:rPr>
              <a:t>pymongo.readthedocs.io</a:t>
            </a:r>
            <a:r>
              <a:rPr lang="en-IN" dirty="0">
                <a:solidFill>
                  <a:srgbClr val="467887"/>
                </a:solidFill>
                <a:effectLst/>
                <a:latin typeface="Helvetica" pitchFamily="2" charset="0"/>
              </a:rPr>
              <a:t>/</a:t>
            </a:r>
            <a:r>
              <a:rPr lang="en-IN" dirty="0" err="1">
                <a:solidFill>
                  <a:srgbClr val="467887"/>
                </a:solidFill>
                <a:effectLst/>
                <a:latin typeface="Helvetica" pitchFamily="2" charset="0"/>
              </a:rPr>
              <a:t>en</a:t>
            </a:r>
            <a:r>
              <a:rPr lang="en-IN" dirty="0">
                <a:solidFill>
                  <a:srgbClr val="467887"/>
                </a:solidFill>
                <a:effectLst/>
                <a:latin typeface="Helvetica" pitchFamily="2" charset="0"/>
              </a:rPr>
              <a:t>/stable/</a:t>
            </a:r>
            <a:r>
              <a:rPr lang="en-IN" dirty="0" err="1">
                <a:solidFill>
                  <a:srgbClr val="467887"/>
                </a:solidFill>
                <a:effectLst/>
                <a:latin typeface="Helvetica" pitchFamily="2" charset="0"/>
              </a:rPr>
              <a:t>tutorial.html</a:t>
            </a:r>
            <a:endParaRPr lang="en-IN" dirty="0">
              <a:solidFill>
                <a:srgbClr val="467887"/>
              </a:solidFill>
              <a:effectLst/>
              <a:latin typeface="Helvetica" pitchFamily="2" charset="0"/>
            </a:endParaRPr>
          </a:p>
          <a:p>
            <a:r>
              <a:rPr lang="en-IN" dirty="0">
                <a:solidFill>
                  <a:srgbClr val="000000"/>
                </a:solidFill>
                <a:effectLst/>
                <a:latin typeface="Helvetica" pitchFamily="2" charset="0"/>
              </a:rPr>
              <a:t>• Flask framework installation - </a:t>
            </a:r>
            <a:r>
              <a:rPr lang="en-IN" dirty="0">
                <a:solidFill>
                  <a:srgbClr val="467887"/>
                </a:solidFill>
                <a:effectLst/>
                <a:latin typeface="Helvetica" pitchFamily="2" charset="0"/>
              </a:rPr>
              <a:t>https://</a:t>
            </a:r>
            <a:r>
              <a:rPr lang="en-IN" dirty="0" err="1">
                <a:solidFill>
                  <a:srgbClr val="467887"/>
                </a:solidFill>
                <a:effectLst/>
                <a:latin typeface="Helvetica" pitchFamily="2" charset="0"/>
              </a:rPr>
              <a:t>flask.palletsprojects.com</a:t>
            </a:r>
            <a:r>
              <a:rPr lang="en-IN" dirty="0">
                <a:solidFill>
                  <a:srgbClr val="467887"/>
                </a:solidFill>
                <a:effectLst/>
                <a:latin typeface="Helvetica" pitchFamily="2" charset="0"/>
              </a:rPr>
              <a:t>/</a:t>
            </a:r>
            <a:r>
              <a:rPr lang="en-IN" dirty="0" err="1">
                <a:solidFill>
                  <a:srgbClr val="467887"/>
                </a:solidFill>
                <a:effectLst/>
                <a:latin typeface="Helvetica" pitchFamily="2" charset="0"/>
              </a:rPr>
              <a:t>en</a:t>
            </a:r>
            <a:r>
              <a:rPr lang="en-IN" dirty="0">
                <a:solidFill>
                  <a:srgbClr val="467887"/>
                </a:solidFill>
                <a:effectLst/>
                <a:latin typeface="Helvetica" pitchFamily="2" charset="0"/>
              </a:rPr>
              <a:t>/stable/</a:t>
            </a:r>
            <a:r>
              <a:rPr lang="en-IN" dirty="0" err="1">
                <a:solidFill>
                  <a:srgbClr val="467887"/>
                </a:solidFill>
                <a:effectLst/>
                <a:latin typeface="Helvetica" pitchFamily="2" charset="0"/>
              </a:rPr>
              <a:t>quickstart</a:t>
            </a:r>
            <a:r>
              <a:rPr lang="en-IN" dirty="0">
                <a:solidFill>
                  <a:srgbClr val="467887"/>
                </a:solidFill>
                <a:effectLst/>
                <a:latin typeface="Helvetica" pitchFamily="2" charset="0"/>
              </a:rPr>
              <a:t>/</a:t>
            </a:r>
          </a:p>
          <a:p>
            <a:r>
              <a:rPr lang="en-IN" dirty="0">
                <a:solidFill>
                  <a:srgbClr val="000000"/>
                </a:solidFill>
                <a:effectLst/>
                <a:latin typeface="Helvetica" pitchFamily="2" charset="0"/>
              </a:rPr>
              <a:t>• Jinja template documentation - </a:t>
            </a:r>
            <a:r>
              <a:rPr lang="en-IN" dirty="0">
                <a:solidFill>
                  <a:srgbClr val="467887"/>
                </a:solidFill>
                <a:effectLst/>
                <a:latin typeface="Helvetica" pitchFamily="2" charset="0"/>
              </a:rPr>
              <a:t>https://</a:t>
            </a:r>
            <a:r>
              <a:rPr lang="en-IN" dirty="0" err="1">
                <a:solidFill>
                  <a:srgbClr val="467887"/>
                </a:solidFill>
                <a:effectLst/>
                <a:latin typeface="Helvetica" pitchFamily="2" charset="0"/>
              </a:rPr>
              <a:t>jinja.palletsprojects.com</a:t>
            </a:r>
            <a:r>
              <a:rPr lang="en-IN" dirty="0">
                <a:solidFill>
                  <a:srgbClr val="467887"/>
                </a:solidFill>
                <a:effectLst/>
                <a:latin typeface="Helvetica" pitchFamily="2" charset="0"/>
              </a:rPr>
              <a:t>/</a:t>
            </a:r>
            <a:r>
              <a:rPr lang="en-IN" dirty="0" err="1">
                <a:solidFill>
                  <a:srgbClr val="467887"/>
                </a:solidFill>
                <a:effectLst/>
                <a:latin typeface="Helvetica" pitchFamily="2" charset="0"/>
              </a:rPr>
              <a:t>en</a:t>
            </a:r>
            <a:r>
              <a:rPr lang="en-IN" dirty="0">
                <a:solidFill>
                  <a:srgbClr val="467887"/>
                </a:solidFill>
                <a:effectLst/>
                <a:latin typeface="Helvetica" pitchFamily="2" charset="0"/>
              </a:rPr>
              <a:t>/stable/templates/</a:t>
            </a:r>
          </a:p>
          <a:p>
            <a:r>
              <a:rPr lang="en-IN" dirty="0">
                <a:solidFill>
                  <a:srgbClr val="000000"/>
                </a:solidFill>
                <a:effectLst/>
                <a:latin typeface="Helvetica" pitchFamily="2" charset="0"/>
              </a:rPr>
              <a:t>• </a:t>
            </a:r>
            <a:r>
              <a:rPr lang="en-IN" dirty="0" err="1">
                <a:solidFill>
                  <a:srgbClr val="000000"/>
                </a:solidFill>
                <a:effectLst/>
                <a:latin typeface="Helvetica" pitchFamily="2" charset="0"/>
              </a:rPr>
              <a:t>Tailwindcss</a:t>
            </a:r>
            <a:r>
              <a:rPr lang="en-IN" dirty="0">
                <a:solidFill>
                  <a:srgbClr val="000000"/>
                </a:solidFill>
                <a:effectLst/>
                <a:latin typeface="Helvetica" pitchFamily="2" charset="0"/>
              </a:rPr>
              <a:t> - </a:t>
            </a:r>
            <a:r>
              <a:rPr lang="en-IN" dirty="0">
                <a:solidFill>
                  <a:srgbClr val="467887"/>
                </a:solidFill>
                <a:effectLst/>
                <a:latin typeface="Helvetica" pitchFamily="2" charset="0"/>
              </a:rPr>
              <a:t>https://</a:t>
            </a:r>
            <a:r>
              <a:rPr lang="en-IN" dirty="0" err="1">
                <a:solidFill>
                  <a:srgbClr val="467887"/>
                </a:solidFill>
                <a:effectLst/>
                <a:latin typeface="Helvetica" pitchFamily="2" charset="0"/>
              </a:rPr>
              <a:t>tailwindcss.com</a:t>
            </a:r>
            <a:r>
              <a:rPr lang="en-IN" dirty="0">
                <a:solidFill>
                  <a:srgbClr val="467887"/>
                </a:solidFill>
                <a:effectLst/>
                <a:latin typeface="Helvetica" pitchFamily="2" charset="0"/>
              </a:rPr>
              <a:t>/docs/installation</a:t>
            </a:r>
          </a:p>
        </p:txBody>
      </p:sp>
    </p:spTree>
    <p:extLst>
      <p:ext uri="{BB962C8B-B14F-4D97-AF65-F5344CB8AC3E}">
        <p14:creationId xmlns:p14="http://schemas.microsoft.com/office/powerpoint/2010/main" val="4251882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D5F68-A646-C82B-A13B-53CE83401EC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B442362-CC24-F280-1322-376D067698E8}"/>
              </a:ext>
            </a:extLst>
          </p:cNvPr>
          <p:cNvSpPr>
            <a:spLocks noGrp="1"/>
          </p:cNvSpPr>
          <p:nvPr>
            <p:ph idx="1"/>
          </p:nvPr>
        </p:nvSpPr>
        <p:spPr/>
        <p:txBody>
          <a:bodyPr>
            <a:normAutofit fontScale="92500" lnSpcReduction="20000"/>
          </a:bodyPr>
          <a:lstStyle/>
          <a:p>
            <a:pPr marL="0" indent="0">
              <a:lnSpc>
                <a:spcPct val="150000"/>
              </a:lnSpc>
              <a:buNone/>
            </a:pPr>
            <a:r>
              <a:rPr lang="en-IN" dirty="0">
                <a:effectLst/>
                <a:latin typeface="Helvetica" pitchFamily="2" charset="0"/>
              </a:rPr>
              <a:t>In the medical field, stabilizing the patient before medically operating on them is very</a:t>
            </a:r>
            <a:r>
              <a:rPr lang="en-IN" dirty="0">
                <a:latin typeface="Helvetica" pitchFamily="2" charset="0"/>
              </a:rPr>
              <a:t> </a:t>
            </a:r>
            <a:r>
              <a:rPr lang="en-IN" dirty="0">
                <a:effectLst/>
                <a:latin typeface="Helvetica" pitchFamily="2" charset="0"/>
              </a:rPr>
              <a:t>important and essential when they are admitted during an emergency. But due to lack of the medical history of the patient, stabilising the patient turns difficult. This project introduces a sophisticated system that merges the way the doctors, patients, pharmacists and lab technicians share the data. The main objective of this website is to help doctors and patients view the medical history of the patients simply by inputting the unique id of the patient. All the medical data from patients’ diagnostics to prescriptions to lab tests are stored </a:t>
            </a:r>
            <a:r>
              <a:rPr lang="en-IN" dirty="0">
                <a:latin typeface="Helvetica" pitchFamily="2" charset="0"/>
              </a:rPr>
              <a:t>o</a:t>
            </a:r>
            <a:r>
              <a:rPr lang="en-IN" dirty="0">
                <a:effectLst/>
                <a:latin typeface="Helvetica" pitchFamily="2" charset="0"/>
              </a:rPr>
              <a:t>n the</a:t>
            </a:r>
            <a:r>
              <a:rPr lang="en-IN" dirty="0">
                <a:latin typeface="Helvetica" pitchFamily="2" charset="0"/>
              </a:rPr>
              <a:t> </a:t>
            </a:r>
            <a:r>
              <a:rPr lang="en-IN" dirty="0">
                <a:effectLst/>
                <a:latin typeface="Helvetica" pitchFamily="2" charset="0"/>
              </a:rPr>
              <a:t>website.</a:t>
            </a:r>
          </a:p>
        </p:txBody>
      </p:sp>
    </p:spTree>
    <p:extLst>
      <p:ext uri="{BB962C8B-B14F-4D97-AF65-F5344CB8AC3E}">
        <p14:creationId xmlns:p14="http://schemas.microsoft.com/office/powerpoint/2010/main" val="3436203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7173F-F6FA-1350-06F8-0262B6C5612B}"/>
              </a:ext>
            </a:extLst>
          </p:cNvPr>
          <p:cNvSpPr>
            <a:spLocks noGrp="1"/>
          </p:cNvSpPr>
          <p:nvPr>
            <p:ph type="title"/>
          </p:nvPr>
        </p:nvSpPr>
        <p:spPr/>
        <p:txBody>
          <a:bodyPr/>
          <a:lstStyle/>
          <a:p>
            <a:r>
              <a:rPr lang="en-US" dirty="0"/>
              <a:t>Existing Process</a:t>
            </a:r>
          </a:p>
        </p:txBody>
      </p:sp>
      <p:sp>
        <p:nvSpPr>
          <p:cNvPr id="3" name="Content Placeholder 2">
            <a:extLst>
              <a:ext uri="{FF2B5EF4-FFF2-40B4-BE49-F238E27FC236}">
                <a16:creationId xmlns:a16="http://schemas.microsoft.com/office/drawing/2014/main" id="{2E78C1DD-2A81-E0D2-5200-139E4FB3DA0A}"/>
              </a:ext>
            </a:extLst>
          </p:cNvPr>
          <p:cNvSpPr>
            <a:spLocks noGrp="1"/>
          </p:cNvSpPr>
          <p:nvPr>
            <p:ph idx="1"/>
          </p:nvPr>
        </p:nvSpPr>
        <p:spPr/>
        <p:txBody>
          <a:bodyPr/>
          <a:lstStyle/>
          <a:p>
            <a:pPr marL="0" indent="0">
              <a:lnSpc>
                <a:spcPct val="150000"/>
              </a:lnSpc>
              <a:buNone/>
            </a:pPr>
            <a:r>
              <a:rPr lang="en-IN" dirty="0">
                <a:effectLst/>
                <a:latin typeface="Helvetica" pitchFamily="2" charset="0"/>
              </a:rPr>
              <a:t>Currently, the hospitals do not keep any records of patients who have not yet visited; only</a:t>
            </a:r>
            <a:r>
              <a:rPr lang="en-IN" dirty="0">
                <a:latin typeface="Helvetica" pitchFamily="2" charset="0"/>
              </a:rPr>
              <a:t> </a:t>
            </a:r>
            <a:r>
              <a:rPr lang="en-IN" dirty="0">
                <a:effectLst/>
                <a:latin typeface="Helvetica" pitchFamily="2" charset="0"/>
              </a:rPr>
              <a:t>those who visit frequently are kept up to date. Patients rarely take their medical records from</a:t>
            </a:r>
            <a:r>
              <a:rPr lang="en-IN" dirty="0">
                <a:latin typeface="Helvetica" pitchFamily="2" charset="0"/>
              </a:rPr>
              <a:t> </a:t>
            </a:r>
            <a:r>
              <a:rPr lang="en-IN" dirty="0">
                <a:effectLst/>
                <a:latin typeface="Helvetica" pitchFamily="2" charset="0"/>
              </a:rPr>
              <a:t>the hospital they usually visit when they are transferred to another facility.</a:t>
            </a:r>
          </a:p>
        </p:txBody>
      </p:sp>
    </p:spTree>
    <p:extLst>
      <p:ext uri="{BB962C8B-B14F-4D97-AF65-F5344CB8AC3E}">
        <p14:creationId xmlns:p14="http://schemas.microsoft.com/office/powerpoint/2010/main" val="3875825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96C7-D4CA-F7E6-7909-4736E013CA9A}"/>
              </a:ext>
            </a:extLst>
          </p:cNvPr>
          <p:cNvSpPr>
            <a:spLocks noGrp="1"/>
          </p:cNvSpPr>
          <p:nvPr>
            <p:ph type="title"/>
          </p:nvPr>
        </p:nvSpPr>
        <p:spPr/>
        <p:txBody>
          <a:bodyPr/>
          <a:lstStyle/>
          <a:p>
            <a:r>
              <a:rPr lang="en-US" dirty="0"/>
              <a:t>Resolution</a:t>
            </a:r>
          </a:p>
        </p:txBody>
      </p:sp>
      <p:sp>
        <p:nvSpPr>
          <p:cNvPr id="3" name="Content Placeholder 2">
            <a:extLst>
              <a:ext uri="{FF2B5EF4-FFF2-40B4-BE49-F238E27FC236}">
                <a16:creationId xmlns:a16="http://schemas.microsoft.com/office/drawing/2014/main" id="{C0B9A37E-FFE7-C24D-1F55-547997FE24A1}"/>
              </a:ext>
            </a:extLst>
          </p:cNvPr>
          <p:cNvSpPr>
            <a:spLocks noGrp="1"/>
          </p:cNvSpPr>
          <p:nvPr>
            <p:ph idx="1"/>
          </p:nvPr>
        </p:nvSpPr>
        <p:spPr/>
        <p:txBody>
          <a:bodyPr/>
          <a:lstStyle/>
          <a:p>
            <a:pPr marL="0" indent="0">
              <a:lnSpc>
                <a:spcPct val="150000"/>
              </a:lnSpc>
              <a:buNone/>
            </a:pPr>
            <a:r>
              <a:rPr lang="en-IN" dirty="0">
                <a:effectLst/>
                <a:latin typeface="Helvetica" pitchFamily="2" charset="0"/>
              </a:rPr>
              <a:t>We want to resolve this issue of unavailability of medical history of the patient by creating a</a:t>
            </a:r>
            <a:r>
              <a:rPr lang="en-IN" dirty="0">
                <a:latin typeface="Helvetica" pitchFamily="2" charset="0"/>
              </a:rPr>
              <a:t> </a:t>
            </a:r>
            <a:r>
              <a:rPr lang="en-IN" dirty="0">
                <a:effectLst/>
                <a:latin typeface="Helvetica" pitchFamily="2" charset="0"/>
              </a:rPr>
              <a:t>centralised website that can display the patient’s medical history to the operating doctor. We</a:t>
            </a:r>
            <a:r>
              <a:rPr lang="en-IN" dirty="0">
                <a:latin typeface="Helvetica" pitchFamily="2" charset="0"/>
              </a:rPr>
              <a:t> </a:t>
            </a:r>
            <a:r>
              <a:rPr lang="en-IN" dirty="0">
                <a:effectLst/>
                <a:latin typeface="Helvetica" pitchFamily="2" charset="0"/>
              </a:rPr>
              <a:t>will combine all the branches like Doctors, Pharmacies, Labs and patients in this project and</a:t>
            </a:r>
            <a:r>
              <a:rPr lang="en-IN" dirty="0">
                <a:latin typeface="Helvetica" pitchFamily="2" charset="0"/>
              </a:rPr>
              <a:t> </a:t>
            </a:r>
            <a:r>
              <a:rPr lang="en-IN" dirty="0">
                <a:effectLst/>
                <a:latin typeface="Helvetica" pitchFamily="2" charset="0"/>
              </a:rPr>
              <a:t>provide a centralized website where the required data can be viewed by the medical</a:t>
            </a:r>
            <a:r>
              <a:rPr lang="en-IN" dirty="0">
                <a:latin typeface="Helvetica" pitchFamily="2" charset="0"/>
              </a:rPr>
              <a:t> </a:t>
            </a:r>
            <a:r>
              <a:rPr lang="en-IN" dirty="0">
                <a:effectLst/>
                <a:latin typeface="Helvetica" pitchFamily="2" charset="0"/>
              </a:rPr>
              <a:t>professions as required.</a:t>
            </a:r>
          </a:p>
        </p:txBody>
      </p:sp>
    </p:spTree>
    <p:extLst>
      <p:ext uri="{BB962C8B-B14F-4D97-AF65-F5344CB8AC3E}">
        <p14:creationId xmlns:p14="http://schemas.microsoft.com/office/powerpoint/2010/main" val="1255924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E8D4B-95E1-34C6-005F-C8DB086C2BC0}"/>
              </a:ext>
            </a:extLst>
          </p:cNvPr>
          <p:cNvSpPr>
            <a:spLocks noGrp="1"/>
          </p:cNvSpPr>
          <p:nvPr>
            <p:ph type="title"/>
          </p:nvPr>
        </p:nvSpPr>
        <p:spPr>
          <a:xfrm>
            <a:off x="2231136" y="156617"/>
            <a:ext cx="7729728" cy="1188720"/>
          </a:xfrm>
        </p:spPr>
        <p:txBody>
          <a:bodyPr/>
          <a:lstStyle/>
          <a:p>
            <a:r>
              <a:rPr lang="en-US" dirty="0"/>
              <a:t>Estimate of the project</a:t>
            </a:r>
          </a:p>
        </p:txBody>
      </p:sp>
      <p:graphicFrame>
        <p:nvGraphicFramePr>
          <p:cNvPr id="4" name="Table 3">
            <a:extLst>
              <a:ext uri="{FF2B5EF4-FFF2-40B4-BE49-F238E27FC236}">
                <a16:creationId xmlns:a16="http://schemas.microsoft.com/office/drawing/2014/main" id="{5209060F-9B60-26AE-AC30-3303B746F30E}"/>
              </a:ext>
            </a:extLst>
          </p:cNvPr>
          <p:cNvGraphicFramePr>
            <a:graphicFrameLocks noGrp="1"/>
          </p:cNvGraphicFramePr>
          <p:nvPr>
            <p:extLst>
              <p:ext uri="{D42A27DB-BD31-4B8C-83A1-F6EECF244321}">
                <p14:modId xmlns:p14="http://schemas.microsoft.com/office/powerpoint/2010/main" val="3552461242"/>
              </p:ext>
            </p:extLst>
          </p:nvPr>
        </p:nvGraphicFramePr>
        <p:xfrm>
          <a:off x="1146544" y="1490194"/>
          <a:ext cx="9898911" cy="5211189"/>
        </p:xfrm>
        <a:graphic>
          <a:graphicData uri="http://schemas.openxmlformats.org/drawingml/2006/table">
            <a:tbl>
              <a:tblPr firstRow="1" bandRow="1">
                <a:tableStyleId>{5C22544A-7EE6-4342-B048-85BDC9FD1C3A}</a:tableStyleId>
              </a:tblPr>
              <a:tblGrid>
                <a:gridCol w="1031358">
                  <a:extLst>
                    <a:ext uri="{9D8B030D-6E8A-4147-A177-3AD203B41FA5}">
                      <a16:colId xmlns:a16="http://schemas.microsoft.com/office/drawing/2014/main" val="275805233"/>
                    </a:ext>
                  </a:extLst>
                </a:gridCol>
                <a:gridCol w="5422604">
                  <a:extLst>
                    <a:ext uri="{9D8B030D-6E8A-4147-A177-3AD203B41FA5}">
                      <a16:colId xmlns:a16="http://schemas.microsoft.com/office/drawing/2014/main" val="2376030099"/>
                    </a:ext>
                  </a:extLst>
                </a:gridCol>
                <a:gridCol w="1467293">
                  <a:extLst>
                    <a:ext uri="{9D8B030D-6E8A-4147-A177-3AD203B41FA5}">
                      <a16:colId xmlns:a16="http://schemas.microsoft.com/office/drawing/2014/main" val="3663572858"/>
                    </a:ext>
                  </a:extLst>
                </a:gridCol>
                <a:gridCol w="1977656">
                  <a:extLst>
                    <a:ext uri="{9D8B030D-6E8A-4147-A177-3AD203B41FA5}">
                      <a16:colId xmlns:a16="http://schemas.microsoft.com/office/drawing/2014/main" val="1031301798"/>
                    </a:ext>
                  </a:extLst>
                </a:gridCol>
              </a:tblGrid>
              <a:tr h="375821">
                <a:tc>
                  <a:txBody>
                    <a:bodyPr/>
                    <a:lstStyle/>
                    <a:p>
                      <a:r>
                        <a:rPr lang="en-US" dirty="0"/>
                        <a:t>Sl. Task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1" kern="1200" dirty="0">
                          <a:solidFill>
                            <a:schemeClr val="lt1"/>
                          </a:solidFill>
                          <a:effectLst/>
                          <a:latin typeface="+mn-lt"/>
                          <a:ea typeface="+mn-ea"/>
                          <a:cs typeface="+mn-cs"/>
                        </a:rPr>
                        <a:t>Tasks or subtasks to be done</a:t>
                      </a:r>
                      <a:endParaRPr lang="en-IN" sz="1800" b="1" kern="1200" dirty="0">
                        <a:solidFill>
                          <a:schemeClr val="lt1"/>
                        </a:solidFill>
                        <a:effectLst/>
                        <a:latin typeface="+mn-lt"/>
                        <a:ea typeface="+mn-ea"/>
                        <a:cs typeface="+mn-cs"/>
                      </a:endParaRPr>
                    </a:p>
                  </a:txBody>
                  <a:tcPr/>
                </a:tc>
                <a:tc>
                  <a:txBody>
                    <a:bodyPr/>
                    <a:lstStyle/>
                    <a:p>
                      <a:r>
                        <a:rPr lang="en-IN" sz="1800" b="1" i="1" kern="1200" dirty="0">
                          <a:solidFill>
                            <a:schemeClr val="lt1"/>
                          </a:solidFill>
                          <a:effectLst/>
                          <a:latin typeface="+mn-lt"/>
                          <a:ea typeface="+mn-ea"/>
                          <a:cs typeface="+mn-cs"/>
                        </a:rPr>
                        <a:t>Planned</a:t>
                      </a:r>
                      <a:endParaRPr lang="en-IN" sz="1800" b="1" kern="1200" dirty="0">
                        <a:solidFill>
                          <a:schemeClr val="lt1"/>
                        </a:solidFill>
                        <a:effectLst/>
                        <a:latin typeface="+mn-lt"/>
                        <a:ea typeface="+mn-ea"/>
                        <a:cs typeface="+mn-cs"/>
                      </a:endParaRPr>
                    </a:p>
                    <a:p>
                      <a:r>
                        <a:rPr lang="en-IN" sz="1800" b="1" i="1" kern="1200" dirty="0">
                          <a:solidFill>
                            <a:schemeClr val="lt1"/>
                          </a:solidFill>
                          <a:effectLst/>
                          <a:latin typeface="+mn-lt"/>
                          <a:ea typeface="+mn-ea"/>
                          <a:cs typeface="+mn-cs"/>
                        </a:rPr>
                        <a:t>duration in</a:t>
                      </a:r>
                      <a:endParaRPr lang="en-IN" sz="1800" b="1" kern="1200" dirty="0">
                        <a:solidFill>
                          <a:schemeClr val="lt1"/>
                        </a:solidFill>
                        <a:effectLst/>
                        <a:latin typeface="+mn-lt"/>
                        <a:ea typeface="+mn-ea"/>
                        <a:cs typeface="+mn-cs"/>
                      </a:endParaRPr>
                    </a:p>
                    <a:p>
                      <a:r>
                        <a:rPr lang="en-IN" sz="1800" b="1" i="1" kern="1200" dirty="0">
                          <a:solidFill>
                            <a:schemeClr val="lt1"/>
                          </a:solidFill>
                          <a:effectLst/>
                          <a:latin typeface="+mn-lt"/>
                          <a:ea typeface="+mn-ea"/>
                          <a:cs typeface="+mn-cs"/>
                        </a:rPr>
                        <a:t>weeks</a:t>
                      </a:r>
                      <a:endParaRPr lang="en-IN" sz="1800" b="1" kern="1200" dirty="0">
                        <a:solidFill>
                          <a:schemeClr val="lt1"/>
                        </a:solidFill>
                        <a:effectLst/>
                        <a:latin typeface="+mn-lt"/>
                        <a:ea typeface="+mn-ea"/>
                        <a:cs typeface="+mn-cs"/>
                      </a:endParaRPr>
                    </a:p>
                  </a:txBody>
                  <a:tcPr/>
                </a:tc>
                <a:tc>
                  <a:txBody>
                    <a:bodyPr/>
                    <a:lstStyle/>
                    <a:p>
                      <a:r>
                        <a:rPr lang="en-IN" sz="1800" b="1" i="1" kern="1200" dirty="0">
                          <a:solidFill>
                            <a:schemeClr val="lt1"/>
                          </a:solidFill>
                          <a:effectLst/>
                          <a:latin typeface="+mn-lt"/>
                          <a:ea typeface="+mn-ea"/>
                          <a:cs typeface="+mn-cs"/>
                        </a:rPr>
                        <a:t>Specific</a:t>
                      </a:r>
                      <a:endParaRPr lang="en-IN" sz="1800" b="1" kern="1200" dirty="0">
                        <a:solidFill>
                          <a:schemeClr val="lt1"/>
                        </a:solidFill>
                        <a:effectLst/>
                        <a:latin typeface="+mn-lt"/>
                        <a:ea typeface="+mn-ea"/>
                        <a:cs typeface="+mn-cs"/>
                      </a:endParaRPr>
                    </a:p>
                    <a:p>
                      <a:r>
                        <a:rPr lang="en-IN" sz="1800" b="1" i="1" kern="1200" dirty="0">
                          <a:solidFill>
                            <a:schemeClr val="lt1"/>
                          </a:solidFill>
                          <a:effectLst/>
                          <a:latin typeface="+mn-lt"/>
                          <a:ea typeface="+mn-ea"/>
                          <a:cs typeface="+mn-cs"/>
                        </a:rPr>
                        <a:t>Deliverables in</a:t>
                      </a:r>
                      <a:endParaRPr lang="en-IN" sz="1800" b="1" kern="1200" dirty="0">
                        <a:solidFill>
                          <a:schemeClr val="lt1"/>
                        </a:solidFill>
                        <a:effectLst/>
                        <a:latin typeface="+mn-lt"/>
                        <a:ea typeface="+mn-ea"/>
                        <a:cs typeface="+mn-cs"/>
                      </a:endParaRPr>
                    </a:p>
                    <a:p>
                      <a:r>
                        <a:rPr lang="en-IN" sz="1800" b="1" i="1" kern="1200" dirty="0">
                          <a:solidFill>
                            <a:schemeClr val="lt1"/>
                          </a:solidFill>
                          <a:effectLst/>
                          <a:latin typeface="+mn-lt"/>
                          <a:ea typeface="+mn-ea"/>
                          <a:cs typeface="+mn-cs"/>
                        </a:rPr>
                        <a:t>terms of the</a:t>
                      </a:r>
                      <a:endParaRPr lang="en-IN" sz="1800" b="1" kern="1200" dirty="0">
                        <a:solidFill>
                          <a:schemeClr val="lt1"/>
                        </a:solidFill>
                        <a:effectLst/>
                        <a:latin typeface="+mn-lt"/>
                        <a:ea typeface="+mn-ea"/>
                        <a:cs typeface="+mn-cs"/>
                      </a:endParaRPr>
                    </a:p>
                    <a:p>
                      <a:r>
                        <a:rPr lang="en-IN" sz="1800" b="1" i="1" kern="1200" dirty="0">
                          <a:solidFill>
                            <a:schemeClr val="lt1"/>
                          </a:solidFill>
                          <a:effectLst/>
                          <a:latin typeface="+mn-lt"/>
                          <a:ea typeface="+mn-ea"/>
                          <a:cs typeface="+mn-cs"/>
                        </a:rPr>
                        <a:t>project</a:t>
                      </a:r>
                      <a:endParaRPr lang="en-IN" sz="1800" b="1" kern="1200" dirty="0">
                        <a:solidFill>
                          <a:schemeClr val="lt1"/>
                        </a:solidFill>
                        <a:effectLst/>
                        <a:latin typeface="+mn-lt"/>
                        <a:ea typeface="+mn-ea"/>
                        <a:cs typeface="+mn-cs"/>
                      </a:endParaRPr>
                    </a:p>
                  </a:txBody>
                  <a:tcPr/>
                </a:tc>
                <a:extLst>
                  <a:ext uri="{0D108BD9-81ED-4DB2-BD59-A6C34878D82A}">
                    <a16:rowId xmlns:a16="http://schemas.microsoft.com/office/drawing/2014/main" val="3903851795"/>
                  </a:ext>
                </a:extLst>
              </a:tr>
              <a:tr h="375821">
                <a:tc>
                  <a:txBody>
                    <a:bodyPr/>
                    <a:lstStyle/>
                    <a:p>
                      <a:r>
                        <a:rPr lang="en-US" dirty="0"/>
                        <a:t>1</a:t>
                      </a:r>
                    </a:p>
                  </a:txBody>
                  <a:tcPr/>
                </a:tc>
                <a:tc>
                  <a:txBody>
                    <a:bodyPr/>
                    <a:lstStyle/>
                    <a:p>
                      <a:r>
                        <a:rPr lang="en-US" dirty="0"/>
                        <a:t>Requirement Gathering</a:t>
                      </a:r>
                    </a:p>
                  </a:txBody>
                  <a:tcPr/>
                </a:tc>
                <a:tc>
                  <a:txBody>
                    <a:bodyPr/>
                    <a:lstStyle/>
                    <a:p>
                      <a:r>
                        <a:rPr lang="en-US" dirty="0"/>
                        <a:t>Week 1</a:t>
                      </a:r>
                    </a:p>
                  </a:txBody>
                  <a:tcPr/>
                </a:tc>
                <a:tc>
                  <a:txBody>
                    <a:bodyPr/>
                    <a:lstStyle/>
                    <a:p>
                      <a:r>
                        <a:rPr lang="en-US" dirty="0"/>
                        <a:t>Sprint 1</a:t>
                      </a:r>
                    </a:p>
                  </a:txBody>
                  <a:tcPr/>
                </a:tc>
                <a:extLst>
                  <a:ext uri="{0D108BD9-81ED-4DB2-BD59-A6C34878D82A}">
                    <a16:rowId xmlns:a16="http://schemas.microsoft.com/office/drawing/2014/main" val="1425251989"/>
                  </a:ext>
                </a:extLst>
              </a:tr>
              <a:tr h="375821">
                <a:tc>
                  <a:txBody>
                    <a:bodyPr/>
                    <a:lstStyle/>
                    <a:p>
                      <a:r>
                        <a:rPr lang="en-US" dirty="0"/>
                        <a:t>2</a:t>
                      </a:r>
                    </a:p>
                  </a:txBody>
                  <a:tcPr/>
                </a:tc>
                <a:tc>
                  <a:txBody>
                    <a:bodyPr/>
                    <a:lstStyle/>
                    <a:p>
                      <a:r>
                        <a:rPr lang="en-IN" sz="1800" i="1" kern="1200" dirty="0">
                          <a:solidFill>
                            <a:schemeClr val="dk1"/>
                          </a:solidFill>
                          <a:effectLst/>
                          <a:latin typeface="+mn-lt"/>
                          <a:ea typeface="+mn-ea"/>
                          <a:cs typeface="+mn-cs"/>
                        </a:rPr>
                        <a:t>Documentation of design for the</a:t>
                      </a:r>
                      <a:r>
                        <a:rPr lang="en-IN" sz="1800" i="0" kern="1200" dirty="0">
                          <a:solidFill>
                            <a:schemeClr val="dk1"/>
                          </a:solidFill>
                          <a:effectLst/>
                          <a:latin typeface="+mn-lt"/>
                          <a:ea typeface="+mn-ea"/>
                          <a:cs typeface="+mn-cs"/>
                        </a:rPr>
                        <a:t> </a:t>
                      </a:r>
                      <a:r>
                        <a:rPr lang="en-IN" sz="1800" i="1" kern="1200" dirty="0">
                          <a:solidFill>
                            <a:schemeClr val="dk1"/>
                          </a:solidFill>
                          <a:effectLst/>
                          <a:latin typeface="+mn-lt"/>
                          <a:ea typeface="+mn-ea"/>
                          <a:cs typeface="+mn-cs"/>
                        </a:rPr>
                        <a:t>website</a:t>
                      </a:r>
                      <a:endParaRPr lang="en-IN" sz="1800" kern="1200" dirty="0">
                        <a:solidFill>
                          <a:schemeClr val="dk1"/>
                        </a:solidFill>
                        <a:effectLst/>
                        <a:latin typeface="+mn-lt"/>
                        <a:ea typeface="+mn-ea"/>
                        <a:cs typeface="+mn-cs"/>
                      </a:endParaRPr>
                    </a:p>
                  </a:txBody>
                  <a:tcPr/>
                </a:tc>
                <a:tc>
                  <a:txBody>
                    <a:bodyPr/>
                    <a:lstStyle/>
                    <a:p>
                      <a:r>
                        <a:rPr lang="en-US" dirty="0"/>
                        <a:t>Week 2 -3</a:t>
                      </a:r>
                    </a:p>
                  </a:txBody>
                  <a:tcPr/>
                </a:tc>
                <a:tc>
                  <a:txBody>
                    <a:bodyPr/>
                    <a:lstStyle/>
                    <a:p>
                      <a:r>
                        <a:rPr lang="en-US" dirty="0"/>
                        <a:t>Sprint 2</a:t>
                      </a:r>
                    </a:p>
                  </a:txBody>
                  <a:tcPr/>
                </a:tc>
                <a:extLst>
                  <a:ext uri="{0D108BD9-81ED-4DB2-BD59-A6C34878D82A}">
                    <a16:rowId xmlns:a16="http://schemas.microsoft.com/office/drawing/2014/main" val="535180512"/>
                  </a:ext>
                </a:extLst>
              </a:tr>
              <a:tr h="375821">
                <a:tc>
                  <a:txBody>
                    <a:bodyPr/>
                    <a:lstStyle/>
                    <a:p>
                      <a:r>
                        <a:rPr lang="en-US" dirty="0"/>
                        <a:t>3</a:t>
                      </a:r>
                    </a:p>
                  </a:txBody>
                  <a:tcPr/>
                </a:tc>
                <a:tc>
                  <a:txBody>
                    <a:bodyPr/>
                    <a:lstStyle/>
                    <a:p>
                      <a:r>
                        <a:rPr lang="en-IN" sz="1800" i="1" kern="1200" dirty="0">
                          <a:solidFill>
                            <a:schemeClr val="dk1"/>
                          </a:solidFill>
                          <a:effectLst/>
                          <a:latin typeface="+mn-lt"/>
                          <a:ea typeface="+mn-ea"/>
                          <a:cs typeface="+mn-cs"/>
                        </a:rPr>
                        <a:t>Development of Dashboard of the</a:t>
                      </a:r>
                      <a:r>
                        <a:rPr lang="en-IN" sz="1800" i="0" kern="1200" dirty="0">
                          <a:solidFill>
                            <a:schemeClr val="dk1"/>
                          </a:solidFill>
                          <a:effectLst/>
                          <a:latin typeface="+mn-lt"/>
                          <a:ea typeface="+mn-ea"/>
                          <a:cs typeface="+mn-cs"/>
                        </a:rPr>
                        <a:t> </a:t>
                      </a:r>
                      <a:r>
                        <a:rPr lang="en-IN" sz="1800" i="1" kern="1200" dirty="0">
                          <a:solidFill>
                            <a:schemeClr val="dk1"/>
                          </a:solidFill>
                          <a:effectLst/>
                          <a:latin typeface="+mn-lt"/>
                          <a:ea typeface="+mn-ea"/>
                          <a:cs typeface="+mn-cs"/>
                        </a:rPr>
                        <a:t>website</a:t>
                      </a:r>
                      <a:endParaRPr lang="en-IN" sz="1800" kern="1200" dirty="0">
                        <a:solidFill>
                          <a:schemeClr val="dk1"/>
                        </a:solidFill>
                        <a:effectLst/>
                        <a:latin typeface="+mn-lt"/>
                        <a:ea typeface="+mn-ea"/>
                        <a:cs typeface="+mn-cs"/>
                      </a:endParaRPr>
                    </a:p>
                  </a:txBody>
                  <a:tcPr/>
                </a:tc>
                <a:tc>
                  <a:txBody>
                    <a:bodyPr/>
                    <a:lstStyle/>
                    <a:p>
                      <a:r>
                        <a:rPr lang="en-US" dirty="0"/>
                        <a:t>Week 4</a:t>
                      </a:r>
                    </a:p>
                  </a:txBody>
                  <a:tcPr/>
                </a:tc>
                <a:tc>
                  <a:txBody>
                    <a:bodyPr/>
                    <a:lstStyle/>
                    <a:p>
                      <a:r>
                        <a:rPr lang="en-US" dirty="0"/>
                        <a:t>Sprint 3</a:t>
                      </a:r>
                    </a:p>
                  </a:txBody>
                  <a:tcPr/>
                </a:tc>
                <a:extLst>
                  <a:ext uri="{0D108BD9-81ED-4DB2-BD59-A6C34878D82A}">
                    <a16:rowId xmlns:a16="http://schemas.microsoft.com/office/drawing/2014/main" val="3240528922"/>
                  </a:ext>
                </a:extLst>
              </a:tr>
              <a:tr h="375821">
                <a:tc>
                  <a:txBody>
                    <a:bodyPr/>
                    <a:lstStyle/>
                    <a:p>
                      <a:r>
                        <a:rPr lang="en-US"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kern="1200" dirty="0">
                          <a:solidFill>
                            <a:schemeClr val="dk1"/>
                          </a:solidFill>
                          <a:effectLst/>
                          <a:latin typeface="+mn-lt"/>
                          <a:ea typeface="+mn-ea"/>
                          <a:cs typeface="+mn-cs"/>
                        </a:rPr>
                        <a:t>Development of Doctor’s module</a:t>
                      </a:r>
                      <a:endParaRPr lang="en-IN" sz="1800" kern="1200" dirty="0">
                        <a:solidFill>
                          <a:schemeClr val="dk1"/>
                        </a:solidFill>
                        <a:effectLst/>
                        <a:latin typeface="+mn-lt"/>
                        <a:ea typeface="+mn-ea"/>
                        <a:cs typeface="+mn-cs"/>
                      </a:endParaRPr>
                    </a:p>
                  </a:txBody>
                  <a:tcPr/>
                </a:tc>
                <a:tc>
                  <a:txBody>
                    <a:bodyPr/>
                    <a:lstStyle/>
                    <a:p>
                      <a:r>
                        <a:rPr lang="en-US" dirty="0"/>
                        <a:t>Week 5 - 6</a:t>
                      </a:r>
                    </a:p>
                  </a:txBody>
                  <a:tcPr/>
                </a:tc>
                <a:tc>
                  <a:txBody>
                    <a:bodyPr/>
                    <a:lstStyle/>
                    <a:p>
                      <a:r>
                        <a:rPr lang="en-US" dirty="0"/>
                        <a:t>Sprint 4</a:t>
                      </a:r>
                    </a:p>
                  </a:txBody>
                  <a:tcPr/>
                </a:tc>
                <a:extLst>
                  <a:ext uri="{0D108BD9-81ED-4DB2-BD59-A6C34878D82A}">
                    <a16:rowId xmlns:a16="http://schemas.microsoft.com/office/drawing/2014/main" val="886451036"/>
                  </a:ext>
                </a:extLst>
              </a:tr>
              <a:tr h="375821">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kern="1200" dirty="0">
                          <a:solidFill>
                            <a:schemeClr val="dk1"/>
                          </a:solidFill>
                          <a:effectLst/>
                          <a:latin typeface="+mn-lt"/>
                          <a:ea typeface="+mn-ea"/>
                          <a:cs typeface="+mn-cs"/>
                        </a:rPr>
                        <a:t>Development of Pharmacist’s module</a:t>
                      </a:r>
                      <a:endParaRPr lang="en-IN" sz="1800" kern="1200" dirty="0">
                        <a:solidFill>
                          <a:schemeClr val="dk1"/>
                        </a:solidFill>
                        <a:effectLst/>
                        <a:latin typeface="+mn-lt"/>
                        <a:ea typeface="+mn-ea"/>
                        <a:cs typeface="+mn-cs"/>
                      </a:endParaRPr>
                    </a:p>
                  </a:txBody>
                  <a:tcPr/>
                </a:tc>
                <a:tc>
                  <a:txBody>
                    <a:bodyPr/>
                    <a:lstStyle/>
                    <a:p>
                      <a:r>
                        <a:rPr lang="en-US" dirty="0"/>
                        <a:t>Week 7 - 8</a:t>
                      </a:r>
                    </a:p>
                  </a:txBody>
                  <a:tcPr/>
                </a:tc>
                <a:tc>
                  <a:txBody>
                    <a:bodyPr/>
                    <a:lstStyle/>
                    <a:p>
                      <a:r>
                        <a:rPr lang="en-US" dirty="0"/>
                        <a:t>Sprint 5</a:t>
                      </a:r>
                    </a:p>
                  </a:txBody>
                  <a:tcPr/>
                </a:tc>
                <a:extLst>
                  <a:ext uri="{0D108BD9-81ED-4DB2-BD59-A6C34878D82A}">
                    <a16:rowId xmlns:a16="http://schemas.microsoft.com/office/drawing/2014/main" val="1561135959"/>
                  </a:ext>
                </a:extLst>
              </a:tr>
              <a:tr h="375821">
                <a:tc>
                  <a:txBody>
                    <a:bodyPr/>
                    <a:lstStyle/>
                    <a:p>
                      <a:r>
                        <a:rPr lang="en-US"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kern="1200" dirty="0">
                          <a:solidFill>
                            <a:schemeClr val="dk1"/>
                          </a:solidFill>
                          <a:effectLst/>
                          <a:latin typeface="+mn-lt"/>
                          <a:ea typeface="+mn-ea"/>
                          <a:cs typeface="+mn-cs"/>
                        </a:rPr>
                        <a:t>Development of Lab’s module</a:t>
                      </a:r>
                      <a:endParaRPr lang="en-IN" sz="1800" kern="1200" dirty="0">
                        <a:solidFill>
                          <a:schemeClr val="dk1"/>
                        </a:solidFill>
                        <a:effectLst/>
                        <a:latin typeface="+mn-lt"/>
                        <a:ea typeface="+mn-ea"/>
                        <a:cs typeface="+mn-cs"/>
                      </a:endParaRPr>
                    </a:p>
                  </a:txBody>
                  <a:tcPr/>
                </a:tc>
                <a:tc>
                  <a:txBody>
                    <a:bodyPr/>
                    <a:lstStyle/>
                    <a:p>
                      <a:r>
                        <a:rPr lang="en-US" dirty="0"/>
                        <a:t>Week 9 - 10</a:t>
                      </a:r>
                    </a:p>
                  </a:txBody>
                  <a:tcPr/>
                </a:tc>
                <a:tc>
                  <a:txBody>
                    <a:bodyPr/>
                    <a:lstStyle/>
                    <a:p>
                      <a:r>
                        <a:rPr lang="en-US" dirty="0"/>
                        <a:t>Sprint 6</a:t>
                      </a:r>
                    </a:p>
                  </a:txBody>
                  <a:tcPr/>
                </a:tc>
                <a:extLst>
                  <a:ext uri="{0D108BD9-81ED-4DB2-BD59-A6C34878D82A}">
                    <a16:rowId xmlns:a16="http://schemas.microsoft.com/office/drawing/2014/main" val="3137363382"/>
                  </a:ext>
                </a:extLst>
              </a:tr>
              <a:tr h="375821">
                <a:tc>
                  <a:txBody>
                    <a:bodyPr/>
                    <a:lstStyle/>
                    <a:p>
                      <a:r>
                        <a:rPr lang="en-US"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kern="1200" dirty="0">
                          <a:solidFill>
                            <a:schemeClr val="dk1"/>
                          </a:solidFill>
                          <a:effectLst/>
                          <a:latin typeface="+mn-lt"/>
                          <a:ea typeface="+mn-ea"/>
                          <a:cs typeface="+mn-cs"/>
                        </a:rPr>
                        <a:t>Development of Patient’s module</a:t>
                      </a:r>
                      <a:endParaRPr lang="en-IN" sz="1800" kern="1200" dirty="0">
                        <a:solidFill>
                          <a:schemeClr val="dk1"/>
                        </a:solidFill>
                        <a:effectLst/>
                        <a:latin typeface="+mn-lt"/>
                        <a:ea typeface="+mn-ea"/>
                        <a:cs typeface="+mn-cs"/>
                      </a:endParaRPr>
                    </a:p>
                  </a:txBody>
                  <a:tcPr/>
                </a:tc>
                <a:tc>
                  <a:txBody>
                    <a:bodyPr/>
                    <a:lstStyle/>
                    <a:p>
                      <a:r>
                        <a:rPr lang="en-US" dirty="0"/>
                        <a:t>Week 11 - 12</a:t>
                      </a:r>
                    </a:p>
                  </a:txBody>
                  <a:tcPr/>
                </a:tc>
                <a:tc>
                  <a:txBody>
                    <a:bodyPr/>
                    <a:lstStyle/>
                    <a:p>
                      <a:r>
                        <a:rPr lang="en-US" dirty="0"/>
                        <a:t>Sprint 7</a:t>
                      </a:r>
                    </a:p>
                  </a:txBody>
                  <a:tcPr/>
                </a:tc>
                <a:extLst>
                  <a:ext uri="{0D108BD9-81ED-4DB2-BD59-A6C34878D82A}">
                    <a16:rowId xmlns:a16="http://schemas.microsoft.com/office/drawing/2014/main" val="2700254183"/>
                  </a:ext>
                </a:extLst>
              </a:tr>
              <a:tr h="375821">
                <a:tc>
                  <a:txBody>
                    <a:bodyPr/>
                    <a:lstStyle/>
                    <a:p>
                      <a:r>
                        <a:rPr lang="en-US"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kern="1200" dirty="0">
                          <a:solidFill>
                            <a:schemeClr val="dk1"/>
                          </a:solidFill>
                          <a:effectLst/>
                          <a:latin typeface="+mn-lt"/>
                          <a:ea typeface="+mn-ea"/>
                          <a:cs typeface="+mn-cs"/>
                        </a:rPr>
                        <a:t>Customizations</a:t>
                      </a:r>
                      <a:endParaRPr lang="en-IN" sz="1800" kern="1200" dirty="0">
                        <a:solidFill>
                          <a:schemeClr val="dk1"/>
                        </a:solidFill>
                        <a:effectLst/>
                        <a:latin typeface="+mn-lt"/>
                        <a:ea typeface="+mn-ea"/>
                        <a:cs typeface="+mn-cs"/>
                      </a:endParaRPr>
                    </a:p>
                  </a:txBody>
                  <a:tcPr/>
                </a:tc>
                <a:tc>
                  <a:txBody>
                    <a:bodyPr/>
                    <a:lstStyle/>
                    <a:p>
                      <a:r>
                        <a:rPr lang="en-US" dirty="0"/>
                        <a:t>Week 13</a:t>
                      </a:r>
                    </a:p>
                  </a:txBody>
                  <a:tcPr/>
                </a:tc>
                <a:tc>
                  <a:txBody>
                    <a:bodyPr/>
                    <a:lstStyle/>
                    <a:p>
                      <a:r>
                        <a:rPr lang="en-US" dirty="0"/>
                        <a:t>Sprint 8</a:t>
                      </a:r>
                    </a:p>
                  </a:txBody>
                  <a:tcPr/>
                </a:tc>
                <a:extLst>
                  <a:ext uri="{0D108BD9-81ED-4DB2-BD59-A6C34878D82A}">
                    <a16:rowId xmlns:a16="http://schemas.microsoft.com/office/drawing/2014/main" val="2552372413"/>
                  </a:ext>
                </a:extLst>
              </a:tr>
              <a:tr h="375821">
                <a:tc>
                  <a:txBody>
                    <a:bodyPr/>
                    <a:lstStyle/>
                    <a:p>
                      <a:r>
                        <a:rPr lang="en-US" dirty="0"/>
                        <a:t>9</a:t>
                      </a:r>
                    </a:p>
                  </a:txBody>
                  <a:tcPr/>
                </a:tc>
                <a:tc>
                  <a:txBody>
                    <a:bodyPr/>
                    <a:lstStyle/>
                    <a:p>
                      <a:r>
                        <a:rPr lang="en-IN" sz="1800" i="1" kern="1200" dirty="0">
                          <a:solidFill>
                            <a:schemeClr val="dk1"/>
                          </a:solidFill>
                          <a:effectLst/>
                          <a:latin typeface="+mn-lt"/>
                          <a:ea typeface="+mn-ea"/>
                          <a:cs typeface="+mn-cs"/>
                        </a:rPr>
                        <a:t>Integration of Dashboard, Doctor’s</a:t>
                      </a:r>
                      <a:r>
                        <a:rPr lang="en-IN" sz="1800" i="0" kern="1200" dirty="0">
                          <a:solidFill>
                            <a:schemeClr val="dk1"/>
                          </a:solidFill>
                          <a:effectLst/>
                          <a:latin typeface="+mn-lt"/>
                          <a:ea typeface="+mn-ea"/>
                          <a:cs typeface="+mn-cs"/>
                        </a:rPr>
                        <a:t> </a:t>
                      </a:r>
                      <a:r>
                        <a:rPr lang="en-IN" sz="1800" i="1" kern="1200" dirty="0">
                          <a:solidFill>
                            <a:schemeClr val="dk1"/>
                          </a:solidFill>
                          <a:effectLst/>
                          <a:latin typeface="+mn-lt"/>
                          <a:ea typeface="+mn-ea"/>
                          <a:cs typeface="+mn-cs"/>
                        </a:rPr>
                        <a:t>module, Pharmacist’s module, Lab’s</a:t>
                      </a:r>
                      <a:r>
                        <a:rPr lang="en-IN" sz="1800" i="0" kern="1200" dirty="0">
                          <a:solidFill>
                            <a:schemeClr val="dk1"/>
                          </a:solidFill>
                          <a:effectLst/>
                          <a:latin typeface="+mn-lt"/>
                          <a:ea typeface="+mn-ea"/>
                          <a:cs typeface="+mn-cs"/>
                        </a:rPr>
                        <a:t> </a:t>
                      </a:r>
                      <a:r>
                        <a:rPr lang="en-IN" sz="1800" i="1" kern="1200" dirty="0">
                          <a:solidFill>
                            <a:schemeClr val="dk1"/>
                          </a:solidFill>
                          <a:effectLst/>
                          <a:latin typeface="+mn-lt"/>
                          <a:ea typeface="+mn-ea"/>
                          <a:cs typeface="+mn-cs"/>
                        </a:rPr>
                        <a:t>module and Patient’s module</a:t>
                      </a:r>
                      <a:endParaRPr lang="en-IN" sz="1800" kern="1200" dirty="0">
                        <a:solidFill>
                          <a:schemeClr val="dk1"/>
                        </a:solidFill>
                        <a:effectLst/>
                        <a:latin typeface="+mn-lt"/>
                        <a:ea typeface="+mn-ea"/>
                        <a:cs typeface="+mn-cs"/>
                      </a:endParaRPr>
                    </a:p>
                  </a:txBody>
                  <a:tcPr/>
                </a:tc>
                <a:tc>
                  <a:txBody>
                    <a:bodyPr/>
                    <a:lstStyle/>
                    <a:p>
                      <a:r>
                        <a:rPr lang="en-US" dirty="0"/>
                        <a:t>Week 14 - 15</a:t>
                      </a:r>
                    </a:p>
                  </a:txBody>
                  <a:tcPr/>
                </a:tc>
                <a:tc>
                  <a:txBody>
                    <a:bodyPr/>
                    <a:lstStyle/>
                    <a:p>
                      <a:r>
                        <a:rPr lang="en-US" dirty="0"/>
                        <a:t>Sprint 9</a:t>
                      </a:r>
                    </a:p>
                  </a:txBody>
                  <a:tcPr/>
                </a:tc>
                <a:extLst>
                  <a:ext uri="{0D108BD9-81ED-4DB2-BD59-A6C34878D82A}">
                    <a16:rowId xmlns:a16="http://schemas.microsoft.com/office/drawing/2014/main" val="480358915"/>
                  </a:ext>
                </a:extLst>
              </a:tr>
              <a:tr h="375821">
                <a:tc>
                  <a:txBody>
                    <a:bodyPr/>
                    <a:lstStyle/>
                    <a:p>
                      <a:r>
                        <a:rPr lang="en-US" dirty="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kern="1200" dirty="0">
                          <a:solidFill>
                            <a:schemeClr val="dk1"/>
                          </a:solidFill>
                          <a:effectLst/>
                          <a:latin typeface="+mn-lt"/>
                          <a:ea typeface="+mn-ea"/>
                          <a:cs typeface="+mn-cs"/>
                        </a:rPr>
                        <a:t>Integration of Database at the back end</a:t>
                      </a:r>
                      <a:endParaRPr lang="en-IN" sz="1800" kern="1200" dirty="0">
                        <a:solidFill>
                          <a:schemeClr val="dk1"/>
                        </a:solidFill>
                        <a:effectLst/>
                        <a:latin typeface="+mn-lt"/>
                        <a:ea typeface="+mn-ea"/>
                        <a:cs typeface="+mn-cs"/>
                      </a:endParaRPr>
                    </a:p>
                  </a:txBody>
                  <a:tcPr/>
                </a:tc>
                <a:tc>
                  <a:txBody>
                    <a:bodyPr/>
                    <a:lstStyle/>
                    <a:p>
                      <a:r>
                        <a:rPr lang="en-US" dirty="0"/>
                        <a:t>Week 16</a:t>
                      </a:r>
                    </a:p>
                  </a:txBody>
                  <a:tcPr/>
                </a:tc>
                <a:tc>
                  <a:txBody>
                    <a:bodyPr/>
                    <a:lstStyle/>
                    <a:p>
                      <a:r>
                        <a:rPr lang="en-US" dirty="0"/>
                        <a:t>Sprint 10</a:t>
                      </a:r>
                    </a:p>
                  </a:txBody>
                  <a:tcPr/>
                </a:tc>
                <a:extLst>
                  <a:ext uri="{0D108BD9-81ED-4DB2-BD59-A6C34878D82A}">
                    <a16:rowId xmlns:a16="http://schemas.microsoft.com/office/drawing/2014/main" val="1877052276"/>
                  </a:ext>
                </a:extLst>
              </a:tr>
            </a:tbl>
          </a:graphicData>
        </a:graphic>
      </p:graphicFrame>
    </p:spTree>
    <p:extLst>
      <p:ext uri="{BB962C8B-B14F-4D97-AF65-F5344CB8AC3E}">
        <p14:creationId xmlns:p14="http://schemas.microsoft.com/office/powerpoint/2010/main" val="2105945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6079-D0DE-E3C6-C8A6-32D757D6552C}"/>
              </a:ext>
            </a:extLst>
          </p:cNvPr>
          <p:cNvSpPr>
            <a:spLocks noGrp="1"/>
          </p:cNvSpPr>
          <p:nvPr>
            <p:ph type="title"/>
          </p:nvPr>
        </p:nvSpPr>
        <p:spPr>
          <a:xfrm>
            <a:off x="157163" y="964692"/>
            <a:ext cx="5114925" cy="1188720"/>
          </a:xfrm>
        </p:spPr>
        <p:txBody>
          <a:bodyPr>
            <a:normAutofit/>
          </a:bodyPr>
          <a:lstStyle/>
          <a:p>
            <a:r>
              <a:rPr lang="en-US" dirty="0"/>
              <a:t>Results from the user screen</a:t>
            </a:r>
          </a:p>
        </p:txBody>
      </p:sp>
      <p:sp>
        <p:nvSpPr>
          <p:cNvPr id="3" name="Content Placeholder 2">
            <a:extLst>
              <a:ext uri="{FF2B5EF4-FFF2-40B4-BE49-F238E27FC236}">
                <a16:creationId xmlns:a16="http://schemas.microsoft.com/office/drawing/2014/main" id="{67617093-B815-7091-9D33-553B1E801FD9}"/>
              </a:ext>
            </a:extLst>
          </p:cNvPr>
          <p:cNvSpPr>
            <a:spLocks noGrp="1"/>
          </p:cNvSpPr>
          <p:nvPr>
            <p:ph idx="1"/>
          </p:nvPr>
        </p:nvSpPr>
        <p:spPr>
          <a:xfrm>
            <a:off x="804672" y="2638044"/>
            <a:ext cx="3849624" cy="3101983"/>
          </a:xfrm>
        </p:spPr>
        <p:txBody>
          <a:bodyPr>
            <a:normAutofit/>
          </a:bodyPr>
          <a:lstStyle/>
          <a:p>
            <a:pPr marL="0" indent="0">
              <a:buNone/>
            </a:pPr>
            <a:r>
              <a:rPr lang="en-US" dirty="0"/>
              <a:t>User can now book appointments based on doctor’s reporting time. </a:t>
            </a:r>
          </a:p>
          <a:p>
            <a:pPr marL="0" indent="0">
              <a:buNone/>
            </a:pPr>
            <a:r>
              <a:rPr lang="en-US" dirty="0"/>
              <a:t>All they need to do is click on the ‘Schedule an appointment’ button, select the doctor type and the date. Click on the ‘Submit’ button.</a:t>
            </a:r>
          </a:p>
          <a:p>
            <a:pPr marL="0" indent="0">
              <a:buNone/>
            </a:pPr>
            <a:r>
              <a:rPr lang="en-US" dirty="0"/>
              <a:t>On the next page, verify the details and select the time slot, and click on the ‘Book slot’ button.</a:t>
            </a:r>
          </a:p>
          <a:p>
            <a:pPr marL="0" indent="0">
              <a:buNone/>
            </a:pPr>
            <a:endParaRPr lang="en-US" dirty="0"/>
          </a:p>
        </p:txBody>
      </p:sp>
      <p:pic>
        <p:nvPicPr>
          <p:cNvPr id="5" name="Picture 4">
            <a:extLst>
              <a:ext uri="{FF2B5EF4-FFF2-40B4-BE49-F238E27FC236}">
                <a16:creationId xmlns:a16="http://schemas.microsoft.com/office/drawing/2014/main" id="{83AD3AFA-B2B8-9B71-CA28-84E4FE749F1B}"/>
              </a:ext>
            </a:extLst>
          </p:cNvPr>
          <p:cNvPicPr>
            <a:picLocks noChangeAspect="1"/>
          </p:cNvPicPr>
          <p:nvPr/>
        </p:nvPicPr>
        <p:blipFill>
          <a:blip r:embed="rId2"/>
          <a:srcRect t="2815" r="2" b="16209"/>
          <a:stretch/>
        </p:blipFill>
        <p:spPr>
          <a:xfrm>
            <a:off x="5453178" y="-2"/>
            <a:ext cx="6739097" cy="3410712"/>
          </a:xfrm>
          <a:prstGeom prst="rect">
            <a:avLst/>
          </a:prstGeom>
        </p:spPr>
      </p:pic>
      <p:pic>
        <p:nvPicPr>
          <p:cNvPr id="4" name="Picture 3">
            <a:extLst>
              <a:ext uri="{FF2B5EF4-FFF2-40B4-BE49-F238E27FC236}">
                <a16:creationId xmlns:a16="http://schemas.microsoft.com/office/drawing/2014/main" id="{A1B58181-2A13-3619-DE21-DEEEE42B0A71}"/>
              </a:ext>
            </a:extLst>
          </p:cNvPr>
          <p:cNvPicPr>
            <a:picLocks noChangeAspect="1"/>
          </p:cNvPicPr>
          <p:nvPr/>
        </p:nvPicPr>
        <p:blipFill>
          <a:blip r:embed="rId3"/>
          <a:srcRect t="3555" r="2" b="15469"/>
          <a:stretch/>
        </p:blipFill>
        <p:spPr>
          <a:xfrm>
            <a:off x="5452903" y="3447288"/>
            <a:ext cx="6739097" cy="3410712"/>
          </a:xfrm>
          <a:prstGeom prst="rect">
            <a:avLst/>
          </a:prstGeom>
        </p:spPr>
      </p:pic>
    </p:spTree>
    <p:extLst>
      <p:ext uri="{BB962C8B-B14F-4D97-AF65-F5344CB8AC3E}">
        <p14:creationId xmlns:p14="http://schemas.microsoft.com/office/powerpoint/2010/main" val="145887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20C94CCE-1A16-FEFA-9F95-1CEDE686D8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7E57BE-1EDA-0F2A-BD2C-0E071D6E8C6F}"/>
              </a:ext>
            </a:extLst>
          </p:cNvPr>
          <p:cNvSpPr>
            <a:spLocks noGrp="1"/>
          </p:cNvSpPr>
          <p:nvPr>
            <p:ph type="title"/>
          </p:nvPr>
        </p:nvSpPr>
        <p:spPr>
          <a:xfrm>
            <a:off x="100013" y="964692"/>
            <a:ext cx="5200650" cy="1188720"/>
          </a:xfrm>
        </p:spPr>
        <p:txBody>
          <a:bodyPr>
            <a:normAutofit/>
          </a:bodyPr>
          <a:lstStyle/>
          <a:p>
            <a:r>
              <a:rPr lang="en-US" dirty="0"/>
              <a:t>Results from the Doctor screen</a:t>
            </a:r>
          </a:p>
        </p:txBody>
      </p:sp>
      <p:sp>
        <p:nvSpPr>
          <p:cNvPr id="3" name="Content Placeholder 2">
            <a:extLst>
              <a:ext uri="{FF2B5EF4-FFF2-40B4-BE49-F238E27FC236}">
                <a16:creationId xmlns:a16="http://schemas.microsoft.com/office/drawing/2014/main" id="{C1D723BF-9CE0-31F4-B360-9BD371CE0F40}"/>
              </a:ext>
            </a:extLst>
          </p:cNvPr>
          <p:cNvSpPr>
            <a:spLocks noGrp="1"/>
          </p:cNvSpPr>
          <p:nvPr>
            <p:ph idx="1"/>
          </p:nvPr>
        </p:nvSpPr>
        <p:spPr>
          <a:xfrm>
            <a:off x="804672" y="2638044"/>
            <a:ext cx="3849624" cy="3101983"/>
          </a:xfrm>
        </p:spPr>
        <p:txBody>
          <a:bodyPr>
            <a:normAutofit/>
          </a:bodyPr>
          <a:lstStyle/>
          <a:p>
            <a:pPr marL="0" indent="0">
              <a:lnSpc>
                <a:spcPct val="90000"/>
              </a:lnSpc>
              <a:buNone/>
            </a:pPr>
            <a:r>
              <a:rPr lang="en-US" sz="1700"/>
              <a:t>Once the user schedules an appointment, the respective doctor will be able to see the user’s appointment on their screen. The doctor then clicks on the appointment. Now, the doctor has an option to change the status of the appointment to ‘In Progress’ and provide remarks which is displayed as Medical History and prescribe medicine. Once done, doctor can change the status to done. Upon which remarks and prescription cannot be changed.</a:t>
            </a:r>
          </a:p>
        </p:txBody>
      </p:sp>
      <p:pic>
        <p:nvPicPr>
          <p:cNvPr id="7" name="Picture 6">
            <a:extLst>
              <a:ext uri="{FF2B5EF4-FFF2-40B4-BE49-F238E27FC236}">
                <a16:creationId xmlns:a16="http://schemas.microsoft.com/office/drawing/2014/main" id="{CEDF5D46-9EBF-B44E-F297-82B125384D5C}"/>
              </a:ext>
            </a:extLst>
          </p:cNvPr>
          <p:cNvPicPr>
            <a:picLocks noChangeAspect="1"/>
          </p:cNvPicPr>
          <p:nvPr/>
        </p:nvPicPr>
        <p:blipFill>
          <a:blip r:embed="rId2"/>
          <a:srcRect t="9841" r="2" b="9183"/>
          <a:stretch/>
        </p:blipFill>
        <p:spPr>
          <a:xfrm>
            <a:off x="5452903" y="3410709"/>
            <a:ext cx="6739097" cy="3410712"/>
          </a:xfrm>
          <a:prstGeom prst="rect">
            <a:avLst/>
          </a:prstGeom>
        </p:spPr>
      </p:pic>
      <p:pic>
        <p:nvPicPr>
          <p:cNvPr id="6" name="Picture 5">
            <a:extLst>
              <a:ext uri="{FF2B5EF4-FFF2-40B4-BE49-F238E27FC236}">
                <a16:creationId xmlns:a16="http://schemas.microsoft.com/office/drawing/2014/main" id="{DD4D298F-709A-9BBB-797E-A71CB609B4F5}"/>
              </a:ext>
            </a:extLst>
          </p:cNvPr>
          <p:cNvPicPr>
            <a:picLocks noChangeAspect="1"/>
          </p:cNvPicPr>
          <p:nvPr/>
        </p:nvPicPr>
        <p:blipFill>
          <a:blip r:embed="rId3"/>
          <a:srcRect r="2" b="19024"/>
          <a:stretch/>
        </p:blipFill>
        <p:spPr>
          <a:xfrm>
            <a:off x="5452902" y="-7424"/>
            <a:ext cx="6739097" cy="3410712"/>
          </a:xfrm>
          <a:prstGeom prst="rect">
            <a:avLst/>
          </a:prstGeom>
        </p:spPr>
      </p:pic>
    </p:spTree>
    <p:extLst>
      <p:ext uri="{BB962C8B-B14F-4D97-AF65-F5344CB8AC3E}">
        <p14:creationId xmlns:p14="http://schemas.microsoft.com/office/powerpoint/2010/main" val="319132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0B7D7685-868D-EBFE-69AF-C2C0665296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BF0F03-FC97-24F9-CC58-2DD6B43F25C3}"/>
              </a:ext>
            </a:extLst>
          </p:cNvPr>
          <p:cNvSpPr>
            <a:spLocks noGrp="1"/>
          </p:cNvSpPr>
          <p:nvPr>
            <p:ph type="title"/>
          </p:nvPr>
        </p:nvSpPr>
        <p:spPr>
          <a:xfrm>
            <a:off x="100013" y="964692"/>
            <a:ext cx="5200650" cy="1188720"/>
          </a:xfrm>
        </p:spPr>
        <p:txBody>
          <a:bodyPr>
            <a:normAutofit/>
          </a:bodyPr>
          <a:lstStyle/>
          <a:p>
            <a:r>
              <a:rPr lang="en-US" dirty="0"/>
              <a:t>Results from the Pharma screen</a:t>
            </a:r>
          </a:p>
        </p:txBody>
      </p:sp>
      <p:sp>
        <p:nvSpPr>
          <p:cNvPr id="3" name="Content Placeholder 2">
            <a:extLst>
              <a:ext uri="{FF2B5EF4-FFF2-40B4-BE49-F238E27FC236}">
                <a16:creationId xmlns:a16="http://schemas.microsoft.com/office/drawing/2014/main" id="{8F1DC7A9-FB5A-2B81-B25C-E291CBCE7E93}"/>
              </a:ext>
            </a:extLst>
          </p:cNvPr>
          <p:cNvSpPr>
            <a:spLocks noGrp="1"/>
          </p:cNvSpPr>
          <p:nvPr>
            <p:ph idx="1"/>
          </p:nvPr>
        </p:nvSpPr>
        <p:spPr>
          <a:xfrm>
            <a:off x="804672" y="2638044"/>
            <a:ext cx="3849624" cy="3101983"/>
          </a:xfrm>
        </p:spPr>
        <p:txBody>
          <a:bodyPr>
            <a:normAutofit/>
          </a:bodyPr>
          <a:lstStyle/>
          <a:p>
            <a:pPr marL="0" indent="0">
              <a:lnSpc>
                <a:spcPct val="90000"/>
              </a:lnSpc>
              <a:buNone/>
            </a:pPr>
            <a:r>
              <a:rPr lang="en-US" sz="1700" dirty="0"/>
              <a:t>Once the user is prescribed with the medicine, the Pharmacist can access the user’s prescription by the user’s phone number. </a:t>
            </a:r>
          </a:p>
        </p:txBody>
      </p:sp>
      <p:pic>
        <p:nvPicPr>
          <p:cNvPr id="4" name="Picture 3">
            <a:extLst>
              <a:ext uri="{FF2B5EF4-FFF2-40B4-BE49-F238E27FC236}">
                <a16:creationId xmlns:a16="http://schemas.microsoft.com/office/drawing/2014/main" id="{2FC2760B-1776-E0C3-CAF8-0C87C9921C22}"/>
              </a:ext>
            </a:extLst>
          </p:cNvPr>
          <p:cNvPicPr>
            <a:picLocks noChangeAspect="1"/>
          </p:cNvPicPr>
          <p:nvPr/>
        </p:nvPicPr>
        <p:blipFill>
          <a:blip r:embed="rId2"/>
          <a:stretch>
            <a:fillRect/>
          </a:stretch>
        </p:blipFill>
        <p:spPr>
          <a:xfrm>
            <a:off x="5492956" y="964692"/>
            <a:ext cx="6480966" cy="4050604"/>
          </a:xfrm>
          <a:prstGeom prst="rect">
            <a:avLst/>
          </a:prstGeom>
        </p:spPr>
      </p:pic>
    </p:spTree>
    <p:extLst>
      <p:ext uri="{BB962C8B-B14F-4D97-AF65-F5344CB8AC3E}">
        <p14:creationId xmlns:p14="http://schemas.microsoft.com/office/powerpoint/2010/main" val="410689949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2775</TotalTime>
  <Words>952</Words>
  <Application>Microsoft Macintosh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Gill Sans MT</vt:lpstr>
      <vt:lpstr>Helvetica</vt:lpstr>
      <vt:lpstr>Times New Roman</vt:lpstr>
      <vt:lpstr>Parcel</vt:lpstr>
      <vt:lpstr>Integrated Health Records Management System </vt:lpstr>
      <vt:lpstr>Bibliography used in report</vt:lpstr>
      <vt:lpstr>Introduction</vt:lpstr>
      <vt:lpstr>Existing Process</vt:lpstr>
      <vt:lpstr>Resolution</vt:lpstr>
      <vt:lpstr>Estimate of the project</vt:lpstr>
      <vt:lpstr>Results from the user screen</vt:lpstr>
      <vt:lpstr>Results from the Doctor screen</vt:lpstr>
      <vt:lpstr>Results from the Pharma screen</vt:lpstr>
      <vt:lpstr>current status of the project</vt:lpstr>
      <vt:lpstr>Reference</vt:lpstr>
      <vt:lpstr>Acknowledgement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Charan Kumar</dc:creator>
  <cp:lastModifiedBy>Charan Kumar</cp:lastModifiedBy>
  <cp:revision>1</cp:revision>
  <dcterms:created xsi:type="dcterms:W3CDTF">2024-11-10T15:17:03Z</dcterms:created>
  <dcterms:modified xsi:type="dcterms:W3CDTF">2024-11-12T13:32:22Z</dcterms:modified>
</cp:coreProperties>
</file>