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188645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FF6B5-4019-4ADE-B88D-960CF176BE1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4843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1979405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247931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1674334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834724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2809076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269423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307273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268906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229605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FF6B5-4019-4ADE-B88D-960CF176BE1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422385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FF6B5-4019-4ADE-B88D-960CF176BE1E}" type="datetimeFigureOut">
              <a:rPr lang="en-IN" smtClean="0"/>
              <a:t>09-08-2021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382962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266387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40281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ACFF6B5-4019-4ADE-B88D-960CF176BE1E}" type="datetimeFigureOut">
              <a:rPr lang="en-IN" smtClean="0"/>
              <a:t>09-08-2021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216491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FF6B5-4019-4ADE-B88D-960CF176BE1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75DE3E-97C2-422E-BA6F-2319AF0C649F}" type="slidenum">
              <a:rPr lang="en-IN" smtClean="0"/>
              <a:t>‹#›</a:t>
            </a:fld>
            <a:endParaRPr lang="en-IN"/>
          </a:p>
        </p:txBody>
      </p:sp>
    </p:spTree>
    <p:extLst>
      <p:ext uri="{BB962C8B-B14F-4D97-AF65-F5344CB8AC3E}">
        <p14:creationId xmlns:p14="http://schemas.microsoft.com/office/powerpoint/2010/main" val="176307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CFF6B5-4019-4ADE-B88D-960CF176BE1E}" type="datetimeFigureOut">
              <a:rPr lang="en-IN" smtClean="0"/>
              <a:t>09-08-2021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A75DE3E-97C2-422E-BA6F-2319AF0C649F}" type="slidenum">
              <a:rPr lang="en-IN" smtClean="0"/>
              <a:t>‹#›</a:t>
            </a:fld>
            <a:endParaRPr lang="en-IN"/>
          </a:p>
        </p:txBody>
      </p:sp>
    </p:spTree>
    <p:extLst>
      <p:ext uri="{BB962C8B-B14F-4D97-AF65-F5344CB8AC3E}">
        <p14:creationId xmlns:p14="http://schemas.microsoft.com/office/powerpoint/2010/main" val="2884467426"/>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kaggle.com/andrewmvd/car-plat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97D8-DF4E-4829-B78B-27FB9BA9C707}"/>
              </a:ext>
            </a:extLst>
          </p:cNvPr>
          <p:cNvSpPr>
            <a:spLocks noGrp="1"/>
          </p:cNvSpPr>
          <p:nvPr>
            <p:ph type="title"/>
          </p:nvPr>
        </p:nvSpPr>
        <p:spPr>
          <a:xfrm>
            <a:off x="1393638" y="1735764"/>
            <a:ext cx="9404723" cy="1400530"/>
          </a:xfrm>
        </p:spPr>
        <p:txBody>
          <a:bodyPr/>
          <a:lstStyle/>
          <a:p>
            <a:pPr algn="ctr"/>
            <a:r>
              <a:rPr lang="en-US" sz="2400" b="1" dirty="0">
                <a:latin typeface="Book Antiqua" panose="02040602050305030304" pitchFamily="18" charset="0"/>
              </a:rPr>
              <a:t>CS6811-PROJECT WORK</a:t>
            </a:r>
            <a:br>
              <a:rPr lang="en-US" sz="2400" b="1" dirty="0">
                <a:latin typeface="Book Antiqua" panose="02040602050305030304" pitchFamily="18" charset="0"/>
              </a:rPr>
            </a:br>
            <a:br>
              <a:rPr lang="en-US" sz="3200" b="1" dirty="0">
                <a:latin typeface="Book Antiqua" panose="02040602050305030304" pitchFamily="18" charset="0"/>
              </a:rPr>
            </a:br>
            <a:r>
              <a:rPr lang="en-US" sz="3200" b="1" dirty="0">
                <a:latin typeface="Book Antiqua" panose="02040602050305030304" pitchFamily="18" charset="0"/>
              </a:rPr>
              <a:t>Automatic Number Plate Recognition System using EasyOCR</a:t>
            </a:r>
            <a:endParaRPr lang="en-IN" sz="3200" b="1" dirty="0">
              <a:latin typeface="Book Antiqua" panose="02040602050305030304" pitchFamily="18" charset="0"/>
            </a:endParaRPr>
          </a:p>
        </p:txBody>
      </p:sp>
      <p:sp>
        <p:nvSpPr>
          <p:cNvPr id="3" name="TextBox 2">
            <a:extLst>
              <a:ext uri="{FF2B5EF4-FFF2-40B4-BE49-F238E27FC236}">
                <a16:creationId xmlns:a16="http://schemas.microsoft.com/office/drawing/2014/main" id="{BF6C2F08-211A-43FC-BB68-881E0AEA8EF4}"/>
              </a:ext>
            </a:extLst>
          </p:cNvPr>
          <p:cNvSpPr txBox="1"/>
          <p:nvPr/>
        </p:nvSpPr>
        <p:spPr>
          <a:xfrm>
            <a:off x="368967" y="4235116"/>
            <a:ext cx="4652212" cy="2308324"/>
          </a:xfrm>
          <a:prstGeom prst="rect">
            <a:avLst/>
          </a:prstGeom>
          <a:noFill/>
        </p:spPr>
        <p:txBody>
          <a:bodyPr wrap="square" rtlCol="0">
            <a:spAutoFit/>
          </a:bodyPr>
          <a:lstStyle/>
          <a:p>
            <a:r>
              <a:rPr lang="en-US" dirty="0"/>
              <a:t>Date :  09.08.2021</a:t>
            </a:r>
          </a:p>
          <a:p>
            <a:endParaRPr lang="en-US" dirty="0"/>
          </a:p>
          <a:p>
            <a:r>
              <a:rPr lang="en-US" b="1" dirty="0"/>
              <a:t>PRESENTED BY</a:t>
            </a:r>
          </a:p>
          <a:p>
            <a:r>
              <a:rPr lang="en-US" dirty="0"/>
              <a:t>Aditya Antony Lambert(311018104003)</a:t>
            </a:r>
          </a:p>
          <a:p>
            <a:r>
              <a:rPr lang="en-IN" dirty="0"/>
              <a:t>Amalraj P(311018104007)</a:t>
            </a:r>
          </a:p>
          <a:p>
            <a:r>
              <a:rPr lang="en-IN" dirty="0"/>
              <a:t>Charan A R(311018104016)</a:t>
            </a:r>
          </a:p>
          <a:p>
            <a:r>
              <a:rPr lang="en-IN" dirty="0"/>
              <a:t>Gowtham J K(311018104023)</a:t>
            </a:r>
          </a:p>
          <a:p>
            <a:r>
              <a:rPr lang="en-IN" dirty="0"/>
              <a:t>Ram Kumar P(3110181040304)</a:t>
            </a:r>
          </a:p>
        </p:txBody>
      </p:sp>
      <p:sp>
        <p:nvSpPr>
          <p:cNvPr id="4" name="TextBox 3">
            <a:extLst>
              <a:ext uri="{FF2B5EF4-FFF2-40B4-BE49-F238E27FC236}">
                <a16:creationId xmlns:a16="http://schemas.microsoft.com/office/drawing/2014/main" id="{FF52A201-E6EA-443E-B1DC-46F5F03F59F9}"/>
              </a:ext>
            </a:extLst>
          </p:cNvPr>
          <p:cNvSpPr txBox="1"/>
          <p:nvPr/>
        </p:nvSpPr>
        <p:spPr>
          <a:xfrm>
            <a:off x="7283116" y="4512115"/>
            <a:ext cx="4539917" cy="1754326"/>
          </a:xfrm>
          <a:prstGeom prst="rect">
            <a:avLst/>
          </a:prstGeom>
          <a:noFill/>
        </p:spPr>
        <p:txBody>
          <a:bodyPr wrap="square" rtlCol="0">
            <a:spAutoFit/>
          </a:bodyPr>
          <a:lstStyle/>
          <a:p>
            <a:r>
              <a:rPr lang="en-US" dirty="0"/>
              <a:t>TEAM NO : 10</a:t>
            </a:r>
          </a:p>
          <a:p>
            <a:endParaRPr lang="en-US" dirty="0"/>
          </a:p>
          <a:p>
            <a:r>
              <a:rPr lang="en-US" dirty="0"/>
              <a:t>SUPERVISOR</a:t>
            </a:r>
          </a:p>
          <a:p>
            <a:r>
              <a:rPr lang="en-US" dirty="0"/>
              <a:t>Mr. S BAIRAVEL</a:t>
            </a:r>
          </a:p>
          <a:p>
            <a:r>
              <a:rPr lang="en-US" dirty="0"/>
              <a:t>Assistant Professor-SG</a:t>
            </a:r>
          </a:p>
          <a:p>
            <a:r>
              <a:rPr lang="en-US" dirty="0"/>
              <a:t>(CSE)</a:t>
            </a:r>
            <a:endParaRPr lang="en-IN" dirty="0"/>
          </a:p>
        </p:txBody>
      </p:sp>
      <p:sp>
        <p:nvSpPr>
          <p:cNvPr id="5" name="TextBox 4">
            <a:extLst>
              <a:ext uri="{FF2B5EF4-FFF2-40B4-BE49-F238E27FC236}">
                <a16:creationId xmlns:a16="http://schemas.microsoft.com/office/drawing/2014/main" id="{FF713D30-0E68-41B9-AC71-6F76CE3ED3CD}"/>
              </a:ext>
            </a:extLst>
          </p:cNvPr>
          <p:cNvSpPr txBox="1"/>
          <p:nvPr/>
        </p:nvSpPr>
        <p:spPr>
          <a:xfrm>
            <a:off x="1074821" y="1235242"/>
            <a:ext cx="184731" cy="369332"/>
          </a:xfrm>
          <a:prstGeom prst="rect">
            <a:avLst/>
          </a:prstGeom>
          <a:noFill/>
        </p:spPr>
        <p:txBody>
          <a:bodyPr wrap="none" rtlCol="0">
            <a:spAutoFit/>
          </a:bodyPr>
          <a:lstStyle/>
          <a:p>
            <a:endParaRPr lang="en-IN" dirty="0"/>
          </a:p>
        </p:txBody>
      </p:sp>
      <p:pic>
        <p:nvPicPr>
          <p:cNvPr id="8" name="Picture 7">
            <a:extLst>
              <a:ext uri="{FF2B5EF4-FFF2-40B4-BE49-F238E27FC236}">
                <a16:creationId xmlns:a16="http://schemas.microsoft.com/office/drawing/2014/main" id="{9DCB9215-DB21-4C90-AC40-43A3F1BC151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6842" y="636942"/>
            <a:ext cx="2117725" cy="853440"/>
          </a:xfrm>
          <a:prstGeom prst="rect">
            <a:avLst/>
          </a:prstGeom>
          <a:noFill/>
          <a:ln>
            <a:noFill/>
          </a:ln>
        </p:spPr>
      </p:pic>
      <p:sp>
        <p:nvSpPr>
          <p:cNvPr id="9" name="TextBox 8">
            <a:extLst>
              <a:ext uri="{FF2B5EF4-FFF2-40B4-BE49-F238E27FC236}">
                <a16:creationId xmlns:a16="http://schemas.microsoft.com/office/drawing/2014/main" id="{7C796F07-2F87-4FFB-B9DA-3023A2D88056}"/>
              </a:ext>
            </a:extLst>
          </p:cNvPr>
          <p:cNvSpPr txBox="1"/>
          <p:nvPr/>
        </p:nvSpPr>
        <p:spPr>
          <a:xfrm>
            <a:off x="7700211" y="946484"/>
            <a:ext cx="737856" cy="543898"/>
          </a:xfrm>
          <a:prstGeom prst="rect">
            <a:avLst/>
          </a:prstGeom>
          <a:noFill/>
        </p:spPr>
        <p:txBody>
          <a:bodyPr wrap="square" rtlCol="0">
            <a:spAutoFit/>
          </a:bodyPr>
          <a:lstStyle/>
          <a:p>
            <a:endParaRPr lang="en-IN" dirty="0"/>
          </a:p>
        </p:txBody>
      </p:sp>
      <p:pic>
        <p:nvPicPr>
          <p:cNvPr id="10" name="Picture 2" descr="https://lh4.googleusercontent.com/Z2bjJuBeYMJc4wx59sBdONWoUA4tp_tdr8EA0fem-dccArlDYh-W03iPUdItwpEuYLPsrugKyRm80PCVg4Fiyp475L1YY9OM2EGOdZ9tWvZ7bDhzGQLLKo0LgEM2Q9ngCV0Mw2Bl6x3VZ3LHew">
            <a:extLst>
              <a:ext uri="{FF2B5EF4-FFF2-40B4-BE49-F238E27FC236}">
                <a16:creationId xmlns:a16="http://schemas.microsoft.com/office/drawing/2014/main" id="{ACDD1A34-EA33-485E-BBA1-3105D037F462}"/>
              </a:ext>
            </a:extLst>
          </p:cNvPr>
          <p:cNvPicPr>
            <a:picLocks noChangeAspect="1" noChangeArrowheads="1"/>
          </p:cNvPicPr>
          <p:nvPr/>
        </p:nvPicPr>
        <p:blipFill>
          <a:blip r:embed="rId3" cstate="print"/>
          <a:srcRect/>
          <a:stretch>
            <a:fillRect/>
          </a:stretch>
        </p:blipFill>
        <p:spPr bwMode="auto">
          <a:xfrm>
            <a:off x="7435348" y="591560"/>
            <a:ext cx="2117726" cy="898824"/>
          </a:xfrm>
          <a:prstGeom prst="rect">
            <a:avLst/>
          </a:prstGeom>
          <a:noFill/>
        </p:spPr>
      </p:pic>
    </p:spTree>
    <p:extLst>
      <p:ext uri="{BB962C8B-B14F-4D97-AF65-F5344CB8AC3E}">
        <p14:creationId xmlns:p14="http://schemas.microsoft.com/office/powerpoint/2010/main" val="97377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2EEB-A16C-4EA9-B90E-A1F16D31F751}"/>
              </a:ext>
            </a:extLst>
          </p:cNvPr>
          <p:cNvSpPr>
            <a:spLocks noGrp="1"/>
          </p:cNvSpPr>
          <p:nvPr>
            <p:ph type="title"/>
          </p:nvPr>
        </p:nvSpPr>
        <p:spPr/>
        <p:txBody>
          <a:bodyPr/>
          <a:lstStyle/>
          <a:p>
            <a:pPr algn="ctr"/>
            <a:r>
              <a:rPr lang="en-US" sz="4800" dirty="0">
                <a:latin typeface="Bell MT" panose="02020503060305020303" pitchFamily="18" charset="0"/>
              </a:rPr>
              <a:t>System Architecture</a:t>
            </a:r>
            <a:endParaRPr lang="en-IN" sz="4800" dirty="0">
              <a:latin typeface="Bell MT" panose="02020503060305020303" pitchFamily="18" charset="0"/>
            </a:endParaRPr>
          </a:p>
        </p:txBody>
      </p:sp>
      <p:pic>
        <p:nvPicPr>
          <p:cNvPr id="8" name="Content Placeholder 7">
            <a:extLst>
              <a:ext uri="{FF2B5EF4-FFF2-40B4-BE49-F238E27FC236}">
                <a16:creationId xmlns:a16="http://schemas.microsoft.com/office/drawing/2014/main" id="{3A557E4B-011C-4614-828A-D93A015764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43" y="2063524"/>
            <a:ext cx="10276114" cy="4184650"/>
          </a:xfrm>
        </p:spPr>
      </p:pic>
    </p:spTree>
    <p:extLst>
      <p:ext uri="{BB962C8B-B14F-4D97-AF65-F5344CB8AC3E}">
        <p14:creationId xmlns:p14="http://schemas.microsoft.com/office/powerpoint/2010/main" val="324476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7976-2025-4DAE-A78C-68CA86C0799B}"/>
              </a:ext>
            </a:extLst>
          </p:cNvPr>
          <p:cNvSpPr>
            <a:spLocks noGrp="1"/>
          </p:cNvSpPr>
          <p:nvPr>
            <p:ph type="title"/>
          </p:nvPr>
        </p:nvSpPr>
        <p:spPr/>
        <p:txBody>
          <a:bodyPr/>
          <a:lstStyle/>
          <a:p>
            <a:pPr algn="ctr"/>
            <a:r>
              <a:rPr lang="en-US" sz="4800" b="1" spc="-5" dirty="0">
                <a:effectLst/>
                <a:latin typeface="Bell MT" panose="02020503060305020303" pitchFamily="18" charset="0"/>
                <a:ea typeface="Times New Roman" panose="02020603050405020304" pitchFamily="18" charset="0"/>
              </a:rPr>
              <a:t>Pre-Processing</a:t>
            </a: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466569B3-D9C2-4AF7-949C-5CF8AB1B76AB}"/>
              </a:ext>
            </a:extLst>
          </p:cNvPr>
          <p:cNvSpPr>
            <a:spLocks noGrp="1"/>
          </p:cNvSpPr>
          <p:nvPr>
            <p:ph idx="1"/>
          </p:nvPr>
        </p:nvSpPr>
        <p:spPr>
          <a:xfrm>
            <a:off x="1104293" y="2292404"/>
            <a:ext cx="8946541" cy="3509682"/>
          </a:xfrm>
        </p:spPr>
        <p:txBody>
          <a:bodyPr>
            <a:normAutofit/>
          </a:bodyPr>
          <a:lstStyle/>
          <a:p>
            <a:pPr>
              <a:lnSpc>
                <a:spcPct val="150000"/>
              </a:lnSpc>
            </a:pPr>
            <a:r>
              <a:rPr lang="en-US" dirty="0">
                <a:effectLst/>
                <a:latin typeface="Times New Roman" panose="02020603050405020304" pitchFamily="18" charset="0"/>
                <a:ea typeface="Times New Roman" panose="02020603050405020304" pitchFamily="18" charset="0"/>
              </a:rPr>
              <a:t>In The pre-processing phase, there is a series of operations performed on the scanned input</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image.</a:t>
            </a:r>
            <a:endParaRPr lang="en-US" spc="-70" dirty="0">
              <a:latin typeface="Times New Roman" panose="02020603050405020304" pitchFamily="18" charset="0"/>
              <a:ea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rPr>
              <a:t>It</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enhances</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image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rendering</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suitable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segmentation</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Gray-level</a:t>
            </a: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character image is normalized into a window sized.</a:t>
            </a:r>
          </a:p>
          <a:p>
            <a:pPr>
              <a:lnSpc>
                <a:spcPct val="150000"/>
              </a:lnSpc>
            </a:pPr>
            <a:r>
              <a:rPr lang="en-US" dirty="0">
                <a:effectLst/>
                <a:latin typeface="Times New Roman" panose="02020603050405020304" pitchFamily="18" charset="0"/>
                <a:ea typeface="Times New Roman" panose="02020603050405020304" pitchFamily="18" charset="0"/>
              </a:rPr>
              <a:t>After noise reduction, we produced a bitmap image.</a:t>
            </a:r>
          </a:p>
          <a:p>
            <a:pPr>
              <a:lnSpc>
                <a:spcPct val="150000"/>
              </a:lnSpc>
            </a:pPr>
            <a:r>
              <a:rPr lang="en-US" dirty="0">
                <a:effectLst/>
                <a:latin typeface="Times New Roman" panose="02020603050405020304" pitchFamily="18" charset="0"/>
                <a:ea typeface="Times New Roman" panose="02020603050405020304" pitchFamily="18" charset="0"/>
              </a:rPr>
              <a:t>Then, the bitmap image was transformed into a thinned image.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7108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39B5-1D9A-4AB4-81CC-6B7DB8976B5F}"/>
              </a:ext>
            </a:extLst>
          </p:cNvPr>
          <p:cNvSpPr>
            <a:spLocks noGrp="1"/>
          </p:cNvSpPr>
          <p:nvPr>
            <p:ph type="title"/>
          </p:nvPr>
        </p:nvSpPr>
        <p:spPr/>
        <p:txBody>
          <a:bodyPr/>
          <a:lstStyle/>
          <a:p>
            <a:pPr algn="ctr"/>
            <a:r>
              <a:rPr lang="en-US" sz="4800" b="1" dirty="0">
                <a:effectLst/>
                <a:latin typeface="Bell MT" panose="02020503060305020303" pitchFamily="18" charset="0"/>
                <a:ea typeface="Times New Roman" panose="02020603050405020304" pitchFamily="18" charset="0"/>
              </a:rPr>
              <a:t>Segmentation</a:t>
            </a:r>
            <a:endParaRPr lang="en-IN" sz="4800" b="1" dirty="0">
              <a:latin typeface="Bell MT" panose="02020503060305020303" pitchFamily="18" charset="0"/>
            </a:endParaRPr>
          </a:p>
        </p:txBody>
      </p:sp>
      <p:sp>
        <p:nvSpPr>
          <p:cNvPr id="3" name="Content Placeholder 2">
            <a:extLst>
              <a:ext uri="{FF2B5EF4-FFF2-40B4-BE49-F238E27FC236}">
                <a16:creationId xmlns:a16="http://schemas.microsoft.com/office/drawing/2014/main" id="{81F7571B-E10D-4B11-B026-2112B6C0F355}"/>
              </a:ext>
            </a:extLst>
          </p:cNvPr>
          <p:cNvSpPr>
            <a:spLocks noGrp="1"/>
          </p:cNvSpPr>
          <p:nvPr>
            <p:ph idx="1"/>
          </p:nvPr>
        </p:nvSpPr>
        <p:spPr/>
        <p:txBody>
          <a:bodyPr>
            <a:normAutofit fontScale="92500"/>
          </a:bodyPr>
          <a:lstStyle/>
          <a:p>
            <a:pPr>
              <a:lnSpc>
                <a:spcPct val="150000"/>
              </a:lnSpc>
            </a:pPr>
            <a:r>
              <a:rPr lang="en-US" dirty="0">
                <a:effectLst/>
                <a:latin typeface="Times New Roman" panose="02020603050405020304" pitchFamily="18" charset="0"/>
                <a:ea typeface="Times New Roman" panose="02020603050405020304" pitchFamily="18" charset="0"/>
              </a:rPr>
              <a:t>In the segmentation of number plate characters, numberplate is segmented into its constituent parts obtaining the characters individually.</a:t>
            </a:r>
          </a:p>
          <a:p>
            <a:pPr>
              <a:lnSpc>
                <a:spcPct val="150000"/>
              </a:lnSpc>
            </a:pPr>
            <a:r>
              <a:rPr lang="en-US" dirty="0">
                <a:latin typeface="Times New Roman" panose="02020603050405020304" pitchFamily="18" charset="0"/>
                <a:ea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rPr>
              <a:t>mage is filtered for enhancing the image and removing the noises and unwanted spots. </a:t>
            </a:r>
          </a:p>
          <a:p>
            <a:pPr>
              <a:lnSpc>
                <a:spcPct val="150000"/>
              </a:lnSpc>
            </a:pPr>
            <a:r>
              <a:rPr lang="en-US" dirty="0">
                <a:effectLst/>
                <a:latin typeface="Times New Roman" panose="02020603050405020304" pitchFamily="18" charset="0"/>
                <a:ea typeface="Times New Roman" panose="02020603050405020304" pitchFamily="18" charset="0"/>
              </a:rPr>
              <a:t>Then dilation operation is applied to the image for separating the characters from each other if the characters are close to each other.</a:t>
            </a:r>
          </a:p>
          <a:p>
            <a:pPr>
              <a:lnSpc>
                <a:spcPct val="150000"/>
              </a:lnSpc>
            </a:pPr>
            <a:r>
              <a:rPr lang="en-US" dirty="0">
                <a:effectLst/>
                <a:latin typeface="Times New Roman" panose="02020603050405020304" pitchFamily="18" charset="0"/>
                <a:ea typeface="Times New Roman" panose="02020603050405020304" pitchFamily="18" charset="0"/>
              </a:rPr>
              <a:t>Each character is then resized and stored in row matrix respectively.</a:t>
            </a:r>
          </a:p>
          <a:p>
            <a:pPr>
              <a:lnSpc>
                <a:spcPct val="150000"/>
              </a:lnSpc>
            </a:pPr>
            <a:r>
              <a:rPr lang="en-US" dirty="0">
                <a:effectLst/>
                <a:latin typeface="Times New Roman" panose="02020603050405020304" pitchFamily="18" charset="0"/>
                <a:ea typeface="Times New Roman" panose="02020603050405020304" pitchFamily="18" charset="0"/>
              </a:rPr>
              <a:t>This dataset is used as the input of the trained neural network for testing either the characters matched or not.</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800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018A-A220-4AF4-8D86-D9FE6B3DEC36}"/>
              </a:ext>
            </a:extLst>
          </p:cNvPr>
          <p:cNvSpPr>
            <a:spLocks noGrp="1"/>
          </p:cNvSpPr>
          <p:nvPr>
            <p:ph type="title"/>
          </p:nvPr>
        </p:nvSpPr>
        <p:spPr/>
        <p:txBody>
          <a:bodyPr/>
          <a:lstStyle/>
          <a:p>
            <a:pPr algn="ctr"/>
            <a:r>
              <a:rPr lang="en-US" sz="4800" b="1" kern="0" spc="-5" dirty="0">
                <a:effectLst/>
                <a:latin typeface="Bell MT" panose="02020503060305020303" pitchFamily="18" charset="0"/>
                <a:ea typeface="Times New Roman" panose="02020603050405020304" pitchFamily="18" charset="0"/>
              </a:rPr>
              <a:t>Region</a:t>
            </a:r>
            <a:r>
              <a:rPr lang="en-US" sz="4800" b="1" kern="0" spc="-10" dirty="0">
                <a:effectLst/>
                <a:latin typeface="Bell MT" panose="02020503060305020303" pitchFamily="18" charset="0"/>
                <a:ea typeface="Times New Roman" panose="02020603050405020304" pitchFamily="18" charset="0"/>
              </a:rPr>
              <a:t> </a:t>
            </a:r>
            <a:r>
              <a:rPr lang="en-US" sz="4800" b="1" kern="0" spc="-5" dirty="0">
                <a:effectLst/>
                <a:latin typeface="Bell MT" panose="02020503060305020303" pitchFamily="18" charset="0"/>
                <a:ea typeface="Times New Roman" panose="02020603050405020304" pitchFamily="18" charset="0"/>
              </a:rPr>
              <a:t>Extraction</a:t>
            </a: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29FF26D9-D291-4C79-B6FA-F2A313C107E4}"/>
              </a:ext>
            </a:extLst>
          </p:cNvPr>
          <p:cNvSpPr>
            <a:spLocks noGrp="1"/>
          </p:cNvSpPr>
          <p:nvPr>
            <p:ph idx="1"/>
          </p:nvPr>
        </p:nvSpPr>
        <p:spPr>
          <a:xfrm>
            <a:off x="1103312" y="2052919"/>
            <a:ext cx="8946541" cy="3674113"/>
          </a:xfrm>
        </p:spPr>
        <p:txBody>
          <a:bodyPr>
            <a:normAutofit/>
          </a:bodyPr>
          <a:lstStyle/>
          <a:p>
            <a:pPr>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Plate region extraction is the first stage in this algorithm.</a:t>
            </a:r>
          </a:p>
          <a:p>
            <a:pPr>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Image captured from the camera is first converted to the binary image consisting of only 1’s and 0’s (only black and white) by thresholding</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pixel</a:t>
            </a:r>
            <a:r>
              <a:rPr lang="en-US"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values</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(black)</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all</a:t>
            </a:r>
            <a:r>
              <a:rPr lang="en-US"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pixels</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luminance less than threshold value and 1 (white) for all other pixels.</a:t>
            </a:r>
          </a:p>
          <a:p>
            <a:pPr>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Thus, converting color image to Black-Grey color for better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extraction.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79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AAA3-CEE3-4595-AB4C-E79B300A0C5F}"/>
              </a:ext>
            </a:extLst>
          </p:cNvPr>
          <p:cNvSpPr>
            <a:spLocks noGrp="1"/>
          </p:cNvSpPr>
          <p:nvPr>
            <p:ph type="title"/>
          </p:nvPr>
        </p:nvSpPr>
        <p:spPr/>
        <p:txBody>
          <a:bodyPr/>
          <a:lstStyle/>
          <a:p>
            <a:pPr algn="ctr"/>
            <a:r>
              <a:rPr lang="en-US" sz="4800" b="1" kern="0" spc="-5" dirty="0">
                <a:effectLst/>
                <a:latin typeface="Bell MT" panose="02020503060305020303" pitchFamily="18" charset="0"/>
                <a:ea typeface="Times New Roman" panose="02020603050405020304" pitchFamily="18" charset="0"/>
              </a:rPr>
              <a:t>Character Recognition Using</a:t>
            </a:r>
            <a:r>
              <a:rPr lang="en-US" sz="4800" b="1" kern="0" spc="15" dirty="0">
                <a:effectLst/>
                <a:latin typeface="Bell MT" panose="02020503060305020303" pitchFamily="18" charset="0"/>
                <a:ea typeface="Times New Roman" panose="02020603050405020304" pitchFamily="18" charset="0"/>
              </a:rPr>
              <a:t> </a:t>
            </a:r>
            <a:r>
              <a:rPr lang="en-US" sz="4800" b="1" kern="0" spc="-5" dirty="0">
                <a:effectLst/>
                <a:latin typeface="Bell MT" panose="02020503060305020303" pitchFamily="18" charset="0"/>
                <a:ea typeface="Times New Roman" panose="02020603050405020304" pitchFamily="18" charset="0"/>
              </a:rPr>
              <a:t>EasyOCR</a:t>
            </a: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18A130F0-B059-4EE0-A8A4-B089274978FE}"/>
              </a:ext>
            </a:extLst>
          </p:cNvPr>
          <p:cNvSpPr>
            <a:spLocks noGrp="1"/>
          </p:cNvSpPr>
          <p:nvPr>
            <p:ph idx="1"/>
          </p:nvPr>
        </p:nvSpPr>
        <p:spPr>
          <a:xfrm>
            <a:off x="1104293" y="2625804"/>
            <a:ext cx="8946541" cy="3176808"/>
          </a:xfrm>
        </p:spPr>
        <p:txBody>
          <a:bodyPr>
            <a:normAutofit/>
          </a:bodyPr>
          <a:lstStyle/>
          <a:p>
            <a:pPr>
              <a:lnSpc>
                <a:spcPct val="150000"/>
              </a:lnSpc>
            </a:pPr>
            <a:r>
              <a:rPr lang="en-US" dirty="0">
                <a:effectLst/>
                <a:latin typeface="Times New Roman" panose="02020603050405020304" pitchFamily="18" charset="0"/>
                <a:ea typeface="Times New Roman" panose="02020603050405020304" pitchFamily="18" charset="0"/>
              </a:rPr>
              <a:t>After the segmentation process the last step is the character recognition.</a:t>
            </a:r>
          </a:p>
          <a:p>
            <a:pPr>
              <a:lnSpc>
                <a:spcPct val="150000"/>
              </a:lnSpc>
            </a:pPr>
            <a:r>
              <a:rPr lang="en-US" dirty="0">
                <a:effectLst/>
                <a:latin typeface="Times New Roman" panose="02020603050405020304" pitchFamily="18" charset="0"/>
                <a:ea typeface="Times New Roman" panose="02020603050405020304" pitchFamily="18" charset="0"/>
              </a:rPr>
              <a:t>For this step the output of the segmentation process is used as the input.</a:t>
            </a:r>
          </a:p>
          <a:p>
            <a:pPr>
              <a:lnSpc>
                <a:spcPct val="150000"/>
              </a:lnSpc>
            </a:pPr>
            <a:r>
              <a:rPr lang="en-US" dirty="0">
                <a:effectLst/>
                <a:latin typeface="Times New Roman" panose="02020603050405020304" pitchFamily="18" charset="0"/>
                <a:ea typeface="Times New Roman" panose="02020603050405020304" pitchFamily="18" charset="0"/>
              </a:rPr>
              <a:t>Means the segmented characters’ output matrix is feed to the neural network and neural network make some processing on it and give the results as text.</a:t>
            </a:r>
            <a:endParaRPr lang="en-IN" dirty="0"/>
          </a:p>
        </p:txBody>
      </p:sp>
    </p:spTree>
    <p:extLst>
      <p:ext uri="{BB962C8B-B14F-4D97-AF65-F5344CB8AC3E}">
        <p14:creationId xmlns:p14="http://schemas.microsoft.com/office/powerpoint/2010/main" val="3140220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0DA2-5FB9-4ABF-95AE-171C6676F8EA}"/>
              </a:ext>
            </a:extLst>
          </p:cNvPr>
          <p:cNvSpPr>
            <a:spLocks noGrp="1"/>
          </p:cNvSpPr>
          <p:nvPr>
            <p:ph type="title"/>
          </p:nvPr>
        </p:nvSpPr>
        <p:spPr/>
        <p:txBody>
          <a:bodyPr/>
          <a:lstStyle/>
          <a:p>
            <a:pPr algn="ctr"/>
            <a:r>
              <a:rPr lang="en-US" sz="4800" b="1" dirty="0">
                <a:latin typeface="Bell MT" panose="02020503060305020303" pitchFamily="18" charset="0"/>
              </a:rPr>
              <a:t>Stages in System Implementation</a:t>
            </a:r>
            <a:endParaRPr lang="en-IN" sz="4800" b="1" dirty="0">
              <a:latin typeface="Bell MT" panose="02020503060305020303" pitchFamily="18" charset="0"/>
            </a:endParaRPr>
          </a:p>
        </p:txBody>
      </p:sp>
      <p:sp>
        <p:nvSpPr>
          <p:cNvPr id="3" name="Content Placeholder 2">
            <a:extLst>
              <a:ext uri="{FF2B5EF4-FFF2-40B4-BE49-F238E27FC236}">
                <a16:creationId xmlns:a16="http://schemas.microsoft.com/office/drawing/2014/main" id="{031BC3F6-29A6-43E0-BF43-DA328CD33867}"/>
              </a:ext>
            </a:extLst>
          </p:cNvPr>
          <p:cNvSpPr>
            <a:spLocks noGrp="1"/>
          </p:cNvSpPr>
          <p:nvPr>
            <p:ph idx="1"/>
          </p:nvPr>
        </p:nvSpPr>
        <p:spPr>
          <a:xfrm>
            <a:off x="1104293" y="1619781"/>
            <a:ext cx="8946541" cy="4785501"/>
          </a:xfrm>
        </p:spPr>
        <p:txBody>
          <a:bodyPr>
            <a:normAutofit fontScale="70000" lnSpcReduction="20000"/>
          </a:bodyPr>
          <a:lstStyle/>
          <a:p>
            <a:pPr>
              <a:lnSpc>
                <a:spcPct val="160000"/>
              </a:lnSpc>
            </a:pPr>
            <a:r>
              <a:rPr lang="en-US" sz="2900" dirty="0">
                <a:latin typeface="Times New Roman" panose="02020603050405020304" pitchFamily="18" charset="0"/>
                <a:cs typeface="Times New Roman" panose="02020603050405020304" pitchFamily="18" charset="0"/>
              </a:rPr>
              <a:t>COLLECTING DATASET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For training the model we need datasets of vehicles with number plate in it. These datasets must consist all kinds of images of vehicle with good lighting, poor lighting, good quality image and bad ones. </a:t>
            </a:r>
            <a:r>
              <a:rPr lang="en-US" sz="29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his helps the model to be pre-trained well. </a:t>
            </a:r>
            <a:endParaRPr lang="en-US" sz="29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60000"/>
              </a:lnSpc>
            </a:pPr>
            <a:r>
              <a:rPr lang="en-US" sz="2900" dirty="0">
                <a:latin typeface="Times New Roman" panose="02020603050405020304" pitchFamily="18" charset="0"/>
                <a:cs typeface="Times New Roman" panose="02020603050405020304" pitchFamily="18" charset="0"/>
              </a:rPr>
              <a:t>PRE PROCESSING.</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The data preparation stage is when data is profiled, formatted and structured as needed to make it ready for training the model</a:t>
            </a:r>
            <a:r>
              <a:rPr lang="en-IN" sz="29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Pre-processing is an improvement of the image data that suppresses unwilling distortions or enhances some image features important for further processing, although geometric transformations of images </a:t>
            </a:r>
            <a:endParaRPr lang="en-IN"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60000"/>
              </a:lnSpc>
              <a:buNone/>
            </a:pPr>
            <a:r>
              <a:rPr lang="en-US" sz="1800" dirty="0">
                <a:latin typeface="Times New Roman" panose="02020603050405020304" pitchFamily="18" charset="0"/>
              </a:rPr>
              <a:t> </a:t>
            </a:r>
            <a:r>
              <a:rPr lang="en-US" dirty="0"/>
              <a:t>  </a:t>
            </a:r>
            <a:endParaRPr lang="en-IN" dirty="0"/>
          </a:p>
        </p:txBody>
      </p:sp>
    </p:spTree>
    <p:extLst>
      <p:ext uri="{BB962C8B-B14F-4D97-AF65-F5344CB8AC3E}">
        <p14:creationId xmlns:p14="http://schemas.microsoft.com/office/powerpoint/2010/main" val="24140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9920B-25E4-4231-A935-D84DEB6D0802}"/>
              </a:ext>
            </a:extLst>
          </p:cNvPr>
          <p:cNvSpPr>
            <a:spLocks noGrp="1"/>
          </p:cNvSpPr>
          <p:nvPr>
            <p:ph idx="1"/>
          </p:nvPr>
        </p:nvSpPr>
        <p:spPr>
          <a:xfrm>
            <a:off x="1103312" y="1684420"/>
            <a:ext cx="8946541" cy="324050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TRAINING MODEL.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 training model is a dataset that is used to train an algorithm. The training model is used to run the input data through the algorithm to correlate the processed output against the sample output.</a:t>
            </a:r>
          </a:p>
          <a:p>
            <a:pPr>
              <a:lnSpc>
                <a:spcPct val="150000"/>
              </a:lnSpc>
            </a:pPr>
            <a:r>
              <a:rPr lang="en-US" dirty="0">
                <a:latin typeface="Times New Roman" panose="02020603050405020304" pitchFamily="18" charset="0"/>
                <a:cs typeface="Times New Roman" panose="02020603050405020304" pitchFamily="18" charset="0"/>
              </a:rPr>
              <a:t>TESTING MODEL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B</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y testing the model we can know that the model has trained well for its application and if not, let the model train for extra times more than before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75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291B-E7C3-48CE-92B7-AA7D395B4192}"/>
              </a:ext>
            </a:extLst>
          </p:cNvPr>
          <p:cNvSpPr>
            <a:spLocks noGrp="1"/>
          </p:cNvSpPr>
          <p:nvPr>
            <p:ph type="title"/>
          </p:nvPr>
        </p:nvSpPr>
        <p:spPr/>
        <p:txBody>
          <a:bodyPr/>
          <a:lstStyle/>
          <a:p>
            <a:pPr algn="ctr"/>
            <a:r>
              <a:rPr lang="en-US" sz="4800" dirty="0">
                <a:latin typeface="Bell MT" panose="02020503060305020303" pitchFamily="18" charset="0"/>
                <a:cs typeface="Times New Roman" panose="02020603050405020304" pitchFamily="18" charset="0"/>
              </a:rPr>
              <a:t>SNAPSHOTS</a:t>
            </a:r>
            <a:endParaRPr lang="en-IN" sz="4800" dirty="0">
              <a:latin typeface="Bell MT" panose="02020503060305020303"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9884120-69DE-4AC1-924F-534C062745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4122663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2D3F4E-92F3-4A25-AD60-47FB898DFC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113433"/>
            <a:ext cx="8947150" cy="5032771"/>
          </a:xfrm>
        </p:spPr>
      </p:pic>
    </p:spTree>
    <p:extLst>
      <p:ext uri="{BB962C8B-B14F-4D97-AF65-F5344CB8AC3E}">
        <p14:creationId xmlns:p14="http://schemas.microsoft.com/office/powerpoint/2010/main" val="45047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BAD271-16EE-48C9-8B82-D69D1B3F25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140" y="767211"/>
            <a:ext cx="6229889" cy="2171888"/>
          </a:xfrm>
        </p:spPr>
      </p:pic>
      <p:pic>
        <p:nvPicPr>
          <p:cNvPr id="7" name="Picture 6">
            <a:extLst>
              <a:ext uri="{FF2B5EF4-FFF2-40B4-BE49-F238E27FC236}">
                <a16:creationId xmlns:a16="http://schemas.microsoft.com/office/drawing/2014/main" id="{1612E916-B830-465E-8556-1B5FB81F3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140" y="3429000"/>
            <a:ext cx="6229889" cy="2771238"/>
          </a:xfrm>
          <a:prstGeom prst="rect">
            <a:avLst/>
          </a:prstGeom>
        </p:spPr>
      </p:pic>
    </p:spTree>
    <p:extLst>
      <p:ext uri="{BB962C8B-B14F-4D97-AF65-F5344CB8AC3E}">
        <p14:creationId xmlns:p14="http://schemas.microsoft.com/office/powerpoint/2010/main" val="153558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5FAF-B526-480C-98D0-5AA8EED82D36}"/>
              </a:ext>
            </a:extLst>
          </p:cNvPr>
          <p:cNvSpPr>
            <a:spLocks noGrp="1"/>
          </p:cNvSpPr>
          <p:nvPr>
            <p:ph type="ctrTitle"/>
          </p:nvPr>
        </p:nvSpPr>
        <p:spPr>
          <a:xfrm>
            <a:off x="2667000" y="457200"/>
            <a:ext cx="6858000" cy="804426"/>
          </a:xfrm>
        </p:spPr>
        <p:txBody>
          <a:bodyPr/>
          <a:lstStyle/>
          <a:p>
            <a:pPr algn="ctr"/>
            <a:r>
              <a:rPr lang="en-US" sz="4800" dirty="0">
                <a:latin typeface="Bell MT" panose="02020503060305020303" pitchFamily="18" charset="0"/>
              </a:rPr>
              <a:t>ABSTRACT</a:t>
            </a:r>
            <a:endParaRPr lang="en-IN" sz="4800" dirty="0">
              <a:latin typeface="Bell MT" panose="02020503060305020303" pitchFamily="18" charset="0"/>
            </a:endParaRPr>
          </a:p>
        </p:txBody>
      </p:sp>
      <p:sp>
        <p:nvSpPr>
          <p:cNvPr id="3" name="Subtitle 2">
            <a:extLst>
              <a:ext uri="{FF2B5EF4-FFF2-40B4-BE49-F238E27FC236}">
                <a16:creationId xmlns:a16="http://schemas.microsoft.com/office/drawing/2014/main" id="{54613358-3E22-40FB-AC30-55C5660B5162}"/>
              </a:ext>
            </a:extLst>
          </p:cNvPr>
          <p:cNvSpPr>
            <a:spLocks noGrp="1"/>
          </p:cNvSpPr>
          <p:nvPr>
            <p:ph type="subTitle" idx="1"/>
          </p:nvPr>
        </p:nvSpPr>
        <p:spPr>
          <a:xfrm>
            <a:off x="1407160" y="1615440"/>
            <a:ext cx="9377680" cy="4206240"/>
          </a:xfrm>
        </p:spPr>
        <p:txBody>
          <a:bodyPr>
            <a:normAutofit/>
          </a:bodyPr>
          <a:lstStyle/>
          <a:p>
            <a:pPr marL="285750" indent="-285750">
              <a:lnSpc>
                <a:spcPct val="150000"/>
              </a:lnSpc>
              <a:buFont typeface="Wingdings" panose="05000000000000000000" pitchFamily="2" charset="2"/>
              <a:buChar char="v"/>
            </a:pPr>
            <a:r>
              <a:rPr lang="en-US" cap="none" dirty="0">
                <a:solidFill>
                  <a:schemeClr val="tx1"/>
                </a:solidFill>
                <a:effectLst/>
                <a:latin typeface="Times New Roman" panose="02020603050405020304" pitchFamily="18" charset="0"/>
                <a:ea typeface="Times New Roman" panose="02020603050405020304" pitchFamily="18" charset="0"/>
              </a:rPr>
              <a:t>Automatic</a:t>
            </a:r>
            <a:r>
              <a:rPr lang="en-US" cap="none" spc="-65"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number-plate</a:t>
            </a:r>
            <a:r>
              <a:rPr lang="en-US" cap="none" spc="-55"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recognition</a:t>
            </a:r>
            <a:r>
              <a:rPr lang="en-US" cap="none" spc="-50"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is</a:t>
            </a:r>
            <a:r>
              <a:rPr lang="en-US" cap="none" spc="-50"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a</a:t>
            </a:r>
            <a:r>
              <a:rPr lang="en-US" cap="none" spc="-55"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technology</a:t>
            </a:r>
            <a:r>
              <a:rPr lang="en-US" cap="none" spc="-55"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that</a:t>
            </a:r>
            <a:r>
              <a:rPr lang="en-US" cap="none" spc="-50"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uses</a:t>
            </a:r>
            <a:r>
              <a:rPr lang="en-US" cap="none" spc="-50"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optical</a:t>
            </a:r>
            <a:r>
              <a:rPr lang="en-US" cap="none" spc="-50"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character</a:t>
            </a:r>
            <a:r>
              <a:rPr lang="en-US" cap="none" spc="-60"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recognition</a:t>
            </a:r>
            <a:r>
              <a:rPr lang="en-US" cap="none" spc="-50"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on images to read vehicle registration plates.</a:t>
            </a:r>
          </a:p>
          <a:p>
            <a:pPr marL="285750" indent="-285750">
              <a:lnSpc>
                <a:spcPct val="150000"/>
              </a:lnSpc>
              <a:buFont typeface="Wingdings" panose="05000000000000000000" pitchFamily="2" charset="2"/>
              <a:buChar char="v"/>
            </a:pPr>
            <a:r>
              <a:rPr lang="en-US" cap="none" dirty="0">
                <a:solidFill>
                  <a:schemeClr val="tx1"/>
                </a:solidFill>
                <a:effectLst/>
                <a:latin typeface="Times New Roman" panose="02020603050405020304" pitchFamily="18" charset="0"/>
                <a:ea typeface="Times New Roman" panose="02020603050405020304" pitchFamily="18" charset="0"/>
              </a:rPr>
              <a:t>Automatic number-plate recognition can be used to store the images captured by the cameras as well as the text from the license plate.</a:t>
            </a:r>
          </a:p>
          <a:p>
            <a:pPr marL="285750" indent="-285750">
              <a:lnSpc>
                <a:spcPct val="150000"/>
              </a:lnSpc>
              <a:buFont typeface="Wingdings" panose="05000000000000000000" pitchFamily="2" charset="2"/>
              <a:buChar char="v"/>
            </a:pPr>
            <a:r>
              <a:rPr lang="en-US" cap="none" dirty="0">
                <a:solidFill>
                  <a:schemeClr val="tx1"/>
                </a:solidFill>
                <a:effectLst/>
                <a:latin typeface="Times New Roman" panose="02020603050405020304" pitchFamily="18" charset="0"/>
                <a:ea typeface="Times New Roman" panose="02020603050405020304" pitchFamily="18" charset="0"/>
              </a:rPr>
              <a:t>An automated, fast, accurate and robust vehicle plate recognition system has become need for traffic control and law enforcement of traffic regulations; and the solution is </a:t>
            </a:r>
            <a:r>
              <a:rPr lang="en-US" cap="none" dirty="0" err="1">
                <a:solidFill>
                  <a:schemeClr val="tx1"/>
                </a:solidFill>
                <a:effectLst/>
                <a:latin typeface="Times New Roman" panose="02020603050405020304" pitchFamily="18" charset="0"/>
                <a:ea typeface="Times New Roman" panose="02020603050405020304" pitchFamily="18" charset="0"/>
              </a:rPr>
              <a:t>anpr</a:t>
            </a:r>
            <a:r>
              <a:rPr lang="en-US" cap="none" dirty="0">
                <a:solidFill>
                  <a:schemeClr val="tx1"/>
                </a:solidFill>
                <a:effectLst/>
                <a:latin typeface="Times New Roman" panose="02020603050405020304" pitchFamily="18" charset="0"/>
                <a:ea typeface="Times New Roman" panose="02020603050405020304" pitchFamily="18" charset="0"/>
              </a:rPr>
              <a:t> (automatic number-plate</a:t>
            </a:r>
            <a:r>
              <a:rPr lang="en-US" cap="none" spc="-20" dirty="0">
                <a:solidFill>
                  <a:schemeClr val="tx1"/>
                </a:solidFill>
                <a:effectLst/>
                <a:latin typeface="Times New Roman" panose="02020603050405020304" pitchFamily="18" charset="0"/>
                <a:ea typeface="Times New Roman" panose="02020603050405020304" pitchFamily="18" charset="0"/>
              </a:rPr>
              <a:t> </a:t>
            </a:r>
            <a:r>
              <a:rPr lang="en-US" cap="none" dirty="0">
                <a:solidFill>
                  <a:schemeClr val="tx1"/>
                </a:solidFill>
                <a:effectLst/>
                <a:latin typeface="Times New Roman" panose="02020603050405020304" pitchFamily="18" charset="0"/>
                <a:ea typeface="Times New Roman" panose="02020603050405020304" pitchFamily="18" charset="0"/>
              </a:rPr>
              <a:t>recognition).</a:t>
            </a:r>
            <a:endParaRPr lang="en-IN" cap="none" dirty="0">
              <a:solidFill>
                <a:schemeClr val="tx1"/>
              </a:solidFill>
            </a:endParaRPr>
          </a:p>
        </p:txBody>
      </p:sp>
    </p:spTree>
    <p:extLst>
      <p:ext uri="{BB962C8B-B14F-4D97-AF65-F5344CB8AC3E}">
        <p14:creationId xmlns:p14="http://schemas.microsoft.com/office/powerpoint/2010/main" val="1429442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14C-2F8C-48A0-BDFF-5B8B3C7117D8}"/>
              </a:ext>
            </a:extLst>
          </p:cNvPr>
          <p:cNvSpPr>
            <a:spLocks noGrp="1"/>
          </p:cNvSpPr>
          <p:nvPr>
            <p:ph type="title"/>
          </p:nvPr>
        </p:nvSpPr>
        <p:spPr/>
        <p:txBody>
          <a:bodyPr/>
          <a:lstStyle/>
          <a:p>
            <a:pPr algn="ctr"/>
            <a:r>
              <a:rPr lang="en-US" sz="4800" dirty="0">
                <a:latin typeface="Bell MT" panose="02020503060305020303" pitchFamily="18" charset="0"/>
              </a:rPr>
              <a:t>CONCLUSION</a:t>
            </a: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7AC28BA3-E13E-4710-9014-C565085B1EE1}"/>
              </a:ext>
            </a:extLst>
          </p:cNvPr>
          <p:cNvSpPr>
            <a:spLocks noGrp="1"/>
          </p:cNvSpPr>
          <p:nvPr>
            <p:ph idx="1"/>
          </p:nvPr>
        </p:nvSpPr>
        <p:spPr/>
        <p:txBody>
          <a:bodyPr>
            <a:normAutofit/>
          </a:bodyPr>
          <a:lstStyle/>
          <a:p>
            <a:pPr marL="317500" marR="351155" algn="just">
              <a:lnSpc>
                <a:spcPct val="150000"/>
              </a:lnSpc>
              <a:spcBef>
                <a:spcPts val="5"/>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this paper, the Automatic Number Plate Recognition system using EasyOCR is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presented.</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performing</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able</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achieve</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 average of 89%</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system uses image processing techniques for recognition of the vehicle from the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database stored in the computer. </a:t>
            </a:r>
          </a:p>
          <a:p>
            <a:pPr marL="317500" marR="351155" algn="just">
              <a:lnSpc>
                <a:spcPct val="150000"/>
              </a:lnSpc>
              <a:spcBef>
                <a:spcPts val="5"/>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system works satisfactorily for wide variation of</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conditions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types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plates. The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system is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implemented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executed</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latin typeface="Times New Roman" panose="02020603050405020304" pitchFamily="18" charset="0"/>
                <a:ea typeface="Times New Roman" panose="02020603050405020304" pitchFamily="18" charset="0"/>
                <a:cs typeface="Times New Roman" panose="02020603050405020304" pitchFamily="18" charset="0"/>
              </a:rPr>
              <a:t>Visual Studio code</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en-US"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tested</a:t>
            </a:r>
            <a:r>
              <a:rPr lang="en-US"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genuine</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images.</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ANPR</a:t>
            </a:r>
            <a:r>
              <a:rPr lang="en-US"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system works quite well however, there is still room for improvement.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97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91F3F-9C95-4866-BD8C-0C788532D163}"/>
              </a:ext>
            </a:extLst>
          </p:cNvPr>
          <p:cNvSpPr>
            <a:spLocks noGrp="1"/>
          </p:cNvSpPr>
          <p:nvPr>
            <p:ph idx="1"/>
          </p:nvPr>
        </p:nvSpPr>
        <p:spPr>
          <a:xfrm>
            <a:off x="1103313" y="1109709"/>
            <a:ext cx="8947150" cy="5138691"/>
          </a:xfrm>
        </p:spPr>
        <p:txBody>
          <a:bodyPr>
            <a:normAutofit/>
          </a:bodyPr>
          <a:lstStyle/>
          <a:p>
            <a:pPr lvl="1">
              <a:lnSpc>
                <a:spcPct val="150000"/>
              </a:lnSpc>
            </a:pPr>
            <a:r>
              <a:rPr lang="en-US" sz="2000" dirty="0">
                <a:latin typeface="Times New Roman" panose="02020603050405020304" pitchFamily="18" charset="0"/>
                <a:cs typeface="Times New Roman" panose="02020603050405020304" pitchFamily="18" charset="0"/>
              </a:rPr>
              <a:t>This ANPR system speed can be increase with high resolution Images and Cameras. which can be able to capture clear images of the vehicle. The OCR method is sensitive to misalignment and to different sizes, so we have to create different kind of templates for</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different RTO specifications.</a:t>
            </a:r>
          </a:p>
          <a:p>
            <a:pPr lvl="1">
              <a:lnSpc>
                <a:spcPct val="150000"/>
              </a:lnSpc>
            </a:pPr>
            <a:r>
              <a:rPr lang="en-US" sz="2000" dirty="0">
                <a:latin typeface="Times New Roman" panose="02020603050405020304" pitchFamily="18" charset="0"/>
                <a:cs typeface="Times New Roman" panose="02020603050405020304" pitchFamily="18" charset="0"/>
              </a:rPr>
              <a:t> The statistical analysis can also be used to define the probability of detection and recognition of the vehicle number plate. </a:t>
            </a:r>
          </a:p>
          <a:p>
            <a:pPr lvl="1">
              <a:lnSpc>
                <a:spcPct val="150000"/>
              </a:lnSpc>
            </a:pPr>
            <a:r>
              <a:rPr lang="en-US" sz="2000" dirty="0">
                <a:latin typeface="Times New Roman" panose="02020603050405020304" pitchFamily="18" charset="0"/>
                <a:cs typeface="Times New Roman" panose="02020603050405020304" pitchFamily="18" charset="0"/>
              </a:rPr>
              <a:t>At present there are certain limits on parameters like speed of the vehicle, script on the vehicle number plate, skew in the image which can be removed by enhancing the algorithms further.</a:t>
            </a:r>
            <a:endParaRPr lang="en-IN" sz="2000" dirty="0">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898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F731-9498-4265-838A-0410E1E9D77C}"/>
              </a:ext>
            </a:extLst>
          </p:cNvPr>
          <p:cNvSpPr>
            <a:spLocks noGrp="1"/>
          </p:cNvSpPr>
          <p:nvPr>
            <p:ph type="title"/>
          </p:nvPr>
        </p:nvSpPr>
        <p:spPr/>
        <p:txBody>
          <a:bodyPr/>
          <a:lstStyle/>
          <a:p>
            <a:pPr algn="ctr"/>
            <a:r>
              <a:rPr lang="en-US" sz="4800" dirty="0">
                <a:latin typeface="Bell MT" panose="02020503060305020303" pitchFamily="18" charset="0"/>
              </a:rPr>
              <a:t>REFERENCES</a:t>
            </a: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3A4B786A-C89B-429D-85FA-33F751A00A8E}"/>
              </a:ext>
            </a:extLst>
          </p:cNvPr>
          <p:cNvSpPr>
            <a:spLocks noGrp="1"/>
          </p:cNvSpPr>
          <p:nvPr>
            <p:ph idx="1"/>
          </p:nvPr>
        </p:nvSpPr>
        <p:spPr>
          <a:xfrm>
            <a:off x="1103312" y="1615736"/>
            <a:ext cx="8946541" cy="4632663"/>
          </a:xfrm>
        </p:spPr>
        <p:txBody>
          <a:bodyPr>
            <a:normAutofit/>
          </a:bodyPr>
          <a:lstStyle/>
          <a:p>
            <a:pPr algn="just">
              <a:lnSpc>
                <a:spcPct val="150000"/>
              </a:lnSpc>
            </a:pPr>
            <a:r>
              <a:rPr lang="en-US"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www.kaggle.com/andrewmvd/car-plate</a:t>
            </a:r>
            <a:r>
              <a:rPr lang="en-US" u="none" strike="noStrike" spc="-45"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u="none" strike="noStrike"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(Dataset).</a:t>
            </a:r>
          </a:p>
          <a:p>
            <a:pPr algn="just">
              <a:lnSpc>
                <a:spcPct val="150000"/>
              </a:lnSpc>
            </a:pP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van</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Heerden,</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Botha,</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Optimization</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Vehicle</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License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Plate</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Segmentation</a:t>
            </a:r>
            <a:r>
              <a:rPr lang="en-US"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Symbol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Department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Electrical,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Electronic</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engineering,</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University</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Pretoria, South</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Africa,</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2010.</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C. Anagnostopoulos, T. Alexandropoulos, V. </a:t>
            </a:r>
            <a:r>
              <a:rPr lang="en-US" spc="-5" dirty="0" err="1">
                <a:effectLst/>
                <a:latin typeface="Times New Roman" panose="02020603050405020304" pitchFamily="18" charset="0"/>
                <a:ea typeface="Times New Roman" panose="02020603050405020304" pitchFamily="18" charset="0"/>
                <a:cs typeface="Times New Roman" panose="02020603050405020304" pitchFamily="18" charset="0"/>
              </a:rPr>
              <a:t>Loumos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pc="-5" dirty="0" err="1">
                <a:effectLst/>
                <a:latin typeface="Times New Roman" panose="02020603050405020304" pitchFamily="18" charset="0"/>
                <a:ea typeface="Times New Roman" panose="02020603050405020304" pitchFamily="18" charset="0"/>
                <a:cs typeface="Times New Roman" panose="02020603050405020304" pitchFamily="18" charset="0"/>
              </a:rPr>
              <a:t>E.Kayafas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 Intelligent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traffic management through MPEG-7vehicle flow surveillance,” in Proceedings International Symposium</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Modern Computing,</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2006,</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pp. 202-207.</a:t>
            </a:r>
          </a:p>
          <a:p>
            <a:pPr algn="just">
              <a:lnSpc>
                <a:spcPct val="150000"/>
              </a:lnSpc>
            </a:pPr>
            <a:r>
              <a:rPr lang="en-US" spc="0" dirty="0" err="1">
                <a:effectLst/>
                <a:latin typeface="Times New Roman" panose="02020603050405020304" pitchFamily="18" charset="0"/>
                <a:ea typeface="Times New Roman" panose="02020603050405020304" pitchFamily="18" charset="0"/>
                <a:cs typeface="Times New Roman" panose="02020603050405020304" pitchFamily="18" charset="0"/>
              </a:rPr>
              <a:t>Ondrej</a:t>
            </a:r>
            <a:r>
              <a:rPr lang="en-US"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0" dirty="0" err="1">
                <a:effectLst/>
                <a:latin typeface="Times New Roman" panose="02020603050405020304" pitchFamily="18" charset="0"/>
                <a:ea typeface="Times New Roman" panose="02020603050405020304" pitchFamily="18" charset="0"/>
                <a:cs typeface="Times New Roman" panose="02020603050405020304" pitchFamily="18" charset="0"/>
              </a:rPr>
              <a:t>Martinsky</a:t>
            </a:r>
            <a:r>
              <a:rPr lang="en-US" spc="0" dirty="0">
                <a:effectLst/>
                <a:latin typeface="Times New Roman" panose="02020603050405020304" pitchFamily="18" charset="0"/>
                <a:ea typeface="Times New Roman" panose="02020603050405020304" pitchFamily="18" charset="0"/>
                <a:cs typeface="Times New Roman" panose="02020603050405020304" pitchFamily="18" charset="0"/>
              </a:rPr>
              <a:t>, Algorithmic and mathematical Principles of automatic number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cs typeface="Times New Roman" panose="02020603050405020304" pitchFamily="18" charset="0"/>
              </a:rPr>
              <a:t>plate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cs typeface="Times New Roman" panose="02020603050405020304" pitchFamily="18" charset="0"/>
              </a:rPr>
              <a:t>Recognition systems,</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cs typeface="Times New Roman" panose="02020603050405020304" pitchFamily="18" charset="0"/>
              </a:rPr>
              <a:t>Brno</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cs typeface="Times New Roman" panose="02020603050405020304" pitchFamily="18" charset="0"/>
              </a:rPr>
              <a:t>University of</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cs typeface="Times New Roman" panose="02020603050405020304" pitchFamily="18" charset="0"/>
              </a:rPr>
              <a:t>2007.</a:t>
            </a:r>
            <a:endParaRPr lang="en-IN"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785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2F9A-2570-4F70-A19D-7D1DB4955C44}"/>
              </a:ext>
            </a:extLst>
          </p:cNvPr>
          <p:cNvSpPr>
            <a:spLocks noGrp="1"/>
          </p:cNvSpPr>
          <p:nvPr>
            <p:ph type="title"/>
          </p:nvPr>
        </p:nvSpPr>
        <p:spPr>
          <a:xfrm>
            <a:off x="1393825" y="3024314"/>
            <a:ext cx="9404350" cy="1400175"/>
          </a:xfrm>
        </p:spPr>
        <p:txBody>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87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F86E-9FE5-4DA1-B2B4-02BEAAA707C5}"/>
              </a:ext>
            </a:extLst>
          </p:cNvPr>
          <p:cNvSpPr>
            <a:spLocks noGrp="1"/>
          </p:cNvSpPr>
          <p:nvPr>
            <p:ph type="title"/>
          </p:nvPr>
        </p:nvSpPr>
        <p:spPr>
          <a:xfrm>
            <a:off x="646111" y="452718"/>
            <a:ext cx="9404723" cy="1400530"/>
          </a:xfrm>
        </p:spPr>
        <p:txBody>
          <a:bodyPr/>
          <a:lstStyle/>
          <a:p>
            <a:pPr algn="ctr"/>
            <a:r>
              <a:rPr lang="en-US" sz="4800" dirty="0">
                <a:latin typeface="Bell MT" panose="02020503060305020303" pitchFamily="18" charset="0"/>
              </a:rPr>
              <a:t>INTRODUCTION</a:t>
            </a: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9ABFEED1-6B67-4EF6-9E2C-D94A225443FA}"/>
              </a:ext>
            </a:extLst>
          </p:cNvPr>
          <p:cNvSpPr>
            <a:spLocks noGrp="1"/>
          </p:cNvSpPr>
          <p:nvPr>
            <p:ph idx="1"/>
          </p:nvPr>
        </p:nvSpPr>
        <p:spPr>
          <a:xfrm>
            <a:off x="1103312" y="2052918"/>
            <a:ext cx="8946541" cy="4195481"/>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Automatic Number-Plate Recognition systems compromises integration of Artificial Intelligence along with computer vision and pattern recognition.</a:t>
            </a:r>
          </a:p>
          <a:p>
            <a:pPr>
              <a:lnSpc>
                <a:spcPct val="150000"/>
              </a:lnSpc>
            </a:pPr>
            <a:r>
              <a:rPr lang="en-US" dirty="0">
                <a:latin typeface="Times New Roman" panose="02020603050405020304" pitchFamily="18" charset="0"/>
                <a:cs typeface="Times New Roman" panose="02020603050405020304" pitchFamily="18" charset="0"/>
              </a:rPr>
              <a:t>Optical character recognition (EasyOCR) plays a chief role in automatic number plate recognition.</a:t>
            </a:r>
          </a:p>
          <a:p>
            <a:pPr>
              <a:lnSpc>
                <a:spcPct val="150000"/>
              </a:lnSpc>
            </a:pPr>
            <a:r>
              <a:rPr lang="en-US" dirty="0">
                <a:latin typeface="Times New Roman" panose="02020603050405020304" pitchFamily="18" charset="0"/>
                <a:cs typeface="Times New Roman" panose="02020603050405020304" pitchFamily="18" charset="0"/>
              </a:rPr>
              <a:t>In Automatic number-plate recognition, we extract the license number i.e., the characters from a given image of a vehicle by using various dependencies and python programming.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1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BDFF3-8538-4A00-BBED-90B0128A70DC}"/>
              </a:ext>
            </a:extLst>
          </p:cNvPr>
          <p:cNvSpPr>
            <a:spLocks noGrp="1"/>
          </p:cNvSpPr>
          <p:nvPr>
            <p:ph idx="1"/>
          </p:nvPr>
        </p:nvSpPr>
        <p:spPr>
          <a:xfrm>
            <a:off x="1103313" y="1209040"/>
            <a:ext cx="8947150" cy="5039360"/>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Automatic Number-Plate Recognition system is used for many purposes like toll way authorities uses this system for allowing the vehicle to enter the toll road by detecting their number plate automatically and use it for useful purpose.</a:t>
            </a:r>
          </a:p>
          <a:p>
            <a:pPr>
              <a:lnSpc>
                <a:spcPct val="150000"/>
              </a:lnSpc>
            </a:pPr>
            <a:r>
              <a:rPr lang="en-US" dirty="0">
                <a:latin typeface="Times New Roman" panose="02020603050405020304" pitchFamily="18" charset="0"/>
                <a:cs typeface="Times New Roman" panose="02020603050405020304" pitchFamily="18" charset="0"/>
              </a:rPr>
              <a:t>In most cases, vehicles are identified by their license plate numbers, which are easily readable by humans but not machines.</a:t>
            </a:r>
          </a:p>
          <a:p>
            <a:pPr>
              <a:lnSpc>
                <a:spcPct val="150000"/>
              </a:lnSpc>
            </a:pPr>
            <a:r>
              <a:rPr lang="en-US" dirty="0">
                <a:latin typeface="Times New Roman" panose="02020603050405020304" pitchFamily="18" charset="0"/>
                <a:cs typeface="Times New Roman" panose="02020603050405020304" pitchFamily="18" charset="0"/>
              </a:rPr>
              <a:t>So, by using Optical Character Recognition (OCR) we can easily identify the characters of the number plate to be recognized.</a:t>
            </a:r>
          </a:p>
          <a:p>
            <a:pPr>
              <a:lnSpc>
                <a:spcPct val="150000"/>
              </a:lnSpc>
            </a:pPr>
            <a:r>
              <a:rPr lang="en-US" dirty="0">
                <a:latin typeface="Times New Roman" panose="02020603050405020304" pitchFamily="18" charset="0"/>
                <a:cs typeface="Times New Roman" panose="02020603050405020304" pitchFamily="18" charset="0"/>
              </a:rPr>
              <a:t>The foremost function of our project is to recognize the characters of a given number plate by using the EasyOCR.</a:t>
            </a:r>
          </a:p>
        </p:txBody>
      </p:sp>
    </p:spTree>
    <p:extLst>
      <p:ext uri="{BB962C8B-B14F-4D97-AF65-F5344CB8AC3E}">
        <p14:creationId xmlns:p14="http://schemas.microsoft.com/office/powerpoint/2010/main" val="247730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02B1-C2CA-4F23-8428-00E68022EF0F}"/>
              </a:ext>
            </a:extLst>
          </p:cNvPr>
          <p:cNvSpPr>
            <a:spLocks noGrp="1"/>
          </p:cNvSpPr>
          <p:nvPr>
            <p:ph type="title"/>
          </p:nvPr>
        </p:nvSpPr>
        <p:spPr/>
        <p:txBody>
          <a:bodyPr/>
          <a:lstStyle/>
          <a:p>
            <a:pPr algn="ctr"/>
            <a:r>
              <a:rPr lang="en-US" dirty="0">
                <a:latin typeface="Bell MT" panose="02020503060305020303" pitchFamily="18" charset="0"/>
              </a:rPr>
              <a:t>WHAT IS EASY-OCR?</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86D0C842-D59E-43AE-9112-3ACEEAFDE0FA}"/>
              </a:ext>
            </a:extLst>
          </p:cNvPr>
          <p:cNvSpPr>
            <a:spLocks noGrp="1"/>
          </p:cNvSpPr>
          <p:nvPr>
            <p:ph idx="1"/>
          </p:nvPr>
        </p:nvSpPr>
        <p:spPr>
          <a:xfrm>
            <a:off x="1103312" y="1564640"/>
            <a:ext cx="8946541" cy="4683759"/>
          </a:xfrm>
        </p:spPr>
        <p:txBody>
          <a:bodyPr>
            <a:normAutofit/>
          </a:bodyPr>
          <a:lstStyle/>
          <a:p>
            <a:pPr>
              <a:lnSpc>
                <a:spcPct val="150000"/>
              </a:lnSpc>
            </a:pPr>
            <a:r>
              <a:rPr lang="en-US" b="0" i="0" dirty="0">
                <a:effectLst/>
                <a:latin typeface="Times New Roman" panose="02020603050405020304" pitchFamily="18" charset="0"/>
                <a:cs typeface="Times New Roman" panose="02020603050405020304" pitchFamily="18" charset="0"/>
              </a:rPr>
              <a:t>EasyOCR is a python package that allows the image to be converted to text.</a:t>
            </a:r>
          </a:p>
          <a:p>
            <a:pPr>
              <a:lnSpc>
                <a:spcPct val="150000"/>
              </a:lnSpc>
            </a:pPr>
            <a:r>
              <a:rPr lang="en-US" b="0" i="0" dirty="0">
                <a:effectLst/>
                <a:latin typeface="Times New Roman" panose="02020603050405020304" pitchFamily="18" charset="0"/>
                <a:cs typeface="Times New Roman" panose="02020603050405020304" pitchFamily="18" charset="0"/>
              </a:rPr>
              <a:t>EasyOCR is built with Python and Pytorch deep learning library</a:t>
            </a:r>
            <a:r>
              <a:rPr lang="en-US" dirty="0">
                <a:latin typeface="Times New Roman" panose="02020603050405020304" pitchFamily="18" charset="0"/>
                <a:cs typeface="Times New Roman" panose="02020603050405020304" pitchFamily="18" charset="0"/>
              </a:rPr>
              <a:t>.</a:t>
            </a:r>
          </a:p>
          <a:p>
            <a:pPr>
              <a:lnSpc>
                <a:spcPct val="150000"/>
              </a:lnSpc>
            </a:pPr>
            <a:r>
              <a:rPr lang="en-US" b="0" i="0" dirty="0">
                <a:effectLst/>
                <a:latin typeface="Times New Roman" panose="02020603050405020304" pitchFamily="18" charset="0"/>
                <a:cs typeface="Times New Roman" panose="02020603050405020304" pitchFamily="18" charset="0"/>
              </a:rPr>
              <a:t>The detection part is using the CRAFT algorithm and the Recognition model is CRNN.</a:t>
            </a:r>
          </a:p>
          <a:p>
            <a:pPr>
              <a:lnSpc>
                <a:spcPct val="150000"/>
              </a:lnSpc>
            </a:pPr>
            <a:r>
              <a:rPr lang="en-US" b="0" i="0" dirty="0">
                <a:effectLst/>
                <a:latin typeface="Times New Roman" panose="02020603050405020304" pitchFamily="18" charset="0"/>
                <a:cs typeface="Times New Roman" panose="02020603050405020304" pitchFamily="18" charset="0"/>
              </a:rPr>
              <a:t>It is composed of 3 main components, feature extraction (we are currently using Resnet), sequence labelling (LSTM) and decoding (CTC).</a:t>
            </a:r>
            <a:endParaRPr lang="en-US" dirty="0">
              <a:latin typeface="Times New Roman" panose="02020603050405020304" pitchFamily="18" charset="0"/>
              <a:cs typeface="Times New Roman" panose="02020603050405020304" pitchFamily="18" charset="0"/>
            </a:endParaRPr>
          </a:p>
          <a:p>
            <a:pPr>
              <a:lnSpc>
                <a:spcPct val="150000"/>
              </a:lnSpc>
            </a:pPr>
            <a:r>
              <a:rPr lang="en-US" b="0" i="0" dirty="0">
                <a:effectLst/>
                <a:latin typeface="Times New Roman" panose="02020603050405020304" pitchFamily="18" charset="0"/>
                <a:cs typeface="Times New Roman" panose="02020603050405020304" pitchFamily="18" charset="0"/>
              </a:rPr>
              <a:t>EasyOCR doesn’t have much software dependencies, it can directly be used with its API.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07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7E9444A-9952-4E2D-8575-BE765491A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431" y="1409836"/>
            <a:ext cx="10285137" cy="4246192"/>
          </a:xfrm>
        </p:spPr>
      </p:pic>
      <p:sp>
        <p:nvSpPr>
          <p:cNvPr id="2" name="TextBox 1">
            <a:extLst>
              <a:ext uri="{FF2B5EF4-FFF2-40B4-BE49-F238E27FC236}">
                <a16:creationId xmlns:a16="http://schemas.microsoft.com/office/drawing/2014/main" id="{86962273-27A5-4DF8-BE88-2D99E3B4C5A0}"/>
              </a:ext>
            </a:extLst>
          </p:cNvPr>
          <p:cNvSpPr txBox="1"/>
          <p:nvPr/>
        </p:nvSpPr>
        <p:spPr>
          <a:xfrm>
            <a:off x="1577130" y="578839"/>
            <a:ext cx="7633982" cy="830997"/>
          </a:xfrm>
          <a:prstGeom prst="rect">
            <a:avLst/>
          </a:prstGeom>
          <a:noFill/>
        </p:spPr>
        <p:txBody>
          <a:bodyPr wrap="square" rtlCol="0">
            <a:spAutoFit/>
          </a:bodyPr>
          <a:lstStyle/>
          <a:p>
            <a:pPr algn="ctr"/>
            <a:r>
              <a:rPr lang="en-US" sz="4800" dirty="0">
                <a:latin typeface="Bell MT" panose="02020503060305020303" pitchFamily="18" charset="0"/>
              </a:rPr>
              <a:t>EasyOCR Process</a:t>
            </a:r>
            <a:endParaRPr lang="en-IN" sz="4800" dirty="0">
              <a:latin typeface="Bell MT" panose="02020503060305020303" pitchFamily="18" charset="0"/>
            </a:endParaRPr>
          </a:p>
        </p:txBody>
      </p:sp>
    </p:spTree>
    <p:extLst>
      <p:ext uri="{BB962C8B-B14F-4D97-AF65-F5344CB8AC3E}">
        <p14:creationId xmlns:p14="http://schemas.microsoft.com/office/powerpoint/2010/main" val="338392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E409-5197-459B-8571-554D269BF5B2}"/>
              </a:ext>
            </a:extLst>
          </p:cNvPr>
          <p:cNvSpPr>
            <a:spLocks noGrp="1"/>
          </p:cNvSpPr>
          <p:nvPr>
            <p:ph type="title"/>
          </p:nvPr>
        </p:nvSpPr>
        <p:spPr/>
        <p:txBody>
          <a:bodyPr/>
          <a:lstStyle/>
          <a:p>
            <a:pPr algn="ctr"/>
            <a:r>
              <a:rPr lang="en-US" sz="4800" dirty="0">
                <a:effectLst/>
                <a:latin typeface="Bell MT" panose="02020503060305020303" pitchFamily="18" charset="0"/>
                <a:ea typeface="Times New Roman" panose="02020603050405020304" pitchFamily="18" charset="0"/>
              </a:rPr>
              <a:t>The</a:t>
            </a:r>
            <a:r>
              <a:rPr lang="en-US" sz="4800" spc="-45" dirty="0">
                <a:effectLst/>
                <a:latin typeface="Bell MT" panose="02020503060305020303" pitchFamily="18" charset="0"/>
                <a:ea typeface="Times New Roman" panose="02020603050405020304" pitchFamily="18" charset="0"/>
              </a:rPr>
              <a:t> </a:t>
            </a:r>
            <a:r>
              <a:rPr lang="en-US" sz="4800" dirty="0">
                <a:effectLst/>
                <a:latin typeface="Bell MT" panose="02020503060305020303" pitchFamily="18" charset="0"/>
                <a:ea typeface="Times New Roman" panose="02020603050405020304" pitchFamily="18" charset="0"/>
              </a:rPr>
              <a:t>existing </a:t>
            </a:r>
            <a:r>
              <a:rPr lang="en-US" sz="4800" dirty="0">
                <a:latin typeface="Bell MT" panose="02020503060305020303" pitchFamily="18" charset="0"/>
              </a:rPr>
              <a:t>ANPR</a:t>
            </a:r>
            <a:r>
              <a:rPr lang="en-US" sz="4800" spc="-40" dirty="0">
                <a:effectLst/>
                <a:latin typeface="Bell MT" panose="02020503060305020303" pitchFamily="18" charset="0"/>
                <a:ea typeface="Times New Roman" panose="02020603050405020304" pitchFamily="18" charset="0"/>
              </a:rPr>
              <a:t> </a:t>
            </a:r>
            <a:r>
              <a:rPr lang="en-US" sz="4800" dirty="0">
                <a:effectLst/>
                <a:latin typeface="Bell MT" panose="02020503060305020303" pitchFamily="18" charset="0"/>
                <a:ea typeface="Times New Roman" panose="02020603050405020304" pitchFamily="18" charset="0"/>
              </a:rPr>
              <a:t>system</a:t>
            </a: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CF0951DE-5722-4DA4-8940-F30210850DA8}"/>
              </a:ext>
            </a:extLst>
          </p:cNvPr>
          <p:cNvSpPr>
            <a:spLocks noGrp="1"/>
          </p:cNvSpPr>
          <p:nvPr>
            <p:ph idx="1"/>
          </p:nvPr>
        </p:nvSpPr>
        <p:spPr/>
        <p:txBody>
          <a:bodyPr>
            <a:normAutofit/>
          </a:bodyPr>
          <a:lstStyle/>
          <a:p>
            <a:pPr marR="252095" lvl="0">
              <a:lnSpc>
                <a:spcPct val="150000"/>
              </a:lnSpc>
              <a:spcBef>
                <a:spcPts val="810"/>
              </a:spcBef>
              <a:spcAft>
                <a:spcPts val="0"/>
              </a:spcAft>
              <a:buSzPts val="1400"/>
              <a:buFont typeface="Wingdings" panose="05000000000000000000" pitchFamily="2" charset="2"/>
              <a:buChar char="q"/>
              <a:tabLst>
                <a:tab pos="532765" algn="l"/>
                <a:tab pos="5334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High</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quality</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imaging</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–the</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quality</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of</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the</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captured</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image</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is</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high,</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so</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that</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it</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will</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be</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easy to evaluate the attributes of the</a:t>
            </a:r>
            <a:r>
              <a:rPr lang="en-US" spc="-4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image.</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marR="250825" lvl="0">
              <a:lnSpc>
                <a:spcPct val="150000"/>
              </a:lnSpc>
              <a:spcBef>
                <a:spcPts val="75"/>
              </a:spcBef>
              <a:spcAft>
                <a:spcPts val="0"/>
              </a:spcAft>
              <a:buSzPts val="1400"/>
              <a:buFont typeface="Wingdings" panose="05000000000000000000" pitchFamily="2" charset="2"/>
              <a:buChar char="q"/>
              <a:tabLst>
                <a:tab pos="532765" algn="l"/>
                <a:tab pos="5334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Minimal</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skewing</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and</a:t>
            </a:r>
            <a:r>
              <a:rPr lang="en-US" spc="-3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rotation</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–the</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camera</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is</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fit</a:t>
            </a:r>
            <a:r>
              <a:rPr lang="en-US" spc="-4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such</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that</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the</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captured</a:t>
            </a:r>
            <a:r>
              <a:rPr lang="en-US" spc="-3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image</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or</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video will not suffer much decent angle of skewing and</a:t>
            </a:r>
            <a:r>
              <a:rPr lang="en-US" spc="-5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rotation.</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lvl="0">
              <a:lnSpc>
                <a:spcPct val="150000"/>
              </a:lnSpc>
              <a:spcBef>
                <a:spcPts val="80"/>
              </a:spcBef>
              <a:spcAft>
                <a:spcPts val="0"/>
              </a:spcAft>
              <a:buSzPts val="1400"/>
              <a:buFont typeface="Wingdings" panose="05000000000000000000" pitchFamily="2" charset="2"/>
              <a:buChar char="q"/>
              <a:tabLst>
                <a:tab pos="532765" algn="l"/>
                <a:tab pos="5334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Risk of mismanagement and of data when the project is in</a:t>
            </a:r>
            <a:r>
              <a:rPr lang="en-US" spc="-13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development.</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marR="247650" lvl="0">
              <a:lnSpc>
                <a:spcPct val="150000"/>
              </a:lnSpc>
              <a:spcBef>
                <a:spcPts val="410"/>
              </a:spcBef>
              <a:spcAft>
                <a:spcPts val="0"/>
              </a:spcAft>
              <a:buSzPts val="1400"/>
              <a:buFont typeface="Wingdings" panose="05000000000000000000" pitchFamily="2" charset="2"/>
              <a:buChar char="q"/>
              <a:tabLst>
                <a:tab pos="532765" algn="l"/>
                <a:tab pos="5334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Moreover,</a:t>
            </a:r>
            <a:r>
              <a:rPr lang="en-US" spc="-9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cameras</a:t>
            </a:r>
            <a:r>
              <a:rPr lang="en-US" spc="-9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deployed</a:t>
            </a:r>
            <a:r>
              <a:rPr lang="en-US" spc="-10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in</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India</a:t>
            </a:r>
            <a:r>
              <a:rPr lang="en-US" spc="-10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tend</a:t>
            </a:r>
            <a:r>
              <a:rPr lang="en-US" spc="-11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to</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be</a:t>
            </a:r>
            <a:r>
              <a:rPr lang="en-US" spc="-9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of</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lower</a:t>
            </a:r>
            <a:r>
              <a:rPr lang="en-US" spc="-9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quality,</a:t>
            </a:r>
            <a:r>
              <a:rPr lang="en-US" spc="-10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thereby</a:t>
            </a:r>
            <a:r>
              <a:rPr lang="en-US" spc="-6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compounding the ability for ANPR engines to accurately decode the license</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plate.</a:t>
            </a:r>
            <a:endParaRPr lang="en-IN"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425508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A673-E27B-4563-A0D6-2D6258754242}"/>
              </a:ext>
            </a:extLst>
          </p:cNvPr>
          <p:cNvSpPr>
            <a:spLocks noGrp="1"/>
          </p:cNvSpPr>
          <p:nvPr>
            <p:ph type="title"/>
          </p:nvPr>
        </p:nvSpPr>
        <p:spPr/>
        <p:txBody>
          <a:bodyPr/>
          <a:lstStyle/>
          <a:p>
            <a:pPr algn="ctr"/>
            <a:r>
              <a:rPr lang="en-US" sz="4800" dirty="0">
                <a:latin typeface="Bell MT" panose="02020503060305020303" pitchFamily="18" charset="0"/>
              </a:rPr>
              <a:t>The Proposed ANPR system</a:t>
            </a: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AB378554-8166-4A3E-8674-57182DD3CC4E}"/>
              </a:ext>
            </a:extLst>
          </p:cNvPr>
          <p:cNvSpPr>
            <a:spLocks noGrp="1"/>
          </p:cNvSpPr>
          <p:nvPr>
            <p:ph idx="1"/>
          </p:nvPr>
        </p:nvSpPr>
        <p:spPr>
          <a:xfrm>
            <a:off x="1103312" y="1853248"/>
            <a:ext cx="8946541" cy="4395151"/>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Our Proposal which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helps in achieving a higher accuracy ANPR system with Plate Recognizer is a 3-stage technique.</a:t>
            </a:r>
          </a:p>
          <a:p>
            <a:pPr>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Three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Main Stages Are:</a:t>
            </a:r>
          </a:p>
          <a:p>
            <a:pPr lvl="1">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Number Plate Localization (NPL)</a:t>
            </a:r>
          </a:p>
          <a:p>
            <a:pPr lvl="1">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Character segmentation</a:t>
            </a:r>
          </a:p>
          <a:p>
            <a:pPr lvl="1">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OCR matching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58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1AB87-F36B-4928-ABA5-E11F1D36B47E}"/>
              </a:ext>
            </a:extLst>
          </p:cNvPr>
          <p:cNvSpPr>
            <a:spLocks noGrp="1"/>
          </p:cNvSpPr>
          <p:nvPr>
            <p:ph idx="1"/>
          </p:nvPr>
        </p:nvSpPr>
        <p:spPr>
          <a:xfrm>
            <a:off x="1103312" y="1005840"/>
            <a:ext cx="8946541" cy="5242559"/>
          </a:xfrm>
        </p:spPr>
        <p:txBody>
          <a:bodyPr>
            <a:normAutofit/>
          </a:bodyPr>
          <a:lstStyle/>
          <a:p>
            <a:pPr>
              <a:lnSpc>
                <a:spcPct val="150000"/>
              </a:lnSpc>
            </a:pPr>
            <a:r>
              <a:rPr lang="en-US" dirty="0">
                <a:effectLst/>
                <a:latin typeface="Times New Roman" panose="02020603050405020304" pitchFamily="18" charset="0"/>
                <a:ea typeface="Times New Roman" panose="02020603050405020304" pitchFamily="18" charset="0"/>
              </a:rPr>
              <a:t>Number Plate Localization (NPL) </a:t>
            </a:r>
            <a:r>
              <a:rPr lang="en-IN" dirty="0">
                <a:effectLst/>
                <a:latin typeface="Times New Roman" panose="02020603050405020304" pitchFamily="18" charset="0"/>
                <a:ea typeface="Times New Roman" panose="02020603050405020304" pitchFamily="18" charset="0"/>
              </a:rPr>
              <a:t>:</a:t>
            </a:r>
          </a:p>
          <a:p>
            <a:pPr lvl="1">
              <a:lnSpc>
                <a:spcPct val="150000"/>
              </a:lnSpc>
            </a:pPr>
            <a:r>
              <a:rPr lang="en-US" sz="2000" dirty="0">
                <a:effectLst/>
                <a:latin typeface="Times New Roman" panose="02020603050405020304" pitchFamily="18" charset="0"/>
                <a:ea typeface="Times New Roman" panose="02020603050405020304" pitchFamily="18" charset="0"/>
              </a:rPr>
              <a:t>Number Plate (NPs) are identified and localized in the scene and improve plate visual using pre-processing techniques.</a:t>
            </a:r>
          </a:p>
          <a:p>
            <a:pPr>
              <a:lnSpc>
                <a:spcPct val="150000"/>
              </a:lnSpc>
            </a:pPr>
            <a:r>
              <a:rPr lang="en-US" dirty="0">
                <a:effectLst/>
                <a:latin typeface="Times New Roman" panose="02020603050405020304" pitchFamily="18" charset="0"/>
                <a:ea typeface="Times New Roman" panose="02020603050405020304" pitchFamily="18" charset="0"/>
              </a:rPr>
              <a:t>Character segmentation : </a:t>
            </a:r>
          </a:p>
          <a:p>
            <a:pPr lvl="1">
              <a:lnSpc>
                <a:spcPct val="150000"/>
              </a:lnSpc>
            </a:pPr>
            <a:r>
              <a:rPr lang="en-US" sz="2000" dirty="0">
                <a:effectLst/>
                <a:latin typeface="Times New Roman" panose="02020603050405020304" pitchFamily="18" charset="0"/>
                <a:ea typeface="Times New Roman" panose="02020603050405020304" pitchFamily="18" charset="0"/>
              </a:rPr>
              <a:t>Characters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segmented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detected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Number-Plate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only</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useful information is retained for recognition.</a:t>
            </a:r>
            <a:endParaRPr lang="en-US" sz="2000" dirty="0">
              <a:latin typeface="Times New Roman" panose="02020603050405020304" pitchFamily="18" charset="0"/>
              <a:ea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rPr>
              <a:t>OCR matching</a:t>
            </a:r>
            <a:r>
              <a:rPr lang="en-US" dirty="0">
                <a:latin typeface="Times New Roman" panose="02020603050405020304" pitchFamily="18" charset="0"/>
                <a:ea typeface="Times New Roman" panose="02020603050405020304" pitchFamily="18" charset="0"/>
              </a:rPr>
              <a:t> :</a:t>
            </a:r>
          </a:p>
          <a:p>
            <a:pPr lvl="1">
              <a:lnSpc>
                <a:spcPct val="150000"/>
              </a:lnSpc>
            </a:pPr>
            <a:r>
              <a:rPr lang="en-US" sz="2000" dirty="0">
                <a:effectLst/>
                <a:latin typeface="Times New Roman" panose="02020603050405020304" pitchFamily="18" charset="0"/>
                <a:ea typeface="Times New Roman" panose="02020603050405020304" pitchFamily="18" charset="0"/>
              </a:rPr>
              <a:t>OCR transforms character into encoded text</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information</a:t>
            </a:r>
            <a:r>
              <a:rPr lang="en-US" sz="2000" dirty="0">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960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TM02836342[[fn=Ion]]</Template>
  <TotalTime>320</TotalTime>
  <Words>1400</Words>
  <Application>Microsoft Office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Bell MT</vt:lpstr>
      <vt:lpstr>Book Antiqua</vt:lpstr>
      <vt:lpstr>Century Gothic</vt:lpstr>
      <vt:lpstr>Times New Roman</vt:lpstr>
      <vt:lpstr>Wingdings</vt:lpstr>
      <vt:lpstr>Wingdings 3</vt:lpstr>
      <vt:lpstr>Ion</vt:lpstr>
      <vt:lpstr>CS6811-PROJECT WORK  Automatic Number Plate Recognition System using EasyOCR</vt:lpstr>
      <vt:lpstr>ABSTRACT</vt:lpstr>
      <vt:lpstr>INTRODUCTION</vt:lpstr>
      <vt:lpstr>PowerPoint Presentation</vt:lpstr>
      <vt:lpstr>WHAT IS EASY-OCR?</vt:lpstr>
      <vt:lpstr>PowerPoint Presentation</vt:lpstr>
      <vt:lpstr>The existing ANPR system</vt:lpstr>
      <vt:lpstr>The Proposed ANPR system</vt:lpstr>
      <vt:lpstr>PowerPoint Presentation</vt:lpstr>
      <vt:lpstr>System Architecture</vt:lpstr>
      <vt:lpstr>Pre-Processing</vt:lpstr>
      <vt:lpstr>Segmentation</vt:lpstr>
      <vt:lpstr>Region Extraction</vt:lpstr>
      <vt:lpstr>Character Recognition Using EasyOCR</vt:lpstr>
      <vt:lpstr>Stages in System Implementation</vt:lpstr>
      <vt:lpstr>PowerPoint Presentation</vt:lpstr>
      <vt:lpstr>SNAPSHOTS</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charan ar</dc:creator>
  <cp:lastModifiedBy>charan ar</cp:lastModifiedBy>
  <cp:revision>10</cp:revision>
  <dcterms:created xsi:type="dcterms:W3CDTF">2021-08-07T14:32:06Z</dcterms:created>
  <dcterms:modified xsi:type="dcterms:W3CDTF">2021-08-09T07:40:59Z</dcterms:modified>
</cp:coreProperties>
</file>