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1"/>
  </p:notesMasterIdLst>
  <p:sldIdLst>
    <p:sldId id="256" r:id="rId2"/>
    <p:sldId id="257" r:id="rId3"/>
    <p:sldId id="269" r:id="rId4"/>
    <p:sldId id="263" r:id="rId5"/>
    <p:sldId id="258" r:id="rId6"/>
    <p:sldId id="270" r:id="rId7"/>
    <p:sldId id="271" r:id="rId8"/>
    <p:sldId id="261" r:id="rId9"/>
    <p:sldId id="26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70B74F-E6DA-4886-9B2A-7D6FF9E2399D}" type="datetimeFigureOut">
              <a:rPr lang="en-IN" smtClean="0"/>
              <a:t>07-03-2023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6F3940-CA31-46DC-A024-A05DC6385A2A}" type="slidenum">
              <a:rPr lang="en-IN" smtClean="0"/>
              <a:t>‹#›</a:t>
            </a:fld>
            <a:endParaRPr lang="en-IN"/>
          </a:p>
        </p:txBody>
      </p:sp>
    </p:spTree>
    <p:extLst>
      <p:ext uri="{BB962C8B-B14F-4D97-AF65-F5344CB8AC3E}">
        <p14:creationId xmlns:p14="http://schemas.microsoft.com/office/powerpoint/2010/main" val="3730028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36F3940-CA31-46DC-A024-A05DC6385A2A}" type="slidenum">
              <a:rPr lang="en-IN" smtClean="0"/>
              <a:t>2</a:t>
            </a:fld>
            <a:endParaRPr lang="en-IN"/>
          </a:p>
        </p:txBody>
      </p:sp>
    </p:spTree>
    <p:extLst>
      <p:ext uri="{BB962C8B-B14F-4D97-AF65-F5344CB8AC3E}">
        <p14:creationId xmlns:p14="http://schemas.microsoft.com/office/powerpoint/2010/main" val="30232030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36F3940-CA31-46DC-A024-A05DC6385A2A}" type="slidenum">
              <a:rPr lang="en-IN" smtClean="0"/>
              <a:t>5</a:t>
            </a:fld>
            <a:endParaRPr lang="en-IN"/>
          </a:p>
        </p:txBody>
      </p:sp>
    </p:spTree>
    <p:extLst>
      <p:ext uri="{BB962C8B-B14F-4D97-AF65-F5344CB8AC3E}">
        <p14:creationId xmlns:p14="http://schemas.microsoft.com/office/powerpoint/2010/main" val="29023845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543415B-6BF0-4154-A0CD-310102391DF4}" type="datetimeFigureOut">
              <a:rPr lang="en-IN" smtClean="0"/>
              <a:t>07-03-2023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B35F1F-298A-44E7-8C58-9C00FECEA156}" type="slidenum">
              <a:rPr lang="en-IN" smtClean="0"/>
              <a:t>‹#›</a:t>
            </a:fld>
            <a:endParaRPr lang="en-IN"/>
          </a:p>
        </p:txBody>
      </p:sp>
    </p:spTree>
    <p:extLst>
      <p:ext uri="{BB962C8B-B14F-4D97-AF65-F5344CB8AC3E}">
        <p14:creationId xmlns:p14="http://schemas.microsoft.com/office/powerpoint/2010/main" val="1196694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43415B-6BF0-4154-A0CD-310102391DF4}" type="datetimeFigureOut">
              <a:rPr lang="en-IN" smtClean="0"/>
              <a:t>07-03-2023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B35F1F-298A-44E7-8C58-9C00FECEA156}" type="slidenum">
              <a:rPr lang="en-IN" smtClean="0"/>
              <a:t>‹#›</a:t>
            </a:fld>
            <a:endParaRPr lang="en-IN"/>
          </a:p>
        </p:txBody>
      </p:sp>
    </p:spTree>
    <p:extLst>
      <p:ext uri="{BB962C8B-B14F-4D97-AF65-F5344CB8AC3E}">
        <p14:creationId xmlns:p14="http://schemas.microsoft.com/office/powerpoint/2010/main" val="2797135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43415B-6BF0-4154-A0CD-310102391DF4}" type="datetimeFigureOut">
              <a:rPr lang="en-IN" smtClean="0"/>
              <a:t>07-03-2023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B35F1F-298A-44E7-8C58-9C00FECEA156}" type="slidenum">
              <a:rPr lang="en-IN" smtClean="0"/>
              <a:t>‹#›</a:t>
            </a:fld>
            <a:endParaRPr lang="en-IN"/>
          </a:p>
        </p:txBody>
      </p:sp>
    </p:spTree>
    <p:extLst>
      <p:ext uri="{BB962C8B-B14F-4D97-AF65-F5344CB8AC3E}">
        <p14:creationId xmlns:p14="http://schemas.microsoft.com/office/powerpoint/2010/main" val="30179692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43415B-6BF0-4154-A0CD-310102391DF4}" type="datetimeFigureOut">
              <a:rPr lang="en-IN" smtClean="0"/>
              <a:t>07-03-2023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B35F1F-298A-44E7-8C58-9C00FECEA156}"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145019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43415B-6BF0-4154-A0CD-310102391DF4}" type="datetimeFigureOut">
              <a:rPr lang="en-IN" smtClean="0"/>
              <a:t>07-03-2023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B35F1F-298A-44E7-8C58-9C00FECEA156}" type="slidenum">
              <a:rPr lang="en-IN" smtClean="0"/>
              <a:t>‹#›</a:t>
            </a:fld>
            <a:endParaRPr lang="en-IN"/>
          </a:p>
        </p:txBody>
      </p:sp>
    </p:spTree>
    <p:extLst>
      <p:ext uri="{BB962C8B-B14F-4D97-AF65-F5344CB8AC3E}">
        <p14:creationId xmlns:p14="http://schemas.microsoft.com/office/powerpoint/2010/main" val="12146332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543415B-6BF0-4154-A0CD-310102391DF4}" type="datetimeFigureOut">
              <a:rPr lang="en-IN" smtClean="0"/>
              <a:t>07-03-2023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3B35F1F-298A-44E7-8C58-9C00FECEA156}" type="slidenum">
              <a:rPr lang="en-IN" smtClean="0"/>
              <a:t>‹#›</a:t>
            </a:fld>
            <a:endParaRPr lang="en-IN"/>
          </a:p>
        </p:txBody>
      </p:sp>
    </p:spTree>
    <p:extLst>
      <p:ext uri="{BB962C8B-B14F-4D97-AF65-F5344CB8AC3E}">
        <p14:creationId xmlns:p14="http://schemas.microsoft.com/office/powerpoint/2010/main" val="16198833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543415B-6BF0-4154-A0CD-310102391DF4}" type="datetimeFigureOut">
              <a:rPr lang="en-IN" smtClean="0"/>
              <a:t>07-03-2023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3B35F1F-298A-44E7-8C58-9C00FECEA156}" type="slidenum">
              <a:rPr lang="en-IN" smtClean="0"/>
              <a:t>‹#›</a:t>
            </a:fld>
            <a:endParaRPr lang="en-IN"/>
          </a:p>
        </p:txBody>
      </p:sp>
    </p:spTree>
    <p:extLst>
      <p:ext uri="{BB962C8B-B14F-4D97-AF65-F5344CB8AC3E}">
        <p14:creationId xmlns:p14="http://schemas.microsoft.com/office/powerpoint/2010/main" val="1721175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43415B-6BF0-4154-A0CD-310102391DF4}" type="datetimeFigureOut">
              <a:rPr lang="en-IN" smtClean="0"/>
              <a:t>07-03-2023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B35F1F-298A-44E7-8C58-9C00FECEA156}" type="slidenum">
              <a:rPr lang="en-IN" smtClean="0"/>
              <a:t>‹#›</a:t>
            </a:fld>
            <a:endParaRPr lang="en-IN"/>
          </a:p>
        </p:txBody>
      </p:sp>
    </p:spTree>
    <p:extLst>
      <p:ext uri="{BB962C8B-B14F-4D97-AF65-F5344CB8AC3E}">
        <p14:creationId xmlns:p14="http://schemas.microsoft.com/office/powerpoint/2010/main" val="6064284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43415B-6BF0-4154-A0CD-310102391DF4}" type="datetimeFigureOut">
              <a:rPr lang="en-IN" smtClean="0"/>
              <a:t>07-03-2023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B35F1F-298A-44E7-8C58-9C00FECEA156}" type="slidenum">
              <a:rPr lang="en-IN" smtClean="0"/>
              <a:t>‹#›</a:t>
            </a:fld>
            <a:endParaRPr lang="en-IN"/>
          </a:p>
        </p:txBody>
      </p:sp>
    </p:spTree>
    <p:extLst>
      <p:ext uri="{BB962C8B-B14F-4D97-AF65-F5344CB8AC3E}">
        <p14:creationId xmlns:p14="http://schemas.microsoft.com/office/powerpoint/2010/main" val="4189350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43415B-6BF0-4154-A0CD-310102391DF4}" type="datetimeFigureOut">
              <a:rPr lang="en-IN" smtClean="0"/>
              <a:t>07-03-2023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B35F1F-298A-44E7-8C58-9C00FECEA156}" type="slidenum">
              <a:rPr lang="en-IN" smtClean="0"/>
              <a:t>‹#›</a:t>
            </a:fld>
            <a:endParaRPr lang="en-IN"/>
          </a:p>
        </p:txBody>
      </p:sp>
    </p:spTree>
    <p:extLst>
      <p:ext uri="{BB962C8B-B14F-4D97-AF65-F5344CB8AC3E}">
        <p14:creationId xmlns:p14="http://schemas.microsoft.com/office/powerpoint/2010/main" val="2842611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43415B-6BF0-4154-A0CD-310102391DF4}" type="datetimeFigureOut">
              <a:rPr lang="en-IN" smtClean="0"/>
              <a:t>07-03-2023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B35F1F-298A-44E7-8C58-9C00FECEA156}" type="slidenum">
              <a:rPr lang="en-IN" smtClean="0"/>
              <a:t>‹#›</a:t>
            </a:fld>
            <a:endParaRPr lang="en-IN"/>
          </a:p>
        </p:txBody>
      </p:sp>
    </p:spTree>
    <p:extLst>
      <p:ext uri="{BB962C8B-B14F-4D97-AF65-F5344CB8AC3E}">
        <p14:creationId xmlns:p14="http://schemas.microsoft.com/office/powerpoint/2010/main" val="4286859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43415B-6BF0-4154-A0CD-310102391DF4}" type="datetimeFigureOut">
              <a:rPr lang="en-IN" smtClean="0"/>
              <a:t>07-03-2023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B35F1F-298A-44E7-8C58-9C00FECEA156}" type="slidenum">
              <a:rPr lang="en-IN" smtClean="0"/>
              <a:t>‹#›</a:t>
            </a:fld>
            <a:endParaRPr lang="en-IN"/>
          </a:p>
        </p:txBody>
      </p:sp>
    </p:spTree>
    <p:extLst>
      <p:ext uri="{BB962C8B-B14F-4D97-AF65-F5344CB8AC3E}">
        <p14:creationId xmlns:p14="http://schemas.microsoft.com/office/powerpoint/2010/main" val="567100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43415B-6BF0-4154-A0CD-310102391DF4}" type="datetimeFigureOut">
              <a:rPr lang="en-IN" smtClean="0"/>
              <a:t>07-03-2023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3B35F1F-298A-44E7-8C58-9C00FECEA156}" type="slidenum">
              <a:rPr lang="en-IN" smtClean="0"/>
              <a:t>‹#›</a:t>
            </a:fld>
            <a:endParaRPr lang="en-IN"/>
          </a:p>
        </p:txBody>
      </p:sp>
    </p:spTree>
    <p:extLst>
      <p:ext uri="{BB962C8B-B14F-4D97-AF65-F5344CB8AC3E}">
        <p14:creationId xmlns:p14="http://schemas.microsoft.com/office/powerpoint/2010/main" val="1741906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543415B-6BF0-4154-A0CD-310102391DF4}" type="datetimeFigureOut">
              <a:rPr lang="en-IN" smtClean="0"/>
              <a:t>07-03-2023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3B35F1F-298A-44E7-8C58-9C00FECEA156}" type="slidenum">
              <a:rPr lang="en-IN" smtClean="0"/>
              <a:t>‹#›</a:t>
            </a:fld>
            <a:endParaRPr lang="en-IN"/>
          </a:p>
        </p:txBody>
      </p:sp>
    </p:spTree>
    <p:extLst>
      <p:ext uri="{BB962C8B-B14F-4D97-AF65-F5344CB8AC3E}">
        <p14:creationId xmlns:p14="http://schemas.microsoft.com/office/powerpoint/2010/main" val="3941967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43415B-6BF0-4154-A0CD-310102391DF4}" type="datetimeFigureOut">
              <a:rPr lang="en-IN" smtClean="0"/>
              <a:t>07-03-2023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3B35F1F-298A-44E7-8C58-9C00FECEA156}" type="slidenum">
              <a:rPr lang="en-IN" smtClean="0"/>
              <a:t>‹#›</a:t>
            </a:fld>
            <a:endParaRPr lang="en-IN"/>
          </a:p>
        </p:txBody>
      </p:sp>
    </p:spTree>
    <p:extLst>
      <p:ext uri="{BB962C8B-B14F-4D97-AF65-F5344CB8AC3E}">
        <p14:creationId xmlns:p14="http://schemas.microsoft.com/office/powerpoint/2010/main" val="4274035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43415B-6BF0-4154-A0CD-310102391DF4}" type="datetimeFigureOut">
              <a:rPr lang="en-IN" smtClean="0"/>
              <a:t>07-03-2023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B35F1F-298A-44E7-8C58-9C00FECEA156}" type="slidenum">
              <a:rPr lang="en-IN" smtClean="0"/>
              <a:t>‹#›</a:t>
            </a:fld>
            <a:endParaRPr lang="en-IN"/>
          </a:p>
        </p:txBody>
      </p:sp>
    </p:spTree>
    <p:extLst>
      <p:ext uri="{BB962C8B-B14F-4D97-AF65-F5344CB8AC3E}">
        <p14:creationId xmlns:p14="http://schemas.microsoft.com/office/powerpoint/2010/main" val="2008685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43415B-6BF0-4154-A0CD-310102391DF4}" type="datetimeFigureOut">
              <a:rPr lang="en-IN" smtClean="0"/>
              <a:t>07-03-2023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B35F1F-298A-44E7-8C58-9C00FECEA156}" type="slidenum">
              <a:rPr lang="en-IN" smtClean="0"/>
              <a:t>‹#›</a:t>
            </a:fld>
            <a:endParaRPr lang="en-IN"/>
          </a:p>
        </p:txBody>
      </p:sp>
    </p:spTree>
    <p:extLst>
      <p:ext uri="{BB962C8B-B14F-4D97-AF65-F5344CB8AC3E}">
        <p14:creationId xmlns:p14="http://schemas.microsoft.com/office/powerpoint/2010/main" val="2333885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543415B-6BF0-4154-A0CD-310102391DF4}" type="datetimeFigureOut">
              <a:rPr lang="en-IN" smtClean="0"/>
              <a:t>07-03-2023</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3B35F1F-298A-44E7-8C58-9C00FECEA156}" type="slidenum">
              <a:rPr lang="en-IN" smtClean="0"/>
              <a:t>‹#›</a:t>
            </a:fld>
            <a:endParaRPr lang="en-IN"/>
          </a:p>
        </p:txBody>
      </p:sp>
    </p:spTree>
    <p:extLst>
      <p:ext uri="{BB962C8B-B14F-4D97-AF65-F5344CB8AC3E}">
        <p14:creationId xmlns:p14="http://schemas.microsoft.com/office/powerpoint/2010/main" val="437074020"/>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69652D62-ECFB-408E-ABE6-155A644F4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C1FEA985-924B-4044-8778-32D1E7164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D18A5F-0C6A-6550-7EB1-8FB10EE3A56F}"/>
              </a:ext>
            </a:extLst>
          </p:cNvPr>
          <p:cNvSpPr>
            <a:spLocks noGrp="1"/>
          </p:cNvSpPr>
          <p:nvPr>
            <p:ph type="ctrTitle"/>
          </p:nvPr>
        </p:nvSpPr>
        <p:spPr>
          <a:xfrm>
            <a:off x="913795" y="963506"/>
            <a:ext cx="3740815" cy="4827693"/>
          </a:xfrm>
        </p:spPr>
        <p:txBody>
          <a:bodyPr vert="horz" lIns="91440" tIns="45720" rIns="91440" bIns="45720" rtlCol="0" anchor="ctr">
            <a:normAutofit/>
          </a:bodyPr>
          <a:lstStyle/>
          <a:p>
            <a:pPr algn="r"/>
            <a:r>
              <a:rPr lang="en-US" sz="4000" b="1"/>
              <a:t>CREDIT CARD FRAUD DETECTION</a:t>
            </a:r>
          </a:p>
        </p:txBody>
      </p:sp>
      <p:cxnSp>
        <p:nvCxnSpPr>
          <p:cNvPr id="12" name="Straight Connector 11">
            <a:extLst>
              <a:ext uri="{FF2B5EF4-FFF2-40B4-BE49-F238E27FC236}">
                <a16:creationId xmlns:a16="http://schemas.microsoft.com/office/drawing/2014/main" id="{96C7F9CB-BCC3-4648-8DEF-07B0887D87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81187"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CE51CCCD-D6DF-19BC-15AE-C50566AA2258}"/>
              </a:ext>
            </a:extLst>
          </p:cNvPr>
          <p:cNvSpPr>
            <a:spLocks noGrp="1"/>
          </p:cNvSpPr>
          <p:nvPr>
            <p:ph type="subTitle" idx="1"/>
          </p:nvPr>
        </p:nvSpPr>
        <p:spPr>
          <a:xfrm>
            <a:off x="5307765" y="963507"/>
            <a:ext cx="5959791" cy="4827694"/>
          </a:xfrm>
          <a:effectLst/>
        </p:spPr>
        <p:txBody>
          <a:bodyPr vert="horz" lIns="91440" tIns="45720" rIns="91440" bIns="45720" rtlCol="0" anchor="ctr">
            <a:normAutofit/>
          </a:bodyPr>
          <a:lstStyle/>
          <a:p>
            <a:pPr algn="l"/>
            <a:r>
              <a:rPr lang="en-US"/>
              <a:t>TEAM MEMBERS</a:t>
            </a:r>
          </a:p>
          <a:p>
            <a:pPr algn="l"/>
            <a:r>
              <a:rPr lang="en-US"/>
              <a:t>2010030047- E CHARAN KUMAR</a:t>
            </a:r>
          </a:p>
          <a:p>
            <a:pPr algn="l"/>
            <a:r>
              <a:rPr lang="en-US"/>
              <a:t>2010030160 – S  SAI ARCHANA</a:t>
            </a:r>
          </a:p>
          <a:p>
            <a:pPr algn="l"/>
            <a:r>
              <a:rPr lang="en-US"/>
              <a:t>2010030164 – G SUSRITHA</a:t>
            </a:r>
          </a:p>
          <a:p>
            <a:pPr algn="l"/>
            <a:r>
              <a:rPr lang="en-US"/>
              <a:t>2010030206 – M SUJITH REDDY</a:t>
            </a:r>
          </a:p>
        </p:txBody>
      </p:sp>
    </p:spTree>
    <p:extLst>
      <p:ext uri="{BB962C8B-B14F-4D97-AF65-F5344CB8AC3E}">
        <p14:creationId xmlns:p14="http://schemas.microsoft.com/office/powerpoint/2010/main" val="3338065155"/>
      </p:ext>
    </p:extLst>
  </p:cSld>
  <p:clrMapOvr>
    <a:masterClrMapping/>
  </p:clrMapOvr>
  <mc:AlternateContent xmlns:mc="http://schemas.openxmlformats.org/markup-compatibility/2006" xmlns:p14="http://schemas.microsoft.com/office/powerpoint/2010/main">
    <mc:Choice Requires="p14">
      <p:transition spd="slow" p14:dur="2000" advTm="9110"/>
    </mc:Choice>
    <mc:Fallback xmlns="">
      <p:transition spd="slow" advTm="911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DAF75-7BC8-190E-0061-6AAE8C39BA2D}"/>
              </a:ext>
            </a:extLst>
          </p:cNvPr>
          <p:cNvSpPr>
            <a:spLocks noGrp="1"/>
          </p:cNvSpPr>
          <p:nvPr>
            <p:ph type="title"/>
          </p:nvPr>
        </p:nvSpPr>
        <p:spPr>
          <a:xfrm>
            <a:off x="633743" y="609599"/>
            <a:ext cx="3413156" cy="5273675"/>
          </a:xfrm>
        </p:spPr>
        <p:txBody>
          <a:bodyPr vert="horz" lIns="91440" tIns="45720" rIns="91440" bIns="45720" rtlCol="0">
            <a:normAutofit/>
          </a:bodyPr>
          <a:lstStyle/>
          <a:p>
            <a:r>
              <a:rPr lang="en-US"/>
              <a:t>TABLE OF CONTENTS</a:t>
            </a:r>
          </a:p>
        </p:txBody>
      </p:sp>
      <p:pic>
        <p:nvPicPr>
          <p:cNvPr id="32" name="Picture 26">
            <a:extLst>
              <a:ext uri="{FF2B5EF4-FFF2-40B4-BE49-F238E27FC236}">
                <a16:creationId xmlns:a16="http://schemas.microsoft.com/office/drawing/2014/main" id="{82AABC82-C2D1-4340-A6DF-6E73DF06FC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graphicFrame>
        <p:nvGraphicFramePr>
          <p:cNvPr id="33" name="Content Placeholder 3">
            <a:extLst>
              <a:ext uri="{FF2B5EF4-FFF2-40B4-BE49-F238E27FC236}">
                <a16:creationId xmlns:a16="http://schemas.microsoft.com/office/drawing/2014/main" id="{86EA7AB2-C932-1F5B-6C13-49359D57F2A2}"/>
              </a:ext>
            </a:extLst>
          </p:cNvPr>
          <p:cNvGraphicFramePr>
            <a:graphicFrameLocks noGrp="1"/>
          </p:cNvGraphicFramePr>
          <p:nvPr>
            <p:ph idx="1"/>
            <p:extLst>
              <p:ext uri="{D42A27DB-BD31-4B8C-83A1-F6EECF244321}">
                <p14:modId xmlns:p14="http://schemas.microsoft.com/office/powerpoint/2010/main" val="2614435961"/>
              </p:ext>
            </p:extLst>
          </p:nvPr>
        </p:nvGraphicFramePr>
        <p:xfrm>
          <a:off x="5446132" y="709683"/>
          <a:ext cx="5938791" cy="3909495"/>
        </p:xfrm>
        <a:graphic>
          <a:graphicData uri="http://schemas.openxmlformats.org/drawingml/2006/table">
            <a:tbl>
              <a:tblPr firstRow="1" bandRow="1">
                <a:noFill/>
                <a:tableStyleId>{69C7853C-536D-4A76-A0AE-DD22124D55A5}</a:tableStyleId>
              </a:tblPr>
              <a:tblGrid>
                <a:gridCol w="914990">
                  <a:extLst>
                    <a:ext uri="{9D8B030D-6E8A-4147-A177-3AD203B41FA5}">
                      <a16:colId xmlns:a16="http://schemas.microsoft.com/office/drawing/2014/main" val="3626454484"/>
                    </a:ext>
                  </a:extLst>
                </a:gridCol>
                <a:gridCol w="3662329">
                  <a:extLst>
                    <a:ext uri="{9D8B030D-6E8A-4147-A177-3AD203B41FA5}">
                      <a16:colId xmlns:a16="http://schemas.microsoft.com/office/drawing/2014/main" val="3261156925"/>
                    </a:ext>
                  </a:extLst>
                </a:gridCol>
                <a:gridCol w="1361472">
                  <a:extLst>
                    <a:ext uri="{9D8B030D-6E8A-4147-A177-3AD203B41FA5}">
                      <a16:colId xmlns:a16="http://schemas.microsoft.com/office/drawing/2014/main" val="2035309846"/>
                    </a:ext>
                  </a:extLst>
                </a:gridCol>
              </a:tblGrid>
              <a:tr h="444306">
                <a:tc>
                  <a:txBody>
                    <a:bodyPr/>
                    <a:lstStyle/>
                    <a:p>
                      <a:r>
                        <a:rPr lang="en-US" sz="1400" b="1" cap="all" spc="60">
                          <a:solidFill>
                            <a:schemeClr val="tx1"/>
                          </a:solidFill>
                        </a:rPr>
                        <a:t>S.NO</a:t>
                      </a:r>
                    </a:p>
                  </a:txBody>
                  <a:tcPr marL="166644" marR="166644" marT="101780" marB="101780" anchor="b">
                    <a:lnL w="12700" cmpd="sng">
                      <a:noFill/>
                    </a:lnL>
                    <a:lnR w="12700" cmpd="sng">
                      <a:noFill/>
                    </a:lnR>
                    <a:lnT w="12700" cmpd="sng">
                      <a:noFill/>
                    </a:lnT>
                    <a:lnB w="38100" cmpd="sng">
                      <a:noFill/>
                    </a:lnB>
                    <a:noFill/>
                  </a:tcPr>
                </a:tc>
                <a:tc>
                  <a:txBody>
                    <a:bodyPr/>
                    <a:lstStyle/>
                    <a:p>
                      <a:r>
                        <a:rPr lang="en-US" sz="1400" b="1" cap="all" spc="60">
                          <a:solidFill>
                            <a:schemeClr val="tx1"/>
                          </a:solidFill>
                        </a:rPr>
                        <a:t>CONTENT</a:t>
                      </a:r>
                    </a:p>
                  </a:txBody>
                  <a:tcPr marL="166644" marR="166644" marT="101780" marB="101780" anchor="b">
                    <a:lnL w="12700" cmpd="sng">
                      <a:noFill/>
                    </a:lnL>
                    <a:lnR w="12700" cmpd="sng">
                      <a:noFill/>
                    </a:lnR>
                    <a:lnT w="12700" cmpd="sng">
                      <a:noFill/>
                    </a:lnT>
                    <a:lnB w="38100" cmpd="sng">
                      <a:noFill/>
                    </a:lnB>
                    <a:noFill/>
                  </a:tcPr>
                </a:tc>
                <a:tc>
                  <a:txBody>
                    <a:bodyPr/>
                    <a:lstStyle/>
                    <a:p>
                      <a:r>
                        <a:rPr lang="en-US" sz="1400" b="1" cap="all" spc="60">
                          <a:solidFill>
                            <a:schemeClr val="tx1"/>
                          </a:solidFill>
                        </a:rPr>
                        <a:t>SLIDE NO</a:t>
                      </a:r>
                    </a:p>
                  </a:txBody>
                  <a:tcPr marL="166644" marR="166644" marT="101780" marB="101780" anchor="b">
                    <a:lnL w="12700" cmpd="sng">
                      <a:noFill/>
                    </a:lnL>
                    <a:lnR w="12700" cmpd="sng">
                      <a:noFill/>
                    </a:lnR>
                    <a:lnT w="12700" cmpd="sng">
                      <a:noFill/>
                    </a:lnT>
                    <a:lnB w="38100" cmpd="sng">
                      <a:noFill/>
                    </a:lnB>
                    <a:noFill/>
                  </a:tcPr>
                </a:tc>
                <a:extLst>
                  <a:ext uri="{0D108BD9-81ED-4DB2-BD59-A6C34878D82A}">
                    <a16:rowId xmlns:a16="http://schemas.microsoft.com/office/drawing/2014/main" val="1922249950"/>
                  </a:ext>
                </a:extLst>
              </a:tr>
              <a:tr h="495027">
                <a:tc>
                  <a:txBody>
                    <a:bodyPr/>
                    <a:lstStyle/>
                    <a:p>
                      <a:r>
                        <a:rPr lang="en-US" sz="1800" cap="none" spc="0">
                          <a:solidFill>
                            <a:schemeClr val="tx1"/>
                          </a:solidFill>
                        </a:rPr>
                        <a:t>1</a:t>
                      </a:r>
                    </a:p>
                  </a:txBody>
                  <a:tcPr marL="166644" marR="166644" marT="83322" marB="101780">
                    <a:lnL w="12700" cap="flat" cmpd="sng" algn="ctr">
                      <a:solidFill>
                        <a:schemeClr val="tx1"/>
                      </a:solidFill>
                      <a:prstDash val="solid"/>
                    </a:lnL>
                    <a:lnR w="12700" cmpd="sng">
                      <a:noFill/>
                      <a:prstDash val="solid"/>
                    </a:lnR>
                    <a:lnT w="38100" cmpd="sng">
                      <a:noFill/>
                    </a:lnT>
                    <a:lnB w="12700" cmpd="sng">
                      <a:noFill/>
                      <a:prstDash val="solid"/>
                    </a:lnB>
                    <a:noFill/>
                  </a:tcPr>
                </a:tc>
                <a:tc>
                  <a:txBody>
                    <a:bodyPr/>
                    <a:lstStyle/>
                    <a:p>
                      <a:r>
                        <a:rPr lang="en-US" sz="1800" cap="none" spc="0">
                          <a:solidFill>
                            <a:schemeClr val="tx1"/>
                          </a:solidFill>
                        </a:rPr>
                        <a:t>INTRODUCTION</a:t>
                      </a:r>
                    </a:p>
                  </a:txBody>
                  <a:tcPr marL="166644" marR="166644" marT="83322" marB="101780">
                    <a:lnL w="12700" cmpd="sng">
                      <a:noFill/>
                      <a:prstDash val="solid"/>
                    </a:lnL>
                    <a:lnR w="12700" cmpd="sng">
                      <a:noFill/>
                      <a:prstDash val="solid"/>
                    </a:lnR>
                    <a:lnT w="38100" cmpd="sng">
                      <a:noFill/>
                    </a:lnT>
                    <a:lnB w="12700" cmpd="sng">
                      <a:noFill/>
                      <a:prstDash val="solid"/>
                    </a:lnB>
                    <a:noFill/>
                  </a:tcPr>
                </a:tc>
                <a:tc>
                  <a:txBody>
                    <a:bodyPr/>
                    <a:lstStyle/>
                    <a:p>
                      <a:r>
                        <a:rPr lang="en-US" sz="1800" cap="none" spc="0">
                          <a:solidFill>
                            <a:schemeClr val="tx1"/>
                          </a:solidFill>
                        </a:rPr>
                        <a:t>3</a:t>
                      </a:r>
                    </a:p>
                  </a:txBody>
                  <a:tcPr marL="166644" marR="166644" marT="83322" marB="101780">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220069547"/>
                  </a:ext>
                </a:extLst>
              </a:tr>
              <a:tr h="495027">
                <a:tc>
                  <a:txBody>
                    <a:bodyPr/>
                    <a:lstStyle/>
                    <a:p>
                      <a:r>
                        <a:rPr lang="en-US" sz="1800" cap="none" spc="0">
                          <a:solidFill>
                            <a:schemeClr val="tx1"/>
                          </a:solidFill>
                        </a:rPr>
                        <a:t>2</a:t>
                      </a:r>
                    </a:p>
                  </a:txBody>
                  <a:tcPr marL="166644" marR="166644" marT="83322" marB="101780">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US" sz="1800" cap="none" spc="0">
                          <a:solidFill>
                            <a:schemeClr val="tx1"/>
                          </a:solidFill>
                        </a:rPr>
                        <a:t>OBJECTIVE</a:t>
                      </a:r>
                    </a:p>
                  </a:txBody>
                  <a:tcPr marL="166644" marR="166644" marT="83322" marB="101780">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US" sz="1800" cap="none" spc="0">
                          <a:solidFill>
                            <a:schemeClr val="tx1"/>
                          </a:solidFill>
                        </a:rPr>
                        <a:t>4</a:t>
                      </a:r>
                    </a:p>
                  </a:txBody>
                  <a:tcPr marL="166644" marR="166644" marT="83322" marB="101780">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1717187828"/>
                  </a:ext>
                </a:extLst>
              </a:tr>
              <a:tr h="495027">
                <a:tc>
                  <a:txBody>
                    <a:bodyPr/>
                    <a:lstStyle/>
                    <a:p>
                      <a:r>
                        <a:rPr lang="en-US" sz="1800" cap="none" spc="0">
                          <a:solidFill>
                            <a:schemeClr val="tx1"/>
                          </a:solidFill>
                        </a:rPr>
                        <a:t>3</a:t>
                      </a:r>
                    </a:p>
                  </a:txBody>
                  <a:tcPr marL="166644" marR="166644" marT="83322" marB="101780">
                    <a:lnL w="12700"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r>
                        <a:rPr lang="en-US" sz="1800" cap="none" spc="0">
                          <a:solidFill>
                            <a:schemeClr val="tx1"/>
                          </a:solidFill>
                        </a:rPr>
                        <a:t>PROBLEM STATEMENT</a:t>
                      </a:r>
                    </a:p>
                  </a:txBody>
                  <a:tcPr marL="166644" marR="166644" marT="83322" marB="101780">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800" cap="none" spc="0">
                          <a:solidFill>
                            <a:schemeClr val="tx1"/>
                          </a:solidFill>
                        </a:rPr>
                        <a:t>5</a:t>
                      </a:r>
                    </a:p>
                  </a:txBody>
                  <a:tcPr marL="166644" marR="166644" marT="83322" marB="101780">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878092408"/>
                  </a:ext>
                </a:extLst>
              </a:tr>
              <a:tr h="495027">
                <a:tc>
                  <a:txBody>
                    <a:bodyPr/>
                    <a:lstStyle/>
                    <a:p>
                      <a:r>
                        <a:rPr lang="en-US" sz="1800" cap="none" spc="0">
                          <a:solidFill>
                            <a:schemeClr val="tx1"/>
                          </a:solidFill>
                        </a:rPr>
                        <a:t>4</a:t>
                      </a:r>
                    </a:p>
                  </a:txBody>
                  <a:tcPr marL="166644" marR="166644" marT="83322" marB="101780">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US" sz="1800" cap="none" spc="0">
                          <a:solidFill>
                            <a:schemeClr val="tx1"/>
                          </a:solidFill>
                        </a:rPr>
                        <a:t>LITERATURE SURVEY</a:t>
                      </a:r>
                    </a:p>
                  </a:txBody>
                  <a:tcPr marL="166644" marR="166644" marT="83322" marB="101780">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US" sz="1800" cap="none" spc="0" dirty="0">
                          <a:solidFill>
                            <a:schemeClr val="tx1"/>
                          </a:solidFill>
                        </a:rPr>
                        <a:t>6</a:t>
                      </a:r>
                    </a:p>
                  </a:txBody>
                  <a:tcPr marL="166644" marR="166644" marT="83322" marB="101780">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2994628681"/>
                  </a:ext>
                </a:extLst>
              </a:tr>
              <a:tr h="495027">
                <a:tc>
                  <a:txBody>
                    <a:bodyPr/>
                    <a:lstStyle/>
                    <a:p>
                      <a:r>
                        <a:rPr lang="en-US" sz="1800" cap="none" spc="0">
                          <a:solidFill>
                            <a:schemeClr val="tx1"/>
                          </a:solidFill>
                        </a:rPr>
                        <a:t>6.</a:t>
                      </a:r>
                    </a:p>
                  </a:txBody>
                  <a:tcPr marL="166644" marR="166644" marT="83322" marB="101780">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US" sz="1800" cap="none" spc="0" dirty="0">
                          <a:solidFill>
                            <a:schemeClr val="tx1"/>
                          </a:solidFill>
                        </a:rPr>
                        <a:t>MODELS ANDTECHNIQUES</a:t>
                      </a:r>
                    </a:p>
                  </a:txBody>
                  <a:tcPr marL="166644" marR="166644" marT="83322" marB="101780">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US" sz="1800" cap="none" spc="0" dirty="0">
                          <a:solidFill>
                            <a:schemeClr val="tx1"/>
                          </a:solidFill>
                        </a:rPr>
                        <a:t>7</a:t>
                      </a:r>
                    </a:p>
                  </a:txBody>
                  <a:tcPr marL="166644" marR="166644" marT="83322" marB="101780">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3241384743"/>
                  </a:ext>
                </a:extLst>
              </a:tr>
              <a:tr h="495027">
                <a:tc>
                  <a:txBody>
                    <a:bodyPr/>
                    <a:lstStyle/>
                    <a:p>
                      <a:r>
                        <a:rPr lang="en-US" sz="1800" cap="none" spc="0" dirty="0">
                          <a:solidFill>
                            <a:schemeClr val="tx1"/>
                          </a:solidFill>
                        </a:rPr>
                        <a:t>7.</a:t>
                      </a:r>
                    </a:p>
                  </a:txBody>
                  <a:tcPr marL="166644" marR="166644" marT="83322" marB="101780">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US" sz="1800" cap="none" spc="0" dirty="0">
                          <a:solidFill>
                            <a:schemeClr val="tx1"/>
                          </a:solidFill>
                        </a:rPr>
                        <a:t>GITHUB</a:t>
                      </a:r>
                    </a:p>
                  </a:txBody>
                  <a:tcPr marL="166644" marR="166644" marT="83322" marB="101780">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US" sz="1800" cap="none" spc="0" dirty="0">
                          <a:solidFill>
                            <a:schemeClr val="tx1"/>
                          </a:solidFill>
                        </a:rPr>
                        <a:t>8</a:t>
                      </a:r>
                    </a:p>
                  </a:txBody>
                  <a:tcPr marL="166644" marR="166644" marT="83322" marB="101780">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3435358190"/>
                  </a:ext>
                </a:extLst>
              </a:tr>
              <a:tr h="495027">
                <a:tc>
                  <a:txBody>
                    <a:bodyPr/>
                    <a:lstStyle/>
                    <a:p>
                      <a:r>
                        <a:rPr lang="en-US" sz="1800" cap="none" spc="0" dirty="0">
                          <a:solidFill>
                            <a:schemeClr val="tx1"/>
                          </a:solidFill>
                        </a:rPr>
                        <a:t>8.</a:t>
                      </a:r>
                    </a:p>
                  </a:txBody>
                  <a:tcPr marL="166644" marR="166644" marT="83322" marB="101780">
                    <a:lnL w="12700" cap="flat" cmpd="sng" algn="ctr">
                      <a:solidFill>
                        <a:schemeClr val="tx1"/>
                      </a:solidFill>
                      <a:prstDash val="solid"/>
                    </a:lnL>
                    <a:lnR w="12700" cmpd="sng">
                      <a:noFill/>
                      <a:prstDash val="solid"/>
                    </a:lnR>
                    <a:lnT w="12700" cmpd="sng">
                      <a:noFill/>
                      <a:prstDash val="solid"/>
                    </a:lnT>
                    <a:lnB w="12700" cap="flat" cmpd="sng" algn="ctr">
                      <a:noFill/>
                      <a:prstDash val="solid"/>
                    </a:lnB>
                    <a:noFill/>
                  </a:tcPr>
                </a:tc>
                <a:tc>
                  <a:txBody>
                    <a:bodyPr/>
                    <a:lstStyle/>
                    <a:p>
                      <a:r>
                        <a:rPr lang="en-US" sz="1800" cap="none" spc="0">
                          <a:solidFill>
                            <a:schemeClr val="tx1"/>
                          </a:solidFill>
                        </a:rPr>
                        <a:t>CONCLUSION</a:t>
                      </a:r>
                    </a:p>
                  </a:txBody>
                  <a:tcPr marL="166644" marR="166644" marT="83322" marB="101780">
                    <a:lnL w="12700" cmpd="sng">
                      <a:noFill/>
                      <a:prstDash val="solid"/>
                    </a:lnL>
                    <a:lnR w="12700" cmpd="sng">
                      <a:noFill/>
                      <a:prstDash val="solid"/>
                    </a:lnR>
                    <a:lnT w="12700" cmpd="sng">
                      <a:noFill/>
                      <a:prstDash val="solid"/>
                    </a:lnT>
                    <a:lnB w="12700" cap="flat" cmpd="sng" algn="ctr">
                      <a:noFill/>
                      <a:prstDash val="solid"/>
                    </a:lnB>
                    <a:noFill/>
                  </a:tcPr>
                </a:tc>
                <a:tc>
                  <a:txBody>
                    <a:bodyPr/>
                    <a:lstStyle/>
                    <a:p>
                      <a:r>
                        <a:rPr lang="en-US" sz="1800" cap="none" spc="0" dirty="0">
                          <a:solidFill>
                            <a:schemeClr val="tx1"/>
                          </a:solidFill>
                        </a:rPr>
                        <a:t>9</a:t>
                      </a:r>
                    </a:p>
                  </a:txBody>
                  <a:tcPr marL="166644" marR="166644" marT="83322" marB="101780">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619072687"/>
                  </a:ext>
                </a:extLst>
              </a:tr>
            </a:tbl>
          </a:graphicData>
        </a:graphic>
      </p:graphicFrame>
    </p:spTree>
    <p:extLst>
      <p:ext uri="{BB962C8B-B14F-4D97-AF65-F5344CB8AC3E}">
        <p14:creationId xmlns:p14="http://schemas.microsoft.com/office/powerpoint/2010/main" val="3071907647"/>
      </p:ext>
    </p:extLst>
  </p:cSld>
  <p:clrMapOvr>
    <a:masterClrMapping/>
  </p:clrMapOvr>
  <mc:AlternateContent xmlns:mc="http://schemas.openxmlformats.org/markup-compatibility/2006" xmlns:p14="http://schemas.microsoft.com/office/powerpoint/2010/main">
    <mc:Choice Requires="p14">
      <p:transition spd="slow" p14:dur="2000" advTm="10939"/>
    </mc:Choice>
    <mc:Fallback xmlns="">
      <p:transition spd="slow" advTm="10939"/>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9652D62-ECFB-408E-ABE6-155A644F4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1FEA985-924B-4044-8778-32D1E7164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8D161E45-4A6E-8D8C-609C-18853C57D524}"/>
              </a:ext>
            </a:extLst>
          </p:cNvPr>
          <p:cNvSpPr>
            <a:spLocks noGrp="1"/>
          </p:cNvSpPr>
          <p:nvPr>
            <p:ph type="title"/>
          </p:nvPr>
        </p:nvSpPr>
        <p:spPr>
          <a:xfrm>
            <a:off x="913795" y="963506"/>
            <a:ext cx="3740815" cy="4827693"/>
          </a:xfrm>
        </p:spPr>
        <p:txBody>
          <a:bodyPr>
            <a:normAutofit/>
          </a:bodyPr>
          <a:lstStyle/>
          <a:p>
            <a:pPr algn="r"/>
            <a:r>
              <a:rPr lang="en-GB" sz="3100"/>
              <a:t>INTRODUCTION</a:t>
            </a:r>
            <a:endParaRPr lang="en-IN" sz="3100"/>
          </a:p>
        </p:txBody>
      </p:sp>
      <p:cxnSp>
        <p:nvCxnSpPr>
          <p:cNvPr id="14" name="Straight Connector 13">
            <a:extLst>
              <a:ext uri="{FF2B5EF4-FFF2-40B4-BE49-F238E27FC236}">
                <a16:creationId xmlns:a16="http://schemas.microsoft.com/office/drawing/2014/main" id="{96C7F9CB-BCC3-4648-8DEF-07B0887D87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81187"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B6CC3B53-2BC2-CEA4-1C58-A41F430C172E}"/>
              </a:ext>
            </a:extLst>
          </p:cNvPr>
          <p:cNvSpPr>
            <a:spLocks noGrp="1"/>
          </p:cNvSpPr>
          <p:nvPr>
            <p:ph idx="1"/>
          </p:nvPr>
        </p:nvSpPr>
        <p:spPr>
          <a:xfrm>
            <a:off x="5307765" y="963507"/>
            <a:ext cx="5959791" cy="4827694"/>
          </a:xfrm>
          <a:effectLst/>
        </p:spPr>
        <p:txBody>
          <a:bodyPr anchor="ctr">
            <a:normAutofit/>
          </a:bodyPr>
          <a:lstStyle/>
          <a:p>
            <a:pPr>
              <a:lnSpc>
                <a:spcPct val="90000"/>
              </a:lnSpc>
            </a:pPr>
            <a:r>
              <a:rPr lang="en-GB" sz="1700">
                <a:solidFill>
                  <a:schemeClr val="tx1"/>
                </a:solidFill>
              </a:rPr>
              <a:t>Credit card fraud means unauthorized operation of an account that is used to make transactions without the actual owner of the account or the bank authority’s knowledge. We need to take necessary precautions while doing these transactions to avoid these frauds. This is a very complex problem that needs the attention of the account holder as well as the bank authorities so that their other customers need not suffer from the same problem.</a:t>
            </a:r>
          </a:p>
          <a:p>
            <a:pPr>
              <a:lnSpc>
                <a:spcPct val="90000"/>
              </a:lnSpc>
            </a:pPr>
            <a:r>
              <a:rPr lang="en-GB" sz="1700">
                <a:solidFill>
                  <a:schemeClr val="tx1"/>
                </a:solidFill>
              </a:rPr>
              <a:t>Credit card fraud is a wide-ranging term for theft and fraud committed using a credit card as a fraudulent source of funds in a given transaction. Generally, the statistical methods and many algorithms are used to solve this fraud detection problem.</a:t>
            </a:r>
          </a:p>
          <a:p>
            <a:pPr>
              <a:lnSpc>
                <a:spcPct val="90000"/>
              </a:lnSpc>
            </a:pPr>
            <a:r>
              <a:rPr lang="en-GB" sz="1700">
                <a:solidFill>
                  <a:schemeClr val="tx1"/>
                </a:solidFill>
              </a:rPr>
              <a:t> The payment requests sent are checked by automatic tools that confirms which request need to be confirmed. These algorithms check these requests and report suspicious requests to professionals who operate behind and they in turn investigate them by contacting the owners of the accounts whether the transactions are genuine or not.</a:t>
            </a:r>
            <a:endParaRPr lang="en-IN" sz="1700">
              <a:solidFill>
                <a:schemeClr val="tx1"/>
              </a:solidFill>
            </a:endParaRPr>
          </a:p>
        </p:txBody>
      </p:sp>
    </p:spTree>
    <p:extLst>
      <p:ext uri="{BB962C8B-B14F-4D97-AF65-F5344CB8AC3E}">
        <p14:creationId xmlns:p14="http://schemas.microsoft.com/office/powerpoint/2010/main" val="2740099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9652D62-ECFB-408E-ABE6-155A644F4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1FEA985-924B-4044-8778-32D1E7164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13795" y="963506"/>
            <a:ext cx="3740815" cy="4827693"/>
          </a:xfrm>
        </p:spPr>
        <p:txBody>
          <a:bodyPr>
            <a:normAutofit/>
          </a:bodyPr>
          <a:lstStyle/>
          <a:p>
            <a:pPr algn="r"/>
            <a:r>
              <a:rPr lang="en-US" dirty="0"/>
              <a:t>PROJECT OBJECTIVE</a:t>
            </a:r>
            <a:endParaRPr lang="en-US"/>
          </a:p>
        </p:txBody>
      </p:sp>
      <p:cxnSp>
        <p:nvCxnSpPr>
          <p:cNvPr id="13" name="Straight Connector 12">
            <a:extLst>
              <a:ext uri="{FF2B5EF4-FFF2-40B4-BE49-F238E27FC236}">
                <a16:creationId xmlns:a16="http://schemas.microsoft.com/office/drawing/2014/main" id="{96C7F9CB-BCC3-4648-8DEF-07B0887D87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81187"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80FA4FA2-2D08-6BA6-76B6-AB0D56705E62}"/>
              </a:ext>
            </a:extLst>
          </p:cNvPr>
          <p:cNvSpPr>
            <a:spLocks noGrp="1"/>
          </p:cNvSpPr>
          <p:nvPr>
            <p:ph idx="1"/>
          </p:nvPr>
        </p:nvSpPr>
        <p:spPr>
          <a:xfrm>
            <a:off x="5307765" y="963507"/>
            <a:ext cx="5959791" cy="4827694"/>
          </a:xfrm>
          <a:effectLst/>
        </p:spPr>
        <p:txBody>
          <a:bodyPr anchor="ctr">
            <a:normAutofit/>
          </a:bodyPr>
          <a:lstStyle/>
          <a:p>
            <a:r>
              <a:rPr lang="en-IN">
                <a:solidFill>
                  <a:schemeClr val="tx1"/>
                </a:solidFill>
              </a:rPr>
              <a:t>Identify the frauds accurately.</a:t>
            </a:r>
          </a:p>
          <a:p>
            <a:r>
              <a:rPr lang="en-GB">
                <a:solidFill>
                  <a:schemeClr val="tx1"/>
                </a:solidFill>
              </a:rPr>
              <a:t>Should detect the frauds quickly.</a:t>
            </a:r>
          </a:p>
          <a:p>
            <a:r>
              <a:rPr lang="en-GB">
                <a:solidFill>
                  <a:schemeClr val="tx1"/>
                </a:solidFill>
              </a:rPr>
              <a:t>Should not classify a genuine transaction as fraud. </a:t>
            </a:r>
            <a:endParaRPr lang="en-IN">
              <a:solidFill>
                <a:schemeClr val="tx1"/>
              </a:solidFill>
            </a:endParaRPr>
          </a:p>
        </p:txBody>
      </p:sp>
    </p:spTree>
    <p:extLst>
      <p:ext uri="{BB962C8B-B14F-4D97-AF65-F5344CB8AC3E}">
        <p14:creationId xmlns:p14="http://schemas.microsoft.com/office/powerpoint/2010/main" val="3985961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9652D62-ECFB-408E-ABE6-155A644F4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1FEA985-924B-4044-8778-32D1E7164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C189C5-F9C6-FDFD-1CE3-A0B958ACB327}"/>
              </a:ext>
            </a:extLst>
          </p:cNvPr>
          <p:cNvSpPr>
            <a:spLocks noGrp="1"/>
          </p:cNvSpPr>
          <p:nvPr>
            <p:ph type="title"/>
          </p:nvPr>
        </p:nvSpPr>
        <p:spPr>
          <a:xfrm>
            <a:off x="913795" y="963506"/>
            <a:ext cx="3740815" cy="4827693"/>
          </a:xfrm>
        </p:spPr>
        <p:txBody>
          <a:bodyPr>
            <a:normAutofit/>
          </a:bodyPr>
          <a:lstStyle/>
          <a:p>
            <a:pPr algn="r"/>
            <a:r>
              <a:rPr lang="en-IN"/>
              <a:t>PROBLEM STATEMENT</a:t>
            </a:r>
          </a:p>
        </p:txBody>
      </p:sp>
      <p:cxnSp>
        <p:nvCxnSpPr>
          <p:cNvPr id="22" name="Straight Connector 21">
            <a:extLst>
              <a:ext uri="{FF2B5EF4-FFF2-40B4-BE49-F238E27FC236}">
                <a16:creationId xmlns:a16="http://schemas.microsoft.com/office/drawing/2014/main" id="{96C7F9CB-BCC3-4648-8DEF-07B0887D87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81187"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DD70E2EC-046F-1730-CB13-5FBE5CDE90ED}"/>
              </a:ext>
            </a:extLst>
          </p:cNvPr>
          <p:cNvSpPr>
            <a:spLocks noGrp="1"/>
          </p:cNvSpPr>
          <p:nvPr>
            <p:ph idx="1"/>
          </p:nvPr>
        </p:nvSpPr>
        <p:spPr>
          <a:xfrm>
            <a:off x="5307765" y="963507"/>
            <a:ext cx="5959791" cy="4827694"/>
          </a:xfrm>
          <a:effectLst/>
        </p:spPr>
        <p:txBody>
          <a:bodyPr anchor="ctr">
            <a:normAutofit/>
          </a:bodyPr>
          <a:lstStyle/>
          <a:p>
            <a:r>
              <a:rPr lang="en-GB" dirty="0">
                <a:solidFill>
                  <a:schemeClr val="tx1"/>
                </a:solidFill>
              </a:rPr>
              <a:t>Our Project main purpose is to make Credit Card Fraud Detection to aware  people from credit card online frauds. the main point of credit card fraud detection system is necessary to safe our transactions &amp; security. With this system, fraudsters don't have the chance to make multiple transactions on a stolen or counterfeit card before the cardholder is aware of the fraudulent activity. This model is then used to identify whether a new transaction is fraudulent or not. </a:t>
            </a:r>
          </a:p>
          <a:p>
            <a:r>
              <a:rPr lang="en-GB" dirty="0">
                <a:solidFill>
                  <a:schemeClr val="tx1"/>
                </a:solidFill>
              </a:rPr>
              <a:t>The Credit Card Fraud Detection Problem includes modelling past credit card transactions with the knowledge of the ones that turned out to be fraud. This model is then used to identify whether a new transaction is fraudulent or not. </a:t>
            </a:r>
            <a:endParaRPr lang="en-IN" dirty="0">
              <a:solidFill>
                <a:schemeClr val="tx1"/>
              </a:solidFill>
            </a:endParaRPr>
          </a:p>
        </p:txBody>
      </p:sp>
    </p:spTree>
    <p:extLst>
      <p:ext uri="{BB962C8B-B14F-4D97-AF65-F5344CB8AC3E}">
        <p14:creationId xmlns:p14="http://schemas.microsoft.com/office/powerpoint/2010/main" val="4191229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5758692A-BA98-367E-B4C7-C267873D95A0}"/>
              </a:ext>
            </a:extLst>
          </p:cNvPr>
          <p:cNvGraphicFramePr>
            <a:graphicFrameLocks noGrp="1"/>
          </p:cNvGraphicFramePr>
          <p:nvPr>
            <p:ph idx="1"/>
            <p:extLst>
              <p:ext uri="{D42A27DB-BD31-4B8C-83A1-F6EECF244321}">
                <p14:modId xmlns:p14="http://schemas.microsoft.com/office/powerpoint/2010/main" val="285578653"/>
              </p:ext>
            </p:extLst>
          </p:nvPr>
        </p:nvGraphicFramePr>
        <p:xfrm>
          <a:off x="607109" y="527901"/>
          <a:ext cx="9627753" cy="5410718"/>
        </p:xfrm>
        <a:graphic>
          <a:graphicData uri="http://schemas.openxmlformats.org/drawingml/2006/table">
            <a:tbl>
              <a:tblPr firstRow="1" bandRow="1">
                <a:solidFill>
                  <a:schemeClr val="tx1">
                    <a:lumMod val="75000"/>
                    <a:lumOff val="25000"/>
                  </a:schemeClr>
                </a:solidFill>
                <a:tableStyleId>{5C22544A-7EE6-4342-B048-85BDC9FD1C3A}</a:tableStyleId>
              </a:tblPr>
              <a:tblGrid>
                <a:gridCol w="698330">
                  <a:extLst>
                    <a:ext uri="{9D8B030D-6E8A-4147-A177-3AD203B41FA5}">
                      <a16:colId xmlns:a16="http://schemas.microsoft.com/office/drawing/2014/main" val="1341685617"/>
                    </a:ext>
                  </a:extLst>
                </a:gridCol>
                <a:gridCol w="2493376">
                  <a:extLst>
                    <a:ext uri="{9D8B030D-6E8A-4147-A177-3AD203B41FA5}">
                      <a16:colId xmlns:a16="http://schemas.microsoft.com/office/drawing/2014/main" val="3757790641"/>
                    </a:ext>
                  </a:extLst>
                </a:gridCol>
                <a:gridCol w="2534432">
                  <a:extLst>
                    <a:ext uri="{9D8B030D-6E8A-4147-A177-3AD203B41FA5}">
                      <a16:colId xmlns:a16="http://schemas.microsoft.com/office/drawing/2014/main" val="1428997745"/>
                    </a:ext>
                  </a:extLst>
                </a:gridCol>
                <a:gridCol w="2195363">
                  <a:extLst>
                    <a:ext uri="{9D8B030D-6E8A-4147-A177-3AD203B41FA5}">
                      <a16:colId xmlns:a16="http://schemas.microsoft.com/office/drawing/2014/main" val="435708776"/>
                    </a:ext>
                  </a:extLst>
                </a:gridCol>
                <a:gridCol w="1706252">
                  <a:extLst>
                    <a:ext uri="{9D8B030D-6E8A-4147-A177-3AD203B41FA5}">
                      <a16:colId xmlns:a16="http://schemas.microsoft.com/office/drawing/2014/main" val="2053409060"/>
                    </a:ext>
                  </a:extLst>
                </a:gridCol>
              </a:tblGrid>
              <a:tr h="0">
                <a:tc>
                  <a:txBody>
                    <a:bodyPr/>
                    <a:lstStyle/>
                    <a:p>
                      <a:pPr algn="ctr"/>
                      <a:r>
                        <a:rPr lang="en-US" sz="1300" b="0" cap="none" spc="0" dirty="0">
                          <a:solidFill>
                            <a:schemeClr val="bg1"/>
                          </a:solidFill>
                        </a:rPr>
                        <a:t>SNO.</a:t>
                      </a:r>
                    </a:p>
                  </a:txBody>
                  <a:tcPr marL="109906" marR="84543" marT="84543" marB="84543"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accent1">
                        <a:lumMod val="75000"/>
                      </a:schemeClr>
                    </a:solidFill>
                  </a:tcPr>
                </a:tc>
                <a:tc>
                  <a:txBody>
                    <a:bodyPr/>
                    <a:lstStyle/>
                    <a:p>
                      <a:pPr algn="ctr"/>
                      <a:r>
                        <a:rPr lang="en-US" sz="1300" b="0" cap="none" spc="0" dirty="0">
                          <a:solidFill>
                            <a:schemeClr val="bg1"/>
                          </a:solidFill>
                        </a:rPr>
                        <a:t>TITLE</a:t>
                      </a:r>
                    </a:p>
                  </a:txBody>
                  <a:tcPr marL="109906" marR="84543" marT="84543" marB="84543" anchor="ctr">
                    <a:lnL w="12700" cmpd="sng">
                      <a:noFill/>
                    </a:lnL>
                    <a:lnR w="12700" cmpd="sng">
                      <a:noFill/>
                    </a:lnR>
                    <a:lnT w="19050" cap="flat" cmpd="sng" algn="ctr">
                      <a:solidFill>
                        <a:schemeClr val="tx1"/>
                      </a:solidFill>
                      <a:prstDash val="solid"/>
                    </a:lnT>
                    <a:lnB w="38100" cmpd="sng">
                      <a:noFill/>
                    </a:lnB>
                    <a:solidFill>
                      <a:schemeClr val="accent1">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0" cap="none" spc="0" dirty="0">
                          <a:solidFill>
                            <a:schemeClr val="bg1"/>
                          </a:solidFill>
                        </a:rPr>
                        <a:t>AUTHOR</a:t>
                      </a:r>
                    </a:p>
                  </a:txBody>
                  <a:tcPr marL="109906" marR="84543" marT="84543" marB="84543" anchor="ctr">
                    <a:lnL w="12700" cmpd="sng">
                      <a:noFill/>
                    </a:lnL>
                    <a:lnR w="12700" cmpd="sng">
                      <a:noFill/>
                    </a:lnR>
                    <a:lnT w="19050" cap="flat" cmpd="sng" algn="ctr">
                      <a:solidFill>
                        <a:schemeClr val="tx1"/>
                      </a:solidFill>
                      <a:prstDash val="solid"/>
                    </a:lnT>
                    <a:lnB w="38100" cmpd="sng">
                      <a:noFill/>
                    </a:lnB>
                    <a:solidFill>
                      <a:schemeClr val="accent1">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0" cap="none" spc="0" dirty="0">
                          <a:solidFill>
                            <a:schemeClr val="bg1"/>
                          </a:solidFill>
                        </a:rPr>
                        <a:t>PUBLISHER</a:t>
                      </a:r>
                    </a:p>
                  </a:txBody>
                  <a:tcPr marL="109906" marR="84543" marT="84543" marB="84543" anchor="ctr">
                    <a:lnL w="12700" cmpd="sng">
                      <a:noFill/>
                    </a:lnL>
                    <a:lnR w="12700" cmpd="sng">
                      <a:noFill/>
                    </a:lnR>
                    <a:lnT w="19050" cap="flat" cmpd="sng" algn="ctr">
                      <a:solidFill>
                        <a:schemeClr val="tx1"/>
                      </a:solidFill>
                      <a:prstDash val="solid"/>
                    </a:lnT>
                    <a:lnB w="38100" cmpd="sng">
                      <a:noFill/>
                    </a:lnB>
                    <a:solidFill>
                      <a:schemeClr val="accent1">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0" cap="none" spc="0" dirty="0">
                          <a:solidFill>
                            <a:schemeClr val="bg1"/>
                          </a:solidFill>
                        </a:rPr>
                        <a:t>TECHNIQUES</a:t>
                      </a:r>
                    </a:p>
                  </a:txBody>
                  <a:tcPr marL="109906" marR="84543" marT="84543" marB="84543" anchor="ctr">
                    <a:lnL w="12700" cmpd="sng">
                      <a:noFill/>
                    </a:lnL>
                    <a:lnR w="12700" cmpd="sng">
                      <a:noFill/>
                    </a:lnR>
                    <a:lnT w="19050" cap="flat" cmpd="sng" algn="ctr">
                      <a:solidFill>
                        <a:schemeClr val="tx1"/>
                      </a:solidFill>
                      <a:prstDash val="solid"/>
                    </a:lnT>
                    <a:lnB w="38100" cmpd="sng">
                      <a:noFill/>
                    </a:lnB>
                    <a:solidFill>
                      <a:schemeClr val="accent1">
                        <a:lumMod val="75000"/>
                      </a:schemeClr>
                    </a:solidFill>
                  </a:tcPr>
                </a:tc>
                <a:extLst>
                  <a:ext uri="{0D108BD9-81ED-4DB2-BD59-A6C34878D82A}">
                    <a16:rowId xmlns:a16="http://schemas.microsoft.com/office/drawing/2014/main" val="3037775056"/>
                  </a:ext>
                </a:extLst>
              </a:tr>
              <a:tr h="1583773">
                <a:tc>
                  <a:txBody>
                    <a:bodyPr/>
                    <a:lstStyle/>
                    <a:p>
                      <a:pPr algn="ctr"/>
                      <a:r>
                        <a:rPr lang="en-US" sz="1600" dirty="0"/>
                        <a:t>1.</a:t>
                      </a:r>
                    </a:p>
                  </a:txBody>
                  <a:tcPr marL="109906" marR="84543" marT="84543" marB="84543">
                    <a:lnL w="38100" cap="flat" cmpd="sng" algn="ctr">
                      <a:no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solidFill>
                      <a:schemeClr val="accent1">
                        <a:lumMod val="20000"/>
                        <a:lumOff val="80000"/>
                      </a:schemeClr>
                    </a:solidFill>
                  </a:tcPr>
                </a:tc>
                <a:tc>
                  <a:txBody>
                    <a:bodyPr/>
                    <a:lstStyle/>
                    <a:p>
                      <a:pPr algn="ctr"/>
                      <a:r>
                        <a:rPr lang="en-IN" sz="1800" b="0" i="0" kern="1200" dirty="0">
                          <a:solidFill>
                            <a:schemeClr val="dk1"/>
                          </a:solidFill>
                          <a:effectLst/>
                          <a:latin typeface="+mn-lt"/>
                          <a:ea typeface="+mn-ea"/>
                          <a:cs typeface="+mn-cs"/>
                        </a:rPr>
                        <a:t>Fraud analysis and prevention in e-commerce transactions</a:t>
                      </a:r>
                      <a:endParaRPr lang="en-US" sz="1600" dirty="0"/>
                    </a:p>
                  </a:txBody>
                  <a:tcPr marL="109906" marR="84543" marT="84543" marB="84543">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b="0" i="0" kern="1200" dirty="0" err="1">
                          <a:solidFill>
                            <a:schemeClr val="dk1"/>
                          </a:solidFill>
                          <a:effectLst/>
                          <a:latin typeface="+mn-lt"/>
                          <a:ea typeface="+mn-ea"/>
                          <a:cs typeface="+mn-cs"/>
                        </a:rPr>
                        <a:t>Caldeira</a:t>
                      </a:r>
                      <a:r>
                        <a:rPr lang="en-IN" sz="1800" b="0" i="0" kern="1200" dirty="0">
                          <a:solidFill>
                            <a:schemeClr val="dk1"/>
                          </a:solidFill>
                          <a:effectLst/>
                          <a:latin typeface="+mn-lt"/>
                          <a:ea typeface="+mn-ea"/>
                          <a:cs typeface="+mn-cs"/>
                        </a:rPr>
                        <a:t>, </a:t>
                      </a:r>
                      <a:r>
                        <a:rPr lang="en-IN" sz="1800" b="0" i="0" kern="1200" dirty="0" err="1">
                          <a:solidFill>
                            <a:schemeClr val="dk1"/>
                          </a:solidFill>
                          <a:effectLst/>
                          <a:latin typeface="+mn-lt"/>
                          <a:ea typeface="+mn-ea"/>
                          <a:cs typeface="+mn-cs"/>
                        </a:rPr>
                        <a:t>Evandro</a:t>
                      </a:r>
                      <a:r>
                        <a:rPr lang="en-IN" sz="1800" b="0" i="0" kern="1200" dirty="0">
                          <a:solidFill>
                            <a:schemeClr val="dk1"/>
                          </a:solidFill>
                          <a:effectLst/>
                          <a:latin typeface="+mn-lt"/>
                          <a:ea typeface="+mn-ea"/>
                          <a:cs typeface="+mn-cs"/>
                        </a:rPr>
                        <a:t>, Gabriel </a:t>
                      </a:r>
                      <a:r>
                        <a:rPr lang="en-IN" sz="1800" b="0" i="0" kern="1200" dirty="0" err="1">
                          <a:solidFill>
                            <a:schemeClr val="dk1"/>
                          </a:solidFill>
                          <a:effectLst/>
                          <a:latin typeface="+mn-lt"/>
                          <a:ea typeface="+mn-ea"/>
                          <a:cs typeface="+mn-cs"/>
                        </a:rPr>
                        <a:t>Brandao</a:t>
                      </a:r>
                      <a:r>
                        <a:rPr lang="en-IN" sz="1800" b="0" i="0" kern="1200" dirty="0">
                          <a:solidFill>
                            <a:schemeClr val="dk1"/>
                          </a:solidFill>
                          <a:effectLst/>
                          <a:latin typeface="+mn-lt"/>
                          <a:ea typeface="+mn-ea"/>
                          <a:cs typeface="+mn-cs"/>
                        </a:rPr>
                        <a:t>, and Adriano CM Pereira</a:t>
                      </a:r>
                      <a:endParaRPr lang="en-US" sz="1600" u="none" dirty="0"/>
                    </a:p>
                  </a:txBody>
                  <a:tcPr marL="109906" marR="84543" marT="84543" marB="84543">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u="none" dirty="0"/>
                        <a:t>IEEE</a:t>
                      </a:r>
                    </a:p>
                  </a:txBody>
                  <a:tcPr marL="109906" marR="84543" marT="84543" marB="84543">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Computational</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intelligence </a:t>
                      </a:r>
                    </a:p>
                  </a:txBody>
                  <a:tcPr marL="109906" marR="84543" marT="84543" marB="84543">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solidFill>
                      <a:schemeClr val="accent1">
                        <a:lumMod val="20000"/>
                        <a:lumOff val="80000"/>
                      </a:schemeClr>
                    </a:solidFill>
                  </a:tcPr>
                </a:tc>
                <a:extLst>
                  <a:ext uri="{0D108BD9-81ED-4DB2-BD59-A6C34878D82A}">
                    <a16:rowId xmlns:a16="http://schemas.microsoft.com/office/drawing/2014/main" val="1715726694"/>
                  </a:ext>
                </a:extLst>
              </a:tr>
              <a:tr h="1583773">
                <a:tc>
                  <a:txBody>
                    <a:bodyPr/>
                    <a:lstStyle/>
                    <a:p>
                      <a:pPr algn="ctr"/>
                      <a:r>
                        <a:rPr lang="en-US" sz="1600" dirty="0"/>
                        <a:t>2.</a:t>
                      </a:r>
                    </a:p>
                  </a:txBody>
                  <a:tcPr marL="109906" marR="84543" marT="84543" marB="84543">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round/>
                      <a:headEnd type="none" w="med" len="med"/>
                      <a:tailEnd type="none" w="med" len="med"/>
                    </a:lnB>
                    <a:solidFill>
                      <a:schemeClr val="accent1">
                        <a:lumMod val="20000"/>
                        <a:lumOff val="80000"/>
                      </a:schemeClr>
                    </a:solidFill>
                  </a:tcPr>
                </a:tc>
                <a:tc>
                  <a:txBody>
                    <a:bodyPr/>
                    <a:lstStyle/>
                    <a:p>
                      <a:pPr algn="ctr"/>
                      <a:r>
                        <a:rPr lang="en-US" sz="1600" dirty="0"/>
                        <a:t>Analysis on credit card fraud detection methods</a:t>
                      </a:r>
                    </a:p>
                  </a:txBody>
                  <a:tcPr marL="109906" marR="84543" marT="84543" marB="84543">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round/>
                      <a:headEnd type="none" w="med" len="med"/>
                      <a:tailEnd type="none" w="med" len="me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Raj, S. Benson Edwin, and A. Annie Portia</a:t>
                      </a:r>
                    </a:p>
                  </a:txBody>
                  <a:tcPr marL="109906" marR="84543" marT="84543" marB="84543">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round/>
                      <a:headEnd type="none" w="med" len="med"/>
                      <a:tailEnd type="none" w="med" len="me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International Conference on Computer, Communication and Electrical Technology (ICCCET), pp. 152-156. IEEE, 2011.</a:t>
                      </a:r>
                    </a:p>
                  </a:txBody>
                  <a:tcPr marL="109906" marR="84543" marT="84543" marB="84543">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round/>
                      <a:headEnd type="none" w="med" len="med"/>
                      <a:tailEnd type="none" w="med" len="me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Artificial neural networks,</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Bayesian methods</a:t>
                      </a:r>
                    </a:p>
                  </a:txBody>
                  <a:tcPr marL="109906" marR="84543" marT="84543" marB="84543">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4188080571"/>
                  </a:ext>
                </a:extLst>
              </a:tr>
              <a:tr h="1583773">
                <a:tc>
                  <a:txBody>
                    <a:bodyPr/>
                    <a:lstStyle/>
                    <a:p>
                      <a:pPr algn="ctr"/>
                      <a:r>
                        <a:rPr lang="en-US" sz="1600" dirty="0"/>
                        <a:t>3</a:t>
                      </a:r>
                    </a:p>
                  </a:txBody>
                  <a:tcPr marL="109906" marR="84543" marT="84543" marB="84543">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lnT>
                    <a:lnB w="12700" cmpd="sng">
                      <a:noFill/>
                      <a:prstDash val="solid"/>
                    </a:lnB>
                    <a:solidFill>
                      <a:schemeClr val="accent1">
                        <a:lumMod val="20000"/>
                        <a:lumOff val="80000"/>
                      </a:schemeClr>
                    </a:solidFill>
                  </a:tcPr>
                </a:tc>
                <a:tc>
                  <a:txBody>
                    <a:bodyPr/>
                    <a:lstStyle/>
                    <a:p>
                      <a:pPr algn="ctr"/>
                      <a:r>
                        <a:rPr lang="en-US" sz="1600" dirty="0"/>
                        <a:t>A review of fraud detection techniques: Credit card</a:t>
                      </a:r>
                    </a:p>
                  </a:txBody>
                  <a:tcPr marL="109906" marR="84543" marT="84543" marB="84543">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lnT>
                    <a:lnB w="12700" cmpd="sng">
                      <a:noFill/>
                      <a:prstDash val="soli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Chaudhary, </a:t>
                      </a:r>
                      <a:r>
                        <a:rPr lang="en-US" sz="1600" dirty="0" err="1"/>
                        <a:t>Khyati</a:t>
                      </a:r>
                      <a:r>
                        <a:rPr lang="en-US" sz="1600" dirty="0"/>
                        <a:t>, Jyoti Yadav, and Bhawna Mallick. </a:t>
                      </a:r>
                    </a:p>
                  </a:txBody>
                  <a:tcPr marL="109906" marR="84543" marT="84543" marB="84543">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lnT>
                    <a:lnB w="12700" cmpd="sng">
                      <a:noFill/>
                      <a:prstDash val="soli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International Journal of Computer Applications 45, no. 1 (2012): 39-44.</a:t>
                      </a:r>
                    </a:p>
                  </a:txBody>
                  <a:tcPr marL="109906" marR="84543" marT="84543" marB="84543">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lnT>
                    <a:lnB w="12700" cmpd="sng">
                      <a:noFill/>
                      <a:prstDash val="soli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genetic algorithms , neural networks , outlier detection</a:t>
                      </a:r>
                    </a:p>
                  </a:txBody>
                  <a:tcPr marL="109906" marR="84543" marT="84543" marB="84543">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lnT>
                    <a:lnB w="12700" cmpd="sng">
                      <a:noFill/>
                      <a:prstDash val="solid"/>
                    </a:lnB>
                    <a:solidFill>
                      <a:schemeClr val="accent1">
                        <a:lumMod val="20000"/>
                        <a:lumOff val="80000"/>
                      </a:schemeClr>
                    </a:solidFill>
                  </a:tcPr>
                </a:tc>
                <a:extLst>
                  <a:ext uri="{0D108BD9-81ED-4DB2-BD59-A6C34878D82A}">
                    <a16:rowId xmlns:a16="http://schemas.microsoft.com/office/drawing/2014/main" val="694329938"/>
                  </a:ext>
                </a:extLst>
              </a:tr>
            </a:tbl>
          </a:graphicData>
        </a:graphic>
      </p:graphicFrame>
    </p:spTree>
    <p:extLst>
      <p:ext uri="{BB962C8B-B14F-4D97-AF65-F5344CB8AC3E}">
        <p14:creationId xmlns:p14="http://schemas.microsoft.com/office/powerpoint/2010/main" val="1009889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F3911-5F5F-5800-6418-0348FBF4D62C}"/>
              </a:ext>
            </a:extLst>
          </p:cNvPr>
          <p:cNvSpPr>
            <a:spLocks noGrp="1"/>
          </p:cNvSpPr>
          <p:nvPr>
            <p:ph type="title"/>
          </p:nvPr>
        </p:nvSpPr>
        <p:spPr/>
        <p:txBody>
          <a:bodyPr/>
          <a:lstStyle/>
          <a:p>
            <a:r>
              <a:rPr lang="en-IN" dirty="0"/>
              <a:t>Methods and Techniques</a:t>
            </a:r>
          </a:p>
        </p:txBody>
      </p:sp>
      <p:sp>
        <p:nvSpPr>
          <p:cNvPr id="3" name="Content Placeholder 2">
            <a:extLst>
              <a:ext uri="{FF2B5EF4-FFF2-40B4-BE49-F238E27FC236}">
                <a16:creationId xmlns:a16="http://schemas.microsoft.com/office/drawing/2014/main" id="{01C6F8BE-4CDF-1C2A-C8E4-33E01787F7BF}"/>
              </a:ext>
            </a:extLst>
          </p:cNvPr>
          <p:cNvSpPr>
            <a:spLocks noGrp="1"/>
          </p:cNvSpPr>
          <p:nvPr>
            <p:ph idx="1"/>
          </p:nvPr>
        </p:nvSpPr>
        <p:spPr/>
        <p:txBody>
          <a:bodyPr>
            <a:normAutofit fontScale="92500"/>
          </a:bodyPr>
          <a:lstStyle/>
          <a:p>
            <a:r>
              <a:rPr lang="en-US" dirty="0"/>
              <a:t>Logistic Regression </a:t>
            </a:r>
          </a:p>
          <a:p>
            <a:r>
              <a:rPr lang="en-US" dirty="0"/>
              <a:t>It is used for predicting the categorical dependent variable using a given set of independent variables. Logistic regression predicts the output of a categorical dependent variable. It gives the probabilistic values which lie between 0 and 1. Logistic Regression can be used to classify the observations using different types of data and can easily determine the most effective variables used for the classification.</a:t>
            </a:r>
          </a:p>
          <a:p>
            <a:r>
              <a:rPr lang="en-US" dirty="0"/>
              <a:t>Decision Tree</a:t>
            </a:r>
          </a:p>
          <a:p>
            <a:r>
              <a:rPr lang="en-US" dirty="0"/>
              <a:t>Decision Tree is a Supervised learning technique that can be used for both classification and Regression problems, but mostly it is preferred for solving Classification problems. It is a tree-structured classifier, where internal nodes represent the features of a dataset, branches represent the decision rules and each leaf node represents the outcome. It is a graphical representation for getting all the possible solutions to a problem/decision based on given conditions.</a:t>
            </a:r>
            <a:endParaRPr lang="en-IN" dirty="0"/>
          </a:p>
        </p:txBody>
      </p:sp>
    </p:spTree>
    <p:extLst>
      <p:ext uri="{BB962C8B-B14F-4D97-AF65-F5344CB8AC3E}">
        <p14:creationId xmlns:p14="http://schemas.microsoft.com/office/powerpoint/2010/main" val="3902554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9652D62-ECFB-408E-ABE6-155A644F4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FEA985-924B-4044-8778-32D1E7164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E8D9AE-D637-D1D1-A4F5-10120A353976}"/>
              </a:ext>
            </a:extLst>
          </p:cNvPr>
          <p:cNvSpPr>
            <a:spLocks noGrp="1"/>
          </p:cNvSpPr>
          <p:nvPr>
            <p:ph type="title"/>
          </p:nvPr>
        </p:nvSpPr>
        <p:spPr>
          <a:xfrm>
            <a:off x="913795" y="963506"/>
            <a:ext cx="3740815" cy="4827693"/>
          </a:xfrm>
        </p:spPr>
        <p:txBody>
          <a:bodyPr>
            <a:normAutofit/>
          </a:bodyPr>
          <a:lstStyle/>
          <a:p>
            <a:pPr algn="r"/>
            <a:r>
              <a:rPr lang="en-IN"/>
              <a:t>CONCLUSION</a:t>
            </a:r>
          </a:p>
        </p:txBody>
      </p:sp>
      <p:cxnSp>
        <p:nvCxnSpPr>
          <p:cNvPr id="12" name="Straight Connector 11">
            <a:extLst>
              <a:ext uri="{FF2B5EF4-FFF2-40B4-BE49-F238E27FC236}">
                <a16:creationId xmlns:a16="http://schemas.microsoft.com/office/drawing/2014/main" id="{96C7F9CB-BCC3-4648-8DEF-07B0887D87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81187"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3A9DE15-CF67-4205-0789-A7A76A467A1A}"/>
              </a:ext>
            </a:extLst>
          </p:cNvPr>
          <p:cNvSpPr>
            <a:spLocks noGrp="1"/>
          </p:cNvSpPr>
          <p:nvPr>
            <p:ph idx="1"/>
          </p:nvPr>
        </p:nvSpPr>
        <p:spPr>
          <a:xfrm>
            <a:off x="5307765" y="963507"/>
            <a:ext cx="5959791" cy="4827694"/>
          </a:xfrm>
          <a:effectLst/>
        </p:spPr>
        <p:txBody>
          <a:bodyPr anchor="ctr">
            <a:normAutofit/>
          </a:bodyPr>
          <a:lstStyle/>
          <a:p>
            <a:r>
              <a:rPr lang="en-GB">
                <a:solidFill>
                  <a:schemeClr val="tx1"/>
                </a:solidFill>
              </a:rPr>
              <a:t>Credit card fraud is the biggest frauds that are being happened right now around the whole ground. In our project we are going to implement a model for these frauds using transactions made in the real world to detect the frauds happening.</a:t>
            </a:r>
            <a:endParaRPr lang="en-IN">
              <a:solidFill>
                <a:schemeClr val="tx1"/>
              </a:solidFill>
            </a:endParaRPr>
          </a:p>
        </p:txBody>
      </p:sp>
    </p:spTree>
    <p:extLst>
      <p:ext uri="{BB962C8B-B14F-4D97-AF65-F5344CB8AC3E}">
        <p14:creationId xmlns:p14="http://schemas.microsoft.com/office/powerpoint/2010/main" val="3008686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405F23C-C82E-4181-95EA-321F3D891A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10650" y="1"/>
            <a:ext cx="4966697" cy="6858000"/>
          </a:xfrm>
          <a:prstGeom prst="rect">
            <a:avLst/>
          </a:prstGeom>
        </p:spPr>
      </p:pic>
      <p:pic>
        <p:nvPicPr>
          <p:cNvPr id="7" name="Graphic 6" descr="Smiling Face with No Fill">
            <a:extLst>
              <a:ext uri="{FF2B5EF4-FFF2-40B4-BE49-F238E27FC236}">
                <a16:creationId xmlns:a16="http://schemas.microsoft.com/office/drawing/2014/main" id="{973AA7AE-51DF-C73E-2281-C5101489255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815" y="1193554"/>
            <a:ext cx="4003193" cy="4003193"/>
          </a:xfrm>
          <a:prstGeom prst="rect">
            <a:avLst/>
          </a:prstGeom>
        </p:spPr>
      </p:pic>
      <p:sp>
        <p:nvSpPr>
          <p:cNvPr id="3" name="Content Placeholder 2"/>
          <p:cNvSpPr>
            <a:spLocks noGrp="1"/>
          </p:cNvSpPr>
          <p:nvPr>
            <p:ph idx="1"/>
          </p:nvPr>
        </p:nvSpPr>
        <p:spPr>
          <a:xfrm>
            <a:off x="5279472" y="1828801"/>
            <a:ext cx="5844760" cy="3866048"/>
          </a:xfrm>
        </p:spPr>
        <p:txBody>
          <a:bodyPr anchor="ctr">
            <a:normAutofit/>
          </a:bodyPr>
          <a:lstStyle/>
          <a:p>
            <a:r>
              <a:rPr lang="en-US" sz="6000" b="1" dirty="0"/>
              <a:t>THANK YOU</a:t>
            </a:r>
          </a:p>
        </p:txBody>
      </p:sp>
    </p:spTree>
    <p:extLst>
      <p:ext uri="{BB962C8B-B14F-4D97-AF65-F5344CB8AC3E}">
        <p14:creationId xmlns:p14="http://schemas.microsoft.com/office/powerpoint/2010/main" val="1058196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Slate</Template>
  <TotalTime>1092</TotalTime>
  <Words>704</Words>
  <Application>Microsoft Office PowerPoint</Application>
  <PresentationFormat>Widescreen</PresentationFormat>
  <Paragraphs>74</Paragraphs>
  <Slides>9</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Calibri</vt:lpstr>
      <vt:lpstr>Calisto MT</vt:lpstr>
      <vt:lpstr>Wingdings 2</vt:lpstr>
      <vt:lpstr>Slate</vt:lpstr>
      <vt:lpstr>CREDIT CARD FRAUD DETECTION</vt:lpstr>
      <vt:lpstr>TABLE OF CONTENTS</vt:lpstr>
      <vt:lpstr>INTRODUCTION</vt:lpstr>
      <vt:lpstr>PROJECT OBJECTIVE</vt:lpstr>
      <vt:lpstr>PROBLEM STATEMENT</vt:lpstr>
      <vt:lpstr>PowerPoint Presentation</vt:lpstr>
      <vt:lpstr>Methods and Techniques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AIRLINES DATA ANALYSIS</dc:title>
  <dc:creator>SUSRITHA</dc:creator>
  <cp:lastModifiedBy>SIVAPOOJA SAI   ARCHANA .</cp:lastModifiedBy>
  <cp:revision>31</cp:revision>
  <dcterms:created xsi:type="dcterms:W3CDTF">2022-08-07T16:18:29Z</dcterms:created>
  <dcterms:modified xsi:type="dcterms:W3CDTF">2023-03-07T03:20:45Z</dcterms:modified>
</cp:coreProperties>
</file>