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257" r:id="rId3"/>
    <p:sldId id="269" r:id="rId4"/>
    <p:sldId id="263" r:id="rId5"/>
    <p:sldId id="258" r:id="rId6"/>
    <p:sldId id="286" r:id="rId7"/>
    <p:sldId id="287" r:id="rId8"/>
    <p:sldId id="272" r:id="rId9"/>
    <p:sldId id="274" r:id="rId10"/>
    <p:sldId id="276" r:id="rId11"/>
    <p:sldId id="275" r:id="rId12"/>
    <p:sldId id="277" r:id="rId13"/>
    <p:sldId id="278" r:id="rId14"/>
    <p:sldId id="279" r:id="rId15"/>
    <p:sldId id="283" r:id="rId16"/>
    <p:sldId id="284" r:id="rId17"/>
    <p:sldId id="285" r:id="rId18"/>
    <p:sldId id="280" r:id="rId19"/>
    <p:sldId id="281" r:id="rId20"/>
    <p:sldId id="282" r:id="rId21"/>
    <p:sldId id="261" r:id="rId22"/>
    <p:sldId id="288"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0B74F-E6DA-4886-9B2A-7D6FF9E2399D}" type="datetimeFigureOut">
              <a:rPr lang="en-IN" smtClean="0"/>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3940-CA31-46DC-A024-A05DC6385A2A}" type="slidenum">
              <a:rPr lang="en-IN" smtClean="0"/>
              <a:t>‹#›</a:t>
            </a:fld>
            <a:endParaRPr lang="en-IN"/>
          </a:p>
        </p:txBody>
      </p:sp>
    </p:spTree>
    <p:extLst>
      <p:ext uri="{BB962C8B-B14F-4D97-AF65-F5344CB8AC3E}">
        <p14:creationId xmlns:p14="http://schemas.microsoft.com/office/powerpoint/2010/main" val="373002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36F3940-CA31-46DC-A024-A05DC6385A2A}" type="slidenum">
              <a:rPr lang="en-IN" smtClean="0"/>
              <a:t>2</a:t>
            </a:fld>
            <a:endParaRPr lang="en-IN"/>
          </a:p>
        </p:txBody>
      </p:sp>
    </p:spTree>
    <p:extLst>
      <p:ext uri="{BB962C8B-B14F-4D97-AF65-F5344CB8AC3E}">
        <p14:creationId xmlns:p14="http://schemas.microsoft.com/office/powerpoint/2010/main" val="3023203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36F3940-CA31-46DC-A024-A05DC6385A2A}" type="slidenum">
              <a:rPr lang="en-IN" smtClean="0"/>
              <a:t>5</a:t>
            </a:fld>
            <a:endParaRPr lang="en-IN"/>
          </a:p>
        </p:txBody>
      </p:sp>
    </p:spTree>
    <p:extLst>
      <p:ext uri="{BB962C8B-B14F-4D97-AF65-F5344CB8AC3E}">
        <p14:creationId xmlns:p14="http://schemas.microsoft.com/office/powerpoint/2010/main" val="290238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43415B-6BF0-4154-A0CD-310102391DF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119669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2797135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3017969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4501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121463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3415B-6BF0-4154-A0CD-310102391DF4}" type="datetimeFigureOut">
              <a:rPr lang="en-IN" smtClean="0"/>
              <a:t>25-05-2023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1619883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43415B-6BF0-4154-A0CD-310102391DF4}" type="datetimeFigureOut">
              <a:rPr lang="en-IN" smtClean="0"/>
              <a:t>25-05-2023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172117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3415B-6BF0-4154-A0CD-310102391DF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606428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3415B-6BF0-4154-A0CD-310102391DF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418935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3415B-6BF0-4154-A0CD-310102391DF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284261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3415B-6BF0-4154-A0CD-310102391DF4}"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42868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43415B-6BF0-4154-A0CD-310102391DF4}"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56710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43415B-6BF0-4154-A0CD-310102391DF4}"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174190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3415B-6BF0-4154-A0CD-310102391DF4}" type="datetimeFigureOut">
              <a:rPr lang="en-IN" smtClean="0"/>
              <a:t>25-05-2023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3941967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3415B-6BF0-4154-A0CD-310102391DF4}" type="datetimeFigureOut">
              <a:rPr lang="en-IN" smtClean="0"/>
              <a:t>25-05-2023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427403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200868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3415B-6BF0-4154-A0CD-310102391DF4}" type="datetimeFigureOut">
              <a:rPr lang="en-IN" smtClean="0"/>
              <a:t>25-05-2023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35F1F-298A-44E7-8C58-9C00FECEA156}" type="slidenum">
              <a:rPr lang="en-IN" smtClean="0"/>
              <a:t>‹#›</a:t>
            </a:fld>
            <a:endParaRPr lang="en-IN"/>
          </a:p>
        </p:txBody>
      </p:sp>
    </p:spTree>
    <p:extLst>
      <p:ext uri="{BB962C8B-B14F-4D97-AF65-F5344CB8AC3E}">
        <p14:creationId xmlns:p14="http://schemas.microsoft.com/office/powerpoint/2010/main" val="233388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543415B-6BF0-4154-A0CD-310102391DF4}" type="datetimeFigureOut">
              <a:rPr lang="en-IN" smtClean="0"/>
              <a:t>25-05-2023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3B35F1F-298A-44E7-8C58-9C00FECEA156}" type="slidenum">
              <a:rPr lang="en-IN" smtClean="0"/>
              <a:t>‹#›</a:t>
            </a:fld>
            <a:endParaRPr lang="en-IN"/>
          </a:p>
        </p:txBody>
      </p:sp>
    </p:spTree>
    <p:extLst>
      <p:ext uri="{BB962C8B-B14F-4D97-AF65-F5344CB8AC3E}">
        <p14:creationId xmlns:p14="http://schemas.microsoft.com/office/powerpoint/2010/main" val="43707402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cademia.edu/download/74530838/pxc3878991.pdf" TargetMode="External"/><Relationship Id="rId2" Type="http://schemas.openxmlformats.org/officeDocument/2006/relationships/hyperlink" Target="https://ieeexplore.ieee.org/abstract/document/576245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18A5F-0C6A-6550-7EB1-8FB10EE3A56F}"/>
              </a:ext>
            </a:extLst>
          </p:cNvPr>
          <p:cNvSpPr>
            <a:spLocks noGrp="1"/>
          </p:cNvSpPr>
          <p:nvPr>
            <p:ph type="ctrTitle"/>
          </p:nvPr>
        </p:nvSpPr>
        <p:spPr>
          <a:xfrm>
            <a:off x="913795" y="963506"/>
            <a:ext cx="3740815" cy="4827693"/>
          </a:xfrm>
        </p:spPr>
        <p:txBody>
          <a:bodyPr vert="horz" lIns="91440" tIns="45720" rIns="91440" bIns="45720" rtlCol="0" anchor="ctr">
            <a:normAutofit/>
          </a:bodyPr>
          <a:lstStyle/>
          <a:p>
            <a:pPr algn="r"/>
            <a:r>
              <a:rPr lang="en-US" sz="4000" b="1"/>
              <a:t>CREDIT CARD FRAUD DETECTION</a:t>
            </a:r>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E51CCCD-D6DF-19BC-15AE-C50566AA2258}"/>
              </a:ext>
            </a:extLst>
          </p:cNvPr>
          <p:cNvSpPr>
            <a:spLocks noGrp="1"/>
          </p:cNvSpPr>
          <p:nvPr>
            <p:ph type="subTitle" idx="1"/>
          </p:nvPr>
        </p:nvSpPr>
        <p:spPr>
          <a:xfrm>
            <a:off x="5307765" y="963507"/>
            <a:ext cx="5959791" cy="4827694"/>
          </a:xfrm>
          <a:effectLst/>
        </p:spPr>
        <p:txBody>
          <a:bodyPr vert="horz" lIns="91440" tIns="45720" rIns="91440" bIns="45720" rtlCol="0" anchor="ctr">
            <a:normAutofit/>
          </a:bodyPr>
          <a:lstStyle/>
          <a:p>
            <a:pPr algn="l"/>
            <a:r>
              <a:rPr lang="en-US" b="1" dirty="0"/>
              <a:t>TEAM MEMBERS</a:t>
            </a:r>
          </a:p>
          <a:p>
            <a:pPr algn="l"/>
            <a:r>
              <a:rPr lang="en-US" b="1" dirty="0"/>
              <a:t>2010030047 - E CHARAN KUMAR</a:t>
            </a:r>
          </a:p>
          <a:p>
            <a:pPr algn="l"/>
            <a:r>
              <a:rPr lang="en-US" b="1" dirty="0"/>
              <a:t>2010030160 – S  SAI ARCHANA</a:t>
            </a:r>
          </a:p>
          <a:p>
            <a:pPr algn="l"/>
            <a:r>
              <a:rPr lang="en-US" b="1" dirty="0"/>
              <a:t>2010030164 – G SUSRITHA</a:t>
            </a:r>
          </a:p>
          <a:p>
            <a:pPr algn="l"/>
            <a:r>
              <a:rPr lang="en-US" b="1" dirty="0"/>
              <a:t>2010030206 – M SUJITH REDDY</a:t>
            </a:r>
          </a:p>
        </p:txBody>
      </p:sp>
    </p:spTree>
    <p:extLst>
      <p:ext uri="{BB962C8B-B14F-4D97-AF65-F5344CB8AC3E}">
        <p14:creationId xmlns:p14="http://schemas.microsoft.com/office/powerpoint/2010/main" val="3338065155"/>
      </p:ext>
    </p:extLst>
  </p:cSld>
  <p:clrMapOvr>
    <a:masterClrMapping/>
  </p:clrMapOvr>
  <mc:AlternateContent xmlns:mc="http://schemas.openxmlformats.org/markup-compatibility/2006" xmlns:p14="http://schemas.microsoft.com/office/powerpoint/2010/main">
    <mc:Choice Requires="p14">
      <p:transition spd="slow" p14:dur="2000" advTm="9110"/>
    </mc:Choice>
    <mc:Fallback xmlns="">
      <p:transition spd="slow" advTm="911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5CE2-DEF8-B9B1-D326-C3E72546A5DA}"/>
              </a:ext>
            </a:extLst>
          </p:cNvPr>
          <p:cNvSpPr>
            <a:spLocks noGrp="1"/>
          </p:cNvSpPr>
          <p:nvPr>
            <p:ph type="title"/>
          </p:nvPr>
        </p:nvSpPr>
        <p:spPr>
          <a:xfrm>
            <a:off x="949569" y="3872754"/>
            <a:ext cx="5632101" cy="1242372"/>
          </a:xfrm>
        </p:spPr>
        <p:txBody>
          <a:bodyPr vert="horz" lIns="91440" tIns="45720" rIns="91440" bIns="45720" rtlCol="0" anchor="b">
            <a:normAutofit/>
          </a:bodyPr>
          <a:lstStyle/>
          <a:p>
            <a:r>
              <a:rPr lang="en-US"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Data Preprocessing</a:t>
            </a:r>
          </a:p>
        </p:txBody>
      </p:sp>
      <p:cxnSp>
        <p:nvCxnSpPr>
          <p:cNvPr id="16" name="Straight Connector 15">
            <a:extLst>
              <a:ext uri="{FF2B5EF4-FFF2-40B4-BE49-F238E27FC236}">
                <a16:creationId xmlns:a16="http://schemas.microsoft.com/office/drawing/2014/main" id="{7FFF4045-1FA0-4BCA-BB0A-CB893F51DD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492" y="-696734"/>
            <a:ext cx="4645152" cy="0"/>
          </a:xfrm>
          <a:prstGeom prst="line">
            <a:avLst/>
          </a:prstGeom>
          <a:ln w="38100" cap="sq">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1D5E848-A88E-76ED-D008-7FB026FAB953}"/>
              </a:ext>
            </a:extLst>
          </p:cNvPr>
          <p:cNvPicPr>
            <a:picLocks noChangeAspect="1"/>
          </p:cNvPicPr>
          <p:nvPr/>
        </p:nvPicPr>
        <p:blipFill>
          <a:blip r:embed="rId3"/>
          <a:stretch>
            <a:fillRect/>
          </a:stretch>
        </p:blipFill>
        <p:spPr>
          <a:xfrm>
            <a:off x="104891" y="1460965"/>
            <a:ext cx="7007324" cy="1348910"/>
          </a:xfrm>
          <a:prstGeom prst="rect">
            <a:avLst/>
          </a:prstGeom>
        </p:spPr>
      </p:pic>
      <p:cxnSp>
        <p:nvCxnSpPr>
          <p:cNvPr id="18" name="Straight Connector 17">
            <a:extLst>
              <a:ext uri="{FF2B5EF4-FFF2-40B4-BE49-F238E27FC236}">
                <a16:creationId xmlns:a16="http://schemas.microsoft.com/office/drawing/2014/main" id="{B2B6E864-7D0D-4B47-AF74-19F1A33403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3619"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DEB0904-00C9-9B6D-D8AD-D227DCA7A5C3}"/>
              </a:ext>
            </a:extLst>
          </p:cNvPr>
          <p:cNvPicPr>
            <a:picLocks noChangeAspect="1"/>
          </p:cNvPicPr>
          <p:nvPr/>
        </p:nvPicPr>
        <p:blipFill>
          <a:blip r:embed="rId4"/>
          <a:stretch>
            <a:fillRect/>
          </a:stretch>
        </p:blipFill>
        <p:spPr>
          <a:xfrm>
            <a:off x="7569367" y="695327"/>
            <a:ext cx="4643809" cy="893933"/>
          </a:xfrm>
          <a:prstGeom prst="rect">
            <a:avLst/>
          </a:prstGeom>
        </p:spPr>
      </p:pic>
      <p:cxnSp>
        <p:nvCxnSpPr>
          <p:cNvPr id="20" name="Straight Connector 19">
            <a:extLst>
              <a:ext uri="{FF2B5EF4-FFF2-40B4-BE49-F238E27FC236}">
                <a16:creationId xmlns:a16="http://schemas.microsoft.com/office/drawing/2014/main" id="{F0C5AB4D-DA79-4C64-B24C-A5ED433F31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492" y="2286000"/>
            <a:ext cx="4645152"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C4028AA-1288-DCDA-C33A-007C57FA8039}"/>
              </a:ext>
            </a:extLst>
          </p:cNvPr>
          <p:cNvPicPr>
            <a:picLocks noChangeAspect="1"/>
          </p:cNvPicPr>
          <p:nvPr/>
        </p:nvPicPr>
        <p:blipFill>
          <a:blip r:embed="rId5"/>
          <a:stretch>
            <a:fillRect/>
          </a:stretch>
        </p:blipFill>
        <p:spPr>
          <a:xfrm>
            <a:off x="7569367" y="2474888"/>
            <a:ext cx="4531004" cy="1506559"/>
          </a:xfrm>
          <a:prstGeom prst="rect">
            <a:avLst/>
          </a:prstGeom>
        </p:spPr>
      </p:pic>
      <p:cxnSp>
        <p:nvCxnSpPr>
          <p:cNvPr id="22" name="Straight Connector 21">
            <a:extLst>
              <a:ext uri="{FF2B5EF4-FFF2-40B4-BE49-F238E27FC236}">
                <a16:creationId xmlns:a16="http://schemas.microsoft.com/office/drawing/2014/main" id="{CA8D2CBD-43F3-4B60-93C6-2E260BA75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492" y="4572000"/>
            <a:ext cx="4645152"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469ED73-B4D5-B2FF-4677-5203BF4E4826}"/>
              </a:ext>
            </a:extLst>
          </p:cNvPr>
          <p:cNvPicPr>
            <a:picLocks noChangeAspect="1"/>
          </p:cNvPicPr>
          <p:nvPr/>
        </p:nvPicPr>
        <p:blipFill>
          <a:blip r:embed="rId6"/>
          <a:stretch>
            <a:fillRect/>
          </a:stretch>
        </p:blipFill>
        <p:spPr>
          <a:xfrm>
            <a:off x="7569367" y="4642164"/>
            <a:ext cx="4537278" cy="1701479"/>
          </a:xfrm>
          <a:prstGeom prst="rect">
            <a:avLst/>
          </a:prstGeom>
        </p:spPr>
      </p:pic>
    </p:spTree>
    <p:extLst>
      <p:ext uri="{BB962C8B-B14F-4D97-AF65-F5344CB8AC3E}">
        <p14:creationId xmlns:p14="http://schemas.microsoft.com/office/powerpoint/2010/main" val="198708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56E8-D82C-1EE2-DEEE-9CBDA010874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Data Modeling</a:t>
            </a:r>
          </a:p>
        </p:txBody>
      </p:sp>
      <p:pic>
        <p:nvPicPr>
          <p:cNvPr id="10" name="Picture 9">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2" name="Picture 11">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Chart">
            <a:extLst>
              <a:ext uri="{FF2B5EF4-FFF2-40B4-BE49-F238E27FC236}">
                <a16:creationId xmlns:a16="http://schemas.microsoft.com/office/drawing/2014/main" id="{3F5A01DC-1142-1F6F-DD53-96B10753EF96}"/>
              </a:ext>
            </a:extLst>
          </p:cNvPr>
          <p:cNvPicPr>
            <a:picLocks noChangeAspect="1"/>
          </p:cNvPicPr>
          <p:nvPr/>
        </p:nvPicPr>
        <p:blipFill rotWithShape="1">
          <a:blip r:embed="rId4">
            <a:extLst>
              <a:ext uri="{28A0092B-C50C-407E-A947-70E740481C1C}">
                <a14:useLocalDpi xmlns:a14="http://schemas.microsoft.com/office/drawing/2010/main" val="0"/>
              </a:ext>
            </a:extLst>
          </a:blip>
          <a:srcRect l="3856" r="6843" b="2"/>
          <a:stretch/>
        </p:blipFill>
        <p:spPr>
          <a:xfrm>
            <a:off x="4654297" y="10"/>
            <a:ext cx="7537704" cy="6857990"/>
          </a:xfrm>
          <a:prstGeom prst="rect">
            <a:avLst/>
          </a:prstGeom>
        </p:spPr>
      </p:pic>
    </p:spTree>
    <p:extLst>
      <p:ext uri="{BB962C8B-B14F-4D97-AF65-F5344CB8AC3E}">
        <p14:creationId xmlns:p14="http://schemas.microsoft.com/office/powerpoint/2010/main" val="428032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9702-D5C2-3AB3-2FCD-A8298EFB6A9C}"/>
              </a:ext>
            </a:extLst>
          </p:cNvPr>
          <p:cNvSpPr>
            <a:spLocks noGrp="1"/>
          </p:cNvSpPr>
          <p:nvPr>
            <p:ph type="title"/>
          </p:nvPr>
        </p:nvSpPr>
        <p:spPr>
          <a:xfrm>
            <a:off x="1370693" y="4511814"/>
            <a:ext cx="9440034" cy="1130260"/>
          </a:xfrm>
        </p:spPr>
        <p:txBody>
          <a:bodyPr vert="horz" lIns="91440" tIns="45720" rIns="91440" bIns="45720" rtlCol="0" anchor="b">
            <a:normAutofit/>
          </a:bodyPr>
          <a:lstStyle/>
          <a:p>
            <a:r>
              <a:rPr lang="en-US" sz="4800"/>
              <a:t>Model Building</a:t>
            </a:r>
          </a:p>
        </p:txBody>
      </p:sp>
      <p:pic>
        <p:nvPicPr>
          <p:cNvPr id="12" name="Picture 11">
            <a:extLst>
              <a:ext uri="{FF2B5EF4-FFF2-40B4-BE49-F238E27FC236}">
                <a16:creationId xmlns:a16="http://schemas.microsoft.com/office/drawing/2014/main" id="{D04C0182-96E7-4A1B-8EAB-F910C2F3E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28022" y="547807"/>
            <a:ext cx="10935956" cy="3816806"/>
          </a:xfrm>
          <a:prstGeom prst="rect">
            <a:avLst/>
          </a:prstGeom>
        </p:spPr>
      </p:pic>
      <p:pic>
        <p:nvPicPr>
          <p:cNvPr id="7" name="Picture 6" descr="Text&#10;&#10;Description automatically generated">
            <a:extLst>
              <a:ext uri="{FF2B5EF4-FFF2-40B4-BE49-F238E27FC236}">
                <a16:creationId xmlns:a16="http://schemas.microsoft.com/office/drawing/2014/main" id="{EF8058ED-8717-D2DB-001C-34EEB72ED039}"/>
              </a:ext>
            </a:extLst>
          </p:cNvPr>
          <p:cNvPicPr>
            <a:picLocks noChangeAspect="1"/>
          </p:cNvPicPr>
          <p:nvPr/>
        </p:nvPicPr>
        <p:blipFill>
          <a:blip r:embed="rId4"/>
          <a:stretch>
            <a:fillRect/>
          </a:stretch>
        </p:blipFill>
        <p:spPr>
          <a:xfrm>
            <a:off x="800351" y="799290"/>
            <a:ext cx="4915190" cy="3219450"/>
          </a:xfrm>
          <a:prstGeom prst="rect">
            <a:avLst/>
          </a:prstGeom>
        </p:spPr>
      </p:pic>
      <p:pic>
        <p:nvPicPr>
          <p:cNvPr id="5" name="Picture 4" descr="Text&#10;&#10;Description automatically generated">
            <a:extLst>
              <a:ext uri="{FF2B5EF4-FFF2-40B4-BE49-F238E27FC236}">
                <a16:creationId xmlns:a16="http://schemas.microsoft.com/office/drawing/2014/main" id="{357CCB2C-A345-9438-98ED-3EB64E2F58EF}"/>
              </a:ext>
            </a:extLst>
          </p:cNvPr>
          <p:cNvPicPr>
            <a:picLocks noChangeAspect="1"/>
          </p:cNvPicPr>
          <p:nvPr/>
        </p:nvPicPr>
        <p:blipFill>
          <a:blip r:embed="rId5"/>
          <a:stretch>
            <a:fillRect/>
          </a:stretch>
        </p:blipFill>
        <p:spPr>
          <a:xfrm>
            <a:off x="5922891" y="1455090"/>
            <a:ext cx="5350282" cy="1899350"/>
          </a:xfrm>
          <a:prstGeom prst="rect">
            <a:avLst/>
          </a:prstGeom>
        </p:spPr>
      </p:pic>
    </p:spTree>
    <p:extLst>
      <p:ext uri="{BB962C8B-B14F-4D97-AF65-F5344CB8AC3E}">
        <p14:creationId xmlns:p14="http://schemas.microsoft.com/office/powerpoint/2010/main" val="416071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F830-D49C-D8D4-2C86-5E15DBE8E1DF}"/>
              </a:ext>
            </a:extLst>
          </p:cNvPr>
          <p:cNvSpPr>
            <a:spLocks noGrp="1"/>
          </p:cNvSpPr>
          <p:nvPr>
            <p:ph type="title"/>
          </p:nvPr>
        </p:nvSpPr>
        <p:spPr>
          <a:xfrm>
            <a:off x="913795" y="188181"/>
            <a:ext cx="10353762" cy="970450"/>
          </a:xfrm>
        </p:spPr>
        <p:txBody>
          <a:bodyPr/>
          <a:lstStyle/>
          <a:p>
            <a:r>
              <a:rPr lang="en-US" dirty="0"/>
              <a:t>Algorithm Explanation</a:t>
            </a:r>
            <a:endParaRPr lang="en-IN" dirty="0"/>
          </a:p>
        </p:txBody>
      </p:sp>
      <p:sp>
        <p:nvSpPr>
          <p:cNvPr id="3" name="Content Placeholder 2">
            <a:extLst>
              <a:ext uri="{FF2B5EF4-FFF2-40B4-BE49-F238E27FC236}">
                <a16:creationId xmlns:a16="http://schemas.microsoft.com/office/drawing/2014/main" id="{C6C35253-610F-4E0B-1884-1FFEA74BDC3C}"/>
              </a:ext>
            </a:extLst>
          </p:cNvPr>
          <p:cNvSpPr>
            <a:spLocks noGrp="1"/>
          </p:cNvSpPr>
          <p:nvPr>
            <p:ph idx="1"/>
          </p:nvPr>
        </p:nvSpPr>
        <p:spPr>
          <a:xfrm>
            <a:off x="524786" y="1216550"/>
            <a:ext cx="11147729" cy="4842343"/>
          </a:xfrm>
        </p:spPr>
        <p:txBody>
          <a:bodyPr>
            <a:noAutofit/>
          </a:bodyPr>
          <a:lstStyle/>
          <a:p>
            <a:r>
              <a:rPr lang="en-US" sz="1600" dirty="0"/>
              <a:t>Random Forest Classifier is a machine learning algorithm that is used for classification problems. It is an ensemble learning method that combines multiple decision trees to create a single classifier.</a:t>
            </a:r>
          </a:p>
          <a:p>
            <a:r>
              <a:rPr lang="en-US" sz="1600" dirty="0"/>
              <a:t>The following are the steps involved in the Random Forest Classifier algorithm:</a:t>
            </a:r>
          </a:p>
          <a:p>
            <a:r>
              <a:rPr lang="en-US" sz="1600" b="1" dirty="0"/>
              <a:t>Collect the training data set</a:t>
            </a:r>
            <a:r>
              <a:rPr lang="en-US" sz="1600" dirty="0"/>
              <a:t>: The first step in the algorithm is to collect the training data set which consists of a set of labeled data. The labeled data means that the data has a known output value, which is used to train the model.</a:t>
            </a:r>
          </a:p>
          <a:p>
            <a:r>
              <a:rPr lang="en-US" sz="1600" b="1" dirty="0"/>
              <a:t>Randomly select a subset of features</a:t>
            </a:r>
            <a:r>
              <a:rPr lang="en-US" sz="1600" dirty="0"/>
              <a:t>: In the next step, the algorithm randomly selects a subset of features from the input data set.</a:t>
            </a:r>
          </a:p>
          <a:p>
            <a:r>
              <a:rPr lang="en-US" sz="1600" b="1" dirty="0"/>
              <a:t>Grow decision trees</a:t>
            </a:r>
            <a:r>
              <a:rPr lang="en-US" sz="1600" dirty="0"/>
              <a:t>: After selecting the features, the algorithm grows multiple decision trees, where each tree is trained on a different subset of the data set and a different subset of features.</a:t>
            </a:r>
          </a:p>
          <a:p>
            <a:r>
              <a:rPr lang="en-US" sz="1600" b="1" dirty="0"/>
              <a:t>Evaluate decision trees: </a:t>
            </a:r>
            <a:r>
              <a:rPr lang="en-US" sz="1600" dirty="0"/>
              <a:t>Once the decision trees are grown, the algorithm evaluates each tree's accuracy by predicting the output value of the data points in the validation set.</a:t>
            </a:r>
          </a:p>
          <a:p>
            <a:r>
              <a:rPr lang="en-US" sz="1600" b="1" dirty="0"/>
              <a:t>Aggregate results: </a:t>
            </a:r>
            <a:r>
              <a:rPr lang="en-US" sz="1600" dirty="0"/>
              <a:t>Finally, the algorithm combines the outputs of all the decision trees to create the final classifier. The decision trees' outputs are aggregated using either a majority vote or weighted vote to predict the output value for a given input data point.</a:t>
            </a:r>
          </a:p>
          <a:p>
            <a:r>
              <a:rPr lang="en-US" sz="1600" dirty="0"/>
              <a:t>Random Forest Classifier is an effective algorithm that can handle large data sets, noisy data, and can handle missing data. It also provides a way to rank the importance of each feature in the data set.</a:t>
            </a:r>
            <a:endParaRPr lang="en-IN" sz="1600" dirty="0"/>
          </a:p>
        </p:txBody>
      </p:sp>
    </p:spTree>
    <p:extLst>
      <p:ext uri="{BB962C8B-B14F-4D97-AF65-F5344CB8AC3E}">
        <p14:creationId xmlns:p14="http://schemas.microsoft.com/office/powerpoint/2010/main" val="42782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D5A1-1A5E-BC56-7F0A-FE06CE8D7C35}"/>
              </a:ext>
            </a:extLst>
          </p:cNvPr>
          <p:cNvSpPr>
            <a:spLocks noGrp="1"/>
          </p:cNvSpPr>
          <p:nvPr>
            <p:ph type="title"/>
          </p:nvPr>
        </p:nvSpPr>
        <p:spPr>
          <a:xfrm>
            <a:off x="913795" y="156376"/>
            <a:ext cx="10353762" cy="970450"/>
          </a:xfrm>
        </p:spPr>
        <p:txBody>
          <a:bodyPr/>
          <a:lstStyle/>
          <a:p>
            <a:r>
              <a:rPr lang="en-US" dirty="0"/>
              <a:t>Outputs</a:t>
            </a:r>
            <a:endParaRPr lang="en-IN" dirty="0"/>
          </a:p>
        </p:txBody>
      </p:sp>
      <p:pic>
        <p:nvPicPr>
          <p:cNvPr id="7" name="Picture 6" descr="Graphical user interface&#10;&#10;Description automatically generated with medium confidence">
            <a:extLst>
              <a:ext uri="{FF2B5EF4-FFF2-40B4-BE49-F238E27FC236}">
                <a16:creationId xmlns:a16="http://schemas.microsoft.com/office/drawing/2014/main" id="{B04DEFE4-AD37-F809-1E21-BB1AFF216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251" y="1209675"/>
            <a:ext cx="9848850" cy="4286250"/>
          </a:xfrm>
          <a:prstGeom prst="rect">
            <a:avLst/>
          </a:prstGeom>
        </p:spPr>
      </p:pic>
    </p:spTree>
    <p:extLst>
      <p:ext uri="{BB962C8B-B14F-4D97-AF65-F5344CB8AC3E}">
        <p14:creationId xmlns:p14="http://schemas.microsoft.com/office/powerpoint/2010/main" val="184599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with low confidence">
            <a:extLst>
              <a:ext uri="{FF2B5EF4-FFF2-40B4-BE49-F238E27FC236}">
                <a16:creationId xmlns:a16="http://schemas.microsoft.com/office/drawing/2014/main" id="{2C606DA4-6E52-67BD-08C3-14FA6A263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0"/>
            <a:ext cx="7029450" cy="6858000"/>
          </a:xfrm>
          <a:prstGeom prst="rect">
            <a:avLst/>
          </a:prstGeom>
        </p:spPr>
      </p:pic>
    </p:spTree>
    <p:extLst>
      <p:ext uri="{BB962C8B-B14F-4D97-AF65-F5344CB8AC3E}">
        <p14:creationId xmlns:p14="http://schemas.microsoft.com/office/powerpoint/2010/main" val="400003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
            <a:extLst>
              <a:ext uri="{FF2B5EF4-FFF2-40B4-BE49-F238E27FC236}">
                <a16:creationId xmlns:a16="http://schemas.microsoft.com/office/drawing/2014/main" id="{A7D55B6F-4FA8-A6AB-761D-E5F0E8F51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650" y="967532"/>
            <a:ext cx="7876699" cy="4922936"/>
          </a:xfrm>
          <a:prstGeom prst="rect">
            <a:avLst/>
          </a:prstGeom>
          <a:ln w="190500">
            <a:solidFill>
              <a:schemeClr val="tx1">
                <a:alpha val="7000"/>
              </a:schemeClr>
            </a:solidFill>
          </a:ln>
        </p:spPr>
      </p:pic>
    </p:spTree>
    <p:extLst>
      <p:ext uri="{BB962C8B-B14F-4D97-AF65-F5344CB8AC3E}">
        <p14:creationId xmlns:p14="http://schemas.microsoft.com/office/powerpoint/2010/main" val="3770280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E474281-81D2-445B-80A1-0E2D47380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with medium confidence">
            <a:extLst>
              <a:ext uri="{FF2B5EF4-FFF2-40B4-BE49-F238E27FC236}">
                <a16:creationId xmlns:a16="http://schemas.microsoft.com/office/drawing/2014/main" id="{3AF933A8-2E6D-4D0D-1B5E-403CBBE69029}"/>
              </a:ext>
            </a:extLst>
          </p:cNvPr>
          <p:cNvPicPr>
            <a:picLocks noChangeAspect="1"/>
          </p:cNvPicPr>
          <p:nvPr/>
        </p:nvPicPr>
        <p:blipFill>
          <a:blip r:embed="rId3"/>
          <a:stretch>
            <a:fillRect/>
          </a:stretch>
        </p:blipFill>
        <p:spPr>
          <a:xfrm>
            <a:off x="934633" y="1723029"/>
            <a:ext cx="4839633" cy="3411941"/>
          </a:xfrm>
          <a:prstGeom prst="rect">
            <a:avLst/>
          </a:prstGeom>
          <a:ln w="190500">
            <a:solidFill>
              <a:schemeClr val="tx1">
                <a:alpha val="7000"/>
              </a:schemeClr>
            </a:solidFill>
          </a:ln>
        </p:spPr>
      </p:pic>
      <p:pic>
        <p:nvPicPr>
          <p:cNvPr id="7" name="Picture 6" descr="Calendar&#10;&#10;Description automatically generated with medium confidence">
            <a:extLst>
              <a:ext uri="{FF2B5EF4-FFF2-40B4-BE49-F238E27FC236}">
                <a16:creationId xmlns:a16="http://schemas.microsoft.com/office/drawing/2014/main" id="{E8EBB113-02A7-24C3-EC81-240228D25C31}"/>
              </a:ext>
            </a:extLst>
          </p:cNvPr>
          <p:cNvPicPr>
            <a:picLocks noChangeAspect="1"/>
          </p:cNvPicPr>
          <p:nvPr/>
        </p:nvPicPr>
        <p:blipFill>
          <a:blip r:embed="rId4"/>
          <a:stretch>
            <a:fillRect/>
          </a:stretch>
        </p:blipFill>
        <p:spPr>
          <a:xfrm>
            <a:off x="6417732" y="2442924"/>
            <a:ext cx="4839633" cy="1972151"/>
          </a:xfrm>
          <a:prstGeom prst="rect">
            <a:avLst/>
          </a:prstGeom>
          <a:ln w="190500">
            <a:solidFill>
              <a:schemeClr val="tx1">
                <a:alpha val="7000"/>
              </a:schemeClr>
            </a:solidFill>
          </a:ln>
        </p:spPr>
      </p:pic>
    </p:spTree>
    <p:extLst>
      <p:ext uri="{BB962C8B-B14F-4D97-AF65-F5344CB8AC3E}">
        <p14:creationId xmlns:p14="http://schemas.microsoft.com/office/powerpoint/2010/main" val="2306039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5FA773-594C-2710-7EA7-19FE005B0D37}"/>
              </a:ext>
            </a:extLst>
          </p:cNvPr>
          <p:cNvPicPr>
            <a:picLocks noChangeAspect="1"/>
          </p:cNvPicPr>
          <p:nvPr/>
        </p:nvPicPr>
        <p:blipFill>
          <a:blip r:embed="rId2"/>
          <a:stretch>
            <a:fillRect/>
          </a:stretch>
        </p:blipFill>
        <p:spPr>
          <a:xfrm>
            <a:off x="-1" y="3140717"/>
            <a:ext cx="5476875" cy="3717283"/>
          </a:xfrm>
          <a:prstGeom prst="rect">
            <a:avLst/>
          </a:prstGeom>
        </p:spPr>
      </p:pic>
      <p:pic>
        <p:nvPicPr>
          <p:cNvPr id="7" name="Picture 6">
            <a:extLst>
              <a:ext uri="{FF2B5EF4-FFF2-40B4-BE49-F238E27FC236}">
                <a16:creationId xmlns:a16="http://schemas.microsoft.com/office/drawing/2014/main" id="{41F1E2ED-2E24-5FE9-EFFB-055E15EAB70F}"/>
              </a:ext>
            </a:extLst>
          </p:cNvPr>
          <p:cNvPicPr>
            <a:picLocks noChangeAspect="1"/>
          </p:cNvPicPr>
          <p:nvPr/>
        </p:nvPicPr>
        <p:blipFill rotWithShape="1">
          <a:blip r:embed="rId3"/>
          <a:srcRect b="12184"/>
          <a:stretch/>
        </p:blipFill>
        <p:spPr>
          <a:xfrm>
            <a:off x="-19050" y="1"/>
            <a:ext cx="7334250" cy="3154913"/>
          </a:xfrm>
          <a:prstGeom prst="rect">
            <a:avLst/>
          </a:prstGeom>
        </p:spPr>
      </p:pic>
      <p:pic>
        <p:nvPicPr>
          <p:cNvPr id="9" name="Picture 8">
            <a:extLst>
              <a:ext uri="{FF2B5EF4-FFF2-40B4-BE49-F238E27FC236}">
                <a16:creationId xmlns:a16="http://schemas.microsoft.com/office/drawing/2014/main" id="{BB8F7305-B8F5-7825-5C00-DD38C53B71E6}"/>
              </a:ext>
            </a:extLst>
          </p:cNvPr>
          <p:cNvPicPr>
            <a:picLocks noChangeAspect="1"/>
          </p:cNvPicPr>
          <p:nvPr/>
        </p:nvPicPr>
        <p:blipFill>
          <a:blip r:embed="rId4"/>
          <a:stretch>
            <a:fillRect/>
          </a:stretch>
        </p:blipFill>
        <p:spPr>
          <a:xfrm>
            <a:off x="5828877" y="3154914"/>
            <a:ext cx="6475341" cy="3703086"/>
          </a:xfrm>
          <a:prstGeom prst="rect">
            <a:avLst/>
          </a:prstGeom>
        </p:spPr>
      </p:pic>
    </p:spTree>
    <p:extLst>
      <p:ext uri="{BB962C8B-B14F-4D97-AF65-F5344CB8AC3E}">
        <p14:creationId xmlns:p14="http://schemas.microsoft.com/office/powerpoint/2010/main" val="643662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C4A756-EB90-2F09-CAF7-6721175A1D62}"/>
              </a:ext>
            </a:extLst>
          </p:cNvPr>
          <p:cNvPicPr>
            <a:picLocks noChangeAspect="1"/>
          </p:cNvPicPr>
          <p:nvPr/>
        </p:nvPicPr>
        <p:blipFill>
          <a:blip r:embed="rId2"/>
          <a:stretch>
            <a:fillRect/>
          </a:stretch>
        </p:blipFill>
        <p:spPr>
          <a:xfrm>
            <a:off x="85302" y="0"/>
            <a:ext cx="12012703" cy="2552700"/>
          </a:xfrm>
          <a:prstGeom prst="rect">
            <a:avLst/>
          </a:prstGeom>
        </p:spPr>
      </p:pic>
      <p:pic>
        <p:nvPicPr>
          <p:cNvPr id="7" name="Picture 6">
            <a:extLst>
              <a:ext uri="{FF2B5EF4-FFF2-40B4-BE49-F238E27FC236}">
                <a16:creationId xmlns:a16="http://schemas.microsoft.com/office/drawing/2014/main" id="{89E21482-0F33-5861-3508-BC054609A519}"/>
              </a:ext>
            </a:extLst>
          </p:cNvPr>
          <p:cNvPicPr>
            <a:picLocks noChangeAspect="1"/>
          </p:cNvPicPr>
          <p:nvPr/>
        </p:nvPicPr>
        <p:blipFill>
          <a:blip r:embed="rId3"/>
          <a:stretch>
            <a:fillRect/>
          </a:stretch>
        </p:blipFill>
        <p:spPr>
          <a:xfrm>
            <a:off x="85302" y="3018970"/>
            <a:ext cx="12081588" cy="3530089"/>
          </a:xfrm>
          <a:prstGeom prst="rect">
            <a:avLst/>
          </a:prstGeom>
        </p:spPr>
      </p:pic>
      <p:sp>
        <p:nvSpPr>
          <p:cNvPr id="8" name="TextBox 7">
            <a:extLst>
              <a:ext uri="{FF2B5EF4-FFF2-40B4-BE49-F238E27FC236}">
                <a16:creationId xmlns:a16="http://schemas.microsoft.com/office/drawing/2014/main" id="{1182039F-8E9E-807B-B1A6-2F96B90952D9}"/>
              </a:ext>
            </a:extLst>
          </p:cNvPr>
          <p:cNvSpPr txBox="1"/>
          <p:nvPr/>
        </p:nvSpPr>
        <p:spPr>
          <a:xfrm>
            <a:off x="811034" y="2552700"/>
            <a:ext cx="7720716" cy="369332"/>
          </a:xfrm>
          <a:prstGeom prst="rect">
            <a:avLst/>
          </a:prstGeom>
          <a:noFill/>
        </p:spPr>
        <p:txBody>
          <a:bodyPr wrap="square" rtlCol="0">
            <a:spAutoFit/>
          </a:bodyPr>
          <a:lstStyle/>
          <a:p>
            <a:r>
              <a:rPr lang="en-US" dirty="0"/>
              <a:t>Creating an RDD, checking count of Tot.Lines, Different Merchants count</a:t>
            </a:r>
            <a:endParaRPr lang="en-IN" dirty="0"/>
          </a:p>
        </p:txBody>
      </p:sp>
    </p:spTree>
    <p:extLst>
      <p:ext uri="{BB962C8B-B14F-4D97-AF65-F5344CB8AC3E}">
        <p14:creationId xmlns:p14="http://schemas.microsoft.com/office/powerpoint/2010/main" val="187053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AF75-7BC8-190E-0061-6AAE8C39BA2D}"/>
              </a:ext>
            </a:extLst>
          </p:cNvPr>
          <p:cNvSpPr>
            <a:spLocks noGrp="1"/>
          </p:cNvSpPr>
          <p:nvPr>
            <p:ph type="title"/>
          </p:nvPr>
        </p:nvSpPr>
        <p:spPr>
          <a:xfrm>
            <a:off x="633743" y="609599"/>
            <a:ext cx="3413156" cy="5273675"/>
          </a:xfrm>
        </p:spPr>
        <p:txBody>
          <a:bodyPr vert="horz" lIns="91440" tIns="45720" rIns="91440" bIns="45720" rtlCol="0">
            <a:normAutofit/>
          </a:bodyPr>
          <a:lstStyle/>
          <a:p>
            <a:r>
              <a:rPr lang="en-US"/>
              <a:t>TABLE OF CONTENTS</a:t>
            </a:r>
          </a:p>
        </p:txBody>
      </p:sp>
      <p:pic>
        <p:nvPicPr>
          <p:cNvPr id="32" name="Picture 26">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33" name="Content Placeholder 3">
            <a:extLst>
              <a:ext uri="{FF2B5EF4-FFF2-40B4-BE49-F238E27FC236}">
                <a16:creationId xmlns:a16="http://schemas.microsoft.com/office/drawing/2014/main" id="{86EA7AB2-C932-1F5B-6C13-49359D57F2A2}"/>
              </a:ext>
            </a:extLst>
          </p:cNvPr>
          <p:cNvGraphicFramePr>
            <a:graphicFrameLocks noGrp="1"/>
          </p:cNvGraphicFramePr>
          <p:nvPr>
            <p:ph idx="1"/>
            <p:extLst>
              <p:ext uri="{D42A27DB-BD31-4B8C-83A1-F6EECF244321}">
                <p14:modId xmlns:p14="http://schemas.microsoft.com/office/powerpoint/2010/main" val="2926565848"/>
              </p:ext>
            </p:extLst>
          </p:nvPr>
        </p:nvGraphicFramePr>
        <p:xfrm>
          <a:off x="5446132" y="709683"/>
          <a:ext cx="5938791" cy="4643237"/>
        </p:xfrm>
        <a:graphic>
          <a:graphicData uri="http://schemas.openxmlformats.org/drawingml/2006/table">
            <a:tbl>
              <a:tblPr firstRow="1" bandRow="1">
                <a:noFill/>
                <a:tableStyleId>{69C7853C-536D-4A76-A0AE-DD22124D55A5}</a:tableStyleId>
              </a:tblPr>
              <a:tblGrid>
                <a:gridCol w="914990">
                  <a:extLst>
                    <a:ext uri="{9D8B030D-6E8A-4147-A177-3AD203B41FA5}">
                      <a16:colId xmlns:a16="http://schemas.microsoft.com/office/drawing/2014/main" val="3626454484"/>
                    </a:ext>
                  </a:extLst>
                </a:gridCol>
                <a:gridCol w="3662329">
                  <a:extLst>
                    <a:ext uri="{9D8B030D-6E8A-4147-A177-3AD203B41FA5}">
                      <a16:colId xmlns:a16="http://schemas.microsoft.com/office/drawing/2014/main" val="3261156925"/>
                    </a:ext>
                  </a:extLst>
                </a:gridCol>
                <a:gridCol w="1361472">
                  <a:extLst>
                    <a:ext uri="{9D8B030D-6E8A-4147-A177-3AD203B41FA5}">
                      <a16:colId xmlns:a16="http://schemas.microsoft.com/office/drawing/2014/main" val="2035309846"/>
                    </a:ext>
                  </a:extLst>
                </a:gridCol>
              </a:tblGrid>
              <a:tr h="444306">
                <a:tc>
                  <a:txBody>
                    <a:bodyPr/>
                    <a:lstStyle/>
                    <a:p>
                      <a:r>
                        <a:rPr lang="en-US" sz="1400" b="1" cap="all" spc="60">
                          <a:solidFill>
                            <a:schemeClr val="tx1"/>
                          </a:solidFill>
                        </a:rPr>
                        <a:t>S.NO</a:t>
                      </a:r>
                    </a:p>
                  </a:txBody>
                  <a:tcPr marL="166644" marR="166644" marT="101780" marB="101780" anchor="b">
                    <a:lnL w="12700" cmpd="sng">
                      <a:noFill/>
                    </a:lnL>
                    <a:lnR w="12700" cmpd="sng">
                      <a:noFill/>
                    </a:lnR>
                    <a:lnT w="12700" cmpd="sng">
                      <a:noFill/>
                    </a:lnT>
                    <a:lnB w="38100" cmpd="sng">
                      <a:noFill/>
                    </a:lnB>
                    <a:noFill/>
                  </a:tcPr>
                </a:tc>
                <a:tc>
                  <a:txBody>
                    <a:bodyPr/>
                    <a:lstStyle/>
                    <a:p>
                      <a:r>
                        <a:rPr lang="en-US" sz="1400" b="1" cap="all" spc="60">
                          <a:solidFill>
                            <a:schemeClr val="tx1"/>
                          </a:solidFill>
                        </a:rPr>
                        <a:t>CONTENT</a:t>
                      </a:r>
                    </a:p>
                  </a:txBody>
                  <a:tcPr marL="166644" marR="166644" marT="101780" marB="101780" anchor="b">
                    <a:lnL w="12700" cmpd="sng">
                      <a:noFill/>
                    </a:lnL>
                    <a:lnR w="12700" cmpd="sng">
                      <a:noFill/>
                    </a:lnR>
                    <a:lnT w="12700" cmpd="sng">
                      <a:noFill/>
                    </a:lnT>
                    <a:lnB w="38100" cmpd="sng">
                      <a:noFill/>
                    </a:lnB>
                    <a:noFill/>
                  </a:tcPr>
                </a:tc>
                <a:tc>
                  <a:txBody>
                    <a:bodyPr/>
                    <a:lstStyle/>
                    <a:p>
                      <a:r>
                        <a:rPr lang="en-US" sz="1400" b="1" cap="all" spc="60" dirty="0">
                          <a:solidFill>
                            <a:schemeClr val="tx1"/>
                          </a:solidFill>
                        </a:rPr>
                        <a:t>SLIDE NO</a:t>
                      </a:r>
                    </a:p>
                  </a:txBody>
                  <a:tcPr marL="166644" marR="166644" marT="101780" marB="101780" anchor="b">
                    <a:lnL w="12700" cmpd="sng">
                      <a:noFill/>
                    </a:lnL>
                    <a:lnR w="12700" cmpd="sng">
                      <a:noFill/>
                    </a:lnR>
                    <a:lnT w="12700" cmpd="sng">
                      <a:noFill/>
                    </a:lnT>
                    <a:lnB w="38100" cmpd="sng">
                      <a:noFill/>
                    </a:lnB>
                    <a:noFill/>
                  </a:tcPr>
                </a:tc>
                <a:extLst>
                  <a:ext uri="{0D108BD9-81ED-4DB2-BD59-A6C34878D82A}">
                    <a16:rowId xmlns:a16="http://schemas.microsoft.com/office/drawing/2014/main" val="1922249950"/>
                  </a:ext>
                </a:extLst>
              </a:tr>
              <a:tr h="495027">
                <a:tc>
                  <a:txBody>
                    <a:bodyPr/>
                    <a:lstStyle/>
                    <a:p>
                      <a:r>
                        <a:rPr lang="en-US" sz="1800" cap="none" spc="0">
                          <a:solidFill>
                            <a:schemeClr val="tx1"/>
                          </a:solidFill>
                        </a:rPr>
                        <a:t>1</a:t>
                      </a:r>
                    </a:p>
                  </a:txBody>
                  <a:tcPr marL="166644" marR="166644" marT="83322" marB="101780">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US" sz="1800" cap="none" spc="0">
                          <a:solidFill>
                            <a:schemeClr val="tx1"/>
                          </a:solidFill>
                        </a:rPr>
                        <a:t>INTRODUCTION</a:t>
                      </a:r>
                    </a:p>
                  </a:txBody>
                  <a:tcPr marL="166644" marR="166644" marT="83322" marB="101780">
                    <a:lnL w="12700" cmpd="sng">
                      <a:noFill/>
                      <a:prstDash val="solid"/>
                    </a:lnL>
                    <a:lnR w="12700" cmpd="sng">
                      <a:noFill/>
                      <a:prstDash val="solid"/>
                    </a:lnR>
                    <a:lnT w="38100" cmpd="sng">
                      <a:noFill/>
                    </a:lnT>
                    <a:lnB w="12700" cmpd="sng">
                      <a:noFill/>
                      <a:prstDash val="solid"/>
                    </a:lnB>
                    <a:noFill/>
                  </a:tcPr>
                </a:tc>
                <a:tc>
                  <a:txBody>
                    <a:bodyPr/>
                    <a:lstStyle/>
                    <a:p>
                      <a:r>
                        <a:rPr lang="en-US" sz="1800" cap="none" spc="0">
                          <a:solidFill>
                            <a:schemeClr val="tx1"/>
                          </a:solidFill>
                        </a:rPr>
                        <a:t>3</a:t>
                      </a:r>
                    </a:p>
                  </a:txBody>
                  <a:tcPr marL="166644" marR="166644" marT="83322" marB="10178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220069547"/>
                  </a:ext>
                </a:extLst>
              </a:tr>
              <a:tr h="495027">
                <a:tc>
                  <a:txBody>
                    <a:bodyPr/>
                    <a:lstStyle/>
                    <a:p>
                      <a:r>
                        <a:rPr lang="en-US" sz="1800" cap="none" spc="0">
                          <a:solidFill>
                            <a:schemeClr val="tx1"/>
                          </a:solidFill>
                        </a:rPr>
                        <a:t>2</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OBJECTIVE</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4</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17187828"/>
                  </a:ext>
                </a:extLst>
              </a:tr>
              <a:tr h="495027">
                <a:tc>
                  <a:txBody>
                    <a:bodyPr/>
                    <a:lstStyle/>
                    <a:p>
                      <a:r>
                        <a:rPr lang="en-US" sz="1800" cap="none" spc="0">
                          <a:solidFill>
                            <a:schemeClr val="tx1"/>
                          </a:solidFill>
                        </a:rPr>
                        <a:t>3</a:t>
                      </a:r>
                    </a:p>
                  </a:txBody>
                  <a:tcPr marL="166644" marR="166644" marT="83322" marB="101780">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1800" cap="none" spc="0">
                          <a:solidFill>
                            <a:schemeClr val="tx1"/>
                          </a:solidFill>
                        </a:rPr>
                        <a:t>PROBLEM STATEMENT</a:t>
                      </a:r>
                    </a:p>
                  </a:txBody>
                  <a:tcPr marL="166644" marR="166644" marT="83322" marB="101780">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800" cap="none" spc="0">
                          <a:solidFill>
                            <a:schemeClr val="tx1"/>
                          </a:solidFill>
                        </a:rPr>
                        <a:t>5</a:t>
                      </a:r>
                    </a:p>
                  </a:txBody>
                  <a:tcPr marL="166644" marR="166644" marT="83322" marB="10178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78092408"/>
                  </a:ext>
                </a:extLst>
              </a:tr>
              <a:tr h="495027">
                <a:tc>
                  <a:txBody>
                    <a:bodyPr/>
                    <a:lstStyle/>
                    <a:p>
                      <a:r>
                        <a:rPr lang="en-US" sz="1800" cap="none" spc="0">
                          <a:solidFill>
                            <a:schemeClr val="tx1"/>
                          </a:solidFill>
                        </a:rPr>
                        <a:t>4</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LITERATURE SURVEY</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6 - 7</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94628681"/>
                  </a:ext>
                </a:extLst>
              </a:tr>
              <a:tr h="495027">
                <a:tc>
                  <a:txBody>
                    <a:bodyPr/>
                    <a:lstStyle/>
                    <a:p>
                      <a:r>
                        <a:rPr lang="en-US" sz="1800" cap="none" spc="0" dirty="0">
                          <a:solidFill>
                            <a:schemeClr val="tx1"/>
                          </a:solidFill>
                        </a:rPr>
                        <a:t>5</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HARDWARE &amp; SOFTWARE</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8</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38129744"/>
                  </a:ext>
                </a:extLst>
              </a:tr>
              <a:tr h="495027">
                <a:tc>
                  <a:txBody>
                    <a:bodyPr/>
                    <a:lstStyle/>
                    <a:p>
                      <a:r>
                        <a:rPr lang="en-US" sz="1800" cap="none" spc="0">
                          <a:solidFill>
                            <a:schemeClr val="tx1"/>
                          </a:solidFill>
                        </a:rPr>
                        <a:t>6.</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PROCESS, MODELS &amp; TECHNIQUES</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9 - 17</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241384743"/>
                  </a:ext>
                </a:extLst>
              </a:tr>
              <a:tr h="495027">
                <a:tc>
                  <a:txBody>
                    <a:bodyPr/>
                    <a:lstStyle/>
                    <a:p>
                      <a:r>
                        <a:rPr lang="en-US" sz="1800" cap="none" spc="0" dirty="0">
                          <a:solidFill>
                            <a:schemeClr val="tx1"/>
                          </a:solidFill>
                        </a:rPr>
                        <a:t>7.</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ADV. SPARK ANALYSIS</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dirty="0">
                          <a:solidFill>
                            <a:schemeClr val="tx1"/>
                          </a:solidFill>
                        </a:rPr>
                        <a:t>18 - 20</a:t>
                      </a:r>
                    </a:p>
                  </a:txBody>
                  <a:tcPr marL="166644" marR="166644" marT="83322" marB="10178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435358190"/>
                  </a:ext>
                </a:extLst>
              </a:tr>
              <a:tr h="495027">
                <a:tc>
                  <a:txBody>
                    <a:bodyPr/>
                    <a:lstStyle/>
                    <a:p>
                      <a:r>
                        <a:rPr lang="en-US" sz="1800" cap="none" spc="0" dirty="0">
                          <a:solidFill>
                            <a:schemeClr val="tx1"/>
                          </a:solidFill>
                        </a:rPr>
                        <a:t>8.</a:t>
                      </a:r>
                    </a:p>
                  </a:txBody>
                  <a:tcPr marL="166644" marR="166644" marT="83322" marB="101780">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r>
                        <a:rPr lang="en-US" sz="1800" cap="none" spc="0">
                          <a:solidFill>
                            <a:schemeClr val="tx1"/>
                          </a:solidFill>
                        </a:rPr>
                        <a:t>CONCLUSION</a:t>
                      </a:r>
                    </a:p>
                  </a:txBody>
                  <a:tcPr marL="166644" marR="166644" marT="83322" marB="10178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1800" cap="none" spc="0" dirty="0">
                          <a:solidFill>
                            <a:schemeClr val="tx1"/>
                          </a:solidFill>
                        </a:rPr>
                        <a:t>21</a:t>
                      </a:r>
                    </a:p>
                  </a:txBody>
                  <a:tcPr marL="166644" marR="166644" marT="83322" marB="10178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19072687"/>
                  </a:ext>
                </a:extLst>
              </a:tr>
            </a:tbl>
          </a:graphicData>
        </a:graphic>
      </p:graphicFrame>
    </p:spTree>
    <p:extLst>
      <p:ext uri="{BB962C8B-B14F-4D97-AF65-F5344CB8AC3E}">
        <p14:creationId xmlns:p14="http://schemas.microsoft.com/office/powerpoint/2010/main" val="3071907647"/>
      </p:ext>
    </p:extLst>
  </p:cSld>
  <p:clrMapOvr>
    <a:masterClrMapping/>
  </p:clrMapOvr>
  <mc:AlternateContent xmlns:mc="http://schemas.openxmlformats.org/markup-compatibility/2006" xmlns:p14="http://schemas.microsoft.com/office/powerpoint/2010/main">
    <mc:Choice Requires="p14">
      <p:transition spd="slow" p14:dur="2000" advTm="10939"/>
    </mc:Choice>
    <mc:Fallback xmlns="">
      <p:transition spd="slow" advTm="1093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5896FC-8855-028F-E4DA-4A5320CF6242}"/>
              </a:ext>
            </a:extLst>
          </p:cNvPr>
          <p:cNvPicPr>
            <a:picLocks noChangeAspect="1"/>
          </p:cNvPicPr>
          <p:nvPr/>
        </p:nvPicPr>
        <p:blipFill>
          <a:blip r:embed="rId2"/>
          <a:stretch>
            <a:fillRect/>
          </a:stretch>
        </p:blipFill>
        <p:spPr>
          <a:xfrm>
            <a:off x="2365686" y="74806"/>
            <a:ext cx="7460627" cy="1867062"/>
          </a:xfrm>
          <a:prstGeom prst="rect">
            <a:avLst/>
          </a:prstGeom>
        </p:spPr>
      </p:pic>
      <p:pic>
        <p:nvPicPr>
          <p:cNvPr id="7" name="Picture 6">
            <a:extLst>
              <a:ext uri="{FF2B5EF4-FFF2-40B4-BE49-F238E27FC236}">
                <a16:creationId xmlns:a16="http://schemas.microsoft.com/office/drawing/2014/main" id="{CC74CAF1-CA14-E992-1E04-F1EDF75059A8}"/>
              </a:ext>
            </a:extLst>
          </p:cNvPr>
          <p:cNvPicPr>
            <a:picLocks noChangeAspect="1"/>
          </p:cNvPicPr>
          <p:nvPr/>
        </p:nvPicPr>
        <p:blipFill>
          <a:blip r:embed="rId3"/>
          <a:stretch>
            <a:fillRect/>
          </a:stretch>
        </p:blipFill>
        <p:spPr>
          <a:xfrm>
            <a:off x="2564718" y="2606363"/>
            <a:ext cx="7544454" cy="1044030"/>
          </a:xfrm>
          <a:prstGeom prst="rect">
            <a:avLst/>
          </a:prstGeom>
        </p:spPr>
      </p:pic>
      <p:pic>
        <p:nvPicPr>
          <p:cNvPr id="9" name="Picture 8">
            <a:extLst>
              <a:ext uri="{FF2B5EF4-FFF2-40B4-BE49-F238E27FC236}">
                <a16:creationId xmlns:a16="http://schemas.microsoft.com/office/drawing/2014/main" id="{EE4ADB44-2866-52CC-86E4-B92568BC2439}"/>
              </a:ext>
            </a:extLst>
          </p:cNvPr>
          <p:cNvPicPr>
            <a:picLocks noChangeAspect="1"/>
          </p:cNvPicPr>
          <p:nvPr/>
        </p:nvPicPr>
        <p:blipFill>
          <a:blip r:embed="rId4"/>
          <a:stretch>
            <a:fillRect/>
          </a:stretch>
        </p:blipFill>
        <p:spPr>
          <a:xfrm>
            <a:off x="1459724" y="4386226"/>
            <a:ext cx="9754445" cy="1798476"/>
          </a:xfrm>
          <a:prstGeom prst="rect">
            <a:avLst/>
          </a:prstGeom>
        </p:spPr>
      </p:pic>
      <p:sp>
        <p:nvSpPr>
          <p:cNvPr id="10" name="TextBox 9">
            <a:extLst>
              <a:ext uri="{FF2B5EF4-FFF2-40B4-BE49-F238E27FC236}">
                <a16:creationId xmlns:a16="http://schemas.microsoft.com/office/drawing/2014/main" id="{4EEE270B-7488-4831-D071-6DE21E1E43DC}"/>
              </a:ext>
            </a:extLst>
          </p:cNvPr>
          <p:cNvSpPr txBox="1"/>
          <p:nvPr/>
        </p:nvSpPr>
        <p:spPr>
          <a:xfrm>
            <a:off x="3188935" y="6255179"/>
            <a:ext cx="6296025" cy="369332"/>
          </a:xfrm>
          <a:prstGeom prst="rect">
            <a:avLst/>
          </a:prstGeom>
          <a:noFill/>
        </p:spPr>
        <p:txBody>
          <a:bodyPr wrap="square" rtlCol="0">
            <a:spAutoFit/>
          </a:bodyPr>
          <a:lstStyle/>
          <a:p>
            <a:r>
              <a:rPr lang="en-US" dirty="0"/>
              <a:t>Top 10 merchants with most Fraudulent Transactions </a:t>
            </a:r>
            <a:endParaRPr lang="en-IN" dirty="0"/>
          </a:p>
        </p:txBody>
      </p:sp>
      <p:sp>
        <p:nvSpPr>
          <p:cNvPr id="11" name="TextBox 10">
            <a:extLst>
              <a:ext uri="{FF2B5EF4-FFF2-40B4-BE49-F238E27FC236}">
                <a16:creationId xmlns:a16="http://schemas.microsoft.com/office/drawing/2014/main" id="{5B988028-3128-F5BC-C56E-AE27C78A0F51}"/>
              </a:ext>
            </a:extLst>
          </p:cNvPr>
          <p:cNvSpPr txBox="1"/>
          <p:nvPr/>
        </p:nvSpPr>
        <p:spPr>
          <a:xfrm>
            <a:off x="1876264" y="3830783"/>
            <a:ext cx="8921363" cy="369332"/>
          </a:xfrm>
          <a:prstGeom prst="rect">
            <a:avLst/>
          </a:prstGeom>
          <a:noFill/>
        </p:spPr>
        <p:txBody>
          <a:bodyPr wrap="square" rtlCol="0">
            <a:spAutoFit/>
          </a:bodyPr>
          <a:lstStyle/>
          <a:p>
            <a:r>
              <a:rPr lang="en-US" dirty="0"/>
              <a:t>Average transaction amount for both fraudulent and non-fraudulent transactions</a:t>
            </a:r>
            <a:endParaRPr lang="en-IN" dirty="0"/>
          </a:p>
        </p:txBody>
      </p:sp>
      <p:sp>
        <p:nvSpPr>
          <p:cNvPr id="12" name="TextBox 11">
            <a:extLst>
              <a:ext uri="{FF2B5EF4-FFF2-40B4-BE49-F238E27FC236}">
                <a16:creationId xmlns:a16="http://schemas.microsoft.com/office/drawing/2014/main" id="{C0F2C521-AF5D-2A27-EB48-DDE3A2FFC27A}"/>
              </a:ext>
            </a:extLst>
          </p:cNvPr>
          <p:cNvSpPr txBox="1"/>
          <p:nvPr/>
        </p:nvSpPr>
        <p:spPr>
          <a:xfrm flipH="1">
            <a:off x="3346260" y="2012345"/>
            <a:ext cx="5981370" cy="369332"/>
          </a:xfrm>
          <a:prstGeom prst="rect">
            <a:avLst/>
          </a:prstGeom>
          <a:noFill/>
        </p:spPr>
        <p:txBody>
          <a:bodyPr wrap="square" rtlCol="0">
            <a:spAutoFit/>
          </a:bodyPr>
          <a:lstStyle/>
          <a:p>
            <a:r>
              <a:rPr lang="en-US" dirty="0"/>
              <a:t>Count of both fraud and non-fraud transactions</a:t>
            </a:r>
            <a:endParaRPr lang="en-IN" dirty="0"/>
          </a:p>
        </p:txBody>
      </p:sp>
    </p:spTree>
    <p:extLst>
      <p:ext uri="{BB962C8B-B14F-4D97-AF65-F5344CB8AC3E}">
        <p14:creationId xmlns:p14="http://schemas.microsoft.com/office/powerpoint/2010/main" val="1750930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8D9AE-D637-D1D1-A4F5-10120A353976}"/>
              </a:ext>
            </a:extLst>
          </p:cNvPr>
          <p:cNvSpPr>
            <a:spLocks noGrp="1"/>
          </p:cNvSpPr>
          <p:nvPr>
            <p:ph type="title"/>
          </p:nvPr>
        </p:nvSpPr>
        <p:spPr>
          <a:xfrm>
            <a:off x="913795" y="963506"/>
            <a:ext cx="3740815" cy="4827693"/>
          </a:xfrm>
        </p:spPr>
        <p:txBody>
          <a:bodyPr>
            <a:normAutofit/>
          </a:bodyPr>
          <a:lstStyle/>
          <a:p>
            <a:pPr algn="r"/>
            <a:r>
              <a:rPr lang="en-IN"/>
              <a:t>CONCLUSION</a:t>
            </a:r>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A9DE15-CF67-4205-0789-A7A76A467A1A}"/>
              </a:ext>
            </a:extLst>
          </p:cNvPr>
          <p:cNvSpPr>
            <a:spLocks noGrp="1"/>
          </p:cNvSpPr>
          <p:nvPr>
            <p:ph idx="1"/>
          </p:nvPr>
        </p:nvSpPr>
        <p:spPr>
          <a:xfrm>
            <a:off x="5307765" y="963507"/>
            <a:ext cx="5959791" cy="4827694"/>
          </a:xfrm>
          <a:effectLst/>
        </p:spPr>
        <p:txBody>
          <a:bodyPr anchor="ctr">
            <a:normAutofit/>
          </a:bodyPr>
          <a:lstStyle/>
          <a:p>
            <a:r>
              <a:rPr lang="en-GB">
                <a:solidFill>
                  <a:schemeClr val="tx1"/>
                </a:solidFill>
              </a:rPr>
              <a:t>Credit card fraud is the biggest frauds that are being happened right now around the whole ground. In our project we are going to implement a model for these frauds using transactions made in the real world to detect the frauds happening.</a:t>
            </a:r>
            <a:endParaRPr lang="en-IN">
              <a:solidFill>
                <a:schemeClr val="tx1"/>
              </a:solidFill>
            </a:endParaRPr>
          </a:p>
        </p:txBody>
      </p:sp>
    </p:spTree>
    <p:extLst>
      <p:ext uri="{BB962C8B-B14F-4D97-AF65-F5344CB8AC3E}">
        <p14:creationId xmlns:p14="http://schemas.microsoft.com/office/powerpoint/2010/main" val="3008686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51C4-5788-81DC-1621-49B41D088803}"/>
              </a:ext>
            </a:extLst>
          </p:cNvPr>
          <p:cNvSpPr>
            <a:spLocks noGrp="1"/>
          </p:cNvSpPr>
          <p:nvPr>
            <p:ph type="title"/>
          </p:nvPr>
        </p:nvSpPr>
        <p:spPr/>
        <p:txBody>
          <a:bodyPr/>
          <a:lstStyle/>
          <a:p>
            <a:r>
              <a:rPr lang="en-US" dirty="0"/>
              <a:t>References/Bibilography</a:t>
            </a:r>
            <a:endParaRPr lang="en-IN" dirty="0"/>
          </a:p>
        </p:txBody>
      </p:sp>
      <p:sp>
        <p:nvSpPr>
          <p:cNvPr id="3" name="Content Placeholder 2">
            <a:extLst>
              <a:ext uri="{FF2B5EF4-FFF2-40B4-BE49-F238E27FC236}">
                <a16:creationId xmlns:a16="http://schemas.microsoft.com/office/drawing/2014/main" id="{F567DB45-0CDD-DBD3-D23B-78B8C009D689}"/>
              </a:ext>
            </a:extLst>
          </p:cNvPr>
          <p:cNvSpPr>
            <a:spLocks noGrp="1"/>
          </p:cNvSpPr>
          <p:nvPr>
            <p:ph idx="1"/>
          </p:nvPr>
        </p:nvSpPr>
        <p:spPr/>
        <p:txBody>
          <a:bodyPr/>
          <a:lstStyle/>
          <a:p>
            <a:r>
              <a:rPr lang="en-IN" dirty="0">
                <a:hlinkClick r:id="rId2"/>
              </a:rPr>
              <a:t>https://ieeexplore.ieee.org/abstract/document/5762457/</a:t>
            </a:r>
            <a:endParaRPr lang="en-IN" dirty="0"/>
          </a:p>
          <a:p>
            <a:r>
              <a:rPr lang="en-IN" dirty="0">
                <a:hlinkClick r:id="rId3"/>
              </a:rPr>
              <a:t>https://www.academia.edu/download/74530838/pxc3878991.pdf</a:t>
            </a:r>
            <a:endParaRPr lang="en-IN" dirty="0"/>
          </a:p>
          <a:p>
            <a:r>
              <a:rPr lang="en-IN" dirty="0"/>
              <a:t>https://ieeexplore.ieee.org/abstract/document/4358713/</a:t>
            </a:r>
          </a:p>
        </p:txBody>
      </p:sp>
    </p:spTree>
    <p:extLst>
      <p:ext uri="{BB962C8B-B14F-4D97-AF65-F5344CB8AC3E}">
        <p14:creationId xmlns:p14="http://schemas.microsoft.com/office/powerpoint/2010/main" val="3142890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 name="Graphic 6" descr="Smiling Face with No Fill">
            <a:extLst>
              <a:ext uri="{FF2B5EF4-FFF2-40B4-BE49-F238E27FC236}">
                <a16:creationId xmlns:a16="http://schemas.microsoft.com/office/drawing/2014/main" id="{973AA7AE-51DF-C73E-2281-C510148925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Content Placeholder 2"/>
          <p:cNvSpPr>
            <a:spLocks noGrp="1"/>
          </p:cNvSpPr>
          <p:nvPr>
            <p:ph idx="1"/>
          </p:nvPr>
        </p:nvSpPr>
        <p:spPr>
          <a:xfrm>
            <a:off x="5279472" y="1828801"/>
            <a:ext cx="5844760" cy="3866048"/>
          </a:xfrm>
        </p:spPr>
        <p:txBody>
          <a:bodyPr anchor="ctr">
            <a:normAutofit/>
          </a:bodyPr>
          <a:lstStyle/>
          <a:p>
            <a:r>
              <a:rPr lang="en-US" sz="6000" b="1" dirty="0"/>
              <a:t>THANK YOU</a:t>
            </a:r>
          </a:p>
        </p:txBody>
      </p:sp>
    </p:spTree>
    <p:extLst>
      <p:ext uri="{BB962C8B-B14F-4D97-AF65-F5344CB8AC3E}">
        <p14:creationId xmlns:p14="http://schemas.microsoft.com/office/powerpoint/2010/main" val="10581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161E45-4A6E-8D8C-609C-18853C57D524}"/>
              </a:ext>
            </a:extLst>
          </p:cNvPr>
          <p:cNvSpPr>
            <a:spLocks noGrp="1"/>
          </p:cNvSpPr>
          <p:nvPr>
            <p:ph type="title"/>
          </p:nvPr>
        </p:nvSpPr>
        <p:spPr>
          <a:xfrm>
            <a:off x="913795" y="963506"/>
            <a:ext cx="3740815" cy="4827693"/>
          </a:xfrm>
        </p:spPr>
        <p:txBody>
          <a:bodyPr>
            <a:normAutofit/>
          </a:bodyPr>
          <a:lstStyle/>
          <a:p>
            <a:pPr algn="r"/>
            <a:r>
              <a:rPr lang="en-GB" sz="3100"/>
              <a:t>INTRODUCTION</a:t>
            </a:r>
            <a:endParaRPr lang="en-IN" sz="3100"/>
          </a:p>
        </p:txBody>
      </p:sp>
      <p:cxnSp>
        <p:nvCxnSpPr>
          <p:cNvPr id="14" name="Straight Connector 13">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B6CC3B53-2BC2-CEA4-1C58-A41F430C172E}"/>
              </a:ext>
            </a:extLst>
          </p:cNvPr>
          <p:cNvSpPr>
            <a:spLocks noGrp="1"/>
          </p:cNvSpPr>
          <p:nvPr>
            <p:ph idx="1"/>
          </p:nvPr>
        </p:nvSpPr>
        <p:spPr>
          <a:xfrm>
            <a:off x="5307765" y="963507"/>
            <a:ext cx="5959791" cy="4827694"/>
          </a:xfrm>
          <a:effectLst/>
        </p:spPr>
        <p:txBody>
          <a:bodyPr anchor="ctr">
            <a:normAutofit/>
          </a:bodyPr>
          <a:lstStyle/>
          <a:p>
            <a:pPr>
              <a:lnSpc>
                <a:spcPct val="90000"/>
              </a:lnSpc>
            </a:pPr>
            <a:r>
              <a:rPr lang="en-GB" sz="1700">
                <a:solidFill>
                  <a:schemeClr val="tx1"/>
                </a:solidFill>
              </a:rPr>
              <a:t>Credit card fraud means unauthorized operation of an account that is used to make transactions without the actual owner of the account or the bank authority’s knowledge. We need to take necessary precautions while doing these transactions to avoid these frauds. This is a very complex problem that needs the attention of the account holder as well as the bank authorities so that their other customers need not suffer from the same problem.</a:t>
            </a:r>
          </a:p>
          <a:p>
            <a:pPr>
              <a:lnSpc>
                <a:spcPct val="90000"/>
              </a:lnSpc>
            </a:pPr>
            <a:r>
              <a:rPr lang="en-GB" sz="1700">
                <a:solidFill>
                  <a:schemeClr val="tx1"/>
                </a:solidFill>
              </a:rPr>
              <a:t>Credit card fraud is a wide-ranging term for theft and fraud committed using a credit card as a fraudulent source of funds in a given transaction. Generally, the statistical methods and many algorithms are used to solve this fraud detection problem.</a:t>
            </a:r>
          </a:p>
          <a:p>
            <a:pPr>
              <a:lnSpc>
                <a:spcPct val="90000"/>
              </a:lnSpc>
            </a:pPr>
            <a:r>
              <a:rPr lang="en-GB" sz="1700">
                <a:solidFill>
                  <a:schemeClr val="tx1"/>
                </a:solidFill>
              </a:rPr>
              <a:t> The payment requests sent are checked by automatic tools that confirms which request need to be confirmed. These algorithms check these requests and report suspicious requests to professionals who operate behind and they in turn investigate them by contacting the owners of the accounts whether the transactions are genuine or not.</a:t>
            </a:r>
            <a:endParaRPr lang="en-IN" sz="1700">
              <a:solidFill>
                <a:schemeClr val="tx1"/>
              </a:solidFill>
            </a:endParaRPr>
          </a:p>
        </p:txBody>
      </p:sp>
    </p:spTree>
    <p:extLst>
      <p:ext uri="{BB962C8B-B14F-4D97-AF65-F5344CB8AC3E}">
        <p14:creationId xmlns:p14="http://schemas.microsoft.com/office/powerpoint/2010/main" val="274009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3795" y="963506"/>
            <a:ext cx="3740815" cy="4827693"/>
          </a:xfrm>
        </p:spPr>
        <p:txBody>
          <a:bodyPr>
            <a:normAutofit/>
          </a:bodyPr>
          <a:lstStyle/>
          <a:p>
            <a:pPr algn="r"/>
            <a:r>
              <a:rPr lang="en-US" dirty="0"/>
              <a:t>PROJECT OBJECTIVE</a:t>
            </a:r>
            <a:endParaRPr lang="en-US"/>
          </a:p>
        </p:txBody>
      </p:sp>
      <p:cxnSp>
        <p:nvCxnSpPr>
          <p:cNvPr id="13" name="Straight Connector 12">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0FA4FA2-2D08-6BA6-76B6-AB0D56705E62}"/>
              </a:ext>
            </a:extLst>
          </p:cNvPr>
          <p:cNvSpPr>
            <a:spLocks noGrp="1"/>
          </p:cNvSpPr>
          <p:nvPr>
            <p:ph idx="1"/>
          </p:nvPr>
        </p:nvSpPr>
        <p:spPr>
          <a:xfrm>
            <a:off x="5307765" y="963507"/>
            <a:ext cx="5959791" cy="4827694"/>
          </a:xfrm>
          <a:effectLst/>
        </p:spPr>
        <p:txBody>
          <a:bodyPr anchor="ctr">
            <a:normAutofit/>
          </a:bodyPr>
          <a:lstStyle/>
          <a:p>
            <a:r>
              <a:rPr lang="en-IN">
                <a:solidFill>
                  <a:schemeClr val="tx1"/>
                </a:solidFill>
              </a:rPr>
              <a:t>Identify the frauds accurately.</a:t>
            </a:r>
          </a:p>
          <a:p>
            <a:r>
              <a:rPr lang="en-GB">
                <a:solidFill>
                  <a:schemeClr val="tx1"/>
                </a:solidFill>
              </a:rPr>
              <a:t>Should detect the frauds quickly.</a:t>
            </a:r>
          </a:p>
          <a:p>
            <a:r>
              <a:rPr lang="en-GB">
                <a:solidFill>
                  <a:schemeClr val="tx1"/>
                </a:solidFill>
              </a:rPr>
              <a:t>Should not classify a genuine transaction as fraud. </a:t>
            </a:r>
            <a:endParaRPr lang="en-IN">
              <a:solidFill>
                <a:schemeClr val="tx1"/>
              </a:solidFill>
            </a:endParaRPr>
          </a:p>
        </p:txBody>
      </p:sp>
    </p:spTree>
    <p:extLst>
      <p:ext uri="{BB962C8B-B14F-4D97-AF65-F5344CB8AC3E}">
        <p14:creationId xmlns:p14="http://schemas.microsoft.com/office/powerpoint/2010/main" val="398596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189C5-F9C6-FDFD-1CE3-A0B958ACB327}"/>
              </a:ext>
            </a:extLst>
          </p:cNvPr>
          <p:cNvSpPr>
            <a:spLocks noGrp="1"/>
          </p:cNvSpPr>
          <p:nvPr>
            <p:ph type="title"/>
          </p:nvPr>
        </p:nvSpPr>
        <p:spPr>
          <a:xfrm>
            <a:off x="913795" y="963506"/>
            <a:ext cx="3740815" cy="4827693"/>
          </a:xfrm>
        </p:spPr>
        <p:txBody>
          <a:bodyPr>
            <a:normAutofit/>
          </a:bodyPr>
          <a:lstStyle/>
          <a:p>
            <a:pPr algn="r"/>
            <a:r>
              <a:rPr lang="en-IN"/>
              <a:t>PROBLEM STATEMENT</a:t>
            </a:r>
          </a:p>
        </p:txBody>
      </p:sp>
      <p:cxnSp>
        <p:nvCxnSpPr>
          <p:cNvPr id="22" name="Straight Connector 2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D70E2EC-046F-1730-CB13-5FBE5CDE90ED}"/>
              </a:ext>
            </a:extLst>
          </p:cNvPr>
          <p:cNvSpPr>
            <a:spLocks noGrp="1"/>
          </p:cNvSpPr>
          <p:nvPr>
            <p:ph idx="1"/>
          </p:nvPr>
        </p:nvSpPr>
        <p:spPr>
          <a:xfrm>
            <a:off x="5307765" y="963507"/>
            <a:ext cx="5959791" cy="4827694"/>
          </a:xfrm>
          <a:effectLst/>
        </p:spPr>
        <p:txBody>
          <a:bodyPr anchor="ctr">
            <a:normAutofit/>
          </a:bodyPr>
          <a:lstStyle/>
          <a:p>
            <a:r>
              <a:rPr lang="en-GB" dirty="0">
                <a:solidFill>
                  <a:schemeClr val="tx1"/>
                </a:solidFill>
              </a:rPr>
              <a:t>Our Project main purpose is to make Credit Card Fraud Detection to aware  people from credit card online frauds. the main point of credit card fraud detection system is necessary to safe our transactions &amp; security. With this system, fraudsters don't have the chance to make multiple transactions on a stolen or counterfeit card before the cardholder is aware of the fraudulent activity. This model is then used to identify whether a new transaction is fraudulent or not. </a:t>
            </a:r>
          </a:p>
          <a:p>
            <a:r>
              <a:rPr lang="en-GB" dirty="0">
                <a:solidFill>
                  <a:schemeClr val="tx1"/>
                </a:solidFill>
              </a:rPr>
              <a:t>The Credit Card Fraud Detection Problem includes modelling past credit card transactions with the knowledge of the ones that turned out to be fraud. This model is then used to identify whether a new transaction is fraudulent or not. </a:t>
            </a:r>
            <a:endParaRPr lang="en-IN" dirty="0">
              <a:solidFill>
                <a:schemeClr val="tx1"/>
              </a:solidFill>
            </a:endParaRPr>
          </a:p>
        </p:txBody>
      </p:sp>
    </p:spTree>
    <p:extLst>
      <p:ext uri="{BB962C8B-B14F-4D97-AF65-F5344CB8AC3E}">
        <p14:creationId xmlns:p14="http://schemas.microsoft.com/office/powerpoint/2010/main" val="419122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758692A-BA98-367E-B4C7-C267873D95A0}"/>
              </a:ext>
            </a:extLst>
          </p:cNvPr>
          <p:cNvGraphicFramePr>
            <a:graphicFrameLocks noGrp="1"/>
          </p:cNvGraphicFramePr>
          <p:nvPr>
            <p:ph idx="1"/>
            <p:extLst>
              <p:ext uri="{D42A27DB-BD31-4B8C-83A1-F6EECF244321}">
                <p14:modId xmlns:p14="http://schemas.microsoft.com/office/powerpoint/2010/main" val="3914201653"/>
              </p:ext>
            </p:extLst>
          </p:nvPr>
        </p:nvGraphicFramePr>
        <p:xfrm>
          <a:off x="1160889" y="890545"/>
          <a:ext cx="10035646" cy="5575591"/>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727916">
                  <a:extLst>
                    <a:ext uri="{9D8B030D-6E8A-4147-A177-3AD203B41FA5}">
                      <a16:colId xmlns:a16="http://schemas.microsoft.com/office/drawing/2014/main" val="1341685617"/>
                    </a:ext>
                  </a:extLst>
                </a:gridCol>
                <a:gridCol w="2599011">
                  <a:extLst>
                    <a:ext uri="{9D8B030D-6E8A-4147-A177-3AD203B41FA5}">
                      <a16:colId xmlns:a16="http://schemas.microsoft.com/office/drawing/2014/main" val="3757790641"/>
                    </a:ext>
                  </a:extLst>
                </a:gridCol>
                <a:gridCol w="2266071">
                  <a:extLst>
                    <a:ext uri="{9D8B030D-6E8A-4147-A177-3AD203B41FA5}">
                      <a16:colId xmlns:a16="http://schemas.microsoft.com/office/drawing/2014/main" val="1428997745"/>
                    </a:ext>
                  </a:extLst>
                </a:gridCol>
                <a:gridCol w="2664108">
                  <a:extLst>
                    <a:ext uri="{9D8B030D-6E8A-4147-A177-3AD203B41FA5}">
                      <a16:colId xmlns:a16="http://schemas.microsoft.com/office/drawing/2014/main" val="435708776"/>
                    </a:ext>
                  </a:extLst>
                </a:gridCol>
                <a:gridCol w="1778540">
                  <a:extLst>
                    <a:ext uri="{9D8B030D-6E8A-4147-A177-3AD203B41FA5}">
                      <a16:colId xmlns:a16="http://schemas.microsoft.com/office/drawing/2014/main" val="2053409060"/>
                    </a:ext>
                  </a:extLst>
                </a:gridCol>
              </a:tblGrid>
              <a:tr h="344696">
                <a:tc>
                  <a:txBody>
                    <a:bodyPr/>
                    <a:lstStyle/>
                    <a:p>
                      <a:pPr algn="ctr"/>
                      <a:r>
                        <a:rPr lang="en-US" sz="1300" b="0" cap="none" spc="0" dirty="0">
                          <a:solidFill>
                            <a:schemeClr val="bg1"/>
                          </a:solidFill>
                        </a:rPr>
                        <a:t>SNO.</a:t>
                      </a:r>
                    </a:p>
                  </a:txBody>
                  <a:tcPr marL="109906" marR="84543" marT="84543" marB="8454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algn="ctr"/>
                      <a:r>
                        <a:rPr lang="en-US" sz="1300" b="0" cap="none" spc="0" dirty="0">
                          <a:solidFill>
                            <a:schemeClr val="bg1"/>
                          </a:solidFill>
                        </a:rPr>
                        <a:t>TITLE</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AUTHOR</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PUBLISHER</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TECHNIQUES</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extLst>
                  <a:ext uri="{0D108BD9-81ED-4DB2-BD59-A6C34878D82A}">
                    <a16:rowId xmlns:a16="http://schemas.microsoft.com/office/drawing/2014/main" val="3037775056"/>
                  </a:ext>
                </a:extLst>
              </a:tr>
              <a:tr h="1296497">
                <a:tc>
                  <a:txBody>
                    <a:bodyPr/>
                    <a:lstStyle/>
                    <a:p>
                      <a:pPr algn="ctr"/>
                      <a:r>
                        <a:rPr lang="en-US" sz="1600" dirty="0"/>
                        <a:t>1.</a:t>
                      </a:r>
                    </a:p>
                  </a:txBody>
                  <a:tcPr marL="109906" marR="84543" marT="84543" marB="84543">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algn="ctr"/>
                      <a:r>
                        <a:rPr lang="en-IN" sz="1800" b="0" i="0" kern="1200" dirty="0">
                          <a:solidFill>
                            <a:schemeClr val="dk1"/>
                          </a:solidFill>
                          <a:effectLst/>
                          <a:latin typeface="+mn-lt"/>
                          <a:ea typeface="+mn-ea"/>
                          <a:cs typeface="+mn-cs"/>
                        </a:rPr>
                        <a:t>Fraud analysis and prevention in e-commerce transactions</a:t>
                      </a:r>
                      <a:endParaRPr lang="en-US" sz="1600" dirty="0"/>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Caldeira</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Evandro</a:t>
                      </a:r>
                      <a:r>
                        <a:rPr lang="en-IN" sz="1800" b="0" i="0" kern="1200" dirty="0">
                          <a:solidFill>
                            <a:schemeClr val="dk1"/>
                          </a:solidFill>
                          <a:effectLst/>
                          <a:latin typeface="+mn-lt"/>
                          <a:ea typeface="+mn-ea"/>
                          <a:cs typeface="+mn-cs"/>
                        </a:rPr>
                        <a:t>, Gabriel </a:t>
                      </a:r>
                      <a:r>
                        <a:rPr lang="en-IN" sz="1800" b="0" i="0" kern="1200" dirty="0" err="1">
                          <a:solidFill>
                            <a:schemeClr val="dk1"/>
                          </a:solidFill>
                          <a:effectLst/>
                          <a:latin typeface="+mn-lt"/>
                          <a:ea typeface="+mn-ea"/>
                          <a:cs typeface="+mn-cs"/>
                        </a:rPr>
                        <a:t>Brandao</a:t>
                      </a:r>
                      <a:r>
                        <a:rPr lang="en-IN" sz="1800" b="0" i="0" kern="1200" dirty="0">
                          <a:solidFill>
                            <a:schemeClr val="dk1"/>
                          </a:solidFill>
                          <a:effectLst/>
                          <a:latin typeface="+mn-lt"/>
                          <a:ea typeface="+mn-ea"/>
                          <a:cs typeface="+mn-cs"/>
                        </a:rPr>
                        <a:t>, and Adriano CM Pereira</a:t>
                      </a:r>
                      <a:endParaRPr lang="en-US" sz="1600" u="none" dirty="0"/>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dirty="0"/>
                        <a:t>IEEE</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Computational</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intelligence </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extLst>
                  <a:ext uri="{0D108BD9-81ED-4DB2-BD59-A6C34878D82A}">
                    <a16:rowId xmlns:a16="http://schemas.microsoft.com/office/drawing/2014/main" val="1715726694"/>
                  </a:ext>
                </a:extLst>
              </a:tr>
              <a:tr h="1316750">
                <a:tc>
                  <a:txBody>
                    <a:bodyPr/>
                    <a:lstStyle/>
                    <a:p>
                      <a:pPr algn="ctr"/>
                      <a:r>
                        <a:rPr lang="en-US" sz="1600" dirty="0"/>
                        <a:t>2.</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600" dirty="0"/>
                        <a:t>Analysis on credit card fraud detection methods</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Raj, S. Benson Edwin, and A. Annie Portia</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International Conference on Computer, Communication and Electrical Technology (ICCCET), IEEE, 2011.</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Artificial neural networks,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Bayesian methods</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88080571"/>
                  </a:ext>
                </a:extLst>
              </a:tr>
              <a:tr h="1108453">
                <a:tc>
                  <a:txBody>
                    <a:bodyPr/>
                    <a:lstStyle/>
                    <a:p>
                      <a:pPr algn="ctr"/>
                      <a:r>
                        <a:rPr lang="en-US" sz="1600" dirty="0"/>
                        <a:t>3.</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600" dirty="0"/>
                        <a:t>A review of fraud detection techniques: Credit card</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Chaudhary, </a:t>
                      </a:r>
                      <a:r>
                        <a:rPr lang="en-US" sz="1600" dirty="0" err="1"/>
                        <a:t>Khyati</a:t>
                      </a:r>
                      <a:r>
                        <a:rPr lang="en-US" sz="1600" dirty="0"/>
                        <a:t>, Jyoti Yadav, and Bhawna Mallick. </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International Journal of Computer Applications 45,.</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genetic algorithms , neural networks , outlier detection</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4329938"/>
                  </a:ext>
                </a:extLst>
              </a:tr>
              <a:tr h="1486685">
                <a:tc>
                  <a:txBody>
                    <a:bodyPr/>
                    <a:lstStyle/>
                    <a:p>
                      <a:pPr algn="ctr"/>
                      <a:r>
                        <a:rPr lang="en-US" sz="1600" dirty="0"/>
                        <a:t>4.</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algn="ctr"/>
                      <a:r>
                        <a:rPr lang="en-US" sz="1600" dirty="0"/>
                        <a:t>Credit card fraud: awareness and prevention</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Barker, Katherine J., Jackie </a:t>
                      </a:r>
                      <a:r>
                        <a:rPr lang="en-US" sz="1600" dirty="0" err="1"/>
                        <a:t>D'amato</a:t>
                      </a:r>
                      <a:r>
                        <a:rPr lang="en-US" sz="1600" dirty="0"/>
                        <a:t>, and Paul </a:t>
                      </a:r>
                      <a:r>
                        <a:rPr lang="en-US" sz="1600" dirty="0" err="1"/>
                        <a:t>Sheridon</a:t>
                      </a:r>
                      <a:endParaRPr lang="en-US" sz="1600" dirty="0"/>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 Journal</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 of financial crime</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DL-convolutional neural network</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681942713"/>
                  </a:ext>
                </a:extLst>
              </a:tr>
            </a:tbl>
          </a:graphicData>
        </a:graphic>
      </p:graphicFrame>
      <p:sp>
        <p:nvSpPr>
          <p:cNvPr id="2" name="Rectangle 1">
            <a:extLst>
              <a:ext uri="{FF2B5EF4-FFF2-40B4-BE49-F238E27FC236}">
                <a16:creationId xmlns:a16="http://schemas.microsoft.com/office/drawing/2014/main" id="{D27CEC5B-9A07-12C8-51C0-1643281B6DD3}"/>
              </a:ext>
            </a:extLst>
          </p:cNvPr>
          <p:cNvSpPr/>
          <p:nvPr/>
        </p:nvSpPr>
        <p:spPr>
          <a:xfrm>
            <a:off x="3395341" y="121104"/>
            <a:ext cx="4606196" cy="769441"/>
          </a:xfrm>
          <a:prstGeom prst="rect">
            <a:avLst/>
          </a:prstGeom>
          <a:noFill/>
        </p:spPr>
        <p:txBody>
          <a:bodyPr wrap="none" lIns="91440" tIns="45720" rIns="91440" bIns="45720">
            <a:spAutoFit/>
          </a:bodyPr>
          <a:lstStyle/>
          <a:p>
            <a:pPr algn="ctr"/>
            <a:r>
              <a:rPr lang="en-US" sz="4400" b="1" cap="none" spc="50" dirty="0">
                <a:ln w="0"/>
                <a:effectLst>
                  <a:innerShdw blurRad="63500" dist="50800" dir="13500000">
                    <a:srgbClr val="000000">
                      <a:alpha val="50000"/>
                    </a:srgbClr>
                  </a:innerShdw>
                </a:effectLst>
              </a:rPr>
              <a:t>Literature Survey</a:t>
            </a:r>
          </a:p>
        </p:txBody>
      </p:sp>
    </p:spTree>
    <p:extLst>
      <p:ext uri="{BB962C8B-B14F-4D97-AF65-F5344CB8AC3E}">
        <p14:creationId xmlns:p14="http://schemas.microsoft.com/office/powerpoint/2010/main" val="311827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B5ED873-951E-F6B9-4533-27D078AA49C5}"/>
              </a:ext>
            </a:extLst>
          </p:cNvPr>
          <p:cNvGraphicFramePr>
            <a:graphicFrameLocks noGrp="1"/>
          </p:cNvGraphicFramePr>
          <p:nvPr>
            <p:ph idx="1"/>
            <p:extLst>
              <p:ext uri="{D42A27DB-BD31-4B8C-83A1-F6EECF244321}">
                <p14:modId xmlns:p14="http://schemas.microsoft.com/office/powerpoint/2010/main" val="802923137"/>
              </p:ext>
            </p:extLst>
          </p:nvPr>
        </p:nvGraphicFramePr>
        <p:xfrm>
          <a:off x="661481" y="471137"/>
          <a:ext cx="10589426" cy="5915726"/>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719847">
                  <a:extLst>
                    <a:ext uri="{9D8B030D-6E8A-4147-A177-3AD203B41FA5}">
                      <a16:colId xmlns:a16="http://schemas.microsoft.com/office/drawing/2014/main" val="850427885"/>
                    </a:ext>
                  </a:extLst>
                </a:gridCol>
                <a:gridCol w="2790664">
                  <a:extLst>
                    <a:ext uri="{9D8B030D-6E8A-4147-A177-3AD203B41FA5}">
                      <a16:colId xmlns:a16="http://schemas.microsoft.com/office/drawing/2014/main" val="4156152444"/>
                    </a:ext>
                  </a:extLst>
                </a:gridCol>
                <a:gridCol w="2391116">
                  <a:extLst>
                    <a:ext uri="{9D8B030D-6E8A-4147-A177-3AD203B41FA5}">
                      <a16:colId xmlns:a16="http://schemas.microsoft.com/office/drawing/2014/main" val="557236791"/>
                    </a:ext>
                  </a:extLst>
                </a:gridCol>
                <a:gridCol w="2811117">
                  <a:extLst>
                    <a:ext uri="{9D8B030D-6E8A-4147-A177-3AD203B41FA5}">
                      <a16:colId xmlns:a16="http://schemas.microsoft.com/office/drawing/2014/main" val="93572288"/>
                    </a:ext>
                  </a:extLst>
                </a:gridCol>
                <a:gridCol w="1876682">
                  <a:extLst>
                    <a:ext uri="{9D8B030D-6E8A-4147-A177-3AD203B41FA5}">
                      <a16:colId xmlns:a16="http://schemas.microsoft.com/office/drawing/2014/main" val="1055121530"/>
                    </a:ext>
                  </a:extLst>
                </a:gridCol>
              </a:tblGrid>
              <a:tr h="0">
                <a:tc>
                  <a:txBody>
                    <a:bodyPr/>
                    <a:lstStyle/>
                    <a:p>
                      <a:pPr algn="ctr"/>
                      <a:r>
                        <a:rPr lang="en-US" sz="1300" b="0" cap="none" spc="0" dirty="0">
                          <a:solidFill>
                            <a:schemeClr val="bg1"/>
                          </a:solidFill>
                        </a:rPr>
                        <a:t>SNO.</a:t>
                      </a:r>
                    </a:p>
                  </a:txBody>
                  <a:tcPr marL="109906" marR="84543" marT="84543" marB="8454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algn="ctr"/>
                      <a:r>
                        <a:rPr lang="en-US" sz="1300" b="0" cap="none" spc="0" dirty="0">
                          <a:solidFill>
                            <a:schemeClr val="bg1"/>
                          </a:solidFill>
                        </a:rPr>
                        <a:t>TITLE</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AUTHOR</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PUBLISHER</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0" cap="none" spc="0" dirty="0">
                          <a:solidFill>
                            <a:schemeClr val="bg1"/>
                          </a:solidFill>
                        </a:rPr>
                        <a:t>TECHNIQUES</a:t>
                      </a:r>
                    </a:p>
                  </a:txBody>
                  <a:tcPr marL="109906" marR="84543" marT="84543" marB="84543" anchor="ctr">
                    <a:lnL w="12700" cmpd="sng">
                      <a:noFill/>
                    </a:lnL>
                    <a:lnR w="12700" cmpd="sng">
                      <a:noFill/>
                    </a:lnR>
                    <a:lnT w="19050" cap="flat" cmpd="sng" algn="ctr">
                      <a:solidFill>
                        <a:schemeClr val="tx1"/>
                      </a:solidFill>
                      <a:prstDash val="solid"/>
                    </a:lnT>
                    <a:lnB w="38100" cmpd="sng">
                      <a:noFill/>
                    </a:lnB>
                    <a:solidFill>
                      <a:schemeClr val="accent1">
                        <a:lumMod val="75000"/>
                      </a:schemeClr>
                    </a:solidFill>
                  </a:tcPr>
                </a:tc>
                <a:extLst>
                  <a:ext uri="{0D108BD9-81ED-4DB2-BD59-A6C34878D82A}">
                    <a16:rowId xmlns:a16="http://schemas.microsoft.com/office/drawing/2014/main" val="1460111434"/>
                  </a:ext>
                </a:extLst>
              </a:tr>
              <a:tr h="1381165">
                <a:tc>
                  <a:txBody>
                    <a:bodyPr/>
                    <a:lstStyle/>
                    <a:p>
                      <a:pPr algn="ctr"/>
                      <a:r>
                        <a:rPr lang="en-US" sz="1600" dirty="0"/>
                        <a:t>5.</a:t>
                      </a:r>
                    </a:p>
                  </a:txBody>
                  <a:tcPr marL="109906" marR="84543" marT="84543" marB="84543">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algn="ctr"/>
                      <a:r>
                        <a:rPr lang="en-US" sz="1600" dirty="0"/>
                        <a:t>Credit card fraud detection using machine learning</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Tiwari, Pooja, Simran Mehta, Nishtha </a:t>
                      </a:r>
                      <a:r>
                        <a:rPr lang="en-IN" sz="1800" b="0" i="0" kern="1200" dirty="0" err="1">
                          <a:solidFill>
                            <a:schemeClr val="dk1"/>
                          </a:solidFill>
                          <a:effectLst/>
                          <a:latin typeface="+mn-lt"/>
                          <a:ea typeface="+mn-ea"/>
                          <a:cs typeface="+mn-cs"/>
                        </a:rPr>
                        <a:t>Sakhuja</a:t>
                      </a:r>
                      <a:r>
                        <a:rPr lang="en-IN" sz="1800" b="0" i="0" kern="1200" dirty="0">
                          <a:solidFill>
                            <a:schemeClr val="dk1"/>
                          </a:solidFill>
                          <a:effectLst/>
                          <a:latin typeface="+mn-lt"/>
                          <a:ea typeface="+mn-ea"/>
                          <a:cs typeface="+mn-cs"/>
                        </a:rPr>
                        <a:t>, Ashutosh Kumar Singh.</a:t>
                      </a:r>
                      <a:endParaRPr lang="en-US" sz="1600" u="none" dirty="0"/>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dirty="0" err="1"/>
                        <a:t>arXiv</a:t>
                      </a:r>
                      <a:r>
                        <a:rPr lang="en-US" sz="1600" u="none" dirty="0"/>
                        <a:t> preprint arXiv:2108.10005 </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Computational</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intelligence </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accent1">
                        <a:lumMod val="20000"/>
                        <a:lumOff val="80000"/>
                      </a:schemeClr>
                    </a:solidFill>
                  </a:tcPr>
                </a:tc>
                <a:extLst>
                  <a:ext uri="{0D108BD9-81ED-4DB2-BD59-A6C34878D82A}">
                    <a16:rowId xmlns:a16="http://schemas.microsoft.com/office/drawing/2014/main" val="339869991"/>
                  </a:ext>
                </a:extLst>
              </a:tr>
              <a:tr h="1402741">
                <a:tc>
                  <a:txBody>
                    <a:bodyPr/>
                    <a:lstStyle/>
                    <a:p>
                      <a:pPr algn="ctr"/>
                      <a:r>
                        <a:rPr lang="en-US" sz="1600" dirty="0"/>
                        <a:t>6.</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600" dirty="0"/>
                        <a:t>Review of Machine Learning Approach on Credit Card Fraud Detection</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Bin </a:t>
                      </a:r>
                      <a:r>
                        <a:rPr lang="en-US" sz="1600" dirty="0" err="1"/>
                        <a:t>Sulaiman</a:t>
                      </a:r>
                      <a:r>
                        <a:rPr lang="en-US" sz="1600" dirty="0"/>
                        <a:t>, </a:t>
                      </a:r>
                      <a:r>
                        <a:rPr lang="en-US" sz="1600" dirty="0" err="1"/>
                        <a:t>Rejwan</a:t>
                      </a:r>
                      <a:r>
                        <a:rPr lang="en-US" sz="1600" dirty="0"/>
                        <a:t>, Vitaly </a:t>
                      </a:r>
                      <a:r>
                        <a:rPr lang="en-US" sz="1600" dirty="0" err="1"/>
                        <a:t>Schetinin</a:t>
                      </a:r>
                      <a:r>
                        <a:rPr lang="en-US" sz="1600" dirty="0"/>
                        <a:t>, and Paul Sant</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International Journal of Computer Applications </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Human-Centric Intelligent </a:t>
                      </a:r>
                      <a:r>
                        <a:rPr lang="en-US" sz="1600" dirty="0" err="1"/>
                        <a:t>Systems,Bayesian</a:t>
                      </a:r>
                      <a:r>
                        <a:rPr lang="en-US" sz="1600" dirty="0"/>
                        <a:t> belief</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76361036"/>
                  </a:ext>
                </a:extLst>
              </a:tr>
              <a:tr h="1180841">
                <a:tc>
                  <a:txBody>
                    <a:bodyPr/>
                    <a:lstStyle/>
                    <a:p>
                      <a:pPr algn="ctr"/>
                      <a:r>
                        <a:rPr lang="en-US" sz="1600" dirty="0"/>
                        <a:t>7.</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algn="ctr"/>
                      <a:r>
                        <a:rPr lang="en-US" sz="1600" dirty="0"/>
                        <a:t>Ensemble of deep sequential models for credit card fraud detection</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Forough</a:t>
                      </a:r>
                      <a:r>
                        <a:rPr lang="en-US" sz="1600" dirty="0"/>
                        <a:t>, Javad, and </a:t>
                      </a:r>
                      <a:r>
                        <a:rPr lang="en-US" sz="1600" dirty="0" err="1"/>
                        <a:t>Saeedeh</a:t>
                      </a:r>
                      <a:r>
                        <a:rPr lang="en-US" sz="1600" dirty="0"/>
                        <a:t> </a:t>
                      </a:r>
                      <a:r>
                        <a:rPr lang="en-US" sz="1600" dirty="0" err="1"/>
                        <a:t>Momtazi</a:t>
                      </a:r>
                      <a:r>
                        <a:rPr lang="en-US" sz="1600" dirty="0"/>
                        <a:t>. </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pplied</a:t>
                      </a:r>
                      <a:r>
                        <a:rPr lang="en-US" sz="1600" dirty="0"/>
                        <a:t> Soft Computing 99 (2021)</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genetic algorithms , neural networks , outlier detection</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87198691"/>
                  </a:ext>
                </a:extLst>
              </a:tr>
              <a:tr h="1583773">
                <a:tc>
                  <a:txBody>
                    <a:bodyPr/>
                    <a:lstStyle/>
                    <a:p>
                      <a:pPr algn="ctr"/>
                      <a:r>
                        <a:rPr lang="en-US" sz="1600" dirty="0"/>
                        <a:t>8.</a:t>
                      </a:r>
                    </a:p>
                  </a:txBody>
                  <a:tcPr marL="109906" marR="84543" marT="84543" marB="8454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algn="ctr"/>
                      <a:r>
                        <a:rPr lang="en-US" sz="1600" dirty="0"/>
                        <a:t>Credit card fraud and detection techniques</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Delamaire</a:t>
                      </a:r>
                      <a:r>
                        <a:rPr lang="en-US" sz="1600" dirty="0"/>
                        <a:t>, Linda, Hussein Abdou, and John Pointon</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 Banks and Bank systems 4, no. 2</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LSTM, logistic and linear regression</a:t>
                      </a:r>
                    </a:p>
                  </a:txBody>
                  <a:tcPr marL="109906" marR="84543" marT="84543" marB="84543">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159399703"/>
                  </a:ext>
                </a:extLst>
              </a:tr>
            </a:tbl>
          </a:graphicData>
        </a:graphic>
      </p:graphicFrame>
    </p:spTree>
    <p:extLst>
      <p:ext uri="{BB962C8B-B14F-4D97-AF65-F5344CB8AC3E}">
        <p14:creationId xmlns:p14="http://schemas.microsoft.com/office/powerpoint/2010/main" val="127221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A333C-C773-D5D2-24D1-6198E0079CC1}"/>
              </a:ext>
            </a:extLst>
          </p:cNvPr>
          <p:cNvSpPr>
            <a:spLocks noGrp="1"/>
          </p:cNvSpPr>
          <p:nvPr>
            <p:ph type="title"/>
          </p:nvPr>
        </p:nvSpPr>
        <p:spPr/>
        <p:txBody>
          <a:bodyPr/>
          <a:lstStyle/>
          <a:p>
            <a:r>
              <a:rPr lang="en-US" dirty="0"/>
              <a:t>Hardware and Software Requirements</a:t>
            </a:r>
            <a:endParaRPr lang="en-IN" dirty="0"/>
          </a:p>
        </p:txBody>
      </p:sp>
      <p:sp>
        <p:nvSpPr>
          <p:cNvPr id="3" name="Content Placeholder 2">
            <a:extLst>
              <a:ext uri="{FF2B5EF4-FFF2-40B4-BE49-F238E27FC236}">
                <a16:creationId xmlns:a16="http://schemas.microsoft.com/office/drawing/2014/main" id="{015201E4-0943-2631-0E04-D131A6423DAE}"/>
              </a:ext>
            </a:extLst>
          </p:cNvPr>
          <p:cNvSpPr>
            <a:spLocks noGrp="1"/>
          </p:cNvSpPr>
          <p:nvPr>
            <p:ph idx="1"/>
          </p:nvPr>
        </p:nvSpPr>
        <p:spPr/>
        <p:txBody>
          <a:bodyPr/>
          <a:lstStyle/>
          <a:p>
            <a:pPr algn="l">
              <a:buFont typeface="Arial" panose="020B0604020202020204" pitchFamily="34" charset="0"/>
              <a:buChar char="•"/>
            </a:pPr>
            <a:r>
              <a:rPr lang="en-IN" b="0" i="0" dirty="0">
                <a:solidFill>
                  <a:schemeClr val="tx1"/>
                </a:solidFill>
                <a:effectLst/>
                <a:latin typeface="Lato" panose="020F0502020204030203" pitchFamily="34" charset="0"/>
              </a:rPr>
              <a:t>Processor: Minimum 1 GHz; Recommended 2GHz or more</a:t>
            </a:r>
          </a:p>
          <a:p>
            <a:pPr algn="l">
              <a:buFont typeface="Arial" panose="020B0604020202020204" pitchFamily="34" charset="0"/>
              <a:buChar char="•"/>
            </a:pPr>
            <a:r>
              <a:rPr lang="en-IN" b="0" i="0" dirty="0">
                <a:solidFill>
                  <a:schemeClr val="tx1"/>
                </a:solidFill>
                <a:effectLst/>
                <a:latin typeface="Lato" panose="020F0502020204030203" pitchFamily="34" charset="0"/>
              </a:rPr>
              <a:t>Ethernet connection (LAN) OR a wireless adapter (Wi-Fi)</a:t>
            </a:r>
          </a:p>
          <a:p>
            <a:pPr algn="l">
              <a:buFont typeface="Arial" panose="020B0604020202020204" pitchFamily="34" charset="0"/>
              <a:buChar char="•"/>
            </a:pPr>
            <a:r>
              <a:rPr lang="en-IN" b="0" i="0" dirty="0">
                <a:solidFill>
                  <a:schemeClr val="tx1"/>
                </a:solidFill>
                <a:effectLst/>
                <a:latin typeface="Lato" panose="020F0502020204030203" pitchFamily="34" charset="0"/>
              </a:rPr>
              <a:t>Hard Drive: Minimum 256 GB; Recommended 500 GB or more</a:t>
            </a:r>
          </a:p>
          <a:p>
            <a:pPr algn="l">
              <a:buFont typeface="Arial" panose="020B0604020202020204" pitchFamily="34" charset="0"/>
              <a:buChar char="•"/>
            </a:pPr>
            <a:r>
              <a:rPr lang="en-IN" b="0" i="0" dirty="0">
                <a:solidFill>
                  <a:schemeClr val="tx1"/>
                </a:solidFill>
                <a:effectLst/>
                <a:latin typeface="Lato" panose="020F0502020204030203" pitchFamily="34" charset="0"/>
              </a:rPr>
              <a:t>Memory (RAM): Minimum 8 GB; Recommended 16 GB or above</a:t>
            </a:r>
          </a:p>
          <a:p>
            <a:pPr algn="l">
              <a:buFont typeface="Arial" panose="020B0604020202020204" pitchFamily="34" charset="0"/>
              <a:buChar char="•"/>
            </a:pPr>
            <a:r>
              <a:rPr lang="en-IN" dirty="0">
                <a:solidFill>
                  <a:schemeClr val="tx1"/>
                </a:solidFill>
                <a:effectLst/>
                <a:latin typeface="Lato" panose="020F0502020204030203" pitchFamily="34" charset="0"/>
              </a:rPr>
              <a:t>Java</a:t>
            </a:r>
          </a:p>
          <a:p>
            <a:pPr algn="l">
              <a:buFont typeface="Arial" panose="020B0604020202020204" pitchFamily="34" charset="0"/>
              <a:buChar char="•"/>
            </a:pPr>
            <a:r>
              <a:rPr lang="en-IN" b="0" i="0" dirty="0">
                <a:solidFill>
                  <a:schemeClr val="tx1"/>
                </a:solidFill>
                <a:effectLst/>
                <a:latin typeface="Lato" panose="020F0502020204030203" pitchFamily="34" charset="0"/>
              </a:rPr>
              <a:t>Chrome or Any other Browser</a:t>
            </a:r>
          </a:p>
          <a:p>
            <a:endParaRPr lang="en-IN" dirty="0">
              <a:solidFill>
                <a:schemeClr val="tx1"/>
              </a:solidFill>
            </a:endParaRPr>
          </a:p>
        </p:txBody>
      </p:sp>
    </p:spTree>
    <p:extLst>
      <p:ext uri="{BB962C8B-B14F-4D97-AF65-F5344CB8AC3E}">
        <p14:creationId xmlns:p14="http://schemas.microsoft.com/office/powerpoint/2010/main" val="40888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FDDF-7884-63A3-5D16-030FA8C2C952}"/>
              </a:ext>
            </a:extLst>
          </p:cNvPr>
          <p:cNvSpPr>
            <a:spLocks noGrp="1"/>
          </p:cNvSpPr>
          <p:nvPr>
            <p:ph type="title"/>
          </p:nvPr>
        </p:nvSpPr>
        <p:spPr>
          <a:xfrm>
            <a:off x="1370693" y="4511814"/>
            <a:ext cx="9440034" cy="1130260"/>
          </a:xfrm>
        </p:spPr>
        <p:txBody>
          <a:bodyPr vert="horz" lIns="91440" tIns="45720" rIns="91440" bIns="45720" rtlCol="0" anchor="b">
            <a:normAutofit/>
          </a:bodyPr>
          <a:lstStyle/>
          <a:p>
            <a:r>
              <a:rPr lang="en-US" sz="4800"/>
              <a:t>Datasets</a:t>
            </a:r>
          </a:p>
        </p:txBody>
      </p:sp>
      <p:pic>
        <p:nvPicPr>
          <p:cNvPr id="22" name="Picture 21">
            <a:extLst>
              <a:ext uri="{FF2B5EF4-FFF2-40B4-BE49-F238E27FC236}">
                <a16:creationId xmlns:a16="http://schemas.microsoft.com/office/drawing/2014/main" id="{D04C0182-96E7-4A1B-8EAB-F910C2F3E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28022" y="547807"/>
            <a:ext cx="10935956" cy="3816806"/>
          </a:xfrm>
          <a:prstGeom prst="rect">
            <a:avLst/>
          </a:prstGeom>
        </p:spPr>
      </p:pic>
      <p:pic>
        <p:nvPicPr>
          <p:cNvPr id="5" name="Picture 4">
            <a:extLst>
              <a:ext uri="{FF2B5EF4-FFF2-40B4-BE49-F238E27FC236}">
                <a16:creationId xmlns:a16="http://schemas.microsoft.com/office/drawing/2014/main" id="{7620B658-BEEC-0997-32F0-5200947A2201}"/>
              </a:ext>
            </a:extLst>
          </p:cNvPr>
          <p:cNvPicPr>
            <a:picLocks noChangeAspect="1"/>
          </p:cNvPicPr>
          <p:nvPr/>
        </p:nvPicPr>
        <p:blipFill>
          <a:blip r:embed="rId4"/>
          <a:stretch>
            <a:fillRect/>
          </a:stretch>
        </p:blipFill>
        <p:spPr>
          <a:xfrm>
            <a:off x="127087" y="225411"/>
            <a:ext cx="4492538" cy="5598180"/>
          </a:xfrm>
          <a:prstGeom prst="rect">
            <a:avLst/>
          </a:prstGeom>
        </p:spPr>
      </p:pic>
      <p:pic>
        <p:nvPicPr>
          <p:cNvPr id="7" name="Picture 6">
            <a:extLst>
              <a:ext uri="{FF2B5EF4-FFF2-40B4-BE49-F238E27FC236}">
                <a16:creationId xmlns:a16="http://schemas.microsoft.com/office/drawing/2014/main" id="{3E44BEE2-E369-6624-D027-9C67850389FC}"/>
              </a:ext>
            </a:extLst>
          </p:cNvPr>
          <p:cNvPicPr>
            <a:picLocks noChangeAspect="1"/>
          </p:cNvPicPr>
          <p:nvPr/>
        </p:nvPicPr>
        <p:blipFill>
          <a:blip r:embed="rId5"/>
          <a:stretch>
            <a:fillRect/>
          </a:stretch>
        </p:blipFill>
        <p:spPr>
          <a:xfrm>
            <a:off x="7437421" y="225412"/>
            <a:ext cx="4602179" cy="5612414"/>
          </a:xfrm>
          <a:prstGeom prst="rect">
            <a:avLst/>
          </a:prstGeom>
        </p:spPr>
      </p:pic>
    </p:spTree>
    <p:extLst>
      <p:ext uri="{BB962C8B-B14F-4D97-AF65-F5344CB8AC3E}">
        <p14:creationId xmlns:p14="http://schemas.microsoft.com/office/powerpoint/2010/main" val="2115513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1197</TotalTime>
  <Words>1154</Words>
  <Application>Microsoft Office PowerPoint</Application>
  <PresentationFormat>Widescreen</PresentationFormat>
  <Paragraphs>134</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Calisto MT</vt:lpstr>
      <vt:lpstr>Lato</vt:lpstr>
      <vt:lpstr>Wingdings 2</vt:lpstr>
      <vt:lpstr>Slate</vt:lpstr>
      <vt:lpstr>CREDIT CARD FRAUD DETECTION</vt:lpstr>
      <vt:lpstr>TABLE OF CONTENTS</vt:lpstr>
      <vt:lpstr>INTRODUCTION</vt:lpstr>
      <vt:lpstr>PROJECT OBJECTIVE</vt:lpstr>
      <vt:lpstr>PROBLEM STATEMENT</vt:lpstr>
      <vt:lpstr>PowerPoint Presentation</vt:lpstr>
      <vt:lpstr>PowerPoint Presentation</vt:lpstr>
      <vt:lpstr>Hardware and Software Requirements</vt:lpstr>
      <vt:lpstr>Datasets</vt:lpstr>
      <vt:lpstr>Data Preprocessing</vt:lpstr>
      <vt:lpstr>Data Modeling</vt:lpstr>
      <vt:lpstr>Model Building</vt:lpstr>
      <vt:lpstr>Algorithm Explanation</vt:lpstr>
      <vt:lpstr>Outputs</vt:lpstr>
      <vt:lpstr>PowerPoint Presentation</vt:lpstr>
      <vt:lpstr>PowerPoint Presentation</vt:lpstr>
      <vt:lpstr>PowerPoint Presentation</vt:lpstr>
      <vt:lpstr>PowerPoint Presentation</vt:lpstr>
      <vt:lpstr>PowerPoint Presentation</vt:lpstr>
      <vt:lpstr>PowerPoint Presentation</vt:lpstr>
      <vt:lpstr>CONCLUSION</vt:lpstr>
      <vt:lpstr>References/Bibilography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AIRLINES DATA ANALYSIS</dc:title>
  <dc:creator>EDUKULLA   CHARAN KUMAR .</dc:creator>
  <cp:lastModifiedBy>EDUKULLA   CHARAN KUMAR .</cp:lastModifiedBy>
  <cp:revision>39</cp:revision>
  <dcterms:created xsi:type="dcterms:W3CDTF">2022-08-07T16:18:29Z</dcterms:created>
  <dcterms:modified xsi:type="dcterms:W3CDTF">2023-05-25T14:46:44Z</dcterms:modified>
</cp:coreProperties>
</file>