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FDC69E-0181-4BA8-A7B2-93368E34B3A9}"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EFC579F-BC46-4698-BCDE-1479EA851020}">
      <dgm:prSet/>
      <dgm:spPr/>
      <dgm:t>
        <a:bodyPr/>
        <a:lstStyle/>
        <a:p>
          <a:r>
            <a:rPr lang="en-US"/>
            <a:t>What is security analytics?</a:t>
          </a:r>
        </a:p>
      </dgm:t>
    </dgm:pt>
    <dgm:pt modelId="{9D6404EA-1C3F-4F35-B9FB-D4BEAA6ED641}" type="parTrans" cxnId="{45179B5E-3C0B-4933-8AAB-5600B049CF19}">
      <dgm:prSet/>
      <dgm:spPr/>
      <dgm:t>
        <a:bodyPr/>
        <a:lstStyle/>
        <a:p>
          <a:endParaRPr lang="en-US"/>
        </a:p>
      </dgm:t>
    </dgm:pt>
    <dgm:pt modelId="{85E66523-D8D0-4126-AEDA-9BD338BE9D87}" type="sibTrans" cxnId="{45179B5E-3C0B-4933-8AAB-5600B049CF19}">
      <dgm:prSet/>
      <dgm:spPr/>
      <dgm:t>
        <a:bodyPr/>
        <a:lstStyle/>
        <a:p>
          <a:endParaRPr lang="en-US"/>
        </a:p>
      </dgm:t>
    </dgm:pt>
    <dgm:pt modelId="{0ACF4A8F-3DFF-4BB4-B407-68C7C1E56A4B}">
      <dgm:prSet/>
      <dgm:spPr/>
      <dgm:t>
        <a:bodyPr/>
        <a:lstStyle/>
        <a:p>
          <a:r>
            <a:rPr lang="en-US"/>
            <a:t>What is SIEM? And how is security analytics related to it?</a:t>
          </a:r>
        </a:p>
      </dgm:t>
    </dgm:pt>
    <dgm:pt modelId="{D2F0ADED-432F-4BB6-9019-4685A425F6F7}" type="parTrans" cxnId="{55A26E7F-16BF-41CF-95C0-8053761780D8}">
      <dgm:prSet/>
      <dgm:spPr/>
      <dgm:t>
        <a:bodyPr/>
        <a:lstStyle/>
        <a:p>
          <a:endParaRPr lang="en-US"/>
        </a:p>
      </dgm:t>
    </dgm:pt>
    <dgm:pt modelId="{84FDACF3-5B54-48C0-B9CC-A28134D7E570}" type="sibTrans" cxnId="{55A26E7F-16BF-41CF-95C0-8053761780D8}">
      <dgm:prSet/>
      <dgm:spPr/>
      <dgm:t>
        <a:bodyPr/>
        <a:lstStyle/>
        <a:p>
          <a:endParaRPr lang="en-US"/>
        </a:p>
      </dgm:t>
    </dgm:pt>
    <dgm:pt modelId="{ECF92669-3810-4642-9ACD-234B617050AC}">
      <dgm:prSet/>
      <dgm:spPr/>
      <dgm:t>
        <a:bodyPr/>
        <a:lstStyle/>
        <a:p>
          <a:r>
            <a:rPr lang="en-US"/>
            <a:t>Why is security analytics important? What are its benefits?</a:t>
          </a:r>
        </a:p>
      </dgm:t>
    </dgm:pt>
    <dgm:pt modelId="{F602B8DC-46B3-4EFA-B548-1C4E3F3CB24E}" type="parTrans" cxnId="{891BC43A-5BBA-473D-B493-2EB99F6D6D17}">
      <dgm:prSet/>
      <dgm:spPr/>
      <dgm:t>
        <a:bodyPr/>
        <a:lstStyle/>
        <a:p>
          <a:endParaRPr lang="en-US"/>
        </a:p>
      </dgm:t>
    </dgm:pt>
    <dgm:pt modelId="{BDAD74CF-7E48-4ACC-B329-E57017AE1603}" type="sibTrans" cxnId="{891BC43A-5BBA-473D-B493-2EB99F6D6D17}">
      <dgm:prSet/>
      <dgm:spPr/>
      <dgm:t>
        <a:bodyPr/>
        <a:lstStyle/>
        <a:p>
          <a:endParaRPr lang="en-US"/>
        </a:p>
      </dgm:t>
    </dgm:pt>
    <dgm:pt modelId="{7812A7CA-9628-424B-8D10-E4E5FCC1BDD1}">
      <dgm:prSet/>
      <dgm:spPr/>
      <dgm:t>
        <a:bodyPr/>
        <a:lstStyle/>
        <a:p>
          <a:r>
            <a:rPr lang="en-US" dirty="0"/>
            <a:t>What are the challenges of security analytics?</a:t>
          </a:r>
        </a:p>
      </dgm:t>
    </dgm:pt>
    <dgm:pt modelId="{14B6FB2B-89FE-49FD-9CFB-B0E621C41CF7}" type="parTrans" cxnId="{CC325E73-3ED3-4EE1-8730-4DA710A00943}">
      <dgm:prSet/>
      <dgm:spPr/>
      <dgm:t>
        <a:bodyPr/>
        <a:lstStyle/>
        <a:p>
          <a:endParaRPr lang="en-US"/>
        </a:p>
      </dgm:t>
    </dgm:pt>
    <dgm:pt modelId="{56D8B3FB-D802-448D-8752-64C0B09BE9EC}" type="sibTrans" cxnId="{CC325E73-3ED3-4EE1-8730-4DA710A00943}">
      <dgm:prSet/>
      <dgm:spPr/>
      <dgm:t>
        <a:bodyPr/>
        <a:lstStyle/>
        <a:p>
          <a:endParaRPr lang="en-US"/>
        </a:p>
      </dgm:t>
    </dgm:pt>
    <dgm:pt modelId="{6F6E7E30-3C0F-419D-9553-349CD06F1EA0}">
      <dgm:prSet/>
      <dgm:spPr/>
      <dgm:t>
        <a:bodyPr/>
        <a:lstStyle/>
        <a:p>
          <a:r>
            <a:rPr lang="en-US"/>
            <a:t>Who uses security analytics?</a:t>
          </a:r>
        </a:p>
      </dgm:t>
    </dgm:pt>
    <dgm:pt modelId="{54D23F08-3633-412F-B46B-744BC8F4238F}" type="parTrans" cxnId="{F522BEF1-8A53-40B8-9CF1-2BB925784AAB}">
      <dgm:prSet/>
      <dgm:spPr/>
      <dgm:t>
        <a:bodyPr/>
        <a:lstStyle/>
        <a:p>
          <a:endParaRPr lang="en-US"/>
        </a:p>
      </dgm:t>
    </dgm:pt>
    <dgm:pt modelId="{8ED7096F-4C4F-49B5-9693-C0B0454D500E}" type="sibTrans" cxnId="{F522BEF1-8A53-40B8-9CF1-2BB925784AAB}">
      <dgm:prSet/>
      <dgm:spPr/>
      <dgm:t>
        <a:bodyPr/>
        <a:lstStyle/>
        <a:p>
          <a:endParaRPr lang="en-US"/>
        </a:p>
      </dgm:t>
    </dgm:pt>
    <dgm:pt modelId="{CC101851-65DA-43FE-92EC-DDBD993B8112}">
      <dgm:prSet/>
      <dgm:spPr/>
      <dgm:t>
        <a:bodyPr/>
        <a:lstStyle/>
        <a:p>
          <a:r>
            <a:rPr lang="en-US"/>
            <a:t>What are AWS offerings for security analytics?</a:t>
          </a:r>
        </a:p>
      </dgm:t>
    </dgm:pt>
    <dgm:pt modelId="{36F8657C-CC0A-4724-AF89-DAF1CB3512BA}" type="parTrans" cxnId="{7E1D1768-266E-4883-A3E5-FF6F60EB97C8}">
      <dgm:prSet/>
      <dgm:spPr/>
      <dgm:t>
        <a:bodyPr/>
        <a:lstStyle/>
        <a:p>
          <a:endParaRPr lang="en-US"/>
        </a:p>
      </dgm:t>
    </dgm:pt>
    <dgm:pt modelId="{2887C6A4-8BC6-481F-B04C-6D799C226E20}" type="sibTrans" cxnId="{7E1D1768-266E-4883-A3E5-FF6F60EB97C8}">
      <dgm:prSet/>
      <dgm:spPr/>
      <dgm:t>
        <a:bodyPr/>
        <a:lstStyle/>
        <a:p>
          <a:endParaRPr lang="en-US"/>
        </a:p>
      </dgm:t>
    </dgm:pt>
    <dgm:pt modelId="{275783BC-19CD-4B36-B6A2-0E6618FB24DA}" type="pres">
      <dgm:prSet presAssocID="{6DFDC69E-0181-4BA8-A7B2-93368E34B3A9}" presName="root" presStyleCnt="0">
        <dgm:presLayoutVars>
          <dgm:dir/>
          <dgm:resizeHandles val="exact"/>
        </dgm:presLayoutVars>
      </dgm:prSet>
      <dgm:spPr/>
    </dgm:pt>
    <dgm:pt modelId="{7C31D93A-0466-4528-94D7-B30B86290EC3}" type="pres">
      <dgm:prSet presAssocID="{CEFC579F-BC46-4698-BCDE-1479EA851020}" presName="compNode" presStyleCnt="0"/>
      <dgm:spPr/>
    </dgm:pt>
    <dgm:pt modelId="{7C08342A-AE5C-4B6F-91E8-8DCB6A59D92C}" type="pres">
      <dgm:prSet presAssocID="{CEFC579F-BC46-4698-BCDE-1479EA851020}" presName="bgRect" presStyleLbl="bgShp" presStyleIdx="0" presStyleCnt="6"/>
      <dgm:spPr/>
    </dgm:pt>
    <dgm:pt modelId="{6BB67CBD-CF11-4ECA-94D4-AD95981783CA}" type="pres">
      <dgm:prSet presAssocID="{CEFC579F-BC46-4698-BCDE-1479EA85102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E7FC4523-5F02-474C-8E41-F4FA1A7BCE3A}" type="pres">
      <dgm:prSet presAssocID="{CEFC579F-BC46-4698-BCDE-1479EA851020}" presName="spaceRect" presStyleCnt="0"/>
      <dgm:spPr/>
    </dgm:pt>
    <dgm:pt modelId="{B05727DF-2298-4D75-A0CB-565F373AB82B}" type="pres">
      <dgm:prSet presAssocID="{CEFC579F-BC46-4698-BCDE-1479EA851020}" presName="parTx" presStyleLbl="revTx" presStyleIdx="0" presStyleCnt="6">
        <dgm:presLayoutVars>
          <dgm:chMax val="0"/>
          <dgm:chPref val="0"/>
        </dgm:presLayoutVars>
      </dgm:prSet>
      <dgm:spPr/>
    </dgm:pt>
    <dgm:pt modelId="{74508361-0CB5-4A26-8D3C-6EF0920C101F}" type="pres">
      <dgm:prSet presAssocID="{85E66523-D8D0-4126-AEDA-9BD338BE9D87}" presName="sibTrans" presStyleCnt="0"/>
      <dgm:spPr/>
    </dgm:pt>
    <dgm:pt modelId="{C153F938-DE79-4BC2-97FF-4CD08647D053}" type="pres">
      <dgm:prSet presAssocID="{0ACF4A8F-3DFF-4BB4-B407-68C7C1E56A4B}" presName="compNode" presStyleCnt="0"/>
      <dgm:spPr/>
    </dgm:pt>
    <dgm:pt modelId="{E0146248-BDB8-412D-8CD6-37369940BC35}" type="pres">
      <dgm:prSet presAssocID="{0ACF4A8F-3DFF-4BB4-B407-68C7C1E56A4B}" presName="bgRect" presStyleLbl="bgShp" presStyleIdx="1" presStyleCnt="6"/>
      <dgm:spPr/>
    </dgm:pt>
    <dgm:pt modelId="{DC642CB0-8FF9-4F9B-BA80-E4846A7C9514}" type="pres">
      <dgm:prSet presAssocID="{0ACF4A8F-3DFF-4BB4-B407-68C7C1E56A4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1A9CC426-4EDF-4AB5-B464-230FF8211597}" type="pres">
      <dgm:prSet presAssocID="{0ACF4A8F-3DFF-4BB4-B407-68C7C1E56A4B}" presName="spaceRect" presStyleCnt="0"/>
      <dgm:spPr/>
    </dgm:pt>
    <dgm:pt modelId="{B42F4131-835B-4EFF-A24A-5BEC9BE32788}" type="pres">
      <dgm:prSet presAssocID="{0ACF4A8F-3DFF-4BB4-B407-68C7C1E56A4B}" presName="parTx" presStyleLbl="revTx" presStyleIdx="1" presStyleCnt="6">
        <dgm:presLayoutVars>
          <dgm:chMax val="0"/>
          <dgm:chPref val="0"/>
        </dgm:presLayoutVars>
      </dgm:prSet>
      <dgm:spPr/>
    </dgm:pt>
    <dgm:pt modelId="{A30CF938-5E95-4415-8A77-BF7DB622B848}" type="pres">
      <dgm:prSet presAssocID="{84FDACF3-5B54-48C0-B9CC-A28134D7E570}" presName="sibTrans" presStyleCnt="0"/>
      <dgm:spPr/>
    </dgm:pt>
    <dgm:pt modelId="{E8FC3D9E-12DF-4840-9739-5C5ECCCF4663}" type="pres">
      <dgm:prSet presAssocID="{ECF92669-3810-4642-9ACD-234B617050AC}" presName="compNode" presStyleCnt="0"/>
      <dgm:spPr/>
    </dgm:pt>
    <dgm:pt modelId="{67F9C499-5468-4508-A3BD-04F4076F3485}" type="pres">
      <dgm:prSet presAssocID="{ECF92669-3810-4642-9ACD-234B617050AC}" presName="bgRect" presStyleLbl="bgShp" presStyleIdx="2" presStyleCnt="6"/>
      <dgm:spPr/>
    </dgm:pt>
    <dgm:pt modelId="{DD610719-B5F4-4E3E-B374-DD9D4786D61E}" type="pres">
      <dgm:prSet presAssocID="{ECF92669-3810-4642-9ACD-234B617050A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73915055-C4A8-49EB-8B87-6F0A4B4697D9}" type="pres">
      <dgm:prSet presAssocID="{ECF92669-3810-4642-9ACD-234B617050AC}" presName="spaceRect" presStyleCnt="0"/>
      <dgm:spPr/>
    </dgm:pt>
    <dgm:pt modelId="{E3222FC9-2D24-4A31-B27D-70D2AD8F9B82}" type="pres">
      <dgm:prSet presAssocID="{ECF92669-3810-4642-9ACD-234B617050AC}" presName="parTx" presStyleLbl="revTx" presStyleIdx="2" presStyleCnt="6">
        <dgm:presLayoutVars>
          <dgm:chMax val="0"/>
          <dgm:chPref val="0"/>
        </dgm:presLayoutVars>
      </dgm:prSet>
      <dgm:spPr/>
    </dgm:pt>
    <dgm:pt modelId="{58E3B16B-904C-419F-A927-9D862420BB2F}" type="pres">
      <dgm:prSet presAssocID="{BDAD74CF-7E48-4ACC-B329-E57017AE1603}" presName="sibTrans" presStyleCnt="0"/>
      <dgm:spPr/>
    </dgm:pt>
    <dgm:pt modelId="{C13F4931-4DE9-42A9-B78E-A7838EAFF664}" type="pres">
      <dgm:prSet presAssocID="{7812A7CA-9628-424B-8D10-E4E5FCC1BDD1}" presName="compNode" presStyleCnt="0"/>
      <dgm:spPr/>
    </dgm:pt>
    <dgm:pt modelId="{F6E87958-3715-4A01-BBFC-239F176A88AF}" type="pres">
      <dgm:prSet presAssocID="{7812A7CA-9628-424B-8D10-E4E5FCC1BDD1}" presName="bgRect" presStyleLbl="bgShp" presStyleIdx="3" presStyleCnt="6"/>
      <dgm:spPr/>
    </dgm:pt>
    <dgm:pt modelId="{18B083CC-5297-440E-8364-B8B8B4593C2C}" type="pres">
      <dgm:prSet presAssocID="{7812A7CA-9628-424B-8D10-E4E5FCC1BDD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curity Camera Sign"/>
        </a:ext>
      </dgm:extLst>
    </dgm:pt>
    <dgm:pt modelId="{8E694938-F6F5-46DA-9F44-EE9C7A7DA649}" type="pres">
      <dgm:prSet presAssocID="{7812A7CA-9628-424B-8D10-E4E5FCC1BDD1}" presName="spaceRect" presStyleCnt="0"/>
      <dgm:spPr/>
    </dgm:pt>
    <dgm:pt modelId="{07926C0A-DEEC-4949-8016-508A66519409}" type="pres">
      <dgm:prSet presAssocID="{7812A7CA-9628-424B-8D10-E4E5FCC1BDD1}" presName="parTx" presStyleLbl="revTx" presStyleIdx="3" presStyleCnt="6">
        <dgm:presLayoutVars>
          <dgm:chMax val="0"/>
          <dgm:chPref val="0"/>
        </dgm:presLayoutVars>
      </dgm:prSet>
      <dgm:spPr/>
    </dgm:pt>
    <dgm:pt modelId="{4BF58684-196F-4FC8-BE41-5C29AA8CF0F8}" type="pres">
      <dgm:prSet presAssocID="{56D8B3FB-D802-448D-8752-64C0B09BE9EC}" presName="sibTrans" presStyleCnt="0"/>
      <dgm:spPr/>
    </dgm:pt>
    <dgm:pt modelId="{6DF86DCD-FD8F-414E-934C-9C64B22D85D7}" type="pres">
      <dgm:prSet presAssocID="{6F6E7E30-3C0F-419D-9553-349CD06F1EA0}" presName="compNode" presStyleCnt="0"/>
      <dgm:spPr/>
    </dgm:pt>
    <dgm:pt modelId="{9C341A41-45CD-4B06-BB5F-8A4780DF2E12}" type="pres">
      <dgm:prSet presAssocID="{6F6E7E30-3C0F-419D-9553-349CD06F1EA0}" presName="bgRect" presStyleLbl="bgShp" presStyleIdx="4" presStyleCnt="6"/>
      <dgm:spPr/>
    </dgm:pt>
    <dgm:pt modelId="{27361255-5EB4-456F-B514-A8DDD7ED8EB4}" type="pres">
      <dgm:prSet presAssocID="{6F6E7E30-3C0F-419D-9553-349CD06F1EA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nlock"/>
        </a:ext>
      </dgm:extLst>
    </dgm:pt>
    <dgm:pt modelId="{6BBBF5B5-7A84-45E1-ABAD-476C9549FFCD}" type="pres">
      <dgm:prSet presAssocID="{6F6E7E30-3C0F-419D-9553-349CD06F1EA0}" presName="spaceRect" presStyleCnt="0"/>
      <dgm:spPr/>
    </dgm:pt>
    <dgm:pt modelId="{4185039E-FDC6-4501-8F07-183AE554DD5E}" type="pres">
      <dgm:prSet presAssocID="{6F6E7E30-3C0F-419D-9553-349CD06F1EA0}" presName="parTx" presStyleLbl="revTx" presStyleIdx="4" presStyleCnt="6">
        <dgm:presLayoutVars>
          <dgm:chMax val="0"/>
          <dgm:chPref val="0"/>
        </dgm:presLayoutVars>
      </dgm:prSet>
      <dgm:spPr/>
    </dgm:pt>
    <dgm:pt modelId="{70B93C81-2D9A-40DE-A963-08B1DE82B82D}" type="pres">
      <dgm:prSet presAssocID="{8ED7096F-4C4F-49B5-9693-C0B0454D500E}" presName="sibTrans" presStyleCnt="0"/>
      <dgm:spPr/>
    </dgm:pt>
    <dgm:pt modelId="{F4CD3BD4-8F54-4B0F-B0CC-0F9CCA26FD19}" type="pres">
      <dgm:prSet presAssocID="{CC101851-65DA-43FE-92EC-DDBD993B8112}" presName="compNode" presStyleCnt="0"/>
      <dgm:spPr/>
    </dgm:pt>
    <dgm:pt modelId="{1BBE02D1-556F-404F-8EC3-F15F76339EC0}" type="pres">
      <dgm:prSet presAssocID="{CC101851-65DA-43FE-92EC-DDBD993B8112}" presName="bgRect" presStyleLbl="bgShp" presStyleIdx="5" presStyleCnt="6"/>
      <dgm:spPr/>
    </dgm:pt>
    <dgm:pt modelId="{0060AAE2-C89E-4767-9E1F-85A8FD3270AE}" type="pres">
      <dgm:prSet presAssocID="{CC101851-65DA-43FE-92EC-DDBD993B8112}"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DA15BA6E-3B30-47AA-B5DE-E10F4278FF7B}" type="pres">
      <dgm:prSet presAssocID="{CC101851-65DA-43FE-92EC-DDBD993B8112}" presName="spaceRect" presStyleCnt="0"/>
      <dgm:spPr/>
    </dgm:pt>
    <dgm:pt modelId="{EA9F5C84-52E3-4973-BD9B-7FDE764C58FD}" type="pres">
      <dgm:prSet presAssocID="{CC101851-65DA-43FE-92EC-DDBD993B8112}" presName="parTx" presStyleLbl="revTx" presStyleIdx="5" presStyleCnt="6">
        <dgm:presLayoutVars>
          <dgm:chMax val="0"/>
          <dgm:chPref val="0"/>
        </dgm:presLayoutVars>
      </dgm:prSet>
      <dgm:spPr/>
    </dgm:pt>
  </dgm:ptLst>
  <dgm:cxnLst>
    <dgm:cxn modelId="{A5D6440B-95BD-4DA5-B700-F3E25DFA5E2E}" type="presOf" srcId="{6F6E7E30-3C0F-419D-9553-349CD06F1EA0}" destId="{4185039E-FDC6-4501-8F07-183AE554DD5E}" srcOrd="0" destOrd="0" presId="urn:microsoft.com/office/officeart/2018/2/layout/IconVerticalSolidList"/>
    <dgm:cxn modelId="{89DC681D-E6E6-48D4-AB25-7982817FA6F7}" type="presOf" srcId="{CEFC579F-BC46-4698-BCDE-1479EA851020}" destId="{B05727DF-2298-4D75-A0CB-565F373AB82B}" srcOrd="0" destOrd="0" presId="urn:microsoft.com/office/officeart/2018/2/layout/IconVerticalSolidList"/>
    <dgm:cxn modelId="{891BC43A-5BBA-473D-B493-2EB99F6D6D17}" srcId="{6DFDC69E-0181-4BA8-A7B2-93368E34B3A9}" destId="{ECF92669-3810-4642-9ACD-234B617050AC}" srcOrd="2" destOrd="0" parTransId="{F602B8DC-46B3-4EFA-B548-1C4E3F3CB24E}" sibTransId="{BDAD74CF-7E48-4ACC-B329-E57017AE1603}"/>
    <dgm:cxn modelId="{E426F540-C25A-4A3F-9F4D-B46A543786AB}" type="presOf" srcId="{0ACF4A8F-3DFF-4BB4-B407-68C7C1E56A4B}" destId="{B42F4131-835B-4EFF-A24A-5BEC9BE32788}" srcOrd="0" destOrd="0" presId="urn:microsoft.com/office/officeart/2018/2/layout/IconVerticalSolidList"/>
    <dgm:cxn modelId="{65CE4D5C-1F61-4DD8-9536-02B73E97CC00}" type="presOf" srcId="{7812A7CA-9628-424B-8D10-E4E5FCC1BDD1}" destId="{07926C0A-DEEC-4949-8016-508A66519409}" srcOrd="0" destOrd="0" presId="urn:microsoft.com/office/officeart/2018/2/layout/IconVerticalSolidList"/>
    <dgm:cxn modelId="{45179B5E-3C0B-4933-8AAB-5600B049CF19}" srcId="{6DFDC69E-0181-4BA8-A7B2-93368E34B3A9}" destId="{CEFC579F-BC46-4698-BCDE-1479EA851020}" srcOrd="0" destOrd="0" parTransId="{9D6404EA-1C3F-4F35-B9FB-D4BEAA6ED641}" sibTransId="{85E66523-D8D0-4126-AEDA-9BD338BE9D87}"/>
    <dgm:cxn modelId="{7E1D1768-266E-4883-A3E5-FF6F60EB97C8}" srcId="{6DFDC69E-0181-4BA8-A7B2-93368E34B3A9}" destId="{CC101851-65DA-43FE-92EC-DDBD993B8112}" srcOrd="5" destOrd="0" parTransId="{36F8657C-CC0A-4724-AF89-DAF1CB3512BA}" sibTransId="{2887C6A4-8BC6-481F-B04C-6D799C226E20}"/>
    <dgm:cxn modelId="{CC325E73-3ED3-4EE1-8730-4DA710A00943}" srcId="{6DFDC69E-0181-4BA8-A7B2-93368E34B3A9}" destId="{7812A7CA-9628-424B-8D10-E4E5FCC1BDD1}" srcOrd="3" destOrd="0" parTransId="{14B6FB2B-89FE-49FD-9CFB-B0E621C41CF7}" sibTransId="{56D8B3FB-D802-448D-8752-64C0B09BE9EC}"/>
    <dgm:cxn modelId="{142B835A-6638-49BD-96EC-082AECCCB452}" type="presOf" srcId="{ECF92669-3810-4642-9ACD-234B617050AC}" destId="{E3222FC9-2D24-4A31-B27D-70D2AD8F9B82}" srcOrd="0" destOrd="0" presId="urn:microsoft.com/office/officeart/2018/2/layout/IconVerticalSolidList"/>
    <dgm:cxn modelId="{55A26E7F-16BF-41CF-95C0-8053761780D8}" srcId="{6DFDC69E-0181-4BA8-A7B2-93368E34B3A9}" destId="{0ACF4A8F-3DFF-4BB4-B407-68C7C1E56A4B}" srcOrd="1" destOrd="0" parTransId="{D2F0ADED-432F-4BB6-9019-4685A425F6F7}" sibTransId="{84FDACF3-5B54-48C0-B9CC-A28134D7E570}"/>
    <dgm:cxn modelId="{972B8DAF-0859-4DBD-9A87-FCF92DBF8ADE}" type="presOf" srcId="{CC101851-65DA-43FE-92EC-DDBD993B8112}" destId="{EA9F5C84-52E3-4973-BD9B-7FDE764C58FD}" srcOrd="0" destOrd="0" presId="urn:microsoft.com/office/officeart/2018/2/layout/IconVerticalSolidList"/>
    <dgm:cxn modelId="{B15D3AC1-2A2C-4E71-A261-E69BB120D89D}" type="presOf" srcId="{6DFDC69E-0181-4BA8-A7B2-93368E34B3A9}" destId="{275783BC-19CD-4B36-B6A2-0E6618FB24DA}" srcOrd="0" destOrd="0" presId="urn:microsoft.com/office/officeart/2018/2/layout/IconVerticalSolidList"/>
    <dgm:cxn modelId="{F522BEF1-8A53-40B8-9CF1-2BB925784AAB}" srcId="{6DFDC69E-0181-4BA8-A7B2-93368E34B3A9}" destId="{6F6E7E30-3C0F-419D-9553-349CD06F1EA0}" srcOrd="4" destOrd="0" parTransId="{54D23F08-3633-412F-B46B-744BC8F4238F}" sibTransId="{8ED7096F-4C4F-49B5-9693-C0B0454D500E}"/>
    <dgm:cxn modelId="{0D366838-1E1A-4B50-8F93-D69932C241B5}" type="presParOf" srcId="{275783BC-19CD-4B36-B6A2-0E6618FB24DA}" destId="{7C31D93A-0466-4528-94D7-B30B86290EC3}" srcOrd="0" destOrd="0" presId="urn:microsoft.com/office/officeart/2018/2/layout/IconVerticalSolidList"/>
    <dgm:cxn modelId="{8953C69B-B36C-4F35-94AD-0E27C6D6A34C}" type="presParOf" srcId="{7C31D93A-0466-4528-94D7-B30B86290EC3}" destId="{7C08342A-AE5C-4B6F-91E8-8DCB6A59D92C}" srcOrd="0" destOrd="0" presId="urn:microsoft.com/office/officeart/2018/2/layout/IconVerticalSolidList"/>
    <dgm:cxn modelId="{4D7C65D9-2C1E-4A31-BDAE-86D053671D24}" type="presParOf" srcId="{7C31D93A-0466-4528-94D7-B30B86290EC3}" destId="{6BB67CBD-CF11-4ECA-94D4-AD95981783CA}" srcOrd="1" destOrd="0" presId="urn:microsoft.com/office/officeart/2018/2/layout/IconVerticalSolidList"/>
    <dgm:cxn modelId="{B9552D88-E997-4F98-88C7-446CF650BCC3}" type="presParOf" srcId="{7C31D93A-0466-4528-94D7-B30B86290EC3}" destId="{E7FC4523-5F02-474C-8E41-F4FA1A7BCE3A}" srcOrd="2" destOrd="0" presId="urn:microsoft.com/office/officeart/2018/2/layout/IconVerticalSolidList"/>
    <dgm:cxn modelId="{0B6E4E96-FECD-4D29-9A07-77F911D623C9}" type="presParOf" srcId="{7C31D93A-0466-4528-94D7-B30B86290EC3}" destId="{B05727DF-2298-4D75-A0CB-565F373AB82B}" srcOrd="3" destOrd="0" presId="urn:microsoft.com/office/officeart/2018/2/layout/IconVerticalSolidList"/>
    <dgm:cxn modelId="{12DE6FB8-408C-4318-95F6-C0A203B39A44}" type="presParOf" srcId="{275783BC-19CD-4B36-B6A2-0E6618FB24DA}" destId="{74508361-0CB5-4A26-8D3C-6EF0920C101F}" srcOrd="1" destOrd="0" presId="urn:microsoft.com/office/officeart/2018/2/layout/IconVerticalSolidList"/>
    <dgm:cxn modelId="{A6D0A69D-3C91-4355-AB8B-A830869D626A}" type="presParOf" srcId="{275783BC-19CD-4B36-B6A2-0E6618FB24DA}" destId="{C153F938-DE79-4BC2-97FF-4CD08647D053}" srcOrd="2" destOrd="0" presId="urn:microsoft.com/office/officeart/2018/2/layout/IconVerticalSolidList"/>
    <dgm:cxn modelId="{1DBD1669-0029-49A5-BA68-E2A1009DA335}" type="presParOf" srcId="{C153F938-DE79-4BC2-97FF-4CD08647D053}" destId="{E0146248-BDB8-412D-8CD6-37369940BC35}" srcOrd="0" destOrd="0" presId="urn:microsoft.com/office/officeart/2018/2/layout/IconVerticalSolidList"/>
    <dgm:cxn modelId="{974547E2-D844-47E4-A68D-883147B8B656}" type="presParOf" srcId="{C153F938-DE79-4BC2-97FF-4CD08647D053}" destId="{DC642CB0-8FF9-4F9B-BA80-E4846A7C9514}" srcOrd="1" destOrd="0" presId="urn:microsoft.com/office/officeart/2018/2/layout/IconVerticalSolidList"/>
    <dgm:cxn modelId="{F3211811-3EE0-459B-B716-F27A979CB843}" type="presParOf" srcId="{C153F938-DE79-4BC2-97FF-4CD08647D053}" destId="{1A9CC426-4EDF-4AB5-B464-230FF8211597}" srcOrd="2" destOrd="0" presId="urn:microsoft.com/office/officeart/2018/2/layout/IconVerticalSolidList"/>
    <dgm:cxn modelId="{74E64393-2D85-4FA6-83AD-65FCF45C9AA8}" type="presParOf" srcId="{C153F938-DE79-4BC2-97FF-4CD08647D053}" destId="{B42F4131-835B-4EFF-A24A-5BEC9BE32788}" srcOrd="3" destOrd="0" presId="urn:microsoft.com/office/officeart/2018/2/layout/IconVerticalSolidList"/>
    <dgm:cxn modelId="{7C2362A7-E2BE-4474-97E2-6B6D4990F07F}" type="presParOf" srcId="{275783BC-19CD-4B36-B6A2-0E6618FB24DA}" destId="{A30CF938-5E95-4415-8A77-BF7DB622B848}" srcOrd="3" destOrd="0" presId="urn:microsoft.com/office/officeart/2018/2/layout/IconVerticalSolidList"/>
    <dgm:cxn modelId="{31C5E7A1-999B-4BF2-B57D-59EAF4ED8241}" type="presParOf" srcId="{275783BC-19CD-4B36-B6A2-0E6618FB24DA}" destId="{E8FC3D9E-12DF-4840-9739-5C5ECCCF4663}" srcOrd="4" destOrd="0" presId="urn:microsoft.com/office/officeart/2018/2/layout/IconVerticalSolidList"/>
    <dgm:cxn modelId="{3B174166-278A-4849-A921-6F3CFB90AC24}" type="presParOf" srcId="{E8FC3D9E-12DF-4840-9739-5C5ECCCF4663}" destId="{67F9C499-5468-4508-A3BD-04F4076F3485}" srcOrd="0" destOrd="0" presId="urn:microsoft.com/office/officeart/2018/2/layout/IconVerticalSolidList"/>
    <dgm:cxn modelId="{6F054C26-E1F1-4CB0-8305-20E716EA318D}" type="presParOf" srcId="{E8FC3D9E-12DF-4840-9739-5C5ECCCF4663}" destId="{DD610719-B5F4-4E3E-B374-DD9D4786D61E}" srcOrd="1" destOrd="0" presId="urn:microsoft.com/office/officeart/2018/2/layout/IconVerticalSolidList"/>
    <dgm:cxn modelId="{BB26A7B4-303A-47FF-8A30-E8FE38E85AAD}" type="presParOf" srcId="{E8FC3D9E-12DF-4840-9739-5C5ECCCF4663}" destId="{73915055-C4A8-49EB-8B87-6F0A4B4697D9}" srcOrd="2" destOrd="0" presId="urn:microsoft.com/office/officeart/2018/2/layout/IconVerticalSolidList"/>
    <dgm:cxn modelId="{82B75588-464E-43B8-B5B1-3D7D8CF9E105}" type="presParOf" srcId="{E8FC3D9E-12DF-4840-9739-5C5ECCCF4663}" destId="{E3222FC9-2D24-4A31-B27D-70D2AD8F9B82}" srcOrd="3" destOrd="0" presId="urn:microsoft.com/office/officeart/2018/2/layout/IconVerticalSolidList"/>
    <dgm:cxn modelId="{D8A43D99-7255-491C-88D6-82989266BD7C}" type="presParOf" srcId="{275783BC-19CD-4B36-B6A2-0E6618FB24DA}" destId="{58E3B16B-904C-419F-A927-9D862420BB2F}" srcOrd="5" destOrd="0" presId="urn:microsoft.com/office/officeart/2018/2/layout/IconVerticalSolidList"/>
    <dgm:cxn modelId="{322E8276-D979-4D06-B393-B4FD8D0BEAC5}" type="presParOf" srcId="{275783BC-19CD-4B36-B6A2-0E6618FB24DA}" destId="{C13F4931-4DE9-42A9-B78E-A7838EAFF664}" srcOrd="6" destOrd="0" presId="urn:microsoft.com/office/officeart/2018/2/layout/IconVerticalSolidList"/>
    <dgm:cxn modelId="{61FE8566-5B00-4D63-ABB6-0A0AF8A89DDC}" type="presParOf" srcId="{C13F4931-4DE9-42A9-B78E-A7838EAFF664}" destId="{F6E87958-3715-4A01-BBFC-239F176A88AF}" srcOrd="0" destOrd="0" presId="urn:microsoft.com/office/officeart/2018/2/layout/IconVerticalSolidList"/>
    <dgm:cxn modelId="{D90E512C-8DDB-4B1E-9742-DB93104D9F3F}" type="presParOf" srcId="{C13F4931-4DE9-42A9-B78E-A7838EAFF664}" destId="{18B083CC-5297-440E-8364-B8B8B4593C2C}" srcOrd="1" destOrd="0" presId="urn:microsoft.com/office/officeart/2018/2/layout/IconVerticalSolidList"/>
    <dgm:cxn modelId="{BC2C826F-09A8-4B25-9787-ED46ABDF6A07}" type="presParOf" srcId="{C13F4931-4DE9-42A9-B78E-A7838EAFF664}" destId="{8E694938-F6F5-46DA-9F44-EE9C7A7DA649}" srcOrd="2" destOrd="0" presId="urn:microsoft.com/office/officeart/2018/2/layout/IconVerticalSolidList"/>
    <dgm:cxn modelId="{C8C62DC7-9818-48BE-8D2F-81DD8EEABD8F}" type="presParOf" srcId="{C13F4931-4DE9-42A9-B78E-A7838EAFF664}" destId="{07926C0A-DEEC-4949-8016-508A66519409}" srcOrd="3" destOrd="0" presId="urn:microsoft.com/office/officeart/2018/2/layout/IconVerticalSolidList"/>
    <dgm:cxn modelId="{7D66A83C-BA87-4048-B760-398A95ACD7CF}" type="presParOf" srcId="{275783BC-19CD-4B36-B6A2-0E6618FB24DA}" destId="{4BF58684-196F-4FC8-BE41-5C29AA8CF0F8}" srcOrd="7" destOrd="0" presId="urn:microsoft.com/office/officeart/2018/2/layout/IconVerticalSolidList"/>
    <dgm:cxn modelId="{A92CA40B-7D3B-4D01-B5EF-B0D5BA39C866}" type="presParOf" srcId="{275783BC-19CD-4B36-B6A2-0E6618FB24DA}" destId="{6DF86DCD-FD8F-414E-934C-9C64B22D85D7}" srcOrd="8" destOrd="0" presId="urn:microsoft.com/office/officeart/2018/2/layout/IconVerticalSolidList"/>
    <dgm:cxn modelId="{11405BD7-13C0-4558-9544-386CF36F3CB5}" type="presParOf" srcId="{6DF86DCD-FD8F-414E-934C-9C64B22D85D7}" destId="{9C341A41-45CD-4B06-BB5F-8A4780DF2E12}" srcOrd="0" destOrd="0" presId="urn:microsoft.com/office/officeart/2018/2/layout/IconVerticalSolidList"/>
    <dgm:cxn modelId="{CF0EDF3E-C731-4FEE-A3B0-E473AEB21AB9}" type="presParOf" srcId="{6DF86DCD-FD8F-414E-934C-9C64B22D85D7}" destId="{27361255-5EB4-456F-B514-A8DDD7ED8EB4}" srcOrd="1" destOrd="0" presId="urn:microsoft.com/office/officeart/2018/2/layout/IconVerticalSolidList"/>
    <dgm:cxn modelId="{C6F8A29E-A00A-478D-8DCF-DFD138684B84}" type="presParOf" srcId="{6DF86DCD-FD8F-414E-934C-9C64B22D85D7}" destId="{6BBBF5B5-7A84-45E1-ABAD-476C9549FFCD}" srcOrd="2" destOrd="0" presId="urn:microsoft.com/office/officeart/2018/2/layout/IconVerticalSolidList"/>
    <dgm:cxn modelId="{2FF4449D-E22F-410A-AD64-C3C40EFFEBE3}" type="presParOf" srcId="{6DF86DCD-FD8F-414E-934C-9C64B22D85D7}" destId="{4185039E-FDC6-4501-8F07-183AE554DD5E}" srcOrd="3" destOrd="0" presId="urn:microsoft.com/office/officeart/2018/2/layout/IconVerticalSolidList"/>
    <dgm:cxn modelId="{E9C3D572-278A-4172-B1B9-72719E13CF6F}" type="presParOf" srcId="{275783BC-19CD-4B36-B6A2-0E6618FB24DA}" destId="{70B93C81-2D9A-40DE-A963-08B1DE82B82D}" srcOrd="9" destOrd="0" presId="urn:microsoft.com/office/officeart/2018/2/layout/IconVerticalSolidList"/>
    <dgm:cxn modelId="{5A9FA24C-919E-4188-B8B1-248D1D495278}" type="presParOf" srcId="{275783BC-19CD-4B36-B6A2-0E6618FB24DA}" destId="{F4CD3BD4-8F54-4B0F-B0CC-0F9CCA26FD19}" srcOrd="10" destOrd="0" presId="urn:microsoft.com/office/officeart/2018/2/layout/IconVerticalSolidList"/>
    <dgm:cxn modelId="{EF8E30A2-3179-4C17-834D-3861663F12F5}" type="presParOf" srcId="{F4CD3BD4-8F54-4B0F-B0CC-0F9CCA26FD19}" destId="{1BBE02D1-556F-404F-8EC3-F15F76339EC0}" srcOrd="0" destOrd="0" presId="urn:microsoft.com/office/officeart/2018/2/layout/IconVerticalSolidList"/>
    <dgm:cxn modelId="{00CCBBB3-D6FD-4613-802A-DB53C3E09C1B}" type="presParOf" srcId="{F4CD3BD4-8F54-4B0F-B0CC-0F9CCA26FD19}" destId="{0060AAE2-C89E-4767-9E1F-85A8FD3270AE}" srcOrd="1" destOrd="0" presId="urn:microsoft.com/office/officeart/2018/2/layout/IconVerticalSolidList"/>
    <dgm:cxn modelId="{32C431A2-271A-4A80-8CF0-D5359B1CA774}" type="presParOf" srcId="{F4CD3BD4-8F54-4B0F-B0CC-0F9CCA26FD19}" destId="{DA15BA6E-3B30-47AA-B5DE-E10F4278FF7B}" srcOrd="2" destOrd="0" presId="urn:microsoft.com/office/officeart/2018/2/layout/IconVerticalSolidList"/>
    <dgm:cxn modelId="{67A017E0-2A60-423E-A804-4CDB58D6B095}" type="presParOf" srcId="{F4CD3BD4-8F54-4B0F-B0CC-0F9CCA26FD19}" destId="{EA9F5C84-52E3-4973-BD9B-7FDE764C58F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08342A-AE5C-4B6F-91E8-8DCB6A59D92C}">
      <dsp:nvSpPr>
        <dsp:cNvPr id="0" name=""/>
        <dsp:cNvSpPr/>
      </dsp:nvSpPr>
      <dsp:spPr>
        <a:xfrm>
          <a:off x="0" y="1261"/>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B67CBD-CF11-4ECA-94D4-AD95981783CA}">
      <dsp:nvSpPr>
        <dsp:cNvPr id="0" name=""/>
        <dsp:cNvSpPr/>
      </dsp:nvSpPr>
      <dsp:spPr>
        <a:xfrm>
          <a:off x="162550" y="122166"/>
          <a:ext cx="295547" cy="295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05727DF-2298-4D75-A0CB-565F373AB82B}">
      <dsp:nvSpPr>
        <dsp:cNvPr id="0" name=""/>
        <dsp:cNvSpPr/>
      </dsp:nvSpPr>
      <dsp:spPr>
        <a:xfrm>
          <a:off x="620648" y="1261"/>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a:t>What is security analytics?</a:t>
          </a:r>
        </a:p>
      </dsp:txBody>
      <dsp:txXfrm>
        <a:off x="620648" y="1261"/>
        <a:ext cx="9733026" cy="537358"/>
      </dsp:txXfrm>
    </dsp:sp>
    <dsp:sp modelId="{E0146248-BDB8-412D-8CD6-37369940BC35}">
      <dsp:nvSpPr>
        <dsp:cNvPr id="0" name=""/>
        <dsp:cNvSpPr/>
      </dsp:nvSpPr>
      <dsp:spPr>
        <a:xfrm>
          <a:off x="0" y="672958"/>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642CB0-8FF9-4F9B-BA80-E4846A7C9514}">
      <dsp:nvSpPr>
        <dsp:cNvPr id="0" name=""/>
        <dsp:cNvSpPr/>
      </dsp:nvSpPr>
      <dsp:spPr>
        <a:xfrm>
          <a:off x="162550" y="793864"/>
          <a:ext cx="295547" cy="295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2F4131-835B-4EFF-A24A-5BEC9BE32788}">
      <dsp:nvSpPr>
        <dsp:cNvPr id="0" name=""/>
        <dsp:cNvSpPr/>
      </dsp:nvSpPr>
      <dsp:spPr>
        <a:xfrm>
          <a:off x="620648" y="672958"/>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a:t>What is SIEM? And how is security analytics related to it?</a:t>
          </a:r>
        </a:p>
      </dsp:txBody>
      <dsp:txXfrm>
        <a:off x="620648" y="672958"/>
        <a:ext cx="9733026" cy="537358"/>
      </dsp:txXfrm>
    </dsp:sp>
    <dsp:sp modelId="{67F9C499-5468-4508-A3BD-04F4076F3485}">
      <dsp:nvSpPr>
        <dsp:cNvPr id="0" name=""/>
        <dsp:cNvSpPr/>
      </dsp:nvSpPr>
      <dsp:spPr>
        <a:xfrm>
          <a:off x="0" y="1344656"/>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610719-B5F4-4E3E-B374-DD9D4786D61E}">
      <dsp:nvSpPr>
        <dsp:cNvPr id="0" name=""/>
        <dsp:cNvSpPr/>
      </dsp:nvSpPr>
      <dsp:spPr>
        <a:xfrm>
          <a:off x="162550" y="1465562"/>
          <a:ext cx="295547" cy="295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222FC9-2D24-4A31-B27D-70D2AD8F9B82}">
      <dsp:nvSpPr>
        <dsp:cNvPr id="0" name=""/>
        <dsp:cNvSpPr/>
      </dsp:nvSpPr>
      <dsp:spPr>
        <a:xfrm>
          <a:off x="620648" y="1344656"/>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a:t>Why is security analytics important? What are its benefits?</a:t>
          </a:r>
        </a:p>
      </dsp:txBody>
      <dsp:txXfrm>
        <a:off x="620648" y="1344656"/>
        <a:ext cx="9733026" cy="537358"/>
      </dsp:txXfrm>
    </dsp:sp>
    <dsp:sp modelId="{F6E87958-3715-4A01-BBFC-239F176A88AF}">
      <dsp:nvSpPr>
        <dsp:cNvPr id="0" name=""/>
        <dsp:cNvSpPr/>
      </dsp:nvSpPr>
      <dsp:spPr>
        <a:xfrm>
          <a:off x="0" y="2016354"/>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B083CC-5297-440E-8364-B8B8B4593C2C}">
      <dsp:nvSpPr>
        <dsp:cNvPr id="0" name=""/>
        <dsp:cNvSpPr/>
      </dsp:nvSpPr>
      <dsp:spPr>
        <a:xfrm>
          <a:off x="162550" y="2137259"/>
          <a:ext cx="295547" cy="2955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7926C0A-DEEC-4949-8016-508A66519409}">
      <dsp:nvSpPr>
        <dsp:cNvPr id="0" name=""/>
        <dsp:cNvSpPr/>
      </dsp:nvSpPr>
      <dsp:spPr>
        <a:xfrm>
          <a:off x="620648" y="2016354"/>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dirty="0"/>
            <a:t>What are the challenges of security analytics?</a:t>
          </a:r>
        </a:p>
      </dsp:txBody>
      <dsp:txXfrm>
        <a:off x="620648" y="2016354"/>
        <a:ext cx="9733026" cy="537358"/>
      </dsp:txXfrm>
    </dsp:sp>
    <dsp:sp modelId="{9C341A41-45CD-4B06-BB5F-8A4780DF2E12}">
      <dsp:nvSpPr>
        <dsp:cNvPr id="0" name=""/>
        <dsp:cNvSpPr/>
      </dsp:nvSpPr>
      <dsp:spPr>
        <a:xfrm>
          <a:off x="0" y="2688052"/>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61255-5EB4-456F-B514-A8DDD7ED8EB4}">
      <dsp:nvSpPr>
        <dsp:cNvPr id="0" name=""/>
        <dsp:cNvSpPr/>
      </dsp:nvSpPr>
      <dsp:spPr>
        <a:xfrm>
          <a:off x="162550" y="2808957"/>
          <a:ext cx="295547" cy="2955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85039E-FDC6-4501-8F07-183AE554DD5E}">
      <dsp:nvSpPr>
        <dsp:cNvPr id="0" name=""/>
        <dsp:cNvSpPr/>
      </dsp:nvSpPr>
      <dsp:spPr>
        <a:xfrm>
          <a:off x="620648" y="2688052"/>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a:t>Who uses security analytics?</a:t>
          </a:r>
        </a:p>
      </dsp:txBody>
      <dsp:txXfrm>
        <a:off x="620648" y="2688052"/>
        <a:ext cx="9733026" cy="537358"/>
      </dsp:txXfrm>
    </dsp:sp>
    <dsp:sp modelId="{1BBE02D1-556F-404F-8EC3-F15F76339EC0}">
      <dsp:nvSpPr>
        <dsp:cNvPr id="0" name=""/>
        <dsp:cNvSpPr/>
      </dsp:nvSpPr>
      <dsp:spPr>
        <a:xfrm>
          <a:off x="0" y="3359749"/>
          <a:ext cx="10353675" cy="5373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60AAE2-C89E-4767-9E1F-85A8FD3270AE}">
      <dsp:nvSpPr>
        <dsp:cNvPr id="0" name=""/>
        <dsp:cNvSpPr/>
      </dsp:nvSpPr>
      <dsp:spPr>
        <a:xfrm>
          <a:off x="162550" y="3480655"/>
          <a:ext cx="295547" cy="29554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9F5C84-52E3-4973-BD9B-7FDE764C58FD}">
      <dsp:nvSpPr>
        <dsp:cNvPr id="0" name=""/>
        <dsp:cNvSpPr/>
      </dsp:nvSpPr>
      <dsp:spPr>
        <a:xfrm>
          <a:off x="620648" y="3359749"/>
          <a:ext cx="9733026" cy="5373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6870" tIns="56870" rIns="56870" bIns="56870" numCol="1" spcCol="1270" anchor="ctr" anchorCtr="0">
          <a:noAutofit/>
        </a:bodyPr>
        <a:lstStyle/>
        <a:p>
          <a:pPr marL="0" lvl="0" indent="0" algn="l" defTabSz="844550">
            <a:lnSpc>
              <a:spcPct val="90000"/>
            </a:lnSpc>
            <a:spcBef>
              <a:spcPct val="0"/>
            </a:spcBef>
            <a:spcAft>
              <a:spcPct val="35000"/>
            </a:spcAft>
            <a:buNone/>
          </a:pPr>
          <a:r>
            <a:rPr lang="en-US" sz="1900" kern="1200"/>
            <a:t>What are AWS offerings for security analytics?</a:t>
          </a:r>
        </a:p>
      </dsp:txBody>
      <dsp:txXfrm>
        <a:off x="620648" y="3359749"/>
        <a:ext cx="9733026" cy="53735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9/28/2023</a:t>
            </a:fld>
            <a:endParaRPr lang="en-US" dirty="0"/>
          </a:p>
        </p:txBody>
      </p:sp>
      <p:sp>
        <p:nvSpPr>
          <p:cNvPr id="5" name="Footer Placeholder 4"/>
          <p:cNvSpPr>
            <a:spLocks noGrp="1"/>
          </p:cNvSpPr>
          <p:nvPr>
            <p:ph type="ftr" sz="quarter" idx="11"/>
          </p:nvPr>
        </p:nvSpPr>
        <p:spPr/>
        <p:txBody>
          <a:bodyPr/>
          <a:lstStyle/>
          <a:p>
            <a:endParaRPr lang="en-US">
              <a:solidFill>
                <a:schemeClr val="tx1">
                  <a:alpha val="60000"/>
                </a:schemeClr>
              </a:solidFill>
            </a:endParaRPr>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57999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3736474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50288090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963904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9/28/2023</a:t>
            </a:fld>
            <a:endParaRPr lang="en-US" dirty="0"/>
          </a:p>
        </p:txBody>
      </p:sp>
      <p:sp>
        <p:nvSpPr>
          <p:cNvPr id="6" name="Footer Placeholder 5"/>
          <p:cNvSpPr>
            <a:spLocks noGrp="1"/>
          </p:cNvSpPr>
          <p:nvPr>
            <p:ph type="ftr" sz="quarter" idx="11"/>
          </p:nvPr>
        </p:nvSpPr>
        <p:spPr/>
        <p:txBody>
          <a:bodyPr/>
          <a:lstStyle/>
          <a:p>
            <a:endParaRPr lang="en-US" dirty="0">
              <a:solidFill>
                <a:schemeClr val="tx1">
                  <a:alpha val="60000"/>
                </a:schemeClr>
              </a:solidFill>
            </a:endParaRPr>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6123323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9/28/2023</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0999477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7E0CF6C-748E-4B7A-BC8B-3011EF78ED13}" type="datetime1">
              <a:rPr lang="en-US" smtClean="0"/>
              <a:pPr/>
              <a:t>9/28/2023</a:t>
            </a:fld>
            <a:endParaRPr lang="en-US" dirty="0"/>
          </a:p>
        </p:txBody>
      </p:sp>
      <p:sp>
        <p:nvSpPr>
          <p:cNvPr id="4" name="Footer Placeholder 3"/>
          <p:cNvSpPr>
            <a:spLocks noGrp="1"/>
          </p:cNvSpPr>
          <p:nvPr>
            <p:ph type="ftr" sz="quarter" idx="11"/>
          </p:nvPr>
        </p:nvSpPr>
        <p:spPr/>
        <p:txBody>
          <a:bodyPr/>
          <a:lstStyle/>
          <a:p>
            <a:endParaRPr lang="en-US" dirty="0">
              <a:solidFill>
                <a:schemeClr val="tx1">
                  <a:alpha val="60000"/>
                </a:schemeClr>
              </a:solidFill>
            </a:endParaRPr>
          </a:p>
        </p:txBody>
      </p:sp>
      <p:sp>
        <p:nvSpPr>
          <p:cNvPr id="5" name="Slide Number Placeholder 4"/>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81260991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16256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16419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55F08A-1E71-4B2B-BB49-E743F2903911}" type="datetime1">
              <a:rPr lang="en-US" smtClean="0"/>
              <a:t>9/28/2023</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45165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2551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25766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8016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B41CFF-90C9-47B3-9DA1-F2BF8D839F7E}" type="datetime1">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276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048FA-06AB-4884-A69B-986B96E68A24}" type="datetime1">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2724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DB7ABA-0172-4F9C-889D-567164F66BCD}" type="datetime1">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8973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6791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7E0CF6C-748E-4B7A-BC8B-3011EF78ED13}" type="datetime1">
              <a:rPr lang="en-US" smtClean="0"/>
              <a:pPr/>
              <a:t>9/28/2023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solidFill>
                <a:schemeClr val="tx1">
                  <a:alpha val="60000"/>
                </a:schemeClr>
              </a:solidFill>
            </a:endParaRP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22978772"/>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hazi.info/aws-%E6%9C%83%E5%9C%A8-internet-%E4%B8%8A%E6%8E%83-credentials/"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aws.amazon.com/security-lake/" TargetMode="External"/><Relationship Id="rId3" Type="http://schemas.openxmlformats.org/officeDocument/2006/relationships/hyperlink" Target="https://aws.amazon.com/guardduty/" TargetMode="External"/><Relationship Id="rId7" Type="http://schemas.openxmlformats.org/officeDocument/2006/relationships/hyperlink" Target="https://aws.amazon.com/security-hub/" TargetMode="External"/><Relationship Id="rId2" Type="http://schemas.openxmlformats.org/officeDocument/2006/relationships/hyperlink" Target="https://aws.amazon.com/opensearch-service/" TargetMode="External"/><Relationship Id="rId1" Type="http://schemas.openxmlformats.org/officeDocument/2006/relationships/slideLayout" Target="../slideLayouts/slideLayout2.xml"/><Relationship Id="rId6" Type="http://schemas.openxmlformats.org/officeDocument/2006/relationships/hyperlink" Target="https://aws.amazon.com/cloudtrail/" TargetMode="External"/><Relationship Id="rId5" Type="http://schemas.openxmlformats.org/officeDocument/2006/relationships/hyperlink" Target="https://aws.amazon.com/inspector/" TargetMode="External"/><Relationship Id="rId4" Type="http://schemas.openxmlformats.org/officeDocument/2006/relationships/hyperlink" Target="https://aws.amazon.com/detecti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3">
            <a:extLst>
              <a:ext uri="{FF2B5EF4-FFF2-40B4-BE49-F238E27FC236}">
                <a16:creationId xmlns:a16="http://schemas.microsoft.com/office/drawing/2014/main" id="{8841A5FC-8E25-4E41-2E8F-EE4EC75EB36F}"/>
              </a:ext>
            </a:extLst>
          </p:cNvPr>
          <p:cNvPicPr>
            <a:picLocks noChangeAspect="1"/>
          </p:cNvPicPr>
          <p:nvPr/>
        </p:nvPicPr>
        <p:blipFill rotWithShape="1">
          <a:blip r:embed="rId2">
            <a:alphaModFix amt="60000"/>
          </a:blip>
          <a:srcRect t="7208" r="-1" b="2425"/>
          <a:stretch/>
        </p:blipFill>
        <p:spPr>
          <a:xfrm>
            <a:off x="3048" y="10"/>
            <a:ext cx="12188952" cy="6856614"/>
          </a:xfrm>
          <a:prstGeom prst="rect">
            <a:avLst/>
          </a:prstGeom>
        </p:spPr>
      </p:pic>
      <p:sp>
        <p:nvSpPr>
          <p:cNvPr id="2" name="Title 1">
            <a:extLst>
              <a:ext uri="{FF2B5EF4-FFF2-40B4-BE49-F238E27FC236}">
                <a16:creationId xmlns:a16="http://schemas.microsoft.com/office/drawing/2014/main" id="{C3D41FC1-E8C2-C13F-92CC-8C14A4FF3582}"/>
              </a:ext>
            </a:extLst>
          </p:cNvPr>
          <p:cNvSpPr>
            <a:spLocks noGrp="1"/>
          </p:cNvSpPr>
          <p:nvPr>
            <p:ph type="ctrTitle"/>
          </p:nvPr>
        </p:nvSpPr>
        <p:spPr>
          <a:xfrm>
            <a:off x="996275" y="744909"/>
            <a:ext cx="10190071" cy="3145855"/>
          </a:xfrm>
        </p:spPr>
        <p:txBody>
          <a:bodyPr anchor="b">
            <a:normAutofit/>
          </a:bodyPr>
          <a:lstStyle/>
          <a:p>
            <a:r>
              <a:rPr lang="en-US" sz="5200">
                <a:solidFill>
                  <a:srgbClr val="FFFFFF"/>
                </a:solidFill>
              </a:rPr>
              <a:t>AWS Security Analytics</a:t>
            </a:r>
            <a:endParaRPr lang="en-IN" sz="5200">
              <a:solidFill>
                <a:srgbClr val="FFFFFF"/>
              </a:solidFill>
            </a:endParaRPr>
          </a:p>
        </p:txBody>
      </p:sp>
      <p:sp>
        <p:nvSpPr>
          <p:cNvPr id="3" name="Subtitle 2">
            <a:extLst>
              <a:ext uri="{FF2B5EF4-FFF2-40B4-BE49-F238E27FC236}">
                <a16:creationId xmlns:a16="http://schemas.microsoft.com/office/drawing/2014/main" id="{9D733927-776F-B745-1091-709D19262B52}"/>
              </a:ext>
            </a:extLst>
          </p:cNvPr>
          <p:cNvSpPr>
            <a:spLocks noGrp="1"/>
          </p:cNvSpPr>
          <p:nvPr>
            <p:ph type="subTitle" idx="1"/>
          </p:nvPr>
        </p:nvSpPr>
        <p:spPr>
          <a:xfrm>
            <a:off x="1218708" y="4069780"/>
            <a:ext cx="9781327" cy="2056617"/>
          </a:xfrm>
        </p:spPr>
        <p:txBody>
          <a:bodyPr anchor="t">
            <a:normAutofit/>
          </a:bodyPr>
          <a:lstStyle/>
          <a:p>
            <a:endParaRPr lang="en-IN" sz="2200" dirty="0">
              <a:solidFill>
                <a:srgbClr val="FFFFFF"/>
              </a:solidFill>
            </a:endParaRPr>
          </a:p>
        </p:txBody>
      </p:sp>
    </p:spTree>
    <p:extLst>
      <p:ext uri="{BB962C8B-B14F-4D97-AF65-F5344CB8AC3E}">
        <p14:creationId xmlns:p14="http://schemas.microsoft.com/office/powerpoint/2010/main" val="1937955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3932-836E-CCE4-888A-3D1E8AC28610}"/>
              </a:ext>
            </a:extLst>
          </p:cNvPr>
          <p:cNvSpPr>
            <a:spLocks noGrp="1"/>
          </p:cNvSpPr>
          <p:nvPr>
            <p:ph type="title"/>
          </p:nvPr>
        </p:nvSpPr>
        <p:spPr>
          <a:xfrm>
            <a:off x="1015395" y="2661920"/>
            <a:ext cx="10353762" cy="970450"/>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3313A56E-B7F1-2296-1487-81048F7AB96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831579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FE535-B776-F30D-9461-11CE83563E8E}"/>
              </a:ext>
            </a:extLst>
          </p:cNvPr>
          <p:cNvSpPr>
            <a:spLocks noGrp="1"/>
          </p:cNvSpPr>
          <p:nvPr>
            <p:ph type="title"/>
          </p:nvPr>
        </p:nvSpPr>
        <p:spPr>
          <a:xfrm>
            <a:off x="913795" y="609600"/>
            <a:ext cx="10353762" cy="970450"/>
          </a:xfrm>
        </p:spPr>
        <p:txBody>
          <a:bodyPr>
            <a:normAutofit/>
          </a:bodyPr>
          <a:lstStyle/>
          <a:p>
            <a:r>
              <a:rPr lang="en-US" dirty="0"/>
              <a:t>TOPICS</a:t>
            </a:r>
            <a:endParaRPr lang="en-IN" dirty="0"/>
          </a:p>
        </p:txBody>
      </p:sp>
      <p:pic>
        <p:nvPicPr>
          <p:cNvPr id="10" name="Picture 9">
            <a:extLst>
              <a:ext uri="{FF2B5EF4-FFF2-40B4-BE49-F238E27FC236}">
                <a16:creationId xmlns:a16="http://schemas.microsoft.com/office/drawing/2014/main" id="{A8D526D7-C782-4F65-A21F-A6B40D869B47}"/>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87B72C5B-CFB7-9F70-D563-0071C4821D1A}"/>
              </a:ext>
            </a:extLst>
          </p:cNvPr>
          <p:cNvGraphicFramePr>
            <a:graphicFrameLocks noGrp="1"/>
          </p:cNvGraphicFramePr>
          <p:nvPr>
            <p:ph idx="1"/>
            <p:extLst>
              <p:ext uri="{D42A27DB-BD31-4B8C-83A1-F6EECF244321}">
                <p14:modId xmlns:p14="http://schemas.microsoft.com/office/powerpoint/2010/main" val="1827084514"/>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021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29E4-BE5D-3F00-8C4E-27C8C59333D1}"/>
              </a:ext>
            </a:extLst>
          </p:cNvPr>
          <p:cNvSpPr>
            <a:spLocks noGrp="1"/>
          </p:cNvSpPr>
          <p:nvPr>
            <p:ph type="title"/>
          </p:nvPr>
        </p:nvSpPr>
        <p:spPr/>
        <p:txBody>
          <a:bodyPr/>
          <a:lstStyle/>
          <a:p>
            <a:r>
              <a:rPr lang="en-US" dirty="0"/>
              <a:t>What is security analytics?</a:t>
            </a:r>
            <a:endParaRPr lang="en-IN" dirty="0"/>
          </a:p>
        </p:txBody>
      </p:sp>
      <p:sp>
        <p:nvSpPr>
          <p:cNvPr id="3" name="Content Placeholder 2">
            <a:extLst>
              <a:ext uri="{FF2B5EF4-FFF2-40B4-BE49-F238E27FC236}">
                <a16:creationId xmlns:a16="http://schemas.microsoft.com/office/drawing/2014/main" id="{3BE7E6B8-CC84-7454-BEA9-751A37C67906}"/>
              </a:ext>
            </a:extLst>
          </p:cNvPr>
          <p:cNvSpPr>
            <a:spLocks noGrp="1"/>
          </p:cNvSpPr>
          <p:nvPr>
            <p:ph idx="1"/>
          </p:nvPr>
        </p:nvSpPr>
        <p:spPr/>
        <p:txBody>
          <a:bodyPr>
            <a:normAutofit/>
          </a:bodyPr>
          <a:lstStyle/>
          <a:p>
            <a:pPr marL="36900" indent="0">
              <a:buNone/>
            </a:pPr>
            <a:r>
              <a:rPr lang="en-US" sz="2800" dirty="0">
                <a:latin typeface="AmazonEmber"/>
              </a:rPr>
              <a:t>Security analytics is the combination of tools and technique used to identify, protect, and </a:t>
            </a:r>
            <a:r>
              <a:rPr lang="en-US" sz="2800" i="0" dirty="0">
                <a:solidFill>
                  <a:srgbClr val="D1D5DB"/>
                </a:solidFill>
                <a:effectLst/>
                <a:latin typeface="AmazonEmber"/>
              </a:rPr>
              <a:t> improve the security of your cloud-based infrastructure and applications hosted on Amazon Web Services (AWS) </a:t>
            </a:r>
            <a:r>
              <a:rPr lang="en-US" sz="2800" dirty="0">
                <a:latin typeface="AmazonEmber"/>
              </a:rPr>
              <a:t> </a:t>
            </a:r>
            <a:endParaRPr lang="en-IN" sz="2800" dirty="0">
              <a:latin typeface="AmazonEmber"/>
            </a:endParaRPr>
          </a:p>
        </p:txBody>
      </p:sp>
    </p:spTree>
    <p:extLst>
      <p:ext uri="{BB962C8B-B14F-4D97-AF65-F5344CB8AC3E}">
        <p14:creationId xmlns:p14="http://schemas.microsoft.com/office/powerpoint/2010/main" val="306361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AF00-F509-E00F-EB74-73A78847E4D5}"/>
              </a:ext>
            </a:extLst>
          </p:cNvPr>
          <p:cNvSpPr>
            <a:spLocks noGrp="1"/>
          </p:cNvSpPr>
          <p:nvPr>
            <p:ph type="title"/>
          </p:nvPr>
        </p:nvSpPr>
        <p:spPr>
          <a:xfrm>
            <a:off x="913795" y="609600"/>
            <a:ext cx="10353762" cy="1276350"/>
          </a:xfrm>
        </p:spPr>
        <p:txBody>
          <a:bodyPr>
            <a:noAutofit/>
          </a:bodyPr>
          <a:lstStyle/>
          <a:p>
            <a:r>
              <a:rPr lang="en-US" sz="3200" b="1" dirty="0"/>
              <a:t>What is SEIM ? And how is security analytics related to it?</a:t>
            </a:r>
            <a:endParaRPr lang="en-IN" sz="3200" b="1" dirty="0"/>
          </a:p>
        </p:txBody>
      </p:sp>
      <p:sp>
        <p:nvSpPr>
          <p:cNvPr id="3" name="Content Placeholder 2">
            <a:extLst>
              <a:ext uri="{FF2B5EF4-FFF2-40B4-BE49-F238E27FC236}">
                <a16:creationId xmlns:a16="http://schemas.microsoft.com/office/drawing/2014/main" id="{3B4830EE-15A2-9EBD-09F5-C57F29BAF1E6}"/>
              </a:ext>
            </a:extLst>
          </p:cNvPr>
          <p:cNvSpPr>
            <a:spLocks noGrp="1"/>
          </p:cNvSpPr>
          <p:nvPr>
            <p:ph idx="1"/>
          </p:nvPr>
        </p:nvSpPr>
        <p:spPr>
          <a:xfrm>
            <a:off x="913795" y="2084874"/>
            <a:ext cx="10353762" cy="4696926"/>
          </a:xfrm>
        </p:spPr>
        <p:txBody>
          <a:bodyPr>
            <a:normAutofit/>
          </a:bodyPr>
          <a:lstStyle/>
          <a:p>
            <a:pPr>
              <a:buFont typeface="Wingdings" panose="05000000000000000000" pitchFamily="2" charset="2"/>
              <a:buChar char="v"/>
            </a:pPr>
            <a:r>
              <a:rPr lang="en-US" i="0" dirty="0">
                <a:solidFill>
                  <a:schemeClr val="tx1"/>
                </a:solidFill>
                <a:effectLst/>
                <a:latin typeface="AmazonEmber"/>
              </a:rPr>
              <a:t>Security information and event management systems (SIEM) have been in use for two decades.</a:t>
            </a:r>
          </a:p>
          <a:p>
            <a:pPr>
              <a:buFont typeface="Wingdings" panose="05000000000000000000" pitchFamily="2" charset="2"/>
              <a:buChar char="v"/>
            </a:pPr>
            <a:r>
              <a:rPr lang="en-US" i="0" dirty="0">
                <a:solidFill>
                  <a:schemeClr val="tx1"/>
                </a:solidFill>
                <a:effectLst/>
                <a:latin typeface="AmazonEmber"/>
              </a:rPr>
              <a:t>This tool collects and analyzes data from your AWS environment, looking for signs of security threats or unusual activities, this helps in securing your AWS infrastructure.</a:t>
            </a:r>
          </a:p>
          <a:p>
            <a:pPr>
              <a:buFont typeface="Wingdings" panose="05000000000000000000" pitchFamily="2" charset="2"/>
              <a:buChar char="v"/>
            </a:pPr>
            <a:r>
              <a:rPr lang="en-US" i="0" dirty="0">
                <a:solidFill>
                  <a:schemeClr val="tx1"/>
                </a:solidFill>
                <a:effectLst/>
                <a:latin typeface="AmazonEmber"/>
              </a:rPr>
              <a:t>As data volume continue rising, SIEM is no longer the preferred solution, and also </a:t>
            </a:r>
            <a:r>
              <a:rPr lang="en-IN" i="0" dirty="0">
                <a:solidFill>
                  <a:schemeClr val="tx1"/>
                </a:solidFill>
                <a:effectLst/>
                <a:latin typeface="AmazonEmber"/>
              </a:rPr>
              <a:t>Actors use different techniques that confuse SIEM solutions. Therefore security analytics can be used as they are immune to these challenges.</a:t>
            </a:r>
          </a:p>
          <a:p>
            <a:pPr>
              <a:buFont typeface="Wingdings" panose="05000000000000000000" pitchFamily="2" charset="2"/>
              <a:buChar char="v"/>
            </a:pPr>
            <a:r>
              <a:rPr lang="en-US" i="0" dirty="0">
                <a:solidFill>
                  <a:schemeClr val="tx1"/>
                </a:solidFill>
                <a:effectLst/>
                <a:latin typeface="AmazonEmber"/>
              </a:rPr>
              <a:t>Security analytics and Security Information and Event Management (SIEM) are closely related concepts that work together to enhance an organization's cybersecurity efforts. </a:t>
            </a:r>
          </a:p>
          <a:p>
            <a:pPr>
              <a:buFont typeface="Wingdings" panose="05000000000000000000" pitchFamily="2" charset="2"/>
              <a:buChar char="v"/>
            </a:pPr>
            <a:r>
              <a:rPr lang="en-US" i="0" dirty="0">
                <a:solidFill>
                  <a:schemeClr val="tx1"/>
                </a:solidFill>
                <a:effectLst/>
                <a:latin typeface="AmazonEmber"/>
              </a:rPr>
              <a:t>In simple terms, you can think of security analytics as the broader process of analyzing data to enhance security, while SIEM is a specific tool or technology used within that process.</a:t>
            </a:r>
            <a:r>
              <a:rPr lang="en-US" i="0" dirty="0">
                <a:solidFill>
                  <a:srgbClr val="D1D5DB"/>
                </a:solidFill>
                <a:effectLst/>
                <a:latin typeface="AmazonEmber"/>
              </a:rPr>
              <a:t> </a:t>
            </a:r>
            <a:endParaRPr lang="en-IN" dirty="0">
              <a:solidFill>
                <a:schemeClr val="tx1"/>
              </a:solidFill>
              <a:latin typeface="AmazonEmber"/>
            </a:endParaRPr>
          </a:p>
        </p:txBody>
      </p:sp>
    </p:spTree>
    <p:extLst>
      <p:ext uri="{BB962C8B-B14F-4D97-AF65-F5344CB8AC3E}">
        <p14:creationId xmlns:p14="http://schemas.microsoft.com/office/powerpoint/2010/main" val="241009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BB441C-4D2A-6FC6-199B-D16C6DE20203}"/>
              </a:ext>
            </a:extLst>
          </p:cNvPr>
          <p:cNvSpPr>
            <a:spLocks noGrp="1"/>
          </p:cNvSpPr>
          <p:nvPr>
            <p:ph type="title"/>
          </p:nvPr>
        </p:nvSpPr>
        <p:spPr>
          <a:xfrm>
            <a:off x="913795" y="609600"/>
            <a:ext cx="3078749" cy="970450"/>
          </a:xfrm>
        </p:spPr>
        <p:txBody>
          <a:bodyPr anchor="b">
            <a:normAutofit fontScale="90000"/>
          </a:bodyPr>
          <a:lstStyle/>
          <a:p>
            <a:pPr algn="l">
              <a:lnSpc>
                <a:spcPct val="90000"/>
              </a:lnSpc>
            </a:pPr>
            <a:r>
              <a:rPr lang="en-US" sz="2400" b="1" i="0" dirty="0">
                <a:ln>
                  <a:solidFill>
                    <a:srgbClr val="404040">
                      <a:alpha val="10000"/>
                    </a:srgbClr>
                  </a:solidFill>
                </a:ln>
                <a:solidFill>
                  <a:srgbClr val="DADADA"/>
                </a:solidFill>
                <a:effectLst/>
                <a:latin typeface="AmazonEmberBold"/>
              </a:rPr>
              <a:t>Why is security analytics important? What are its benefits?</a:t>
            </a:r>
            <a:br>
              <a:rPr lang="en-US" sz="1500" b="1" i="0" dirty="0">
                <a:ln>
                  <a:solidFill>
                    <a:srgbClr val="404040">
                      <a:alpha val="10000"/>
                    </a:srgbClr>
                  </a:solidFill>
                </a:ln>
                <a:solidFill>
                  <a:srgbClr val="DADADA"/>
                </a:solidFill>
                <a:effectLst/>
                <a:latin typeface="AmazonEmberBold"/>
              </a:rPr>
            </a:br>
            <a:endParaRPr lang="en-IN" sz="1500" b="1" dirty="0">
              <a:ln>
                <a:solidFill>
                  <a:srgbClr val="404040">
                    <a:alpha val="10000"/>
                  </a:srgbClr>
                </a:solidFill>
              </a:ln>
              <a:solidFill>
                <a:srgbClr val="DADADA"/>
              </a:solidFill>
            </a:endParaRPr>
          </a:p>
        </p:txBody>
      </p:sp>
      <p:sp>
        <p:nvSpPr>
          <p:cNvPr id="3" name="Content Placeholder 2">
            <a:extLst>
              <a:ext uri="{FF2B5EF4-FFF2-40B4-BE49-F238E27FC236}">
                <a16:creationId xmlns:a16="http://schemas.microsoft.com/office/drawing/2014/main" id="{93243336-D3B1-88FA-EE41-6EF7B85FFB17}"/>
              </a:ext>
            </a:extLst>
          </p:cNvPr>
          <p:cNvSpPr>
            <a:spLocks noGrp="1"/>
          </p:cNvSpPr>
          <p:nvPr>
            <p:ph idx="1"/>
          </p:nvPr>
        </p:nvSpPr>
        <p:spPr>
          <a:xfrm>
            <a:off x="913795" y="1732449"/>
            <a:ext cx="3078749" cy="4058751"/>
          </a:xfrm>
        </p:spPr>
        <p:txBody>
          <a:bodyPr anchor="t">
            <a:normAutofit/>
          </a:bodyPr>
          <a:lstStyle/>
          <a:p>
            <a:r>
              <a:rPr lang="en-US" sz="2400" b="0" i="0" dirty="0">
                <a:ln>
                  <a:solidFill>
                    <a:srgbClr val="404040">
                      <a:alpha val="10000"/>
                    </a:srgbClr>
                  </a:solidFill>
                </a:ln>
                <a:solidFill>
                  <a:srgbClr val="DADADA"/>
                </a:solidFill>
                <a:effectLst/>
                <a:latin typeface="AmazonEmber"/>
              </a:rPr>
              <a:t>Security analytics is important because it allows you to detect threats before they impact your system.</a:t>
            </a:r>
          </a:p>
          <a:p>
            <a:endParaRPr lang="en-IN" sz="1600" dirty="0">
              <a:ln>
                <a:solidFill>
                  <a:srgbClr val="404040">
                    <a:alpha val="10000"/>
                  </a:srgbClr>
                </a:solidFill>
              </a:ln>
              <a:solidFill>
                <a:srgbClr val="DADADA"/>
              </a:solidFill>
            </a:endParaRPr>
          </a:p>
        </p:txBody>
      </p:sp>
      <p:sp>
        <p:nvSpPr>
          <p:cNvPr id="13" name="Rectangle 1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666F529-EAF1-3B36-DBF4-0E0CF394E9F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36007" y="965196"/>
            <a:ext cx="7081101" cy="5100324"/>
          </a:xfrm>
          <a:prstGeom prst="rect">
            <a:avLst/>
          </a:prstGeom>
        </p:spPr>
      </p:pic>
      <p:sp>
        <p:nvSpPr>
          <p:cNvPr id="6" name="TextBox 5">
            <a:extLst>
              <a:ext uri="{FF2B5EF4-FFF2-40B4-BE49-F238E27FC236}">
                <a16:creationId xmlns:a16="http://schemas.microsoft.com/office/drawing/2014/main" id="{4600B058-D14D-A597-99DF-9AC4FB1E00E7}"/>
              </a:ext>
            </a:extLst>
          </p:cNvPr>
          <p:cNvSpPr txBox="1"/>
          <p:nvPr/>
        </p:nvSpPr>
        <p:spPr>
          <a:xfrm>
            <a:off x="8081069" y="4755174"/>
            <a:ext cx="2715807"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shazi.info/aws-%E6%9C%83%E5%9C%A8-internet-%E4%B8%8A%E6%8E%83-credentials/">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nd/3.0/">
                  <a:extLst>
                    <a:ext uri="{A12FA001-AC4F-418D-AE19-62706E023703}">
                      <ahyp:hlinkClr xmlns:ahyp="http://schemas.microsoft.com/office/drawing/2018/hyperlinkcolor" val="tx"/>
                    </a:ext>
                  </a:extLst>
                </a:hlinkClick>
              </a:rPr>
              <a:t>CC BY-NC-ND</a:t>
            </a:r>
            <a:endParaRPr lang="en-IN" sz="700">
              <a:solidFill>
                <a:srgbClr val="FFFFFF"/>
              </a:solidFill>
            </a:endParaRPr>
          </a:p>
        </p:txBody>
      </p:sp>
    </p:spTree>
    <p:extLst>
      <p:ext uri="{BB962C8B-B14F-4D97-AF65-F5344CB8AC3E}">
        <p14:creationId xmlns:p14="http://schemas.microsoft.com/office/powerpoint/2010/main" val="424101422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08FCB-49CE-E26A-92F9-02DD1D81D63A}"/>
              </a:ext>
            </a:extLst>
          </p:cNvPr>
          <p:cNvSpPr>
            <a:spLocks noGrp="1"/>
          </p:cNvSpPr>
          <p:nvPr>
            <p:ph type="title"/>
          </p:nvPr>
        </p:nvSpPr>
        <p:spPr/>
        <p:txBody>
          <a:bodyPr>
            <a:normAutofit fontScale="90000"/>
          </a:bodyPr>
          <a:lstStyle/>
          <a:p>
            <a:r>
              <a:rPr lang="en-US" dirty="0"/>
              <a:t>Benefits</a:t>
            </a:r>
            <a:br>
              <a:rPr lang="en-US" dirty="0"/>
            </a:br>
            <a:endParaRPr lang="en-IN" dirty="0"/>
          </a:p>
        </p:txBody>
      </p:sp>
      <p:sp>
        <p:nvSpPr>
          <p:cNvPr id="3" name="Content Placeholder 2">
            <a:extLst>
              <a:ext uri="{FF2B5EF4-FFF2-40B4-BE49-F238E27FC236}">
                <a16:creationId xmlns:a16="http://schemas.microsoft.com/office/drawing/2014/main" id="{8A9835F7-26EC-DE19-BFBA-F6555DAEC1C5}"/>
              </a:ext>
            </a:extLst>
          </p:cNvPr>
          <p:cNvSpPr>
            <a:spLocks noGrp="1"/>
          </p:cNvSpPr>
          <p:nvPr>
            <p:ph idx="1"/>
          </p:nvPr>
        </p:nvSpPr>
        <p:spPr>
          <a:xfrm>
            <a:off x="924443" y="1360974"/>
            <a:ext cx="10353762" cy="5039826"/>
          </a:xfrm>
        </p:spPr>
        <p:txBody>
          <a:bodyPr>
            <a:normAutofit lnSpcReduction="10000"/>
          </a:bodyPr>
          <a:lstStyle/>
          <a:p>
            <a:pPr>
              <a:buFont typeface="Wingdings" panose="05000000000000000000" pitchFamily="2" charset="2"/>
              <a:buChar char="v"/>
            </a:pPr>
            <a:r>
              <a:rPr lang="en-US" b="1" i="0" u="sng" dirty="0">
                <a:effectLst/>
                <a:latin typeface="Söhne"/>
              </a:rPr>
              <a:t>Monitoring</a:t>
            </a:r>
            <a:r>
              <a:rPr lang="en-US" b="0" i="0" dirty="0">
                <a:solidFill>
                  <a:srgbClr val="D1D5DB"/>
                </a:solidFill>
                <a:effectLst/>
                <a:latin typeface="Söhne"/>
              </a:rPr>
              <a:t>: This is like having security cameras in your AWS environment. AWS continuously collects data about your cloud resources, user activities, and network traffic. It monitors for any unusual or potentially malicious behavior.</a:t>
            </a:r>
          </a:p>
          <a:p>
            <a:pPr>
              <a:buFont typeface="Wingdings" panose="05000000000000000000" pitchFamily="2" charset="2"/>
              <a:buChar char="v"/>
            </a:pPr>
            <a:r>
              <a:rPr lang="en-US" b="1" i="0" u="sng" dirty="0">
                <a:effectLst/>
                <a:latin typeface="Söhne"/>
              </a:rPr>
              <a:t>Analysis</a:t>
            </a:r>
            <a:r>
              <a:rPr lang="en-US" b="0" i="0" dirty="0">
                <a:solidFill>
                  <a:srgbClr val="D1D5DB"/>
                </a:solidFill>
                <a:effectLst/>
                <a:latin typeface="Söhne"/>
              </a:rPr>
              <a:t>: Just like a security team reviewing footage from the cameras, AWS uses algorithms and rules to analyze the collected data. It looks for patterns or signs of security threats, such as unauthorized access attempts, data breaches,</a:t>
            </a:r>
            <a:r>
              <a:rPr lang="en-US" dirty="0">
                <a:solidFill>
                  <a:srgbClr val="D1D5DB"/>
                </a:solidFill>
                <a:effectLst/>
                <a:latin typeface="Söhne"/>
              </a:rPr>
              <a:t> etc..</a:t>
            </a:r>
          </a:p>
          <a:p>
            <a:pPr>
              <a:buFont typeface="Wingdings" panose="05000000000000000000" pitchFamily="2" charset="2"/>
              <a:buChar char="v"/>
            </a:pPr>
            <a:r>
              <a:rPr lang="en-US" b="1" i="0" u="sng" dirty="0">
                <a:effectLst/>
                <a:latin typeface="Söhne"/>
              </a:rPr>
              <a:t>Alerts</a:t>
            </a:r>
            <a:r>
              <a:rPr lang="en-US" b="0" i="0" dirty="0">
                <a:solidFill>
                  <a:srgbClr val="D1D5DB"/>
                </a:solidFill>
                <a:effectLst/>
                <a:latin typeface="Söhne"/>
              </a:rPr>
              <a:t>: When AWS detects something suspicious, it sends alerts to notify you.</a:t>
            </a:r>
          </a:p>
          <a:p>
            <a:pPr algn="l">
              <a:buFont typeface="Wingdings" panose="05000000000000000000" pitchFamily="2" charset="2"/>
              <a:buChar char="v"/>
            </a:pPr>
            <a:r>
              <a:rPr lang="en-US" b="1" i="0" u="sng" dirty="0">
                <a:solidFill>
                  <a:srgbClr val="D1D5DB"/>
                </a:solidFill>
                <a:effectLst/>
                <a:latin typeface="Söhne"/>
              </a:rPr>
              <a:t>Investigation</a:t>
            </a:r>
            <a:r>
              <a:rPr lang="en-US" b="0" i="0" dirty="0">
                <a:solidFill>
                  <a:srgbClr val="D1D5DB"/>
                </a:solidFill>
                <a:effectLst/>
                <a:latin typeface="Söhne"/>
              </a:rPr>
              <a:t>: Once alerted, you or your security team can investigate further to understand the nature and severity of the threat</a:t>
            </a:r>
          </a:p>
          <a:p>
            <a:pPr algn="l">
              <a:buFont typeface="Wingdings" panose="05000000000000000000" pitchFamily="2" charset="2"/>
              <a:buChar char="v"/>
            </a:pPr>
            <a:r>
              <a:rPr lang="en-US" b="1" i="0" u="sng" dirty="0">
                <a:solidFill>
                  <a:srgbClr val="D1D5DB"/>
                </a:solidFill>
                <a:effectLst/>
                <a:latin typeface="Söhne"/>
              </a:rPr>
              <a:t>Response</a:t>
            </a:r>
            <a:r>
              <a:rPr lang="en-US" b="0" i="0" dirty="0">
                <a:solidFill>
                  <a:srgbClr val="D1D5DB"/>
                </a:solidFill>
                <a:effectLst/>
                <a:latin typeface="Söhne"/>
              </a:rPr>
              <a:t>: After investigating, you can take action to mitigate the threat. This might involve blocking suspicious traffic, revoking access to compromised accounts, etc..</a:t>
            </a:r>
          </a:p>
          <a:p>
            <a:pPr algn="l">
              <a:buFont typeface="Wingdings" panose="05000000000000000000" pitchFamily="2" charset="2"/>
              <a:buChar char="v"/>
            </a:pPr>
            <a:r>
              <a:rPr lang="en-US" b="1" i="0" u="sng" dirty="0">
                <a:solidFill>
                  <a:srgbClr val="D1D5DB"/>
                </a:solidFill>
                <a:effectLst/>
                <a:latin typeface="Söhne"/>
              </a:rPr>
              <a:t>Improvement</a:t>
            </a:r>
            <a:r>
              <a:rPr lang="en-US" b="0" i="0" dirty="0">
                <a:solidFill>
                  <a:srgbClr val="D1D5DB"/>
                </a:solidFill>
                <a:effectLst/>
                <a:latin typeface="Söhne"/>
              </a:rPr>
              <a:t>: You can use the insights gained from each incident to improve your overall security posture. This can include adjusting security policies, updating configurations, or implementing additional security measures.</a:t>
            </a:r>
          </a:p>
          <a:p>
            <a:endParaRPr lang="en-IN" dirty="0"/>
          </a:p>
        </p:txBody>
      </p:sp>
    </p:spTree>
    <p:extLst>
      <p:ext uri="{BB962C8B-B14F-4D97-AF65-F5344CB8AC3E}">
        <p14:creationId xmlns:p14="http://schemas.microsoft.com/office/powerpoint/2010/main" val="360902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F9E0D-A55D-1CE6-0BEA-4314A620D564}"/>
              </a:ext>
            </a:extLst>
          </p:cNvPr>
          <p:cNvSpPr>
            <a:spLocks noGrp="1"/>
          </p:cNvSpPr>
          <p:nvPr>
            <p:ph type="title"/>
          </p:nvPr>
        </p:nvSpPr>
        <p:spPr/>
        <p:txBody>
          <a:bodyPr>
            <a:normAutofit fontScale="90000"/>
          </a:bodyPr>
          <a:lstStyle/>
          <a:p>
            <a:r>
              <a:rPr lang="en-US" dirty="0"/>
              <a:t>What are the challenges of security analytics?</a:t>
            </a:r>
            <a:br>
              <a:rPr lang="en-US" dirty="0"/>
            </a:br>
            <a:endParaRPr lang="en-IN" dirty="0"/>
          </a:p>
        </p:txBody>
      </p:sp>
      <p:sp>
        <p:nvSpPr>
          <p:cNvPr id="3" name="Content Placeholder 2">
            <a:extLst>
              <a:ext uri="{FF2B5EF4-FFF2-40B4-BE49-F238E27FC236}">
                <a16:creationId xmlns:a16="http://schemas.microsoft.com/office/drawing/2014/main" id="{75855CAD-052D-A861-981A-51B37801DE4A}"/>
              </a:ext>
            </a:extLst>
          </p:cNvPr>
          <p:cNvSpPr>
            <a:spLocks noGrp="1"/>
          </p:cNvSpPr>
          <p:nvPr>
            <p:ph idx="1"/>
          </p:nvPr>
        </p:nvSpPr>
        <p:spPr>
          <a:xfrm>
            <a:off x="913795" y="1714501"/>
            <a:ext cx="10353762" cy="4076700"/>
          </a:xfrm>
        </p:spPr>
        <p:txBody>
          <a:bodyPr/>
          <a:lstStyle/>
          <a:p>
            <a:r>
              <a:rPr lang="en-IN" b="1" i="0" u="sng" dirty="0">
                <a:solidFill>
                  <a:schemeClr val="tx1"/>
                </a:solidFill>
                <a:effectLst/>
                <a:latin typeface="AmazonEmber"/>
              </a:rPr>
              <a:t>Data assessment : </a:t>
            </a:r>
            <a:r>
              <a:rPr lang="en-US" b="0" i="0" dirty="0">
                <a:solidFill>
                  <a:schemeClr val="tx1"/>
                </a:solidFill>
                <a:effectLst/>
                <a:latin typeface="AmazonEmber"/>
              </a:rPr>
              <a:t>For a solution to work properly, you must be able to handle structured and unstructured data to arrive at an accurate assessment.</a:t>
            </a:r>
          </a:p>
          <a:p>
            <a:r>
              <a:rPr lang="en-IN" b="1" i="0" u="sng" dirty="0">
                <a:solidFill>
                  <a:schemeClr val="tx1"/>
                </a:solidFill>
                <a:effectLst/>
                <a:latin typeface="AmazonEmber"/>
              </a:rPr>
              <a:t>Identifying attack patterns: </a:t>
            </a:r>
            <a:r>
              <a:rPr lang="en-US" b="0" i="0" dirty="0">
                <a:solidFill>
                  <a:schemeClr val="tx1"/>
                </a:solidFill>
                <a:effectLst/>
                <a:latin typeface="AmazonEmber"/>
              </a:rPr>
              <a:t>Attackers are becoming more dynamic, using increasingly complex techniques and tactic.</a:t>
            </a:r>
          </a:p>
          <a:p>
            <a:pPr marL="36900" indent="0">
              <a:buNone/>
            </a:pPr>
            <a:endParaRPr lang="en-US" dirty="0">
              <a:solidFill>
                <a:schemeClr val="tx1"/>
              </a:solidFill>
              <a:effectLst/>
              <a:latin typeface="AmazonEmber"/>
            </a:endParaRPr>
          </a:p>
          <a:p>
            <a:pPr marL="36900" indent="0">
              <a:buNone/>
            </a:pPr>
            <a:endParaRPr lang="en-US" b="0" i="0" dirty="0">
              <a:solidFill>
                <a:schemeClr val="tx1"/>
              </a:solidFill>
              <a:effectLst/>
              <a:latin typeface="AmazonEmber"/>
            </a:endParaRPr>
          </a:p>
          <a:p>
            <a:pPr marL="36900" indent="0">
              <a:buNone/>
            </a:pPr>
            <a:endParaRPr lang="en-IN" b="1" u="sng" dirty="0">
              <a:solidFill>
                <a:schemeClr val="tx1"/>
              </a:solidFill>
            </a:endParaRPr>
          </a:p>
        </p:txBody>
      </p:sp>
    </p:spTree>
    <p:extLst>
      <p:ext uri="{BB962C8B-B14F-4D97-AF65-F5344CB8AC3E}">
        <p14:creationId xmlns:p14="http://schemas.microsoft.com/office/powerpoint/2010/main" val="2595500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D1D3-BEC4-25DE-F3E9-151CB8317926}"/>
              </a:ext>
            </a:extLst>
          </p:cNvPr>
          <p:cNvSpPr>
            <a:spLocks noGrp="1"/>
          </p:cNvSpPr>
          <p:nvPr>
            <p:ph type="title"/>
          </p:nvPr>
        </p:nvSpPr>
        <p:spPr/>
        <p:txBody>
          <a:bodyPr>
            <a:normAutofit fontScale="90000"/>
          </a:bodyPr>
          <a:lstStyle/>
          <a:p>
            <a:r>
              <a:rPr lang="en-IN" b="0" i="0" dirty="0">
                <a:solidFill>
                  <a:schemeClr val="tx1"/>
                </a:solidFill>
                <a:effectLst/>
                <a:latin typeface="AmazonEmberBold"/>
              </a:rPr>
              <a:t>Who uses security analytics?</a:t>
            </a:r>
            <a:br>
              <a:rPr lang="en-IN" b="0" i="0" dirty="0">
                <a:solidFill>
                  <a:schemeClr val="tx1"/>
                </a:solidFill>
                <a:effectLst/>
                <a:latin typeface="AmazonEmberBold"/>
              </a:rPr>
            </a:br>
            <a:endParaRPr lang="en-IN" dirty="0">
              <a:solidFill>
                <a:schemeClr val="tx1"/>
              </a:solidFill>
            </a:endParaRPr>
          </a:p>
        </p:txBody>
      </p:sp>
      <p:sp>
        <p:nvSpPr>
          <p:cNvPr id="3" name="Content Placeholder 2">
            <a:extLst>
              <a:ext uri="{FF2B5EF4-FFF2-40B4-BE49-F238E27FC236}">
                <a16:creationId xmlns:a16="http://schemas.microsoft.com/office/drawing/2014/main" id="{5BF9DF93-6F85-B4C6-7689-C1F207FF4F80}"/>
              </a:ext>
            </a:extLst>
          </p:cNvPr>
          <p:cNvSpPr>
            <a:spLocks noGrp="1"/>
          </p:cNvSpPr>
          <p:nvPr>
            <p:ph idx="1"/>
          </p:nvPr>
        </p:nvSpPr>
        <p:spPr/>
        <p:txBody>
          <a:bodyPr>
            <a:normAutofit/>
          </a:bodyPr>
          <a:lstStyle/>
          <a:p>
            <a:r>
              <a:rPr lang="en-US" sz="2800" b="0" i="0" dirty="0">
                <a:solidFill>
                  <a:schemeClr val="tx1"/>
                </a:solidFill>
                <a:effectLst/>
                <a:latin typeface="AmazonEmber"/>
              </a:rPr>
              <a:t>The Security Operations team consisting of analysts, engineers, and other frontline members use security analytics the most.</a:t>
            </a:r>
            <a:endParaRPr lang="en-IN" sz="2800" dirty="0">
              <a:solidFill>
                <a:schemeClr val="tx1"/>
              </a:solidFill>
            </a:endParaRPr>
          </a:p>
        </p:txBody>
      </p:sp>
    </p:spTree>
    <p:extLst>
      <p:ext uri="{BB962C8B-B14F-4D97-AF65-F5344CB8AC3E}">
        <p14:creationId xmlns:p14="http://schemas.microsoft.com/office/powerpoint/2010/main" val="3697636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28CF1-09AF-4B6F-CBD8-663D7AC12114}"/>
              </a:ext>
            </a:extLst>
          </p:cNvPr>
          <p:cNvSpPr>
            <a:spLocks noGrp="1"/>
          </p:cNvSpPr>
          <p:nvPr>
            <p:ph type="title"/>
          </p:nvPr>
        </p:nvSpPr>
        <p:spPr/>
        <p:txBody>
          <a:bodyPr>
            <a:normAutofit fontScale="90000"/>
          </a:bodyPr>
          <a:lstStyle/>
          <a:p>
            <a:r>
              <a:rPr lang="en-US" i="0" dirty="0">
                <a:solidFill>
                  <a:schemeClr val="tx1"/>
                </a:solidFill>
                <a:effectLst/>
                <a:latin typeface="AmazonEmberBold"/>
              </a:rPr>
              <a:t>What are the AWS offerings for security analytics?</a:t>
            </a:r>
            <a:br>
              <a:rPr lang="en-US" i="0" dirty="0">
                <a:solidFill>
                  <a:schemeClr val="tx1"/>
                </a:solidFill>
                <a:effectLst/>
                <a:latin typeface="AmazonEmberBold"/>
              </a:rPr>
            </a:br>
            <a:endParaRPr lang="en-IN" dirty="0">
              <a:solidFill>
                <a:schemeClr val="tx1"/>
              </a:solidFill>
            </a:endParaRPr>
          </a:p>
        </p:txBody>
      </p:sp>
      <p:sp>
        <p:nvSpPr>
          <p:cNvPr id="3" name="Content Placeholder 2">
            <a:extLst>
              <a:ext uri="{FF2B5EF4-FFF2-40B4-BE49-F238E27FC236}">
                <a16:creationId xmlns:a16="http://schemas.microsoft.com/office/drawing/2014/main" id="{3B078586-0909-C9D8-B7F5-A5F2649B541E}"/>
              </a:ext>
            </a:extLst>
          </p:cNvPr>
          <p:cNvSpPr>
            <a:spLocks noGrp="1"/>
          </p:cNvSpPr>
          <p:nvPr>
            <p:ph idx="1"/>
          </p:nvPr>
        </p:nvSpPr>
        <p:spPr/>
        <p:txBody>
          <a:bodyPr/>
          <a:lstStyle/>
          <a:p>
            <a:pPr algn="l"/>
            <a:r>
              <a:rPr lang="en-US" b="1" i="0" dirty="0">
                <a:solidFill>
                  <a:schemeClr val="tx1"/>
                </a:solidFill>
                <a:effectLst/>
                <a:latin typeface="AmazonEmber"/>
              </a:rPr>
              <a:t>AWS security analytics solutions include the following:</a:t>
            </a:r>
          </a:p>
          <a:p>
            <a:pPr algn="l">
              <a:buFont typeface="Arial" panose="020B0604020202020204" pitchFamily="34" charset="0"/>
              <a:buChar char="•"/>
            </a:pPr>
            <a:r>
              <a:rPr lang="en-US" b="0" i="0" u="sng" dirty="0">
                <a:solidFill>
                  <a:srgbClr val="0972D3"/>
                </a:solidFill>
                <a:effectLst/>
                <a:latin typeface="AmazonEmber"/>
                <a:hlinkClick r:id="rId2"/>
              </a:rPr>
              <a:t>Amazon OpenSearch Service</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3"/>
              </a:rPr>
              <a:t>Amazon </a:t>
            </a:r>
            <a:r>
              <a:rPr lang="en-US" b="0" i="0" u="sng" dirty="0" err="1">
                <a:solidFill>
                  <a:srgbClr val="0972D3"/>
                </a:solidFill>
                <a:effectLst/>
                <a:latin typeface="AmazonEmber"/>
                <a:hlinkClick r:id="rId3"/>
              </a:rPr>
              <a:t>GuardDuty</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4"/>
              </a:rPr>
              <a:t>Amazon Detective</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5"/>
              </a:rPr>
              <a:t>Amazon Inspector</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6"/>
              </a:rPr>
              <a:t>Amazon CloudTrail</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7"/>
              </a:rPr>
              <a:t>AWS Security Hub</a:t>
            </a:r>
            <a:endParaRPr lang="en-US" b="0" i="0" dirty="0">
              <a:solidFill>
                <a:srgbClr val="333333"/>
              </a:solidFill>
              <a:effectLst/>
              <a:latin typeface="AmazonEmber"/>
            </a:endParaRPr>
          </a:p>
          <a:p>
            <a:pPr algn="l">
              <a:buFont typeface="Arial" panose="020B0604020202020204" pitchFamily="34" charset="0"/>
              <a:buChar char="•"/>
            </a:pPr>
            <a:r>
              <a:rPr lang="en-US" b="0" i="0" u="sng" dirty="0">
                <a:solidFill>
                  <a:srgbClr val="0972D3"/>
                </a:solidFill>
                <a:effectLst/>
                <a:latin typeface="AmazonEmber"/>
                <a:hlinkClick r:id="rId8"/>
              </a:rPr>
              <a:t>Amazon Security Lake</a:t>
            </a:r>
            <a:endParaRPr lang="en-US" b="0" i="0" dirty="0">
              <a:solidFill>
                <a:srgbClr val="333333"/>
              </a:solidFill>
              <a:effectLst/>
              <a:latin typeface="AmazonEmber"/>
            </a:endParaRPr>
          </a:p>
          <a:p>
            <a:endParaRPr lang="en-IN" dirty="0"/>
          </a:p>
        </p:txBody>
      </p:sp>
    </p:spTree>
    <p:extLst>
      <p:ext uri="{BB962C8B-B14F-4D97-AF65-F5344CB8AC3E}">
        <p14:creationId xmlns:p14="http://schemas.microsoft.com/office/powerpoint/2010/main" val="3321701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163</TotalTime>
  <Words>591</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AmazonEmber</vt:lpstr>
      <vt:lpstr>AmazonEmberBold</vt:lpstr>
      <vt:lpstr>Arial</vt:lpstr>
      <vt:lpstr>Calisto MT</vt:lpstr>
      <vt:lpstr>Söhne</vt:lpstr>
      <vt:lpstr>Wingdings</vt:lpstr>
      <vt:lpstr>Wingdings 2</vt:lpstr>
      <vt:lpstr>Slate</vt:lpstr>
      <vt:lpstr>AWS Security Analytics</vt:lpstr>
      <vt:lpstr>TOPICS</vt:lpstr>
      <vt:lpstr>What is security analytics?</vt:lpstr>
      <vt:lpstr>What is SEIM ? And how is security analytics related to it?</vt:lpstr>
      <vt:lpstr>Why is security analytics important? What are its benefits? </vt:lpstr>
      <vt:lpstr>Benefits </vt:lpstr>
      <vt:lpstr>What are the challenges of security analytics? </vt:lpstr>
      <vt:lpstr>Who uses security analytics? </vt:lpstr>
      <vt:lpstr>What are the AWS offerings for security analytics?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Security Analytics</dc:title>
  <dc:creator>CHARAN  MOHITAY</dc:creator>
  <cp:lastModifiedBy>charan mohitay</cp:lastModifiedBy>
  <cp:revision>2</cp:revision>
  <dcterms:created xsi:type="dcterms:W3CDTF">2023-09-27T16:08:15Z</dcterms:created>
  <dcterms:modified xsi:type="dcterms:W3CDTF">2023-09-28T10:26:22Z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2023-09-28T10:26:22Z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2fd4fcc9-6fbf-4da2-b051-4747cff37095</vt:lpwstr>
  </property>
  <property fmtid="{D5CDD505-2E9C-101B-9397-08002B2CF9AE}" pid="7" name="MSIP_Label_defa4170-0d19-0005-0004-bc88714345d2_ActionId">
    <vt:lpwstr>17dcb250-fc80-4ef9-ac74-ebe62f565f55</vt:lpwstr>
  </property>
  <property fmtid="{D5CDD505-2E9C-101B-9397-08002B2CF9AE}" pid="8" name="MSIP_Label_defa4170-0d19-0005-0004-bc88714345d2_ContentBits">
    <vt:lpwstr>0</vt:lpwstr>
  </property>
</Properties>
</file>