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nton" pitchFamily="2" charset="0"/>
      <p:regular r:id="rId14"/>
    </p:embeddedFont>
    <p:embeddedFont>
      <p:font typeface="Poppins" panose="00000500000000000000" pitchFamily="2" charset="0"/>
      <p:regular r:id="rId15"/>
      <p:bold r:id="rId16"/>
      <p:italic r:id="rId17"/>
      <p:boldItalic r:id="rId18"/>
    </p:embeddedFont>
    <p:embeddedFont>
      <p:font typeface="Poppins Medium" panose="00000600000000000000"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3.jp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15.svg"/><Relationship Id="rId4" Type="http://schemas.openxmlformats.org/officeDocument/2006/relationships/image" Target="../media/image5.sv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5.sv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5.sv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7.sv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5.sv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17.sv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7.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20.jpeg"/><Relationship Id="rId5" Type="http://schemas.openxmlformats.org/officeDocument/2006/relationships/image" Target="../media/image6.png"/><Relationship Id="rId10" Type="http://schemas.openxmlformats.org/officeDocument/2006/relationships/image" Target="../media/image15.svg"/><Relationship Id="rId4" Type="http://schemas.openxmlformats.org/officeDocument/2006/relationships/image" Target="../media/image5.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7.sv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7.sv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5.svg"/><Relationship Id="rId4" Type="http://schemas.openxmlformats.org/officeDocument/2006/relationships/image" Target="../media/image5.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grpSp>
        <p:nvGrpSpPr>
          <p:cNvPr id="3" name="Group 3"/>
          <p:cNvGrpSpPr/>
          <p:nvPr/>
        </p:nvGrpSpPr>
        <p:grpSpPr>
          <a:xfrm>
            <a:off x="0" y="3730205"/>
            <a:ext cx="18502431" cy="2826589"/>
            <a:chOff x="0" y="0"/>
            <a:chExt cx="4873068" cy="744451"/>
          </a:xfrm>
        </p:grpSpPr>
        <p:sp>
          <p:nvSpPr>
            <p:cNvPr id="4" name="Freeform 4"/>
            <p:cNvSpPr/>
            <p:nvPr/>
          </p:nvSpPr>
          <p:spPr>
            <a:xfrm>
              <a:off x="0" y="0"/>
              <a:ext cx="4873068" cy="744451"/>
            </a:xfrm>
            <a:custGeom>
              <a:avLst/>
              <a:gdLst/>
              <a:ahLst/>
              <a:cxnLst/>
              <a:rect l="l" t="t" r="r" b="b"/>
              <a:pathLst>
                <a:path w="4873068" h="744451">
                  <a:moveTo>
                    <a:pt x="0" y="0"/>
                  </a:moveTo>
                  <a:lnTo>
                    <a:pt x="4873068" y="0"/>
                  </a:lnTo>
                  <a:lnTo>
                    <a:pt x="4873068" y="744451"/>
                  </a:lnTo>
                  <a:lnTo>
                    <a:pt x="0" y="744451"/>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5" name="TextBox 5"/>
            <p:cNvSpPr txBox="1"/>
            <p:nvPr/>
          </p:nvSpPr>
          <p:spPr>
            <a:xfrm>
              <a:off x="0" y="-38100"/>
              <a:ext cx="4873068" cy="78255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2728716" y="4282629"/>
            <a:ext cx="1721742" cy="1721742"/>
          </a:xfrm>
          <a:custGeom>
            <a:avLst/>
            <a:gdLst/>
            <a:ahLst/>
            <a:cxnLst/>
            <a:rect l="l" t="t" r="r" b="b"/>
            <a:pathLst>
              <a:path w="1721742" h="1721742">
                <a:moveTo>
                  <a:pt x="0" y="0"/>
                </a:moveTo>
                <a:lnTo>
                  <a:pt x="1721742" y="0"/>
                </a:lnTo>
                <a:lnTo>
                  <a:pt x="1721742" y="1721742"/>
                </a:lnTo>
                <a:lnTo>
                  <a:pt x="0" y="17217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7" name="Freeform 7"/>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8" name="Freeform 8"/>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9" name="Freeform 9"/>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0" name="TextBox 10"/>
          <p:cNvSpPr txBox="1"/>
          <p:nvPr/>
        </p:nvSpPr>
        <p:spPr>
          <a:xfrm>
            <a:off x="8518616" y="862913"/>
            <a:ext cx="1980274" cy="274424"/>
          </a:xfrm>
          <a:prstGeom prst="rect">
            <a:avLst/>
          </a:prstGeom>
        </p:spPr>
        <p:txBody>
          <a:bodyPr lIns="0" tIns="0" rIns="0" bIns="0" rtlCol="0" anchor="t">
            <a:spAutoFit/>
          </a:bodyPr>
          <a:lstStyle/>
          <a:p>
            <a:pPr algn="l">
              <a:lnSpc>
                <a:spcPts val="2199"/>
              </a:lnSpc>
              <a:spcBef>
                <a:spcPct val="0"/>
              </a:spcBef>
            </a:pPr>
            <a:r>
              <a:rPr lang="en-US" sz="1570">
                <a:solidFill>
                  <a:srgbClr val="FFFFFF"/>
                </a:solidFill>
                <a:latin typeface="Poppins Medium"/>
                <a:ea typeface="Poppins Medium"/>
                <a:cs typeface="Poppins Medium"/>
                <a:sym typeface="Poppins Medium"/>
              </a:rPr>
              <a:t>Thynk Unlimited</a:t>
            </a:r>
          </a:p>
        </p:txBody>
      </p:sp>
      <p:sp>
        <p:nvSpPr>
          <p:cNvPr id="11" name="TextBox 11"/>
          <p:cNvSpPr txBox="1"/>
          <p:nvPr/>
        </p:nvSpPr>
        <p:spPr>
          <a:xfrm>
            <a:off x="4832691" y="1567962"/>
            <a:ext cx="11800299" cy="7385050"/>
          </a:xfrm>
          <a:prstGeom prst="rect">
            <a:avLst/>
          </a:prstGeom>
        </p:spPr>
        <p:txBody>
          <a:bodyPr lIns="0" tIns="0" rIns="0" bIns="0" rtlCol="0" anchor="t">
            <a:spAutoFit/>
          </a:bodyPr>
          <a:lstStyle/>
          <a:p>
            <a:pPr algn="l">
              <a:lnSpc>
                <a:spcPts val="9800"/>
              </a:lnSpc>
            </a:pPr>
            <a:r>
              <a:rPr lang="en-US" sz="7000">
                <a:solidFill>
                  <a:srgbClr val="FFFFFF"/>
                </a:solidFill>
                <a:latin typeface="Anton"/>
                <a:ea typeface="Anton"/>
                <a:cs typeface="Anton"/>
                <a:sym typeface="Anton"/>
              </a:rPr>
              <a:t>CYBERSHIELD: FORTIFYING BETTING SECURITY THROUGH INTRUSION DETECTION SYSTEM (IDS) AND ELASTICSEARCH, LOGSTASH AND KIBANA (ELK)</a:t>
            </a:r>
          </a:p>
          <a:p>
            <a:pPr algn="l">
              <a:lnSpc>
                <a:spcPts val="9800"/>
              </a:lnSpc>
              <a:spcBef>
                <a:spcPct val="0"/>
              </a:spcBef>
            </a:pPr>
            <a:endParaRPr lang="en-US" sz="7000">
              <a:solidFill>
                <a:srgbClr val="FFFFFF"/>
              </a:solidFill>
              <a:latin typeface="Anton"/>
              <a:ea typeface="Anton"/>
              <a:cs typeface="Anton"/>
              <a:sym typeface="Anton"/>
            </a:endParaRPr>
          </a:p>
        </p:txBody>
      </p:sp>
      <p:sp>
        <p:nvSpPr>
          <p:cNvPr id="12" name="Freeform 12"/>
          <p:cNvSpPr/>
          <p:nvPr/>
        </p:nvSpPr>
        <p:spPr>
          <a:xfrm>
            <a:off x="6258626" y="9200662"/>
            <a:ext cx="5770747" cy="526419"/>
          </a:xfrm>
          <a:custGeom>
            <a:avLst/>
            <a:gdLst/>
            <a:ahLst/>
            <a:cxnLst/>
            <a:rect l="l" t="t" r="r" b="b"/>
            <a:pathLst>
              <a:path w="5770747" h="526419">
                <a:moveTo>
                  <a:pt x="0" y="0"/>
                </a:moveTo>
                <a:lnTo>
                  <a:pt x="5770748" y="0"/>
                </a:lnTo>
                <a:lnTo>
                  <a:pt x="5770748" y="526420"/>
                </a:lnTo>
                <a:lnTo>
                  <a:pt x="0" y="52642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GB"/>
          </a:p>
        </p:txBody>
      </p:sp>
      <p:sp>
        <p:nvSpPr>
          <p:cNvPr id="13" name="TextBox 13"/>
          <p:cNvSpPr txBox="1"/>
          <p:nvPr/>
        </p:nvSpPr>
        <p:spPr>
          <a:xfrm>
            <a:off x="14556502" y="6857830"/>
            <a:ext cx="3731498" cy="3342640"/>
          </a:xfrm>
          <a:prstGeom prst="rect">
            <a:avLst/>
          </a:prstGeom>
        </p:spPr>
        <p:txBody>
          <a:bodyPr lIns="0" tIns="0" rIns="0" bIns="0" rtlCol="0" anchor="t">
            <a:spAutoFit/>
          </a:bodyPr>
          <a:lstStyle/>
          <a:p>
            <a:pPr algn="ctr">
              <a:lnSpc>
                <a:spcPts val="2659"/>
              </a:lnSpc>
            </a:pPr>
            <a:endParaRPr/>
          </a:p>
          <a:p>
            <a:pPr algn="ctr">
              <a:lnSpc>
                <a:spcPts val="2659"/>
              </a:lnSpc>
            </a:pPr>
            <a:r>
              <a:rPr lang="en-US" sz="1899">
                <a:solidFill>
                  <a:srgbClr val="FFFFFF"/>
                </a:solidFill>
                <a:latin typeface="Poppins"/>
                <a:ea typeface="Poppins"/>
                <a:cs typeface="Poppins"/>
                <a:sym typeface="Poppins"/>
              </a:rPr>
              <a:t>Charan Kumar Naidu Mallarapu</a:t>
            </a:r>
          </a:p>
          <a:p>
            <a:pPr algn="ctr">
              <a:lnSpc>
                <a:spcPts val="2659"/>
              </a:lnSpc>
            </a:pPr>
            <a:endParaRPr lang="en-US" sz="1899">
              <a:solidFill>
                <a:srgbClr val="FFFFFF"/>
              </a:solidFill>
              <a:latin typeface="Poppins"/>
              <a:ea typeface="Poppins"/>
              <a:cs typeface="Poppins"/>
              <a:sym typeface="Poppins"/>
            </a:endParaRPr>
          </a:p>
          <a:p>
            <a:pPr algn="ctr">
              <a:lnSpc>
                <a:spcPts val="2659"/>
              </a:lnSpc>
            </a:pPr>
            <a:r>
              <a:rPr lang="en-US" sz="1899">
                <a:solidFill>
                  <a:srgbClr val="FFFFFF"/>
                </a:solidFill>
                <a:latin typeface="Poppins"/>
                <a:ea typeface="Poppins"/>
                <a:cs typeface="Poppins"/>
                <a:sym typeface="Poppins"/>
              </a:rPr>
              <a:t>Under Supervision of</a:t>
            </a:r>
          </a:p>
          <a:p>
            <a:pPr algn="ctr">
              <a:lnSpc>
                <a:spcPts val="2659"/>
              </a:lnSpc>
            </a:pPr>
            <a:r>
              <a:rPr lang="en-US" sz="1899">
                <a:solidFill>
                  <a:srgbClr val="FFFFFF"/>
                </a:solidFill>
                <a:latin typeface="Poppins"/>
                <a:ea typeface="Poppins"/>
                <a:cs typeface="Poppins"/>
                <a:sym typeface="Poppins"/>
              </a:rPr>
              <a:t>Dr. Soonleh Ling</a:t>
            </a:r>
          </a:p>
          <a:p>
            <a:pPr algn="ctr">
              <a:lnSpc>
                <a:spcPts val="2659"/>
              </a:lnSpc>
            </a:pPr>
            <a:endParaRPr lang="en-US" sz="1899">
              <a:solidFill>
                <a:srgbClr val="FFFFFF"/>
              </a:solidFill>
              <a:latin typeface="Poppins"/>
              <a:ea typeface="Poppins"/>
              <a:cs typeface="Poppins"/>
              <a:sym typeface="Poppins"/>
            </a:endParaRPr>
          </a:p>
          <a:p>
            <a:pPr algn="ctr">
              <a:lnSpc>
                <a:spcPts val="2659"/>
              </a:lnSpc>
            </a:pPr>
            <a:r>
              <a:rPr lang="en-US" sz="1899">
                <a:solidFill>
                  <a:srgbClr val="FFFFFF"/>
                </a:solidFill>
                <a:latin typeface="Poppins"/>
                <a:ea typeface="Poppins"/>
                <a:cs typeface="Poppins"/>
                <a:sym typeface="Poppins"/>
              </a:rPr>
              <a:t>Student ID: 220166249</a:t>
            </a:r>
          </a:p>
          <a:p>
            <a:pPr algn="ctr">
              <a:lnSpc>
                <a:spcPts val="2659"/>
              </a:lnSpc>
            </a:pPr>
            <a:endParaRPr lang="en-US" sz="1899">
              <a:solidFill>
                <a:srgbClr val="FFFFFF"/>
              </a:solidFill>
              <a:latin typeface="Poppins"/>
              <a:ea typeface="Poppins"/>
              <a:cs typeface="Poppins"/>
              <a:sym typeface="Poppins"/>
            </a:endParaRPr>
          </a:p>
          <a:p>
            <a:pPr algn="ctr">
              <a:lnSpc>
                <a:spcPts val="2659"/>
              </a:lnSpc>
              <a:spcBef>
                <a:spcPct val="0"/>
              </a:spcBef>
            </a:pPr>
            <a:endParaRPr lang="en-US" sz="1899">
              <a:solidFill>
                <a:srgbClr val="FFFFFF"/>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grpSp>
        <p:nvGrpSpPr>
          <p:cNvPr id="6" name="Group 6"/>
          <p:cNvGrpSpPr/>
          <p:nvPr/>
        </p:nvGrpSpPr>
        <p:grpSpPr>
          <a:xfrm>
            <a:off x="605460" y="9029768"/>
            <a:ext cx="742179" cy="742179"/>
            <a:chOff x="0" y="0"/>
            <a:chExt cx="195471" cy="195471"/>
          </a:xfrm>
        </p:grpSpPr>
        <p:sp>
          <p:nvSpPr>
            <p:cNvPr id="7" name="Freeform 7"/>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8" name="TextBox 8"/>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9" name="TextBox 9"/>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10</a:t>
            </a:r>
          </a:p>
        </p:txBody>
      </p:sp>
      <p:sp>
        <p:nvSpPr>
          <p:cNvPr id="10" name="TextBox 10"/>
          <p:cNvSpPr txBox="1"/>
          <p:nvPr/>
        </p:nvSpPr>
        <p:spPr>
          <a:xfrm>
            <a:off x="0" y="1129310"/>
            <a:ext cx="6201927" cy="884095"/>
          </a:xfrm>
          <a:prstGeom prst="rect">
            <a:avLst/>
          </a:prstGeom>
        </p:spPr>
        <p:txBody>
          <a:bodyPr lIns="0" tIns="0" rIns="0" bIns="0" rtlCol="0" anchor="t">
            <a:spAutoFit/>
          </a:bodyPr>
          <a:lstStyle/>
          <a:p>
            <a:pPr algn="ctr">
              <a:lnSpc>
                <a:spcPts val="6510"/>
              </a:lnSpc>
            </a:pPr>
            <a:r>
              <a:rPr lang="en-US" sz="7000" dirty="0">
                <a:solidFill>
                  <a:srgbClr val="FFFFFF"/>
                </a:solidFill>
                <a:latin typeface="Anton"/>
                <a:ea typeface="Anton"/>
                <a:cs typeface="Anton"/>
                <a:sym typeface="Anton"/>
              </a:rPr>
              <a:t>RESULT</a:t>
            </a:r>
          </a:p>
        </p:txBody>
      </p:sp>
      <p:sp>
        <p:nvSpPr>
          <p:cNvPr id="11" name="Freeform 11"/>
          <p:cNvSpPr/>
          <p:nvPr/>
        </p:nvSpPr>
        <p:spPr>
          <a:xfrm>
            <a:off x="-304338" y="2379879"/>
            <a:ext cx="3941834" cy="2795119"/>
          </a:xfrm>
          <a:custGeom>
            <a:avLst/>
            <a:gdLst/>
            <a:ahLst/>
            <a:cxnLst/>
            <a:rect l="l" t="t" r="r" b="b"/>
            <a:pathLst>
              <a:path w="3941834" h="2795119">
                <a:moveTo>
                  <a:pt x="0" y="0"/>
                </a:moveTo>
                <a:lnTo>
                  <a:pt x="3941835" y="0"/>
                </a:lnTo>
                <a:lnTo>
                  <a:pt x="3941835" y="2795119"/>
                </a:lnTo>
                <a:lnTo>
                  <a:pt x="0" y="279511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2" name="Freeform 12"/>
          <p:cNvSpPr/>
          <p:nvPr/>
        </p:nvSpPr>
        <p:spPr>
          <a:xfrm flipH="1">
            <a:off x="15885748" y="8374388"/>
            <a:ext cx="3941834" cy="2795119"/>
          </a:xfrm>
          <a:custGeom>
            <a:avLst/>
            <a:gdLst/>
            <a:ahLst/>
            <a:cxnLst/>
            <a:rect l="l" t="t" r="r" b="b"/>
            <a:pathLst>
              <a:path w="3941834" h="2795119">
                <a:moveTo>
                  <a:pt x="3941834" y="0"/>
                </a:moveTo>
                <a:lnTo>
                  <a:pt x="0" y="0"/>
                </a:lnTo>
                <a:lnTo>
                  <a:pt x="0" y="2795119"/>
                </a:lnTo>
                <a:lnTo>
                  <a:pt x="3941834" y="2795119"/>
                </a:lnTo>
                <a:lnTo>
                  <a:pt x="394183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3" name="TextBox 13"/>
          <p:cNvSpPr txBox="1"/>
          <p:nvPr/>
        </p:nvSpPr>
        <p:spPr>
          <a:xfrm>
            <a:off x="1819275" y="2303679"/>
            <a:ext cx="7172325" cy="6803337"/>
          </a:xfrm>
          <a:prstGeom prst="rect">
            <a:avLst/>
          </a:prstGeom>
        </p:spPr>
        <p:txBody>
          <a:bodyPr wrap="square" lIns="0" tIns="0" rIns="0" bIns="0" rtlCol="0" anchor="t">
            <a:spAutoFit/>
          </a:bodyPr>
          <a:lstStyle/>
          <a:p>
            <a:pPr algn="l">
              <a:lnSpc>
                <a:spcPts val="2759"/>
              </a:lnSpc>
            </a:pPr>
            <a:r>
              <a:rPr lang="en-US" sz="1970" dirty="0">
                <a:solidFill>
                  <a:srgbClr val="FFFFFF"/>
                </a:solidFill>
                <a:latin typeface="Poppins Medium"/>
                <a:ea typeface="Poppins Medium"/>
                <a:cs typeface="Poppins Medium"/>
                <a:sym typeface="Poppins Medium"/>
              </a:rPr>
              <a:t>The integration of Snort as an Intrusion Detection System (IDS) with the Elastic Stack (ELK) and </a:t>
            </a:r>
            <a:r>
              <a:rPr lang="en-US" sz="1970" dirty="0" err="1">
                <a:solidFill>
                  <a:srgbClr val="FFFFFF"/>
                </a:solidFill>
                <a:latin typeface="Poppins Medium"/>
                <a:ea typeface="Poppins Medium"/>
                <a:cs typeface="Poppins Medium"/>
                <a:sym typeface="Poppins Medium"/>
              </a:rPr>
              <a:t>Elastalert</a:t>
            </a:r>
            <a:r>
              <a:rPr lang="en-US" sz="1970" dirty="0">
                <a:solidFill>
                  <a:srgbClr val="FFFFFF"/>
                </a:solidFill>
                <a:latin typeface="Poppins Medium"/>
                <a:ea typeface="Poppins Medium"/>
                <a:cs typeface="Poppins Medium"/>
                <a:sym typeface="Poppins Medium"/>
              </a:rPr>
              <a:t>, referred to as "</a:t>
            </a:r>
            <a:r>
              <a:rPr lang="en-US" sz="1970" dirty="0" err="1">
                <a:solidFill>
                  <a:srgbClr val="FFFFFF"/>
                </a:solidFill>
                <a:latin typeface="Poppins Medium"/>
                <a:ea typeface="Poppins Medium"/>
                <a:cs typeface="Poppins Medium"/>
                <a:sym typeface="Poppins Medium"/>
              </a:rPr>
              <a:t>CyberShield</a:t>
            </a:r>
            <a:r>
              <a:rPr lang="en-US" sz="1970" dirty="0">
                <a:solidFill>
                  <a:srgbClr val="FFFFFF"/>
                </a:solidFill>
                <a:latin typeface="Poppins Medium"/>
                <a:ea typeface="Poppins Medium"/>
                <a:cs typeface="Poppins Medium"/>
                <a:sym typeface="Poppins Medium"/>
              </a:rPr>
              <a:t>," has demonstrated significant enhancements in securing online betting platforms. This combined system leverages Snort's robust detection capabilities with ELK's powerful data aggregation, indexing, and visualization tools, alongside </a:t>
            </a:r>
            <a:r>
              <a:rPr lang="en-US" sz="1970" dirty="0" err="1">
                <a:solidFill>
                  <a:srgbClr val="FFFFFF"/>
                </a:solidFill>
                <a:latin typeface="Poppins Medium"/>
                <a:ea typeface="Poppins Medium"/>
                <a:cs typeface="Poppins Medium"/>
                <a:sym typeface="Poppins Medium"/>
              </a:rPr>
              <a:t>Elastalert</a:t>
            </a:r>
            <a:r>
              <a:rPr lang="en-US" sz="1970" dirty="0">
                <a:solidFill>
                  <a:srgbClr val="FFFFFF"/>
                </a:solidFill>
                <a:latin typeface="Poppins Medium"/>
                <a:ea typeface="Poppins Medium"/>
                <a:cs typeface="Poppins Medium"/>
                <a:sym typeface="Poppins Medium"/>
              </a:rPr>
              <a:t> for alerting. Key results from the implementation of </a:t>
            </a:r>
            <a:r>
              <a:rPr lang="en-US" sz="1970" dirty="0" err="1">
                <a:solidFill>
                  <a:srgbClr val="FFFFFF"/>
                </a:solidFill>
                <a:latin typeface="Poppins Medium"/>
                <a:ea typeface="Poppins Medium"/>
                <a:cs typeface="Poppins Medium"/>
                <a:sym typeface="Poppins Medium"/>
              </a:rPr>
              <a:t>CyberShield</a:t>
            </a:r>
            <a:r>
              <a:rPr lang="en-US" sz="1970" dirty="0">
                <a:solidFill>
                  <a:srgbClr val="FFFFFF"/>
                </a:solidFill>
                <a:latin typeface="Poppins Medium"/>
                <a:ea typeface="Poppins Medium"/>
                <a:cs typeface="Poppins Medium"/>
                <a:sym typeface="Poppins Medium"/>
              </a:rPr>
              <a:t> include:</a:t>
            </a:r>
          </a:p>
          <a:p>
            <a:pPr marL="425513" lvl="1" indent="-212756" algn="l">
              <a:lnSpc>
                <a:spcPts val="2759"/>
              </a:lnSpc>
              <a:buAutoNum type="arabicPeriod"/>
            </a:pPr>
            <a:r>
              <a:rPr lang="en-US" sz="1970" dirty="0">
                <a:solidFill>
                  <a:srgbClr val="FFFFFF"/>
                </a:solidFill>
                <a:latin typeface="Poppins Medium"/>
                <a:ea typeface="Poppins Medium"/>
                <a:cs typeface="Poppins Medium"/>
                <a:sym typeface="Poppins Medium"/>
              </a:rPr>
              <a:t>Enhanced Threat Detection: </a:t>
            </a:r>
          </a:p>
          <a:p>
            <a:pPr marL="425513" lvl="1" indent="-212756" algn="l">
              <a:lnSpc>
                <a:spcPts val="2759"/>
              </a:lnSpc>
              <a:buAutoNum type="arabicPeriod"/>
            </a:pPr>
            <a:r>
              <a:rPr lang="en-US" sz="1970" dirty="0">
                <a:solidFill>
                  <a:srgbClr val="FFFFFF"/>
                </a:solidFill>
                <a:latin typeface="Poppins Medium"/>
                <a:ea typeface="Poppins Medium"/>
                <a:cs typeface="Poppins Medium"/>
                <a:sym typeface="Poppins Medium"/>
              </a:rPr>
              <a:t>Real-time Monitoring and Alerting</a:t>
            </a:r>
          </a:p>
          <a:p>
            <a:pPr marL="425513" lvl="1" indent="-212756" algn="l">
              <a:lnSpc>
                <a:spcPts val="2759"/>
              </a:lnSpc>
              <a:buAutoNum type="arabicPeriod"/>
            </a:pPr>
            <a:r>
              <a:rPr lang="en-US" sz="1970" dirty="0">
                <a:solidFill>
                  <a:srgbClr val="FFFFFF"/>
                </a:solidFill>
                <a:latin typeface="Poppins Medium"/>
                <a:ea typeface="Poppins Medium"/>
                <a:cs typeface="Poppins Medium"/>
                <a:sym typeface="Poppins Medium"/>
              </a:rPr>
              <a:t>Comprehensive Log Analysis</a:t>
            </a:r>
          </a:p>
          <a:p>
            <a:pPr marL="425513" lvl="1" indent="-212756" algn="l">
              <a:lnSpc>
                <a:spcPts val="2759"/>
              </a:lnSpc>
              <a:buAutoNum type="arabicPeriod"/>
            </a:pPr>
            <a:r>
              <a:rPr lang="en-US" sz="1970" dirty="0">
                <a:solidFill>
                  <a:srgbClr val="FFFFFF"/>
                </a:solidFill>
                <a:latin typeface="Poppins Medium"/>
                <a:ea typeface="Poppins Medium"/>
                <a:cs typeface="Poppins Medium"/>
                <a:sym typeface="Poppins Medium"/>
              </a:rPr>
              <a:t>Improved Security Posture </a:t>
            </a:r>
          </a:p>
          <a:p>
            <a:pPr marL="425513" lvl="1" indent="-212756" algn="l">
              <a:lnSpc>
                <a:spcPts val="2759"/>
              </a:lnSpc>
              <a:buAutoNum type="arabicPeriod"/>
            </a:pPr>
            <a:r>
              <a:rPr lang="en-US" sz="1970" dirty="0">
                <a:solidFill>
                  <a:srgbClr val="FFFFFF"/>
                </a:solidFill>
                <a:latin typeface="Poppins Medium"/>
                <a:ea typeface="Poppins Medium"/>
                <a:cs typeface="Poppins Medium"/>
                <a:sym typeface="Poppins Medium"/>
              </a:rPr>
              <a:t>Scalability and Flexibility</a:t>
            </a:r>
          </a:p>
          <a:p>
            <a:pPr algn="l">
              <a:lnSpc>
                <a:spcPts val="2759"/>
              </a:lnSpc>
            </a:pPr>
            <a:r>
              <a:rPr lang="en-US" sz="1970" dirty="0">
                <a:solidFill>
                  <a:srgbClr val="FFFFFF"/>
                </a:solidFill>
                <a:latin typeface="Poppins Medium"/>
                <a:ea typeface="Poppins Medium"/>
                <a:cs typeface="Poppins Medium"/>
                <a:sym typeface="Poppins Medium"/>
              </a:rPr>
              <a:t>The results underscore the effectiveness of integrating Snort IDS with ELK and </a:t>
            </a:r>
            <a:r>
              <a:rPr lang="en-US" sz="1970" dirty="0" err="1">
                <a:solidFill>
                  <a:srgbClr val="FFFFFF"/>
                </a:solidFill>
                <a:latin typeface="Poppins Medium"/>
                <a:ea typeface="Poppins Medium"/>
                <a:cs typeface="Poppins Medium"/>
                <a:sym typeface="Poppins Medium"/>
              </a:rPr>
              <a:t>Elastalert</a:t>
            </a:r>
            <a:r>
              <a:rPr lang="en-US" sz="1970" dirty="0">
                <a:solidFill>
                  <a:srgbClr val="FFFFFF"/>
                </a:solidFill>
                <a:latin typeface="Poppins Medium"/>
                <a:ea typeface="Poppins Medium"/>
                <a:cs typeface="Poppins Medium"/>
                <a:sym typeface="Poppins Medium"/>
              </a:rPr>
              <a:t>, showcasing a robust solution for protecting critical online infrastructures in high-risk sectors like online betting.</a:t>
            </a:r>
          </a:p>
          <a:p>
            <a:pPr algn="l">
              <a:lnSpc>
                <a:spcPts val="2759"/>
              </a:lnSpc>
              <a:spcBef>
                <a:spcPct val="0"/>
              </a:spcBef>
            </a:pPr>
            <a:endParaRPr lang="en-US" sz="1970" dirty="0">
              <a:solidFill>
                <a:srgbClr val="FFFFFF"/>
              </a:solidFill>
              <a:latin typeface="Poppins Medium"/>
              <a:ea typeface="Poppins Medium"/>
              <a:cs typeface="Poppins Medium"/>
              <a:sym typeface="Poppins Medium"/>
            </a:endParaRPr>
          </a:p>
        </p:txBody>
      </p:sp>
      <p:pic>
        <p:nvPicPr>
          <p:cNvPr id="15" name="Picture 14">
            <a:extLst>
              <a:ext uri="{FF2B5EF4-FFF2-40B4-BE49-F238E27FC236}">
                <a16:creationId xmlns:a16="http://schemas.microsoft.com/office/drawing/2014/main" id="{456D4C73-00C5-3A11-62C3-6799880B49A3}"/>
              </a:ext>
            </a:extLst>
          </p:cNvPr>
          <p:cNvPicPr>
            <a:picLocks noChangeAspect="1"/>
          </p:cNvPicPr>
          <p:nvPr/>
        </p:nvPicPr>
        <p:blipFill>
          <a:blip r:embed="rId11"/>
          <a:stretch>
            <a:fillRect/>
          </a:stretch>
        </p:blipFill>
        <p:spPr>
          <a:xfrm>
            <a:off x="9715412" y="328659"/>
            <a:ext cx="8141253" cy="4449574"/>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70CE222D-0D41-A550-F84C-AF3378AF88C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43146" y="4772006"/>
            <a:ext cx="9652000" cy="5429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205B"/>
        </a:solidFill>
        <a:effectLst/>
      </p:bgPr>
    </p:bg>
    <p:spTree>
      <p:nvGrpSpPr>
        <p:cNvPr id="1" name=""/>
        <p:cNvGrpSpPr/>
        <p:nvPr/>
      </p:nvGrpSpPr>
      <p:grpSpPr>
        <a:xfrm>
          <a:off x="0" y="0"/>
          <a:ext cx="0" cy="0"/>
          <a:chOff x="0" y="0"/>
          <a:chExt cx="0" cy="0"/>
        </a:xfrm>
      </p:grpSpPr>
      <p:sp>
        <p:nvSpPr>
          <p:cNvPr id="2" name="Freeform 2"/>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5" name="Group 5"/>
          <p:cNvGrpSpPr/>
          <p:nvPr/>
        </p:nvGrpSpPr>
        <p:grpSpPr>
          <a:xfrm>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8" name="TextBox 8"/>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11</a:t>
            </a:r>
          </a:p>
        </p:txBody>
      </p:sp>
      <p:sp>
        <p:nvSpPr>
          <p:cNvPr id="9" name="TextBox 9"/>
          <p:cNvSpPr txBox="1"/>
          <p:nvPr/>
        </p:nvSpPr>
        <p:spPr>
          <a:xfrm>
            <a:off x="5904706" y="1380889"/>
            <a:ext cx="6201927" cy="884095"/>
          </a:xfrm>
          <a:prstGeom prst="rect">
            <a:avLst/>
          </a:prstGeom>
        </p:spPr>
        <p:txBody>
          <a:bodyPr lIns="0" tIns="0" rIns="0" bIns="0" rtlCol="0" anchor="t">
            <a:spAutoFit/>
          </a:bodyPr>
          <a:lstStyle/>
          <a:p>
            <a:pPr algn="ctr">
              <a:lnSpc>
                <a:spcPts val="6510"/>
              </a:lnSpc>
            </a:pPr>
            <a:r>
              <a:rPr lang="en-US" sz="7000" dirty="0">
                <a:solidFill>
                  <a:srgbClr val="FFFFFF"/>
                </a:solidFill>
                <a:latin typeface="Anton"/>
                <a:ea typeface="Anton"/>
                <a:cs typeface="Anton"/>
                <a:sym typeface="Anton"/>
              </a:rPr>
              <a:t>CONCLUSION</a:t>
            </a:r>
          </a:p>
        </p:txBody>
      </p:sp>
      <p:sp>
        <p:nvSpPr>
          <p:cNvPr id="10" name="Freeform 10"/>
          <p:cNvSpPr/>
          <p:nvPr/>
        </p:nvSpPr>
        <p:spPr>
          <a:xfrm>
            <a:off x="-304338" y="2379879"/>
            <a:ext cx="3941834" cy="2795119"/>
          </a:xfrm>
          <a:custGeom>
            <a:avLst/>
            <a:gdLst/>
            <a:ahLst/>
            <a:cxnLst/>
            <a:rect l="l" t="t" r="r" b="b"/>
            <a:pathLst>
              <a:path w="3941834" h="2795119">
                <a:moveTo>
                  <a:pt x="0" y="0"/>
                </a:moveTo>
                <a:lnTo>
                  <a:pt x="3941835" y="0"/>
                </a:lnTo>
                <a:lnTo>
                  <a:pt x="3941835" y="2795119"/>
                </a:lnTo>
                <a:lnTo>
                  <a:pt x="0" y="27951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flipH="1">
            <a:off x="15885748" y="8374388"/>
            <a:ext cx="3941834" cy="2795119"/>
          </a:xfrm>
          <a:custGeom>
            <a:avLst/>
            <a:gdLst/>
            <a:ahLst/>
            <a:cxnLst/>
            <a:rect l="l" t="t" r="r" b="b"/>
            <a:pathLst>
              <a:path w="3941834" h="2795119">
                <a:moveTo>
                  <a:pt x="3941834" y="0"/>
                </a:moveTo>
                <a:lnTo>
                  <a:pt x="0" y="0"/>
                </a:lnTo>
                <a:lnTo>
                  <a:pt x="0" y="2795119"/>
                </a:lnTo>
                <a:lnTo>
                  <a:pt x="3941834" y="2795119"/>
                </a:lnTo>
                <a:lnTo>
                  <a:pt x="394183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2" name="TextBox 12"/>
          <p:cNvSpPr txBox="1"/>
          <p:nvPr/>
        </p:nvSpPr>
        <p:spPr>
          <a:xfrm>
            <a:off x="1819275" y="2303679"/>
            <a:ext cx="14956590" cy="7550890"/>
          </a:xfrm>
          <a:prstGeom prst="rect">
            <a:avLst/>
          </a:prstGeom>
        </p:spPr>
        <p:txBody>
          <a:bodyPr lIns="0" tIns="0" rIns="0" bIns="0" rtlCol="0" anchor="t">
            <a:spAutoFit/>
          </a:bodyPr>
          <a:lstStyle/>
          <a:p>
            <a:pPr algn="l">
              <a:lnSpc>
                <a:spcPts val="2759"/>
              </a:lnSpc>
            </a:pPr>
            <a:r>
              <a:rPr lang="en-US" sz="1970">
                <a:solidFill>
                  <a:srgbClr val="FFFFFF"/>
                </a:solidFill>
                <a:latin typeface="Poppins Medium"/>
                <a:ea typeface="Poppins Medium"/>
                <a:cs typeface="Poppins Medium"/>
                <a:sym typeface="Poppins Medium"/>
              </a:rPr>
              <a:t>In conclusion, the "CyberShield" project represents a pivotal advancement in fortifying cybersecurity within the betting industry through the innovative integration of IDS and ELK stack technologies. By addressing critical security challenges and leveraging advanced analytics, this dissertation contributes to enhancing the resilience and integrity of online betting platforms.</a:t>
            </a:r>
          </a:p>
          <a:p>
            <a:pPr algn="l">
              <a:lnSpc>
                <a:spcPts val="2759"/>
              </a:lnSpc>
            </a:pPr>
            <a:endParaRPr lang="en-US" sz="1970">
              <a:solidFill>
                <a:srgbClr val="FFFFFF"/>
              </a:solidFill>
              <a:latin typeface="Poppins Medium"/>
              <a:ea typeface="Poppins Medium"/>
              <a:cs typeface="Poppins Medium"/>
              <a:sym typeface="Poppins Medium"/>
            </a:endParaRPr>
          </a:p>
          <a:p>
            <a:pPr algn="l">
              <a:lnSpc>
                <a:spcPts val="2759"/>
              </a:lnSpc>
            </a:pPr>
            <a:r>
              <a:rPr lang="en-US" sz="1970">
                <a:solidFill>
                  <a:srgbClr val="FFFFFF"/>
                </a:solidFill>
                <a:latin typeface="Poppins Medium"/>
                <a:ea typeface="Poppins Medium"/>
                <a:cs typeface="Poppins Medium"/>
                <a:sym typeface="Poppins Medium"/>
              </a:rPr>
              <a:t>The integration of Intrusion Detection Systems (IDS) like Snort with advanced data processing and visualization tools such as the ELK Stack and Elastalert significantly enhances the security posture of networked systems. This combination not only improves real-time threat detection and response but also offers comprehensive data analysis capabilities that are crucial for identifying and mitigating sophisticated cyber threats. The case study of "CyberShield" demonstrates the practical benefits of this integration, particularly in environments where security and data integrity are paramount, such as online betting platforms. The use of SIEM principles within this framework further enhances its effectiveness by enabling centralized log management, correlation of disparate data sources, and timely alerting, thereby supporting both operational security and compliance requirements.</a:t>
            </a:r>
          </a:p>
          <a:p>
            <a:pPr algn="l">
              <a:lnSpc>
                <a:spcPts val="2759"/>
              </a:lnSpc>
            </a:pPr>
            <a:endParaRPr lang="en-US" sz="1970">
              <a:solidFill>
                <a:srgbClr val="FFFFFF"/>
              </a:solidFill>
              <a:latin typeface="Poppins Medium"/>
              <a:ea typeface="Poppins Medium"/>
              <a:cs typeface="Poppins Medium"/>
              <a:sym typeface="Poppins Medium"/>
            </a:endParaRPr>
          </a:p>
          <a:p>
            <a:pPr algn="l">
              <a:lnSpc>
                <a:spcPts val="2759"/>
              </a:lnSpc>
            </a:pPr>
            <a:r>
              <a:rPr lang="en-US" sz="1970">
                <a:solidFill>
                  <a:srgbClr val="FFFFFF"/>
                </a:solidFill>
                <a:latin typeface="Poppins Medium"/>
                <a:ea typeface="Poppins Medium"/>
                <a:cs typeface="Poppins Medium"/>
                <a:sym typeface="Poppins Medium"/>
              </a:rPr>
              <a:t>This literature review highlights the critical role of IDS in modern cybersecurity strategies, especially when augmented by powerful analytics and alerting frameworks like ELK and Elastalert. As cyber threats continue to evolve, the integration of these technologies provides a scalable, flexible, and robust solution that can adapt to new challenges and safeguard sensitive information. Future developments in this area may focus on refining detection algorithms, enhancing automated response capabilities, and improving user-friendly interfaces for security analysts, thereby ensuring that organizations can continue to effectively protect against both current and emerging cyber threats.</a:t>
            </a:r>
          </a:p>
          <a:p>
            <a:pPr algn="l">
              <a:lnSpc>
                <a:spcPts val="2759"/>
              </a:lnSpc>
            </a:pPr>
            <a:endParaRPr lang="en-US" sz="1970">
              <a:solidFill>
                <a:srgbClr val="FFFFFF"/>
              </a:solidFill>
              <a:latin typeface="Poppins Medium"/>
              <a:ea typeface="Poppins Medium"/>
              <a:cs typeface="Poppins Medium"/>
              <a:sym typeface="Poppins Medium"/>
            </a:endParaRPr>
          </a:p>
          <a:p>
            <a:pPr algn="l">
              <a:lnSpc>
                <a:spcPts val="2759"/>
              </a:lnSpc>
              <a:spcBef>
                <a:spcPct val="0"/>
              </a:spcBef>
            </a:pPr>
            <a:endParaRPr lang="en-US" sz="1970">
              <a:solidFill>
                <a:srgbClr val="FFFFFF"/>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205B"/>
        </a:solidFill>
        <a:effectLst/>
      </p:bgPr>
    </p:bg>
    <p:spTree>
      <p:nvGrpSpPr>
        <p:cNvPr id="1" name=""/>
        <p:cNvGrpSpPr/>
        <p:nvPr/>
      </p:nvGrpSpPr>
      <p:grpSpPr>
        <a:xfrm>
          <a:off x="0" y="0"/>
          <a:ext cx="0" cy="0"/>
          <a:chOff x="0" y="0"/>
          <a:chExt cx="0" cy="0"/>
        </a:xfrm>
      </p:grpSpPr>
      <p:sp>
        <p:nvSpPr>
          <p:cNvPr id="2" name="Freeform 2"/>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5" name="Group 5"/>
          <p:cNvGrpSpPr/>
          <p:nvPr/>
        </p:nvGrpSpPr>
        <p:grpSpPr>
          <a:xfrm>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8" name="TextBox 8"/>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11</a:t>
            </a:r>
          </a:p>
        </p:txBody>
      </p:sp>
      <p:sp>
        <p:nvSpPr>
          <p:cNvPr id="9" name="TextBox 9"/>
          <p:cNvSpPr txBox="1"/>
          <p:nvPr/>
        </p:nvSpPr>
        <p:spPr>
          <a:xfrm>
            <a:off x="5904706" y="1380889"/>
            <a:ext cx="6201927" cy="884095"/>
          </a:xfrm>
          <a:prstGeom prst="rect">
            <a:avLst/>
          </a:prstGeom>
        </p:spPr>
        <p:txBody>
          <a:bodyPr lIns="0" tIns="0" rIns="0" bIns="0" rtlCol="0" anchor="t">
            <a:spAutoFit/>
          </a:bodyPr>
          <a:lstStyle/>
          <a:p>
            <a:pPr algn="ctr">
              <a:lnSpc>
                <a:spcPts val="6510"/>
              </a:lnSpc>
            </a:pPr>
            <a:r>
              <a:rPr lang="en-US" sz="7000">
                <a:solidFill>
                  <a:srgbClr val="FFFFFF"/>
                </a:solidFill>
                <a:latin typeface="Anton"/>
                <a:ea typeface="Anton"/>
                <a:cs typeface="Anton"/>
                <a:sym typeface="Anton"/>
              </a:rPr>
              <a:t>REFERENCES</a:t>
            </a:r>
          </a:p>
        </p:txBody>
      </p:sp>
      <p:sp>
        <p:nvSpPr>
          <p:cNvPr id="10" name="Freeform 10"/>
          <p:cNvSpPr/>
          <p:nvPr/>
        </p:nvSpPr>
        <p:spPr>
          <a:xfrm>
            <a:off x="-304338" y="2379879"/>
            <a:ext cx="3941834" cy="2795119"/>
          </a:xfrm>
          <a:custGeom>
            <a:avLst/>
            <a:gdLst/>
            <a:ahLst/>
            <a:cxnLst/>
            <a:rect l="l" t="t" r="r" b="b"/>
            <a:pathLst>
              <a:path w="3941834" h="2795119">
                <a:moveTo>
                  <a:pt x="0" y="0"/>
                </a:moveTo>
                <a:lnTo>
                  <a:pt x="3941835" y="0"/>
                </a:lnTo>
                <a:lnTo>
                  <a:pt x="3941835" y="2795119"/>
                </a:lnTo>
                <a:lnTo>
                  <a:pt x="0" y="27951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flipH="1">
            <a:off x="15885748" y="8374388"/>
            <a:ext cx="3941834" cy="2795119"/>
          </a:xfrm>
          <a:custGeom>
            <a:avLst/>
            <a:gdLst/>
            <a:ahLst/>
            <a:cxnLst/>
            <a:rect l="l" t="t" r="r" b="b"/>
            <a:pathLst>
              <a:path w="3941834" h="2795119">
                <a:moveTo>
                  <a:pt x="3941834" y="0"/>
                </a:moveTo>
                <a:lnTo>
                  <a:pt x="0" y="0"/>
                </a:lnTo>
                <a:lnTo>
                  <a:pt x="0" y="2795119"/>
                </a:lnTo>
                <a:lnTo>
                  <a:pt x="3941834" y="2795119"/>
                </a:lnTo>
                <a:lnTo>
                  <a:pt x="394183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2" name="TextBox 12"/>
          <p:cNvSpPr txBox="1"/>
          <p:nvPr/>
        </p:nvSpPr>
        <p:spPr>
          <a:xfrm>
            <a:off x="1422065" y="2217358"/>
            <a:ext cx="16236544" cy="7769225"/>
          </a:xfrm>
          <a:prstGeom prst="rect">
            <a:avLst/>
          </a:prstGeom>
        </p:spPr>
        <p:txBody>
          <a:bodyPr lIns="0" tIns="0" rIns="0" bIns="0" rtlCol="0" anchor="t">
            <a:spAutoFit/>
          </a:bodyPr>
          <a:lstStyle/>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Anon (2022) Gambling Industry Statistics [Internet]. Available from https://www.gamblingcommission.gov.uk/statistics-and-research/publication/industry-statistics-november-2022. [Accessed 7th May 2024].</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Anon (2023) The Importance of Cybersecurity in the Gaming and Casino Industry [Internet]. Available from https://www.rubinbrown.com/insights-events/insight-articles/the-importance-of-cybersecurity-in-the-gaming-and-casino-industry/. [Accessed 22nd June 2024].</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Anon (n.d.) Gambling with cyber security [Internet]. Available from https://www.ncsc.gov.uk/section/information-for/gambling-sector. [Accessed 9th May 2024].</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Bace, R. and Mell, P. (n.d.) NIST Special Publication on Intrusion Detection Systems Intrusion Detection Systems.</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Boniecki, P. (n.d.) Positioning of online betting services: A case study of finding the gap between companies’ view versus customers’ view.</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Cinque, M., Cotroneo, D. and Pecchia, A. (2018) Challenges and Directions in Security Information and Event Management (SIEM). In: Proceedings - 29th IEEE International Symposium on Software Reliability Engineering Workshops, ISSREW 2018. Institute of Electrical and Electronics Engineers Inc., pp. 95–99.</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CyberQ Group (2023) Cyber Security- in the Gaming Industry [Internet]. Available from https://www.linkedin.com/pulse/cyber-security-gaming-industry-cyberqgroup. [Accessed 22nd June 2024].</a:t>
            </a:r>
          </a:p>
          <a:p>
            <a:pPr marL="431801" lvl="1" indent="-215900" algn="l">
              <a:lnSpc>
                <a:spcPts val="2800"/>
              </a:lnSpc>
              <a:buAutoNum type="arabicPeriod"/>
            </a:pPr>
            <a:r>
              <a:rPr lang="en-US" sz="2000">
                <a:solidFill>
                  <a:srgbClr val="FFFFFF"/>
                </a:solidFill>
                <a:latin typeface="Poppins"/>
                <a:ea typeface="Poppins"/>
                <a:cs typeface="Poppins"/>
                <a:sym typeface="Poppins"/>
              </a:rPr>
              <a:t>digiALERT (2023) Unmasking Cyber Threats in Online Gambling: A Comprehensive Cybersecurity Guide.</a:t>
            </a:r>
          </a:p>
          <a:p>
            <a:pPr marL="431801" lvl="1" indent="-215900" algn="l">
              <a:lnSpc>
                <a:spcPts val="2800"/>
              </a:lnSpc>
              <a:buAutoNum type="arabicPeriod"/>
            </a:pPr>
            <a:r>
              <a:rPr lang="en-US" sz="2000">
                <a:solidFill>
                  <a:srgbClr val="FFFFFF"/>
                </a:solidFill>
                <a:latin typeface="Poppins"/>
                <a:ea typeface="Poppins"/>
                <a:cs typeface="Poppins"/>
                <a:sym typeface="Poppins"/>
              </a:rPr>
              <a:t>ElastAlert2 (n.d.) ElastAlert 2 - Automated rule-based alerting for Elasticsearch [Internet]. Available from https://elastalert2.readthedocs.io/en/latest/running_elastalert.html#as-a-docker-container. [Accessed 30th July 2024].</a:t>
            </a:r>
          </a:p>
          <a:p>
            <a:pPr marL="431801" lvl="1" indent="-215900" algn="l">
              <a:lnSpc>
                <a:spcPts val="2800"/>
              </a:lnSpc>
              <a:buAutoNum type="arabicPeriod"/>
            </a:pPr>
            <a:r>
              <a:rPr lang="en-US" sz="2000">
                <a:solidFill>
                  <a:srgbClr val="FFFFFF"/>
                </a:solidFill>
                <a:latin typeface="Poppins"/>
                <a:ea typeface="Poppins"/>
                <a:cs typeface="Poppins"/>
                <a:sym typeface="Poppins"/>
              </a:rPr>
              <a:t>Kumar, H.S. (2019) Intrusion Detection System using ELK Stack. International Journal for Research in Applied Science and Engineering Technology, 7 (6), pp. 667–670.</a:t>
            </a:r>
          </a:p>
          <a:p>
            <a:pPr marL="431801" lvl="1" indent="-215900" algn="l">
              <a:lnSpc>
                <a:spcPts val="2800"/>
              </a:lnSpc>
              <a:buAutoNum type="arabicPeriod"/>
            </a:pPr>
            <a:r>
              <a:rPr lang="en-US" sz="2000">
                <a:solidFill>
                  <a:srgbClr val="FFFFFF"/>
                </a:solidFill>
                <a:latin typeface="Poppins Medium"/>
                <a:ea typeface="Poppins Medium"/>
                <a:cs typeface="Poppins Medium"/>
                <a:sym typeface="Poppins Medium"/>
              </a:rPr>
              <a:t>Zenarmor (2023) Snort IDS/IPS Explained: What - Why you need - How it works.</a:t>
            </a:r>
          </a:p>
          <a:p>
            <a:pPr algn="l">
              <a:lnSpc>
                <a:spcPts val="2800"/>
              </a:lnSpc>
            </a:pPr>
            <a:endParaRPr lang="en-US" sz="2000">
              <a:solidFill>
                <a:srgbClr val="FFFFFF"/>
              </a:solidFill>
              <a:latin typeface="Poppins Medium"/>
              <a:ea typeface="Poppins Medium"/>
              <a:cs typeface="Poppins Medium"/>
              <a:sym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grpSp>
        <p:nvGrpSpPr>
          <p:cNvPr id="6" name="Group 6"/>
          <p:cNvGrpSpPr/>
          <p:nvPr/>
        </p:nvGrpSpPr>
        <p:grpSpPr>
          <a:xfrm>
            <a:off x="5142511" y="2754290"/>
            <a:ext cx="12514635" cy="1588339"/>
            <a:chOff x="0" y="0"/>
            <a:chExt cx="3296036" cy="418328"/>
          </a:xfrm>
        </p:grpSpPr>
        <p:sp>
          <p:nvSpPr>
            <p:cNvPr id="7" name="Freeform 7"/>
            <p:cNvSpPr/>
            <p:nvPr/>
          </p:nvSpPr>
          <p:spPr>
            <a:xfrm>
              <a:off x="0" y="0"/>
              <a:ext cx="3296036" cy="418328"/>
            </a:xfrm>
            <a:custGeom>
              <a:avLst/>
              <a:gdLst/>
              <a:ahLst/>
              <a:cxnLst/>
              <a:rect l="l" t="t" r="r" b="b"/>
              <a:pathLst>
                <a:path w="3296036" h="418328">
                  <a:moveTo>
                    <a:pt x="0" y="0"/>
                  </a:moveTo>
                  <a:lnTo>
                    <a:pt x="3296036" y="0"/>
                  </a:lnTo>
                  <a:lnTo>
                    <a:pt x="3296036" y="418328"/>
                  </a:lnTo>
                  <a:lnTo>
                    <a:pt x="0" y="418328"/>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8" name="TextBox 8"/>
            <p:cNvSpPr txBox="1"/>
            <p:nvPr/>
          </p:nvSpPr>
          <p:spPr>
            <a:xfrm>
              <a:off x="0" y="-38100"/>
              <a:ext cx="3296036" cy="45642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3896258"/>
            <a:ext cx="18502431" cy="2826589"/>
            <a:chOff x="0" y="0"/>
            <a:chExt cx="4873068" cy="744451"/>
          </a:xfrm>
        </p:grpSpPr>
        <p:sp>
          <p:nvSpPr>
            <p:cNvPr id="10" name="Freeform 10"/>
            <p:cNvSpPr/>
            <p:nvPr/>
          </p:nvSpPr>
          <p:spPr>
            <a:xfrm>
              <a:off x="0" y="0"/>
              <a:ext cx="4873068" cy="744451"/>
            </a:xfrm>
            <a:custGeom>
              <a:avLst/>
              <a:gdLst/>
              <a:ahLst/>
              <a:cxnLst/>
              <a:rect l="l" t="t" r="r" b="b"/>
              <a:pathLst>
                <a:path w="4873068" h="744451">
                  <a:moveTo>
                    <a:pt x="0" y="0"/>
                  </a:moveTo>
                  <a:lnTo>
                    <a:pt x="4873068" y="0"/>
                  </a:lnTo>
                  <a:lnTo>
                    <a:pt x="4873068" y="744451"/>
                  </a:lnTo>
                  <a:lnTo>
                    <a:pt x="0" y="744451"/>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11" name="TextBox 11"/>
            <p:cNvSpPr txBox="1"/>
            <p:nvPr/>
          </p:nvSpPr>
          <p:spPr>
            <a:xfrm>
              <a:off x="0" y="-38100"/>
              <a:ext cx="4873068" cy="782551"/>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a:grpSpLocks noChangeAspect="1"/>
          </p:cNvGrpSpPr>
          <p:nvPr/>
        </p:nvGrpSpPr>
        <p:grpSpPr>
          <a:xfrm>
            <a:off x="1977154" y="2365123"/>
            <a:ext cx="6330714" cy="6330714"/>
            <a:chOff x="0" y="0"/>
            <a:chExt cx="14840029" cy="14840029"/>
          </a:xfrm>
        </p:grpSpPr>
        <p:sp>
          <p:nvSpPr>
            <p:cNvPr id="13" name="Freeform 13"/>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txBody>
            <a:bodyPr/>
            <a:lstStyle/>
            <a:p>
              <a:endParaRPr lang="en-GB"/>
            </a:p>
          </p:txBody>
        </p:sp>
        <p:sp>
          <p:nvSpPr>
            <p:cNvPr id="14" name="Freeform 14"/>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en-GB"/>
            </a:p>
          </p:txBody>
        </p:sp>
        <p:sp>
          <p:nvSpPr>
            <p:cNvPr id="15" name="Freeform 15"/>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38492" r="-38492"/>
              </a:stretch>
            </a:blipFill>
          </p:spPr>
          <p:txBody>
            <a:bodyPr/>
            <a:lstStyle/>
            <a:p>
              <a:endParaRPr lang="en-GB"/>
            </a:p>
          </p:txBody>
        </p:sp>
      </p:grpSp>
      <p:sp>
        <p:nvSpPr>
          <p:cNvPr id="16" name="Freeform 16"/>
          <p:cNvSpPr/>
          <p:nvPr/>
        </p:nvSpPr>
        <p:spPr>
          <a:xfrm>
            <a:off x="622788" y="1568080"/>
            <a:ext cx="5802923" cy="4114800"/>
          </a:xfrm>
          <a:custGeom>
            <a:avLst/>
            <a:gdLst/>
            <a:ahLst/>
            <a:cxnLst/>
            <a:rect l="l" t="t" r="r" b="b"/>
            <a:pathLst>
              <a:path w="5802923" h="4114800">
                <a:moveTo>
                  <a:pt x="0" y="0"/>
                </a:moveTo>
                <a:lnTo>
                  <a:pt x="5802924" y="0"/>
                </a:lnTo>
                <a:lnTo>
                  <a:pt x="580292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7" name="Freeform 17"/>
          <p:cNvSpPr/>
          <p:nvPr/>
        </p:nvSpPr>
        <p:spPr>
          <a:xfrm>
            <a:off x="6258626" y="9200662"/>
            <a:ext cx="5770747" cy="526419"/>
          </a:xfrm>
          <a:custGeom>
            <a:avLst/>
            <a:gdLst/>
            <a:ahLst/>
            <a:cxnLst/>
            <a:rect l="l" t="t" r="r" b="b"/>
            <a:pathLst>
              <a:path w="5770747" h="526419">
                <a:moveTo>
                  <a:pt x="0" y="0"/>
                </a:moveTo>
                <a:lnTo>
                  <a:pt x="5770748" y="0"/>
                </a:lnTo>
                <a:lnTo>
                  <a:pt x="5770748" y="526420"/>
                </a:lnTo>
                <a:lnTo>
                  <a:pt x="0" y="5264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GB"/>
          </a:p>
        </p:txBody>
      </p:sp>
      <p:grpSp>
        <p:nvGrpSpPr>
          <p:cNvPr id="18" name="Group 18"/>
          <p:cNvGrpSpPr/>
          <p:nvPr/>
        </p:nvGrpSpPr>
        <p:grpSpPr>
          <a:xfrm>
            <a:off x="605460" y="9029768"/>
            <a:ext cx="742179" cy="742179"/>
            <a:chOff x="0" y="0"/>
            <a:chExt cx="195471" cy="195471"/>
          </a:xfrm>
        </p:grpSpPr>
        <p:sp>
          <p:nvSpPr>
            <p:cNvPr id="19" name="Freeform 19"/>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20" name="TextBox 20"/>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21" name="TextBox 21"/>
          <p:cNvSpPr txBox="1"/>
          <p:nvPr/>
        </p:nvSpPr>
        <p:spPr>
          <a:xfrm>
            <a:off x="8518616" y="862913"/>
            <a:ext cx="1980274" cy="274424"/>
          </a:xfrm>
          <a:prstGeom prst="rect">
            <a:avLst/>
          </a:prstGeom>
        </p:spPr>
        <p:txBody>
          <a:bodyPr lIns="0" tIns="0" rIns="0" bIns="0" rtlCol="0" anchor="t">
            <a:spAutoFit/>
          </a:bodyPr>
          <a:lstStyle/>
          <a:p>
            <a:pPr algn="l">
              <a:lnSpc>
                <a:spcPts val="2199"/>
              </a:lnSpc>
              <a:spcBef>
                <a:spcPct val="0"/>
              </a:spcBef>
            </a:pPr>
            <a:r>
              <a:rPr lang="en-US" sz="1570">
                <a:solidFill>
                  <a:srgbClr val="FFFFFF"/>
                </a:solidFill>
                <a:latin typeface="Poppins Medium"/>
                <a:ea typeface="Poppins Medium"/>
                <a:cs typeface="Poppins Medium"/>
                <a:sym typeface="Poppins Medium"/>
              </a:rPr>
              <a:t>Thynk Unlimited</a:t>
            </a:r>
          </a:p>
        </p:txBody>
      </p:sp>
      <p:sp>
        <p:nvSpPr>
          <p:cNvPr id="22" name="TextBox 22"/>
          <p:cNvSpPr txBox="1"/>
          <p:nvPr/>
        </p:nvSpPr>
        <p:spPr>
          <a:xfrm>
            <a:off x="8518616" y="4391311"/>
            <a:ext cx="8601806" cy="4426585"/>
          </a:xfrm>
          <a:prstGeom prst="rect">
            <a:avLst/>
          </a:prstGeom>
        </p:spPr>
        <p:txBody>
          <a:bodyPr lIns="0" tIns="0" rIns="0" bIns="0" rtlCol="0" anchor="t">
            <a:spAutoFit/>
          </a:bodyPr>
          <a:lstStyle/>
          <a:p>
            <a:pPr algn="l">
              <a:lnSpc>
                <a:spcPts val="2239"/>
              </a:lnSpc>
            </a:pPr>
            <a:r>
              <a:rPr lang="en-US" sz="1599">
                <a:solidFill>
                  <a:srgbClr val="FFFFFF"/>
                </a:solidFill>
                <a:latin typeface="Poppins Medium"/>
                <a:ea typeface="Poppins Medium"/>
                <a:cs typeface="Poppins Medium"/>
                <a:sym typeface="Poppins Medium"/>
              </a:rPr>
              <a:t>"Fortifying Betting Security Through IDS &amp; ELK Integration" focuses on enhancing the cybersecurity measures in the iGaming and online sports betting industry. This is achieved by integrating two key technologies: Intrusion Detection System (IDS) and Elasticsearch, Logstash, Kibana (ELK). (Dotan n.d.)</a:t>
            </a:r>
          </a:p>
          <a:p>
            <a:pPr algn="l">
              <a:lnSpc>
                <a:spcPts val="2239"/>
              </a:lnSpc>
            </a:pPr>
            <a:r>
              <a:rPr lang="en-US" sz="1599">
                <a:solidFill>
                  <a:srgbClr val="FFFFFF"/>
                </a:solidFill>
                <a:latin typeface="Poppins Medium"/>
                <a:ea typeface="Poppins Medium"/>
                <a:cs typeface="Poppins Medium"/>
                <a:sym typeface="Poppins Medium"/>
              </a:rPr>
              <a:t>The online gambling industry is increasingly vulnerable to a wide range of cybersecurity threats, including DDoS and ransomware attacks, account takeovers, and data breaches. These threats can result in significant financial losses, reputational damage, and a loss of customer trust. </a:t>
            </a:r>
          </a:p>
          <a:p>
            <a:pPr algn="l">
              <a:lnSpc>
                <a:spcPts val="2239"/>
              </a:lnSpc>
            </a:pPr>
            <a:r>
              <a:rPr lang="en-US" sz="1599">
                <a:solidFill>
                  <a:srgbClr val="FFFFFF"/>
                </a:solidFill>
                <a:latin typeface="Poppins Medium"/>
                <a:ea typeface="Poppins Medium"/>
                <a:cs typeface="Poppins Medium"/>
                <a:sym typeface="Poppins Medium"/>
              </a:rPr>
              <a:t>. Recent cyber incidents at leading casino and hotel chains have underscored the importance of robust cybersecurity measures</a:t>
            </a:r>
          </a:p>
          <a:p>
            <a:pPr algn="l">
              <a:lnSpc>
                <a:spcPts val="2239"/>
              </a:lnSpc>
              <a:spcBef>
                <a:spcPct val="0"/>
              </a:spcBef>
            </a:pPr>
            <a:r>
              <a:rPr lang="en-US" sz="1599">
                <a:solidFill>
                  <a:srgbClr val="FFFFFF"/>
                </a:solidFill>
                <a:latin typeface="Poppins Medium"/>
                <a:ea typeface="Poppins Medium"/>
                <a:cs typeface="Poppins Medium"/>
                <a:sym typeface="Poppins Medium"/>
              </a:rPr>
              <a:t>The core focus of the project lies in real-time unauthorized access detection, continuous monitoring, automated responses, and robust logging. Utilizing Snort, the system actively identifies and responds to potential security threats, ensuring rapid mitigation and minimizing the impact of security incidents. The integration with ELK brings an additional layer of sophistication by providing a centralized platform for data analysis and visualization.</a:t>
            </a:r>
          </a:p>
        </p:txBody>
      </p:sp>
      <p:sp>
        <p:nvSpPr>
          <p:cNvPr id="23" name="TextBox 23"/>
          <p:cNvSpPr txBox="1"/>
          <p:nvPr/>
        </p:nvSpPr>
        <p:spPr>
          <a:xfrm>
            <a:off x="9508753" y="2822433"/>
            <a:ext cx="5751964" cy="1368424"/>
          </a:xfrm>
          <a:prstGeom prst="rect">
            <a:avLst/>
          </a:prstGeom>
        </p:spPr>
        <p:txBody>
          <a:bodyPr lIns="0" tIns="0" rIns="0" bIns="0" rtlCol="0" anchor="t">
            <a:spAutoFit/>
          </a:bodyPr>
          <a:lstStyle/>
          <a:p>
            <a:pPr algn="l">
              <a:lnSpc>
                <a:spcPts val="11200"/>
              </a:lnSpc>
              <a:spcBef>
                <a:spcPct val="0"/>
              </a:spcBef>
            </a:pPr>
            <a:r>
              <a:rPr lang="en-US" sz="8000">
                <a:solidFill>
                  <a:srgbClr val="FFFFFF"/>
                </a:solidFill>
                <a:latin typeface="Anton"/>
                <a:ea typeface="Anton"/>
                <a:cs typeface="Anton"/>
                <a:sym typeface="Anton"/>
              </a:rPr>
              <a:t>ABSTRACT</a:t>
            </a:r>
          </a:p>
        </p:txBody>
      </p:sp>
      <p:sp>
        <p:nvSpPr>
          <p:cNvPr id="24" name="TextBox 24"/>
          <p:cNvSpPr txBox="1"/>
          <p:nvPr/>
        </p:nvSpPr>
        <p:spPr>
          <a:xfrm>
            <a:off x="7412598" y="9264164"/>
            <a:ext cx="3731498" cy="342265"/>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Poppins Medium"/>
                <a:ea typeface="Poppins Medium"/>
                <a:cs typeface="Poppins Medium"/>
                <a:sym typeface="Poppins Medium"/>
              </a:rPr>
              <a:t>www.reallygreatsite.com</a:t>
            </a:r>
          </a:p>
        </p:txBody>
      </p:sp>
      <p:sp>
        <p:nvSpPr>
          <p:cNvPr id="25" name="TextBox 25"/>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6" name="Freeform 6"/>
          <p:cNvSpPr/>
          <p:nvPr/>
        </p:nvSpPr>
        <p:spPr>
          <a:xfrm>
            <a:off x="6258626" y="9200662"/>
            <a:ext cx="5770747" cy="526419"/>
          </a:xfrm>
          <a:custGeom>
            <a:avLst/>
            <a:gdLst/>
            <a:ahLst/>
            <a:cxnLst/>
            <a:rect l="l" t="t" r="r" b="b"/>
            <a:pathLst>
              <a:path w="5770747" h="526419">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grpSp>
        <p:nvGrpSpPr>
          <p:cNvPr id="7" name="Group 7"/>
          <p:cNvGrpSpPr/>
          <p:nvPr/>
        </p:nvGrpSpPr>
        <p:grpSpPr>
          <a:xfrm>
            <a:off x="605460" y="9029768"/>
            <a:ext cx="742179" cy="742179"/>
            <a:chOff x="0" y="0"/>
            <a:chExt cx="195471" cy="195471"/>
          </a:xfrm>
        </p:grpSpPr>
        <p:sp>
          <p:nvSpPr>
            <p:cNvPr id="8" name="Freeform 8"/>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9" name="TextBox 9"/>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grpSp>
        <p:nvGrpSpPr>
          <p:cNvPr id="10" name="Group 10"/>
          <p:cNvGrpSpPr/>
          <p:nvPr/>
        </p:nvGrpSpPr>
        <p:grpSpPr>
          <a:xfrm>
            <a:off x="1304154" y="2506973"/>
            <a:ext cx="8748831" cy="2530110"/>
            <a:chOff x="0" y="0"/>
            <a:chExt cx="2304219" cy="666366"/>
          </a:xfrm>
        </p:grpSpPr>
        <p:sp>
          <p:nvSpPr>
            <p:cNvPr id="11" name="Freeform 11"/>
            <p:cNvSpPr/>
            <p:nvPr/>
          </p:nvSpPr>
          <p:spPr>
            <a:xfrm>
              <a:off x="0" y="0"/>
              <a:ext cx="2304219" cy="666366"/>
            </a:xfrm>
            <a:custGeom>
              <a:avLst/>
              <a:gdLst/>
              <a:ahLst/>
              <a:cxnLst/>
              <a:rect l="l" t="t" r="r" b="b"/>
              <a:pathLst>
                <a:path w="2304219" h="666366">
                  <a:moveTo>
                    <a:pt x="0" y="0"/>
                  </a:moveTo>
                  <a:lnTo>
                    <a:pt x="2304219" y="0"/>
                  </a:lnTo>
                  <a:lnTo>
                    <a:pt x="2304219" y="666366"/>
                  </a:lnTo>
                  <a:lnTo>
                    <a:pt x="0" y="666366"/>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12" name="TextBox 12"/>
            <p:cNvSpPr txBox="1"/>
            <p:nvPr/>
          </p:nvSpPr>
          <p:spPr>
            <a:xfrm>
              <a:off x="0" y="-38100"/>
              <a:ext cx="2304219" cy="704466"/>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04154" y="5734431"/>
            <a:ext cx="8748831" cy="2597989"/>
            <a:chOff x="0" y="0"/>
            <a:chExt cx="2304219" cy="684244"/>
          </a:xfrm>
        </p:grpSpPr>
        <p:sp>
          <p:nvSpPr>
            <p:cNvPr id="14" name="Freeform 14"/>
            <p:cNvSpPr/>
            <p:nvPr/>
          </p:nvSpPr>
          <p:spPr>
            <a:xfrm>
              <a:off x="0" y="0"/>
              <a:ext cx="2304219" cy="684244"/>
            </a:xfrm>
            <a:custGeom>
              <a:avLst/>
              <a:gdLst/>
              <a:ahLst/>
              <a:cxnLst/>
              <a:rect l="l" t="t" r="r" b="b"/>
              <a:pathLst>
                <a:path w="2304219" h="684244">
                  <a:moveTo>
                    <a:pt x="0" y="0"/>
                  </a:moveTo>
                  <a:lnTo>
                    <a:pt x="2304219" y="0"/>
                  </a:lnTo>
                  <a:lnTo>
                    <a:pt x="2304219" y="684244"/>
                  </a:lnTo>
                  <a:lnTo>
                    <a:pt x="0" y="684244"/>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15" name="TextBox 15"/>
            <p:cNvSpPr txBox="1"/>
            <p:nvPr/>
          </p:nvSpPr>
          <p:spPr>
            <a:xfrm>
              <a:off x="0" y="-38100"/>
              <a:ext cx="2304219" cy="72234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0842362" y="3339148"/>
            <a:ext cx="7561635" cy="2940889"/>
            <a:chOff x="0" y="0"/>
            <a:chExt cx="1991542" cy="774555"/>
          </a:xfrm>
        </p:grpSpPr>
        <p:sp>
          <p:nvSpPr>
            <p:cNvPr id="17" name="Freeform 17"/>
            <p:cNvSpPr/>
            <p:nvPr/>
          </p:nvSpPr>
          <p:spPr>
            <a:xfrm>
              <a:off x="0" y="0"/>
              <a:ext cx="1991542" cy="774555"/>
            </a:xfrm>
            <a:custGeom>
              <a:avLst/>
              <a:gdLst/>
              <a:ahLst/>
              <a:cxnLst/>
              <a:rect l="l" t="t" r="r" b="b"/>
              <a:pathLst>
                <a:path w="1991542" h="774555">
                  <a:moveTo>
                    <a:pt x="0" y="0"/>
                  </a:moveTo>
                  <a:lnTo>
                    <a:pt x="1991542" y="0"/>
                  </a:lnTo>
                  <a:lnTo>
                    <a:pt x="1991542" y="774555"/>
                  </a:lnTo>
                  <a:lnTo>
                    <a:pt x="0" y="774555"/>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txBody>
            <a:bodyPr/>
            <a:lstStyle/>
            <a:p>
              <a:endParaRPr lang="en-GB"/>
            </a:p>
          </p:txBody>
        </p:sp>
        <p:sp>
          <p:nvSpPr>
            <p:cNvPr id="18" name="TextBox 18"/>
            <p:cNvSpPr txBox="1"/>
            <p:nvPr/>
          </p:nvSpPr>
          <p:spPr>
            <a:xfrm>
              <a:off x="0" y="-38100"/>
              <a:ext cx="1991542" cy="812655"/>
            </a:xfrm>
            <a:prstGeom prst="rect">
              <a:avLst/>
            </a:prstGeom>
          </p:spPr>
          <p:txBody>
            <a:bodyPr lIns="50800" tIns="50800" rIns="50800" bIns="50800" rtlCol="0" anchor="ctr"/>
            <a:lstStyle/>
            <a:p>
              <a:pPr algn="ctr">
                <a:lnSpc>
                  <a:spcPts val="2659"/>
                </a:lnSpc>
                <a:spcBef>
                  <a:spcPct val="0"/>
                </a:spcBef>
              </a:pPr>
              <a:endParaRPr/>
            </a:p>
          </p:txBody>
        </p:sp>
      </p:grpSp>
      <p:sp>
        <p:nvSpPr>
          <p:cNvPr id="19" name="Freeform 19"/>
          <p:cNvSpPr/>
          <p:nvPr/>
        </p:nvSpPr>
        <p:spPr>
          <a:xfrm>
            <a:off x="15250529" y="7143262"/>
            <a:ext cx="4017541" cy="4114800"/>
          </a:xfrm>
          <a:custGeom>
            <a:avLst/>
            <a:gdLst/>
            <a:ahLst/>
            <a:cxnLst/>
            <a:rect l="l" t="t" r="r" b="b"/>
            <a:pathLst>
              <a:path w="4017541" h="4114800">
                <a:moveTo>
                  <a:pt x="0" y="0"/>
                </a:moveTo>
                <a:lnTo>
                  <a:pt x="4017542" y="0"/>
                </a:lnTo>
                <a:lnTo>
                  <a:pt x="4017542" y="4114800"/>
                </a:lnTo>
                <a:lnTo>
                  <a:pt x="0" y="4114800"/>
                </a:lnTo>
                <a:lnTo>
                  <a:pt x="0" y="0"/>
                </a:lnTo>
                <a:close/>
              </a:path>
            </a:pathLst>
          </a:custGeom>
          <a:blipFill>
            <a:blip r:embed="rId11">
              <a:alphaModFix amt="31000"/>
              <a:extLst>
                <a:ext uri="{96DAC541-7B7A-43D3-8B79-37D633B846F1}">
                  <asvg:svgBlip xmlns:asvg="http://schemas.microsoft.com/office/drawing/2016/SVG/main" r:embed="rId12"/>
                </a:ext>
              </a:extLst>
            </a:blip>
            <a:stretch>
              <a:fillRect/>
            </a:stretch>
          </a:blipFill>
        </p:spPr>
        <p:txBody>
          <a:bodyPr/>
          <a:lstStyle/>
          <a:p>
            <a:endParaRPr lang="en-GB"/>
          </a:p>
        </p:txBody>
      </p:sp>
      <p:sp>
        <p:nvSpPr>
          <p:cNvPr id="22" name="TextBox 22"/>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03</a:t>
            </a:r>
          </a:p>
        </p:txBody>
      </p:sp>
      <p:sp>
        <p:nvSpPr>
          <p:cNvPr id="23" name="TextBox 23"/>
          <p:cNvSpPr txBox="1"/>
          <p:nvPr/>
        </p:nvSpPr>
        <p:spPr>
          <a:xfrm>
            <a:off x="1628479" y="2573648"/>
            <a:ext cx="7688570" cy="5720262"/>
          </a:xfrm>
          <a:prstGeom prst="rect">
            <a:avLst/>
          </a:prstGeom>
        </p:spPr>
        <p:txBody>
          <a:bodyPr lIns="0" tIns="0" rIns="0" bIns="0" rtlCol="0" anchor="t">
            <a:spAutoFit/>
          </a:bodyPr>
          <a:lstStyle/>
          <a:p>
            <a:pPr algn="l">
              <a:lnSpc>
                <a:spcPts val="3067"/>
              </a:lnSpc>
            </a:pPr>
            <a:r>
              <a:rPr lang="en-US" sz="2191">
                <a:solidFill>
                  <a:srgbClr val="FFFFFF"/>
                </a:solidFill>
                <a:latin typeface="Poppins Medium"/>
                <a:ea typeface="Poppins Medium"/>
                <a:cs typeface="Poppins Medium"/>
                <a:sym typeface="Poppins Medium"/>
              </a:rPr>
              <a:t>An Intrusion Detection System (IDS) is a vital network security technology designed to detect vulnerability exploits against a target application. The IDS is used to monitor network traffic for patterns indicative of cyberattacks, such as unusual login attempts, outbound connections to known malicious domains, or sudden spikes in traffic. It operates as a defence for systems security when other technologies fail, providing an additional layer of protection against cyber threats. The IDS monitors network traffic and reports results to an administrator, but it cannot automatically take action to prevent a detected exploit from taking over the system. (Bace and Mell, n.d.)</a:t>
            </a:r>
          </a:p>
          <a:p>
            <a:pPr algn="l">
              <a:lnSpc>
                <a:spcPts val="3067"/>
              </a:lnSpc>
              <a:spcBef>
                <a:spcPct val="0"/>
              </a:spcBef>
            </a:pPr>
            <a:endParaRPr lang="en-US" sz="2191">
              <a:solidFill>
                <a:srgbClr val="FFFFFF"/>
              </a:solidFill>
              <a:latin typeface="Poppins Medium"/>
              <a:ea typeface="Poppins Medium"/>
              <a:cs typeface="Poppins Medium"/>
              <a:sym typeface="Poppins Medium"/>
            </a:endParaRPr>
          </a:p>
        </p:txBody>
      </p:sp>
      <p:sp>
        <p:nvSpPr>
          <p:cNvPr id="24" name="TextBox 24"/>
          <p:cNvSpPr txBox="1"/>
          <p:nvPr/>
        </p:nvSpPr>
        <p:spPr>
          <a:xfrm>
            <a:off x="11642816" y="3862023"/>
            <a:ext cx="5705614" cy="1007795"/>
          </a:xfrm>
          <a:prstGeom prst="rect">
            <a:avLst/>
          </a:prstGeom>
        </p:spPr>
        <p:txBody>
          <a:bodyPr lIns="0" tIns="0" rIns="0" bIns="0" rtlCol="0" anchor="t">
            <a:spAutoFit/>
          </a:bodyPr>
          <a:lstStyle/>
          <a:p>
            <a:pPr algn="l">
              <a:lnSpc>
                <a:spcPts val="7441"/>
              </a:lnSpc>
            </a:pPr>
            <a:r>
              <a:rPr lang="en-US" sz="8001">
                <a:solidFill>
                  <a:srgbClr val="FFFFFF"/>
                </a:solidFill>
                <a:latin typeface="Anton"/>
                <a:ea typeface="Anton"/>
                <a:cs typeface="Anton"/>
                <a:sym typeface="Anton"/>
              </a:rPr>
              <a:t>INTRODUCTION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6" name="Freeform 6"/>
          <p:cNvSpPr/>
          <p:nvPr/>
        </p:nvSpPr>
        <p:spPr>
          <a:xfrm>
            <a:off x="6258626" y="9200662"/>
            <a:ext cx="5770747" cy="526419"/>
          </a:xfrm>
          <a:custGeom>
            <a:avLst/>
            <a:gdLst/>
            <a:ahLst/>
            <a:cxnLst/>
            <a:rect l="l" t="t" r="r" b="b"/>
            <a:pathLst>
              <a:path w="5770747" h="526419">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grpSp>
        <p:nvGrpSpPr>
          <p:cNvPr id="7" name="Group 7"/>
          <p:cNvGrpSpPr/>
          <p:nvPr/>
        </p:nvGrpSpPr>
        <p:grpSpPr>
          <a:xfrm>
            <a:off x="605460" y="9029768"/>
            <a:ext cx="742179" cy="742179"/>
            <a:chOff x="0" y="0"/>
            <a:chExt cx="195471" cy="195471"/>
          </a:xfrm>
        </p:grpSpPr>
        <p:sp>
          <p:nvSpPr>
            <p:cNvPr id="8" name="Freeform 8"/>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9" name="TextBox 9"/>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grpSp>
        <p:nvGrpSpPr>
          <p:cNvPr id="10" name="Group 10"/>
          <p:cNvGrpSpPr/>
          <p:nvPr/>
        </p:nvGrpSpPr>
        <p:grpSpPr>
          <a:xfrm>
            <a:off x="-552450" y="1995627"/>
            <a:ext cx="21069300" cy="6267450"/>
            <a:chOff x="0" y="0"/>
            <a:chExt cx="5549116" cy="1650686"/>
          </a:xfrm>
        </p:grpSpPr>
        <p:sp>
          <p:nvSpPr>
            <p:cNvPr id="11" name="Freeform 11"/>
            <p:cNvSpPr/>
            <p:nvPr/>
          </p:nvSpPr>
          <p:spPr>
            <a:xfrm>
              <a:off x="0" y="0"/>
              <a:ext cx="5549116" cy="1650686"/>
            </a:xfrm>
            <a:custGeom>
              <a:avLst/>
              <a:gdLst/>
              <a:ahLst/>
              <a:cxnLst/>
              <a:rect l="l" t="t" r="r" b="b"/>
              <a:pathLst>
                <a:path w="5549116" h="1650686">
                  <a:moveTo>
                    <a:pt x="0" y="0"/>
                  </a:moveTo>
                  <a:lnTo>
                    <a:pt x="5549116" y="0"/>
                  </a:lnTo>
                  <a:lnTo>
                    <a:pt x="5549116" y="1650686"/>
                  </a:lnTo>
                  <a:lnTo>
                    <a:pt x="0" y="1650686"/>
                  </a:lnTo>
                  <a:close/>
                </a:path>
              </a:pathLst>
            </a:custGeom>
            <a:gradFill rotWithShape="1">
              <a:gsLst>
                <a:gs pos="0">
                  <a:srgbClr val="006CCD">
                    <a:alpha val="0"/>
                  </a:srgbClr>
                </a:gs>
                <a:gs pos="100000">
                  <a:srgbClr val="2376D4">
                    <a:alpha val="100000"/>
                  </a:srgbClr>
                </a:gs>
              </a:gsLst>
              <a:lin ang="0"/>
            </a:gradFill>
          </p:spPr>
          <p:txBody>
            <a:bodyPr/>
            <a:lstStyle/>
            <a:p>
              <a:endParaRPr lang="en-GB"/>
            </a:p>
          </p:txBody>
        </p:sp>
        <p:sp>
          <p:nvSpPr>
            <p:cNvPr id="12" name="TextBox 12"/>
            <p:cNvSpPr txBox="1"/>
            <p:nvPr/>
          </p:nvSpPr>
          <p:spPr>
            <a:xfrm>
              <a:off x="0" y="-38100"/>
              <a:ext cx="5549116" cy="1688786"/>
            </a:xfrm>
            <a:prstGeom prst="rect">
              <a:avLst/>
            </a:prstGeom>
          </p:spPr>
          <p:txBody>
            <a:bodyPr lIns="50800" tIns="50800" rIns="50800" bIns="50800" rtlCol="0" anchor="ctr"/>
            <a:lstStyle/>
            <a:p>
              <a:pPr algn="ctr">
                <a:lnSpc>
                  <a:spcPts val="2199"/>
                </a:lnSpc>
              </a:pPr>
              <a:endParaRPr/>
            </a:p>
          </p:txBody>
        </p:sp>
      </p:grpSp>
      <p:sp>
        <p:nvSpPr>
          <p:cNvPr id="13" name="Freeform 13"/>
          <p:cNvSpPr/>
          <p:nvPr/>
        </p:nvSpPr>
        <p:spPr>
          <a:xfrm flipH="1">
            <a:off x="13141693" y="2507132"/>
            <a:ext cx="5802923" cy="4114800"/>
          </a:xfrm>
          <a:custGeom>
            <a:avLst/>
            <a:gdLst/>
            <a:ahLst/>
            <a:cxnLst/>
            <a:rect l="l" t="t" r="r" b="b"/>
            <a:pathLst>
              <a:path w="5802923" h="4114800">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GB"/>
          </a:p>
        </p:txBody>
      </p:sp>
      <p:sp>
        <p:nvSpPr>
          <p:cNvPr id="16" name="TextBox 16"/>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04</a:t>
            </a:r>
          </a:p>
        </p:txBody>
      </p:sp>
      <p:sp>
        <p:nvSpPr>
          <p:cNvPr id="17" name="TextBox 17"/>
          <p:cNvSpPr txBox="1"/>
          <p:nvPr/>
        </p:nvSpPr>
        <p:spPr>
          <a:xfrm>
            <a:off x="5294074" y="2449446"/>
            <a:ext cx="7971882" cy="1950770"/>
          </a:xfrm>
          <a:prstGeom prst="rect">
            <a:avLst/>
          </a:prstGeom>
        </p:spPr>
        <p:txBody>
          <a:bodyPr lIns="0" tIns="0" rIns="0" bIns="0" rtlCol="0" anchor="t">
            <a:spAutoFit/>
          </a:bodyPr>
          <a:lstStyle/>
          <a:p>
            <a:pPr algn="ctr">
              <a:lnSpc>
                <a:spcPts val="7441"/>
              </a:lnSpc>
            </a:pPr>
            <a:r>
              <a:rPr lang="en-US" sz="8001">
                <a:solidFill>
                  <a:srgbClr val="FFFFFF"/>
                </a:solidFill>
                <a:latin typeface="Anton"/>
                <a:ea typeface="Anton"/>
                <a:cs typeface="Anton"/>
                <a:sym typeface="Anton"/>
              </a:rPr>
              <a:t>RESEARCH OBJECTIVES</a:t>
            </a:r>
          </a:p>
        </p:txBody>
      </p:sp>
      <p:sp>
        <p:nvSpPr>
          <p:cNvPr id="18" name="TextBox 18"/>
          <p:cNvSpPr txBox="1"/>
          <p:nvPr/>
        </p:nvSpPr>
        <p:spPr>
          <a:xfrm>
            <a:off x="1983719" y="5286041"/>
            <a:ext cx="14963596" cy="1786567"/>
          </a:xfrm>
          <a:prstGeom prst="rect">
            <a:avLst/>
          </a:prstGeom>
        </p:spPr>
        <p:txBody>
          <a:bodyPr lIns="0" tIns="0" rIns="0" bIns="0" rtlCol="0" anchor="t">
            <a:spAutoFit/>
          </a:bodyPr>
          <a:lstStyle/>
          <a:p>
            <a:pPr algn="ctr">
              <a:lnSpc>
                <a:spcPts val="2346"/>
              </a:lnSpc>
            </a:pPr>
            <a:r>
              <a:rPr lang="en-US" sz="1675">
                <a:solidFill>
                  <a:srgbClr val="FFFFFF"/>
                </a:solidFill>
                <a:latin typeface="Poppins Medium"/>
                <a:ea typeface="Poppins Medium"/>
                <a:cs typeface="Poppins Medium"/>
                <a:sym typeface="Poppins Medium"/>
              </a:rPr>
              <a:t>·Can integration of Intrusion Detection System (IDS) and Elasticsearch, Logstash, Kibana (ELK) enhance the cybersecurity measures in the online sports betting industry?</a:t>
            </a:r>
          </a:p>
          <a:p>
            <a:pPr algn="ctr">
              <a:lnSpc>
                <a:spcPts val="2346"/>
              </a:lnSpc>
            </a:pPr>
            <a:r>
              <a:rPr lang="en-US" sz="1675">
                <a:solidFill>
                  <a:srgbClr val="FFFFFF"/>
                </a:solidFill>
                <a:latin typeface="Poppins Medium"/>
                <a:ea typeface="Poppins Medium"/>
                <a:cs typeface="Poppins Medium"/>
                <a:sym typeface="Poppins Medium"/>
              </a:rPr>
              <a:t>·How can we implement an effective real-time unauthorized access detection technique, to promptly identify and respond to potential security threats in a computer system or network?</a:t>
            </a:r>
          </a:p>
          <a:p>
            <a:pPr algn="ctr">
              <a:lnSpc>
                <a:spcPts val="2346"/>
              </a:lnSpc>
            </a:pPr>
            <a:r>
              <a:rPr lang="en-US" sz="1675">
                <a:solidFill>
                  <a:srgbClr val="FFFFFF"/>
                </a:solidFill>
                <a:latin typeface="Poppins Medium"/>
                <a:ea typeface="Poppins Medium"/>
                <a:cs typeface="Poppins Medium"/>
                <a:sym typeface="Poppins Medium"/>
              </a:rPr>
              <a:t>·What are the potential benefits of IDS and ELK integration for online sportsbooks beyond cybersecurity enhancement?</a:t>
            </a:r>
          </a:p>
          <a:p>
            <a:pPr algn="ctr">
              <a:lnSpc>
                <a:spcPts val="2346"/>
              </a:lnSpc>
              <a:spcBef>
                <a:spcPct val="0"/>
              </a:spcBef>
            </a:pPr>
            <a:endParaRPr lang="en-US" sz="1675">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498890" y="1700848"/>
            <a:ext cx="8057507" cy="4992443"/>
            <a:chOff x="0" y="0"/>
            <a:chExt cx="2122142" cy="1314882"/>
          </a:xfrm>
        </p:grpSpPr>
        <p:sp>
          <p:nvSpPr>
            <p:cNvPr id="5" name="Freeform 5"/>
            <p:cNvSpPr/>
            <p:nvPr/>
          </p:nvSpPr>
          <p:spPr>
            <a:xfrm>
              <a:off x="0" y="0"/>
              <a:ext cx="2122142" cy="1314882"/>
            </a:xfrm>
            <a:custGeom>
              <a:avLst/>
              <a:gdLst/>
              <a:ahLst/>
              <a:cxnLst/>
              <a:rect l="l" t="t" r="r" b="b"/>
              <a:pathLst>
                <a:path w="2122142" h="1314882">
                  <a:moveTo>
                    <a:pt x="0" y="0"/>
                  </a:moveTo>
                  <a:lnTo>
                    <a:pt x="2122142" y="0"/>
                  </a:lnTo>
                  <a:lnTo>
                    <a:pt x="2122142" y="1314882"/>
                  </a:lnTo>
                  <a:lnTo>
                    <a:pt x="0" y="1314882"/>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txBody>
            <a:bodyPr/>
            <a:lstStyle/>
            <a:p>
              <a:endParaRPr lang="en-GB"/>
            </a:p>
          </p:txBody>
        </p:sp>
        <p:sp>
          <p:nvSpPr>
            <p:cNvPr id="6" name="TextBox 6"/>
            <p:cNvSpPr txBox="1"/>
            <p:nvPr/>
          </p:nvSpPr>
          <p:spPr>
            <a:xfrm>
              <a:off x="0" y="-38100"/>
              <a:ext cx="2122142" cy="1352982"/>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grpSp>
        <p:nvGrpSpPr>
          <p:cNvPr id="8" name="Group 8"/>
          <p:cNvGrpSpPr/>
          <p:nvPr/>
        </p:nvGrpSpPr>
        <p:grpSpPr>
          <a:xfrm>
            <a:off x="605460" y="9029768"/>
            <a:ext cx="742179" cy="742179"/>
            <a:chOff x="0" y="0"/>
            <a:chExt cx="195471" cy="195471"/>
          </a:xfrm>
        </p:grpSpPr>
        <p:sp>
          <p:nvSpPr>
            <p:cNvPr id="9" name="Freeform 9"/>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10" name="TextBox 10"/>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11" name="Freeform 11"/>
          <p:cNvSpPr/>
          <p:nvPr/>
        </p:nvSpPr>
        <p:spPr>
          <a:xfrm>
            <a:off x="11795216" y="2483299"/>
            <a:ext cx="1040529" cy="1040529"/>
          </a:xfrm>
          <a:custGeom>
            <a:avLst/>
            <a:gdLst/>
            <a:ahLst/>
            <a:cxnLst/>
            <a:rect l="l" t="t" r="r" b="b"/>
            <a:pathLst>
              <a:path w="1040529" h="1040529">
                <a:moveTo>
                  <a:pt x="0" y="0"/>
                </a:moveTo>
                <a:lnTo>
                  <a:pt x="1040529" y="0"/>
                </a:lnTo>
                <a:lnTo>
                  <a:pt x="1040529" y="1040529"/>
                </a:lnTo>
                <a:lnTo>
                  <a:pt x="0" y="10405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12" name="TextBox 12"/>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05</a:t>
            </a:r>
          </a:p>
        </p:txBody>
      </p:sp>
      <p:sp>
        <p:nvSpPr>
          <p:cNvPr id="13" name="TextBox 13"/>
          <p:cNvSpPr txBox="1"/>
          <p:nvPr/>
        </p:nvSpPr>
        <p:spPr>
          <a:xfrm>
            <a:off x="11795216" y="4014423"/>
            <a:ext cx="4523662" cy="1950770"/>
          </a:xfrm>
          <a:prstGeom prst="rect">
            <a:avLst/>
          </a:prstGeom>
        </p:spPr>
        <p:txBody>
          <a:bodyPr lIns="0" tIns="0" rIns="0" bIns="0" rtlCol="0" anchor="t">
            <a:spAutoFit/>
          </a:bodyPr>
          <a:lstStyle/>
          <a:p>
            <a:pPr algn="l">
              <a:lnSpc>
                <a:spcPts val="7441"/>
              </a:lnSpc>
            </a:pPr>
            <a:r>
              <a:rPr lang="en-US" sz="8001">
                <a:solidFill>
                  <a:srgbClr val="FFFFFF"/>
                </a:solidFill>
                <a:latin typeface="Anton"/>
                <a:ea typeface="Anton"/>
                <a:cs typeface="Anton"/>
                <a:sym typeface="Anton"/>
              </a:rPr>
              <a:t>LITERATURE REVIEW</a:t>
            </a:r>
          </a:p>
        </p:txBody>
      </p:sp>
      <p:sp>
        <p:nvSpPr>
          <p:cNvPr id="14" name="TextBox 14"/>
          <p:cNvSpPr txBox="1"/>
          <p:nvPr/>
        </p:nvSpPr>
        <p:spPr>
          <a:xfrm>
            <a:off x="1762399" y="853153"/>
            <a:ext cx="10032817" cy="7719054"/>
          </a:xfrm>
          <a:prstGeom prst="rect">
            <a:avLst/>
          </a:prstGeom>
        </p:spPr>
        <p:txBody>
          <a:bodyPr lIns="0" tIns="0" rIns="0" bIns="0" rtlCol="0" anchor="t">
            <a:spAutoFit/>
          </a:bodyPr>
          <a:lstStyle/>
          <a:p>
            <a:pPr algn="l">
              <a:lnSpc>
                <a:spcPts val="2384"/>
              </a:lnSpc>
            </a:pPr>
            <a:r>
              <a:rPr lang="en-US" sz="1703">
                <a:solidFill>
                  <a:srgbClr val="FFFFFF"/>
                </a:solidFill>
                <a:latin typeface="Poppins Medium"/>
                <a:ea typeface="Poppins Medium"/>
                <a:cs typeface="Poppins Medium"/>
                <a:sym typeface="Poppins Medium"/>
              </a:rPr>
              <a:t>With the increasing prevalence of cyber threats, it is crucial for industries like online betting, which handle sensitive data, to implement robust security measures. This literature review examines the integration of Intrusion Detection Systems (IDS) with the Elasticsearch, Logstash, and Kibana (ELK) stack to enhance security in betting environments. It focuses on the principles and methods discussed in "Generating Artificial Snort Alerts and Implementing SELK: The Snort-Elasticsearch-Logstash-Kibana Stack" by Daniel E. Krych, Joshua Edwards, and Tracy Braun.</a:t>
            </a:r>
          </a:p>
          <a:p>
            <a:pPr algn="l">
              <a:lnSpc>
                <a:spcPts val="2384"/>
              </a:lnSpc>
            </a:pPr>
            <a:endParaRPr lang="en-US" sz="1703">
              <a:solidFill>
                <a:srgbClr val="FFFFFF"/>
              </a:solidFill>
              <a:latin typeface="Poppins Medium"/>
              <a:ea typeface="Poppins Medium"/>
              <a:cs typeface="Poppins Medium"/>
              <a:sym typeface="Poppins Medium"/>
            </a:endParaRPr>
          </a:p>
          <a:p>
            <a:pPr algn="l">
              <a:lnSpc>
                <a:spcPts val="2384"/>
              </a:lnSpc>
            </a:pPr>
            <a:r>
              <a:rPr lang="en-US" sz="1703">
                <a:solidFill>
                  <a:srgbClr val="FFFFFF"/>
                </a:solidFill>
                <a:latin typeface="Poppins Medium"/>
                <a:ea typeface="Poppins Medium"/>
                <a:cs typeface="Poppins Medium"/>
                <a:sym typeface="Poppins Medium"/>
              </a:rPr>
              <a:t>The document by Krych et al. details the integration of Snort with the ELK stack, known as the Snort-Elasticsearch-Logstash-Kibana (SELK) stack. This integration is key to fully leveraging the capabilities of IDS and ELK, providing a unified platform for intrusion detection, data aggregation, and visualization.</a:t>
            </a:r>
          </a:p>
          <a:p>
            <a:pPr algn="l">
              <a:lnSpc>
                <a:spcPts val="2384"/>
              </a:lnSpc>
            </a:pPr>
            <a:r>
              <a:rPr lang="en-US" sz="1703">
                <a:solidFill>
                  <a:srgbClr val="FFFFFF"/>
                </a:solidFill>
                <a:latin typeface="Poppins Medium"/>
                <a:ea typeface="Poppins Medium"/>
                <a:cs typeface="Poppins Medium"/>
                <a:sym typeface="Poppins Medium"/>
              </a:rPr>
              <a:t>Integrating IDS with the ELK stack offers significant benefits for the security of online betting platforms. Leveraging the methodologies presented in Krych et al.'s work, betting operators can achieve:</a:t>
            </a:r>
          </a:p>
          <a:p>
            <a:pPr algn="l">
              <a:lnSpc>
                <a:spcPts val="2384"/>
              </a:lnSpc>
            </a:pPr>
            <a:r>
              <a:rPr lang="en-US" sz="1703">
                <a:solidFill>
                  <a:srgbClr val="FFFFFF"/>
                </a:solidFill>
                <a:latin typeface="Poppins Medium"/>
                <a:ea typeface="Poppins Medium"/>
                <a:cs typeface="Poppins Medium"/>
                <a:sym typeface="Poppins Medium"/>
              </a:rPr>
              <a:t>-Real-Time Threat Detection: Continuous monitoring and alerting capabilities of Snort, combined with real-time indexing and search functionalities of Elasticsearch, enable swift detection of potential threats.</a:t>
            </a:r>
          </a:p>
          <a:p>
            <a:pPr algn="l">
              <a:lnSpc>
                <a:spcPts val="2384"/>
              </a:lnSpc>
            </a:pPr>
            <a:r>
              <a:rPr lang="en-US" sz="1703">
                <a:solidFill>
                  <a:srgbClr val="FFFFFF"/>
                </a:solidFill>
                <a:latin typeface="Poppins Medium"/>
                <a:ea typeface="Poppins Medium"/>
                <a:cs typeface="Poppins Medium"/>
                <a:sym typeface="Poppins Medium"/>
              </a:rPr>
              <a:t>-Comprehensive Data Analysis: Logstash's ability to parse and enrich data ensures that all relevant information is captured and structured, enhancing the quality of analysis.</a:t>
            </a:r>
          </a:p>
          <a:p>
            <a:pPr algn="l">
              <a:lnSpc>
                <a:spcPts val="2384"/>
              </a:lnSpc>
            </a:pPr>
            <a:r>
              <a:rPr lang="en-US" sz="1703">
                <a:solidFill>
                  <a:srgbClr val="FFFFFF"/>
                </a:solidFill>
                <a:latin typeface="Poppins Medium"/>
                <a:ea typeface="Poppins Medium"/>
                <a:cs typeface="Poppins Medium"/>
                <a:sym typeface="Poppins Medium"/>
              </a:rPr>
              <a:t>-Intuitive Visualizations: Kibana's dashboards provide security teams with clear and actionable insights into the network's security status, facilitating prompt response to incidents.</a:t>
            </a:r>
          </a:p>
          <a:p>
            <a:pPr algn="l">
              <a:lnSpc>
                <a:spcPts val="2384"/>
              </a:lnSpc>
            </a:pPr>
            <a:endParaRPr lang="en-US" sz="1703">
              <a:solidFill>
                <a:srgbClr val="FFFFFF"/>
              </a:solidFill>
              <a:latin typeface="Poppins Medium"/>
              <a:ea typeface="Poppins Medium"/>
              <a:cs typeface="Poppins Medium"/>
              <a:sym typeface="Poppins Medium"/>
            </a:endParaRPr>
          </a:p>
          <a:p>
            <a:pPr algn="l">
              <a:lnSpc>
                <a:spcPts val="2384"/>
              </a:lnSpc>
            </a:pPr>
            <a:endParaRPr lang="en-US" sz="1703">
              <a:solidFill>
                <a:srgbClr val="FFFFFF"/>
              </a:solidFill>
              <a:latin typeface="Poppins Medium"/>
              <a:ea typeface="Poppins Medium"/>
              <a:cs typeface="Poppins Medium"/>
              <a:sym typeface="Poppins Medium"/>
            </a:endParaRPr>
          </a:p>
          <a:p>
            <a:pPr algn="l">
              <a:lnSpc>
                <a:spcPts val="2384"/>
              </a:lnSpc>
              <a:spcBef>
                <a:spcPct val="0"/>
              </a:spcBef>
            </a:pPr>
            <a:r>
              <a:rPr lang="en-US" sz="1703">
                <a:solidFill>
                  <a:srgbClr val="FFFFFF"/>
                </a:solidFill>
                <a:latin typeface="Poppins Medium"/>
                <a:ea typeface="Poppins Medium"/>
                <a:cs typeface="Poppins Medium"/>
                <a:sym typeface="Poppins Medium"/>
              </a:rPr>
              <a:t> </a:t>
            </a:r>
          </a:p>
        </p:txBody>
      </p:sp>
      <p:sp>
        <p:nvSpPr>
          <p:cNvPr id="15" name="Freeform 15"/>
          <p:cNvSpPr/>
          <p:nvPr/>
        </p:nvSpPr>
        <p:spPr>
          <a:xfrm flipH="1" flipV="1">
            <a:off x="14057047" y="4061712"/>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6" name="Freeform 16"/>
          <p:cNvSpPr/>
          <p:nvPr/>
        </p:nvSpPr>
        <p:spPr>
          <a:xfrm>
            <a:off x="12563130" y="7367553"/>
            <a:ext cx="1273375" cy="1304201"/>
          </a:xfrm>
          <a:custGeom>
            <a:avLst/>
            <a:gdLst/>
            <a:ahLst/>
            <a:cxnLst/>
            <a:rect l="l" t="t" r="r" b="b"/>
            <a:pathLst>
              <a:path w="1273375" h="1304201">
                <a:moveTo>
                  <a:pt x="0" y="0"/>
                </a:moveTo>
                <a:lnTo>
                  <a:pt x="1273375" y="0"/>
                </a:lnTo>
                <a:lnTo>
                  <a:pt x="1273375" y="1304201"/>
                </a:lnTo>
                <a:lnTo>
                  <a:pt x="0" y="1304201"/>
                </a:lnTo>
                <a:lnTo>
                  <a:pt x="0" y="0"/>
                </a:lnTo>
                <a:close/>
              </a:path>
            </a:pathLst>
          </a:custGeom>
          <a:blipFill>
            <a:blip r:embed="rId11">
              <a:alphaModFix amt="31000"/>
              <a:extLst>
                <a:ext uri="{96DAC541-7B7A-43D3-8B79-37D633B846F1}">
                  <asvg:svgBlip xmlns:asvg="http://schemas.microsoft.com/office/drawing/2016/SVG/main" r:embed="rId12"/>
                </a:ext>
              </a:extLst>
            </a:blip>
            <a:stretch>
              <a:fillRect/>
            </a:stretch>
          </a:blipFill>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grpSp>
        <p:nvGrpSpPr>
          <p:cNvPr id="7" name="Group 7"/>
          <p:cNvGrpSpPr/>
          <p:nvPr/>
        </p:nvGrpSpPr>
        <p:grpSpPr>
          <a:xfrm>
            <a:off x="605460" y="9029768"/>
            <a:ext cx="742179" cy="742179"/>
            <a:chOff x="0" y="0"/>
            <a:chExt cx="195471" cy="195471"/>
          </a:xfrm>
        </p:grpSpPr>
        <p:sp>
          <p:nvSpPr>
            <p:cNvPr id="8" name="Freeform 8"/>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9" name="TextBox 9"/>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10" name="TextBox 10"/>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06</a:t>
            </a:r>
          </a:p>
        </p:txBody>
      </p:sp>
      <p:grpSp>
        <p:nvGrpSpPr>
          <p:cNvPr id="11" name="Group 11"/>
          <p:cNvGrpSpPr/>
          <p:nvPr/>
        </p:nvGrpSpPr>
        <p:grpSpPr>
          <a:xfrm>
            <a:off x="0" y="2777705"/>
            <a:ext cx="18502431" cy="4350589"/>
            <a:chOff x="0" y="0"/>
            <a:chExt cx="4873068" cy="1145834"/>
          </a:xfrm>
        </p:grpSpPr>
        <p:sp>
          <p:nvSpPr>
            <p:cNvPr id="12" name="Freeform 12"/>
            <p:cNvSpPr/>
            <p:nvPr/>
          </p:nvSpPr>
          <p:spPr>
            <a:xfrm>
              <a:off x="0" y="0"/>
              <a:ext cx="4873068" cy="1145834"/>
            </a:xfrm>
            <a:custGeom>
              <a:avLst/>
              <a:gdLst/>
              <a:ahLst/>
              <a:cxnLst/>
              <a:rect l="l" t="t" r="r" b="b"/>
              <a:pathLst>
                <a:path w="4873068" h="1145834">
                  <a:moveTo>
                    <a:pt x="0" y="0"/>
                  </a:moveTo>
                  <a:lnTo>
                    <a:pt x="4873068" y="0"/>
                  </a:lnTo>
                  <a:lnTo>
                    <a:pt x="4873068" y="1145834"/>
                  </a:lnTo>
                  <a:lnTo>
                    <a:pt x="0" y="1145834"/>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13" name="TextBox 13"/>
            <p:cNvSpPr txBox="1"/>
            <p:nvPr/>
          </p:nvSpPr>
          <p:spPr>
            <a:xfrm>
              <a:off x="0" y="-38100"/>
              <a:ext cx="4873068" cy="1183934"/>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3319937"/>
            <a:ext cx="6454684" cy="1104291"/>
          </a:xfrm>
          <a:prstGeom prst="rect">
            <a:avLst/>
          </a:prstGeom>
        </p:spPr>
        <p:txBody>
          <a:bodyPr lIns="0" tIns="0" rIns="0" bIns="0" rtlCol="0" anchor="t">
            <a:spAutoFit/>
          </a:bodyPr>
          <a:lstStyle/>
          <a:p>
            <a:pPr algn="l">
              <a:lnSpc>
                <a:spcPts val="8481"/>
              </a:lnSpc>
            </a:pPr>
            <a:r>
              <a:rPr lang="en-US" sz="8001">
                <a:solidFill>
                  <a:srgbClr val="FFFFFF"/>
                </a:solidFill>
                <a:latin typeface="Anton"/>
                <a:ea typeface="Anton"/>
                <a:cs typeface="Anton"/>
                <a:sym typeface="Anton"/>
              </a:rPr>
              <a:t>CONTINUE</a:t>
            </a:r>
          </a:p>
        </p:txBody>
      </p:sp>
      <p:sp>
        <p:nvSpPr>
          <p:cNvPr id="15" name="Freeform 15"/>
          <p:cNvSpPr/>
          <p:nvPr/>
        </p:nvSpPr>
        <p:spPr>
          <a:xfrm flipH="1">
            <a:off x="13217893" y="2068982"/>
            <a:ext cx="5802923" cy="4114800"/>
          </a:xfrm>
          <a:custGeom>
            <a:avLst/>
            <a:gdLst/>
            <a:ahLst/>
            <a:cxnLst/>
            <a:rect l="l" t="t" r="r" b="b"/>
            <a:pathLst>
              <a:path w="5802923" h="4114800">
                <a:moveTo>
                  <a:pt x="5802923" y="0"/>
                </a:moveTo>
                <a:lnTo>
                  <a:pt x="0" y="0"/>
                </a:lnTo>
                <a:lnTo>
                  <a:pt x="0" y="4114800"/>
                </a:lnTo>
                <a:lnTo>
                  <a:pt x="5802923" y="4114800"/>
                </a:lnTo>
                <a:lnTo>
                  <a:pt x="5802923"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grpSp>
        <p:nvGrpSpPr>
          <p:cNvPr id="16" name="Group 16"/>
          <p:cNvGrpSpPr>
            <a:grpSpLocks noChangeAspect="1"/>
          </p:cNvGrpSpPr>
          <p:nvPr/>
        </p:nvGrpSpPr>
        <p:grpSpPr>
          <a:xfrm>
            <a:off x="13282473" y="2964586"/>
            <a:ext cx="4557852" cy="4557852"/>
            <a:chOff x="0" y="0"/>
            <a:chExt cx="14840029" cy="14840029"/>
          </a:xfrm>
        </p:grpSpPr>
        <p:sp>
          <p:nvSpPr>
            <p:cNvPr id="17" name="Freeform 17"/>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txBody>
            <a:bodyPr/>
            <a:lstStyle/>
            <a:p>
              <a:endParaRPr lang="en-GB"/>
            </a:p>
          </p:txBody>
        </p:sp>
        <p:sp>
          <p:nvSpPr>
            <p:cNvPr id="18" name="Freeform 18"/>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en-GB"/>
            </a:p>
          </p:txBody>
        </p:sp>
        <p:sp>
          <p:nvSpPr>
            <p:cNvPr id="19" name="Freeform 19"/>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4712" r="-24712"/>
              </a:stretch>
            </a:blipFill>
          </p:spPr>
          <p:txBody>
            <a:bodyPr/>
            <a:lstStyle/>
            <a:p>
              <a:endParaRPr lang="en-GB"/>
            </a:p>
          </p:txBody>
        </p:sp>
      </p:grpSp>
      <p:sp>
        <p:nvSpPr>
          <p:cNvPr id="20" name="TextBox 20"/>
          <p:cNvSpPr txBox="1"/>
          <p:nvPr/>
        </p:nvSpPr>
        <p:spPr>
          <a:xfrm>
            <a:off x="1094604" y="4619625"/>
            <a:ext cx="4267200" cy="4121890"/>
          </a:xfrm>
          <a:prstGeom prst="rect">
            <a:avLst/>
          </a:prstGeom>
        </p:spPr>
        <p:txBody>
          <a:bodyPr lIns="0" tIns="0" rIns="0" bIns="0" rtlCol="0" anchor="t">
            <a:spAutoFit/>
          </a:bodyPr>
          <a:lstStyle/>
          <a:p>
            <a:pPr algn="l">
              <a:lnSpc>
                <a:spcPts val="2759"/>
              </a:lnSpc>
            </a:pPr>
            <a:r>
              <a:rPr lang="en-US" sz="1970">
                <a:solidFill>
                  <a:srgbClr val="FFFFFF"/>
                </a:solidFill>
                <a:latin typeface="Poppins Medium"/>
                <a:ea typeface="Poppins Medium"/>
                <a:cs typeface="Poppins Medium"/>
                <a:sym typeface="Poppins Medium"/>
              </a:rPr>
              <a:t>The paper by Fahmida Rafa and colleagues focuses on enhancing cyber-security in cloud environments using Snort, a well-known intrusion detection system (IDS). The study underscores the vulnerabilities inherent in cloud computing platforms and proposes a robust IDS solution to monitor and prevent potential cyber threats effectively.</a:t>
            </a:r>
          </a:p>
          <a:p>
            <a:pPr algn="l">
              <a:lnSpc>
                <a:spcPts val="2759"/>
              </a:lnSpc>
              <a:spcBef>
                <a:spcPct val="0"/>
              </a:spcBef>
            </a:pPr>
            <a:endParaRPr lang="en-US" sz="1970">
              <a:solidFill>
                <a:srgbClr val="FFFFFF"/>
              </a:solidFill>
              <a:latin typeface="Poppins Medium"/>
              <a:ea typeface="Poppins Medium"/>
              <a:cs typeface="Poppins Medium"/>
              <a:sym typeface="Poppins Medium"/>
            </a:endParaRPr>
          </a:p>
        </p:txBody>
      </p:sp>
      <p:sp>
        <p:nvSpPr>
          <p:cNvPr id="21" name="TextBox 21"/>
          <p:cNvSpPr txBox="1"/>
          <p:nvPr/>
        </p:nvSpPr>
        <p:spPr>
          <a:xfrm>
            <a:off x="5955665" y="3471592"/>
            <a:ext cx="12119679" cy="6300355"/>
          </a:xfrm>
          <a:prstGeom prst="rect">
            <a:avLst/>
          </a:prstGeom>
        </p:spPr>
        <p:txBody>
          <a:bodyPr lIns="0" tIns="0" rIns="0" bIns="0" rtlCol="0" anchor="t">
            <a:spAutoFit/>
          </a:bodyPr>
          <a:lstStyle/>
          <a:p>
            <a:pPr algn="l">
              <a:lnSpc>
                <a:spcPts val="2813"/>
              </a:lnSpc>
            </a:pPr>
            <a:r>
              <a:rPr lang="en-US" sz="2009">
                <a:solidFill>
                  <a:srgbClr val="FFFFFF"/>
                </a:solidFill>
                <a:latin typeface="Poppins Medium"/>
                <a:ea typeface="Poppins Medium"/>
                <a:cs typeface="Poppins Medium"/>
                <a:sym typeface="Poppins Medium"/>
              </a:rPr>
              <a:t>·      Key Features and Implementation:</a:t>
            </a:r>
          </a:p>
          <a:p>
            <a:pPr algn="l">
              <a:lnSpc>
                <a:spcPts val="2813"/>
              </a:lnSpc>
            </a:pPr>
            <a:r>
              <a:rPr lang="en-US" sz="2009">
                <a:solidFill>
                  <a:srgbClr val="FFFFFF"/>
                </a:solidFill>
                <a:latin typeface="Poppins Medium"/>
                <a:ea typeface="Poppins Medium"/>
                <a:cs typeface="Poppins Medium"/>
                <a:sym typeface="Poppins Medium"/>
              </a:rPr>
              <a:t>-Use of Snort as an IDS: The study capitalizes on Snort, an open-source network intrusion detection system, known for its effectiveness in monitoring network traffic in real-time and identifying potential threats based on a database of known attack signatures.</a:t>
            </a:r>
          </a:p>
          <a:p>
            <a:pPr algn="l">
              <a:lnSpc>
                <a:spcPts val="2813"/>
              </a:lnSpc>
            </a:pPr>
            <a:r>
              <a:rPr lang="en-US" sz="2009">
                <a:solidFill>
                  <a:srgbClr val="FFFFFF"/>
                </a:solidFill>
                <a:latin typeface="Poppins Medium"/>
                <a:ea typeface="Poppins Medium"/>
                <a:cs typeface="Poppins Medium"/>
                <a:sym typeface="Poppins Medium"/>
              </a:rPr>
              <a:t>-Cloud Environment Adaptation: Snort is adapted to operate within cloud computing environments, which often host a variety of services such as data storage, servers, and databases. This adaptation allows Snort to inspect traffic moving to and from cloud services, offering a layer of security that is often lacking in traditional cloud setups.</a:t>
            </a:r>
          </a:p>
          <a:p>
            <a:pPr algn="l">
              <a:lnSpc>
                <a:spcPts val="2813"/>
              </a:lnSpc>
            </a:pPr>
            <a:endParaRPr lang="en-US" sz="2009">
              <a:solidFill>
                <a:srgbClr val="FFFFFF"/>
              </a:solidFill>
              <a:latin typeface="Poppins Medium"/>
              <a:ea typeface="Poppins Medium"/>
              <a:cs typeface="Poppins Medium"/>
              <a:sym typeface="Poppins Medium"/>
            </a:endParaRPr>
          </a:p>
          <a:p>
            <a:pPr algn="l">
              <a:lnSpc>
                <a:spcPts val="2813"/>
              </a:lnSpc>
            </a:pPr>
            <a:r>
              <a:rPr lang="en-US" sz="2009">
                <a:solidFill>
                  <a:srgbClr val="FFFFFF"/>
                </a:solidFill>
                <a:latin typeface="Poppins Medium"/>
                <a:ea typeface="Poppins Medium"/>
                <a:cs typeface="Poppins Medium"/>
                <a:sym typeface="Poppins Medium"/>
              </a:rPr>
              <a:t>·      Challenges in Cloud Security Addressed:</a:t>
            </a:r>
          </a:p>
          <a:p>
            <a:pPr algn="l">
              <a:lnSpc>
                <a:spcPts val="2813"/>
              </a:lnSpc>
            </a:pPr>
            <a:r>
              <a:rPr lang="en-US" sz="2009">
                <a:solidFill>
                  <a:srgbClr val="FFFFFF"/>
                </a:solidFill>
                <a:latin typeface="Poppins Medium"/>
                <a:ea typeface="Poppins Medium"/>
                <a:cs typeface="Poppins Medium"/>
                <a:sym typeface="Poppins Medium"/>
              </a:rPr>
              <a:t>-High Volume of Network Traffic: Cloud environments experience massive amounts of data transfer, which can obscure signs of intrusion. Snort’s capability to process and analyse large volumes of network traffic in real time helps to mitigate this issue.</a:t>
            </a:r>
          </a:p>
          <a:p>
            <a:pPr algn="l">
              <a:lnSpc>
                <a:spcPts val="2813"/>
              </a:lnSpc>
            </a:pPr>
            <a:r>
              <a:rPr lang="en-US" sz="2009">
                <a:solidFill>
                  <a:srgbClr val="FFFFFF"/>
                </a:solidFill>
                <a:latin typeface="Poppins Medium"/>
                <a:ea typeface="Poppins Medium"/>
                <a:cs typeface="Poppins Medium"/>
                <a:sym typeface="Poppins Medium"/>
              </a:rPr>
              <a:t>-Dynamic Nature of Cloud Services: The ephemeral and scalable nature of cloud services can complicate consistent monitoring. Implementing Snort within the cloud helps maintain continuous surveillance regardless of the dynamic scaling of cloud resources.</a:t>
            </a:r>
          </a:p>
          <a:p>
            <a:pPr algn="l">
              <a:lnSpc>
                <a:spcPts val="2813"/>
              </a:lnSpc>
            </a:pPr>
            <a:endParaRPr lang="en-US" sz="2009">
              <a:solidFill>
                <a:srgbClr val="FFFFFF"/>
              </a:solidFill>
              <a:latin typeface="Poppins Medium"/>
              <a:ea typeface="Poppins Medium"/>
              <a:cs typeface="Poppins Medium"/>
              <a:sym typeface="Poppins Medium"/>
            </a:endParaRPr>
          </a:p>
          <a:p>
            <a:pPr algn="l">
              <a:lnSpc>
                <a:spcPts val="2813"/>
              </a:lnSpc>
              <a:spcBef>
                <a:spcPct val="0"/>
              </a:spcBef>
            </a:pPr>
            <a:endParaRPr lang="en-US" sz="2009">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grpSp>
        <p:nvGrpSpPr>
          <p:cNvPr id="5" name="Group 5"/>
          <p:cNvGrpSpPr/>
          <p:nvPr/>
        </p:nvGrpSpPr>
        <p:grpSpPr>
          <a:xfrm>
            <a:off x="9309485" y="4550195"/>
            <a:ext cx="2590275" cy="25902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006CCD">
                      <a:alpha val="100000"/>
                    </a:srgbClr>
                  </a:gs>
                  <a:gs pos="100000">
                    <a:srgbClr val="050024">
                      <a:alpha val="0"/>
                    </a:srgbClr>
                  </a:gs>
                </a:gsLst>
                <a:lin ang="0"/>
              </a:gradFill>
              <a:prstDash val="solid"/>
              <a:miter/>
            </a:ln>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grpSp>
        <p:nvGrpSpPr>
          <p:cNvPr id="8" name="Group 8"/>
          <p:cNvGrpSpPr/>
          <p:nvPr/>
        </p:nvGrpSpPr>
        <p:grpSpPr>
          <a:xfrm>
            <a:off x="9901894" y="-404148"/>
            <a:ext cx="8386106" cy="12028873"/>
            <a:chOff x="0" y="0"/>
            <a:chExt cx="2208686" cy="3168098"/>
          </a:xfrm>
        </p:grpSpPr>
        <p:sp>
          <p:nvSpPr>
            <p:cNvPr id="9" name="Freeform 9"/>
            <p:cNvSpPr/>
            <p:nvPr/>
          </p:nvSpPr>
          <p:spPr>
            <a:xfrm>
              <a:off x="0" y="0"/>
              <a:ext cx="2208686" cy="3168098"/>
            </a:xfrm>
            <a:custGeom>
              <a:avLst/>
              <a:gdLst/>
              <a:ahLst/>
              <a:cxnLst/>
              <a:rect l="l" t="t" r="r" b="b"/>
              <a:pathLst>
                <a:path w="2208686" h="3168098">
                  <a:moveTo>
                    <a:pt x="0" y="0"/>
                  </a:moveTo>
                  <a:lnTo>
                    <a:pt x="2208686" y="0"/>
                  </a:lnTo>
                  <a:lnTo>
                    <a:pt x="2208686" y="3168098"/>
                  </a:lnTo>
                  <a:lnTo>
                    <a:pt x="0" y="3168098"/>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txBody>
            <a:bodyPr/>
            <a:lstStyle/>
            <a:p>
              <a:endParaRPr lang="en-GB"/>
            </a:p>
          </p:txBody>
        </p:sp>
        <p:sp>
          <p:nvSpPr>
            <p:cNvPr id="10" name="TextBox 10"/>
            <p:cNvSpPr txBox="1"/>
            <p:nvPr/>
          </p:nvSpPr>
          <p:spPr>
            <a:xfrm>
              <a:off x="0" y="-38100"/>
              <a:ext cx="2208686" cy="320619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12" name="Freeform 12"/>
          <p:cNvSpPr/>
          <p:nvPr/>
        </p:nvSpPr>
        <p:spPr>
          <a:xfrm>
            <a:off x="6258626" y="9200662"/>
            <a:ext cx="5770747" cy="526419"/>
          </a:xfrm>
          <a:custGeom>
            <a:avLst/>
            <a:gdLst/>
            <a:ahLst/>
            <a:cxnLst/>
            <a:rect l="l" t="t" r="r" b="b"/>
            <a:pathLst>
              <a:path w="5770747" h="526419">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grpSp>
        <p:nvGrpSpPr>
          <p:cNvPr id="13" name="Group 13"/>
          <p:cNvGrpSpPr/>
          <p:nvPr/>
        </p:nvGrpSpPr>
        <p:grpSpPr>
          <a:xfrm>
            <a:off x="605460" y="9029768"/>
            <a:ext cx="742179" cy="742179"/>
            <a:chOff x="0" y="0"/>
            <a:chExt cx="195471" cy="195471"/>
          </a:xfrm>
        </p:grpSpPr>
        <p:sp>
          <p:nvSpPr>
            <p:cNvPr id="14" name="Freeform 14"/>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15" name="TextBox 15"/>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sp>
        <p:nvSpPr>
          <p:cNvPr id="16" name="Freeform 16"/>
          <p:cNvSpPr/>
          <p:nvPr/>
        </p:nvSpPr>
        <p:spPr>
          <a:xfrm>
            <a:off x="14417324" y="6079368"/>
            <a:ext cx="1209456" cy="1238735"/>
          </a:xfrm>
          <a:custGeom>
            <a:avLst/>
            <a:gdLst/>
            <a:ahLst/>
            <a:cxnLst/>
            <a:rect l="l" t="t" r="r" b="b"/>
            <a:pathLst>
              <a:path w="1209456" h="1238735">
                <a:moveTo>
                  <a:pt x="0" y="0"/>
                </a:moveTo>
                <a:lnTo>
                  <a:pt x="1209456" y="0"/>
                </a:lnTo>
                <a:lnTo>
                  <a:pt x="1209456" y="1238736"/>
                </a:lnTo>
                <a:lnTo>
                  <a:pt x="0" y="1238736"/>
                </a:lnTo>
                <a:lnTo>
                  <a:pt x="0" y="0"/>
                </a:lnTo>
                <a:close/>
              </a:path>
            </a:pathLst>
          </a:custGeom>
          <a:blipFill>
            <a:blip r:embed="rId11">
              <a:alphaModFix amt="31000"/>
              <a:extLst>
                <a:ext uri="{96DAC541-7B7A-43D3-8B79-37D633B846F1}">
                  <asvg:svgBlip xmlns:asvg="http://schemas.microsoft.com/office/drawing/2016/SVG/main" r:embed="rId12"/>
                </a:ext>
              </a:extLst>
            </a:blip>
            <a:stretch>
              <a:fillRect/>
            </a:stretch>
          </a:blipFill>
        </p:spPr>
        <p:txBody>
          <a:bodyPr/>
          <a:lstStyle/>
          <a:p>
            <a:endParaRPr lang="en-GB"/>
          </a:p>
        </p:txBody>
      </p:sp>
      <p:grpSp>
        <p:nvGrpSpPr>
          <p:cNvPr id="17" name="Group 17"/>
          <p:cNvGrpSpPr/>
          <p:nvPr/>
        </p:nvGrpSpPr>
        <p:grpSpPr>
          <a:xfrm>
            <a:off x="9725121" y="4936018"/>
            <a:ext cx="1759003" cy="175900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6CCD">
                    <a:alpha val="100000"/>
                  </a:srgbClr>
                </a:gs>
                <a:gs pos="100000">
                  <a:srgbClr val="041D57">
                    <a:alpha val="100000"/>
                  </a:srgbClr>
                </a:gs>
              </a:gsLst>
              <a:lin ang="0"/>
            </a:gradFill>
          </p:spPr>
          <p:txBody>
            <a:bodyPr/>
            <a:lstStyle/>
            <a:p>
              <a:endParaRPr lang="en-GB"/>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21" name="TextBox 21"/>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07</a:t>
            </a:r>
          </a:p>
        </p:txBody>
      </p:sp>
      <p:sp>
        <p:nvSpPr>
          <p:cNvPr id="22" name="TextBox 22"/>
          <p:cNvSpPr txBox="1"/>
          <p:nvPr/>
        </p:nvSpPr>
        <p:spPr>
          <a:xfrm>
            <a:off x="1150211" y="1825031"/>
            <a:ext cx="9801860" cy="1007795"/>
          </a:xfrm>
          <a:prstGeom prst="rect">
            <a:avLst/>
          </a:prstGeom>
        </p:spPr>
        <p:txBody>
          <a:bodyPr lIns="0" tIns="0" rIns="0" bIns="0" rtlCol="0" anchor="t">
            <a:spAutoFit/>
          </a:bodyPr>
          <a:lstStyle/>
          <a:p>
            <a:pPr algn="l">
              <a:lnSpc>
                <a:spcPts val="7441"/>
              </a:lnSpc>
            </a:pPr>
            <a:r>
              <a:rPr lang="en-US" sz="8001">
                <a:solidFill>
                  <a:srgbClr val="FFFFFF"/>
                </a:solidFill>
                <a:latin typeface="Anton"/>
                <a:ea typeface="Anton"/>
                <a:cs typeface="Anton"/>
                <a:sym typeface="Anton"/>
              </a:rPr>
              <a:t>RESEARCH METHODOLOGY </a:t>
            </a:r>
          </a:p>
        </p:txBody>
      </p:sp>
      <p:sp>
        <p:nvSpPr>
          <p:cNvPr id="23" name="TextBox 23"/>
          <p:cNvSpPr txBox="1"/>
          <p:nvPr/>
        </p:nvSpPr>
        <p:spPr>
          <a:xfrm>
            <a:off x="1140686" y="3004276"/>
            <a:ext cx="15248599" cy="6881600"/>
          </a:xfrm>
          <a:prstGeom prst="rect">
            <a:avLst/>
          </a:prstGeom>
        </p:spPr>
        <p:txBody>
          <a:bodyPr lIns="0" tIns="0" rIns="0" bIns="0" rtlCol="0" anchor="t">
            <a:spAutoFit/>
          </a:bodyPr>
          <a:lstStyle/>
          <a:p>
            <a:pPr algn="l">
              <a:lnSpc>
                <a:spcPts val="2899"/>
              </a:lnSpc>
            </a:pPr>
            <a:r>
              <a:rPr lang="en-US" sz="2070" dirty="0">
                <a:solidFill>
                  <a:srgbClr val="FFFFFF"/>
                </a:solidFill>
                <a:latin typeface="Poppins Medium"/>
                <a:ea typeface="Poppins Medium"/>
                <a:cs typeface="Poppins Medium"/>
                <a:sym typeface="Poppins Medium"/>
              </a:rPr>
              <a:t> The "</a:t>
            </a:r>
            <a:r>
              <a:rPr lang="en-US" sz="2070" dirty="0" err="1">
                <a:solidFill>
                  <a:srgbClr val="FFFFFF"/>
                </a:solidFill>
                <a:latin typeface="Poppins Medium"/>
                <a:ea typeface="Poppins Medium"/>
                <a:cs typeface="Poppins Medium"/>
                <a:sym typeface="Poppins Medium"/>
              </a:rPr>
              <a:t>CyberShield</a:t>
            </a:r>
            <a:r>
              <a:rPr lang="en-US" sz="2070" dirty="0">
                <a:solidFill>
                  <a:srgbClr val="FFFFFF"/>
                </a:solidFill>
                <a:latin typeface="Poppins Medium"/>
                <a:ea typeface="Poppins Medium"/>
                <a:cs typeface="Poppins Medium"/>
                <a:sym typeface="Poppins Medium"/>
              </a:rPr>
              <a:t>" project architecture for a gambling website involves several key components designed to secure the platform against cyber threats. The gambling website, which handles user interactions, transactions, and data management, is exposed to various risks through the internet. This open network not only connects the website to its users but also serves as a potential conduit for malicious activities like hacking attempts and data breaches.</a:t>
            </a:r>
          </a:p>
          <a:p>
            <a:pPr algn="l">
              <a:lnSpc>
                <a:spcPts val="2899"/>
              </a:lnSpc>
            </a:pPr>
            <a:r>
              <a:rPr lang="en-US" sz="2070" dirty="0">
                <a:solidFill>
                  <a:srgbClr val="FFFFFF"/>
                </a:solidFill>
                <a:latin typeface="Poppins Medium"/>
                <a:ea typeface="Poppins Medium"/>
                <a:cs typeface="Poppins Medium"/>
                <a:sym typeface="Poppins Medium"/>
              </a:rPr>
              <a:t>To protect the gambling platform, Snort, an Intrusion Detection System (IDS), is deployed. Snort monitors all traffic between the internet and the website, </a:t>
            </a:r>
            <a:r>
              <a:rPr lang="en-US" sz="2070" dirty="0" err="1">
                <a:solidFill>
                  <a:srgbClr val="FFFFFF"/>
                </a:solidFill>
                <a:latin typeface="Poppins Medium"/>
                <a:ea typeface="Poppins Medium"/>
                <a:cs typeface="Poppins Medium"/>
                <a:sym typeface="Poppins Medium"/>
              </a:rPr>
              <a:t>analysing</a:t>
            </a:r>
            <a:r>
              <a:rPr lang="en-US" sz="2070" dirty="0">
                <a:solidFill>
                  <a:srgbClr val="FFFFFF"/>
                </a:solidFill>
                <a:latin typeface="Poppins Medium"/>
                <a:ea typeface="Poppins Medium"/>
                <a:cs typeface="Poppins Medium"/>
                <a:sym typeface="Poppins Medium"/>
              </a:rPr>
              <a:t> it for signs of suspicious activity. This includes identifying known attack patterns, detecting unusual </a:t>
            </a:r>
            <a:r>
              <a:rPr lang="en-US" sz="2070" dirty="0" err="1">
                <a:solidFill>
                  <a:srgbClr val="FFFFFF"/>
                </a:solidFill>
                <a:latin typeface="Poppins Medium"/>
                <a:ea typeface="Poppins Medium"/>
                <a:cs typeface="Poppins Medium"/>
                <a:sym typeface="Poppins Medium"/>
              </a:rPr>
              <a:t>behaviours</a:t>
            </a:r>
            <a:r>
              <a:rPr lang="en-US" sz="2070" dirty="0">
                <a:solidFill>
                  <a:srgbClr val="FFFFFF"/>
                </a:solidFill>
                <a:latin typeface="Poppins Medium"/>
                <a:ea typeface="Poppins Medium"/>
                <a:cs typeface="Poppins Medium"/>
                <a:sym typeface="Poppins Medium"/>
              </a:rPr>
              <a:t>, and flagging potential threats. When Snort detects something suspicious, it generates alerts that detail the nature of the threat, which are crucial for initiating timely responses.</a:t>
            </a:r>
          </a:p>
          <a:p>
            <a:pPr algn="l">
              <a:lnSpc>
                <a:spcPts val="2899"/>
              </a:lnSpc>
            </a:pPr>
            <a:r>
              <a:rPr lang="en-US" sz="2070" dirty="0">
                <a:solidFill>
                  <a:srgbClr val="FFFFFF"/>
                </a:solidFill>
                <a:latin typeface="Poppins Medium"/>
                <a:ea typeface="Poppins Medium"/>
                <a:cs typeface="Poppins Medium"/>
                <a:sym typeface="Poppins Medium"/>
              </a:rPr>
              <a:t>The ELK stack—comprising Elasticsearch, Logstash, and Kibana—forms the core of the data processing and analysis framework. Logstash collects and processes logs from Snort, transforming the raw data into a structured format. This processed data is then stored in Elasticsearch, which allows for efficient querying and real-time analytics. Kibana provides a visual interface for this data, enabling security teams to create dashboards, monitor trends, and perform detailed analyses to understand and respond to threats.</a:t>
            </a:r>
          </a:p>
          <a:p>
            <a:pPr algn="l">
              <a:lnSpc>
                <a:spcPts val="2899"/>
              </a:lnSpc>
            </a:pPr>
            <a:r>
              <a:rPr lang="en-US" sz="2070" dirty="0">
                <a:solidFill>
                  <a:srgbClr val="FFFFFF"/>
                </a:solidFill>
                <a:latin typeface="Poppins Medium"/>
                <a:ea typeface="Poppins Medium"/>
                <a:cs typeface="Poppins Medium"/>
                <a:sym typeface="Poppins Medium"/>
              </a:rPr>
              <a:t>Finally, an alerting mechanism is integrated into this system to ensure that critical security events are communicated promptly. Alerts, triggered by specific conditions detected in the data, are sent to security personnel via various channels, such as email or SMS. This system ensures that the security team can quickly respond to potential incidents, thereby enhancing the overall security posture of the gambling website.</a:t>
            </a:r>
          </a:p>
          <a:p>
            <a:pPr algn="l">
              <a:lnSpc>
                <a:spcPts val="2899"/>
              </a:lnSpc>
              <a:spcBef>
                <a:spcPct val="0"/>
              </a:spcBef>
            </a:pPr>
            <a:endParaRPr lang="en-US" sz="2070" dirty="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6" name="Freeform 6"/>
          <p:cNvSpPr/>
          <p:nvPr/>
        </p:nvSpPr>
        <p:spPr>
          <a:xfrm>
            <a:off x="6258626" y="9200662"/>
            <a:ext cx="5770747" cy="526419"/>
          </a:xfrm>
          <a:custGeom>
            <a:avLst/>
            <a:gdLst/>
            <a:ahLst/>
            <a:cxnLst/>
            <a:rect l="l" t="t" r="r" b="b"/>
            <a:pathLst>
              <a:path w="5770747" h="526419">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grpSp>
        <p:nvGrpSpPr>
          <p:cNvPr id="7" name="Group 7"/>
          <p:cNvGrpSpPr/>
          <p:nvPr/>
        </p:nvGrpSpPr>
        <p:grpSpPr>
          <a:xfrm>
            <a:off x="605460" y="9029768"/>
            <a:ext cx="742179" cy="742179"/>
            <a:chOff x="0" y="0"/>
            <a:chExt cx="195471" cy="195471"/>
          </a:xfrm>
        </p:grpSpPr>
        <p:sp>
          <p:nvSpPr>
            <p:cNvPr id="8" name="Freeform 8"/>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9" name="TextBox 9"/>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grpSp>
        <p:nvGrpSpPr>
          <p:cNvPr id="10" name="Group 10"/>
          <p:cNvGrpSpPr/>
          <p:nvPr/>
        </p:nvGrpSpPr>
        <p:grpSpPr>
          <a:xfrm>
            <a:off x="8726395" y="1778352"/>
            <a:ext cx="10466891" cy="2940889"/>
            <a:chOff x="0" y="0"/>
            <a:chExt cx="2756712" cy="774555"/>
          </a:xfrm>
        </p:grpSpPr>
        <p:sp>
          <p:nvSpPr>
            <p:cNvPr id="11" name="Freeform 11"/>
            <p:cNvSpPr/>
            <p:nvPr/>
          </p:nvSpPr>
          <p:spPr>
            <a:xfrm>
              <a:off x="0" y="0"/>
              <a:ext cx="2756712" cy="774555"/>
            </a:xfrm>
            <a:custGeom>
              <a:avLst/>
              <a:gdLst/>
              <a:ahLst/>
              <a:cxnLst/>
              <a:rect l="l" t="t" r="r" b="b"/>
              <a:pathLst>
                <a:path w="2756712" h="774555">
                  <a:moveTo>
                    <a:pt x="0" y="0"/>
                  </a:moveTo>
                  <a:lnTo>
                    <a:pt x="2756712" y="0"/>
                  </a:lnTo>
                  <a:lnTo>
                    <a:pt x="2756712" y="774555"/>
                  </a:lnTo>
                  <a:lnTo>
                    <a:pt x="0" y="774555"/>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txBody>
            <a:bodyPr/>
            <a:lstStyle/>
            <a:p>
              <a:endParaRPr lang="en-GB"/>
            </a:p>
          </p:txBody>
        </p:sp>
        <p:sp>
          <p:nvSpPr>
            <p:cNvPr id="12" name="TextBox 12"/>
            <p:cNvSpPr txBox="1"/>
            <p:nvPr/>
          </p:nvSpPr>
          <p:spPr>
            <a:xfrm>
              <a:off x="0" y="-38100"/>
              <a:ext cx="2756712" cy="81265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151504" y="2899460"/>
            <a:ext cx="1674557" cy="1715095"/>
          </a:xfrm>
          <a:custGeom>
            <a:avLst/>
            <a:gdLst/>
            <a:ahLst/>
            <a:cxnLst/>
            <a:rect l="l" t="t" r="r" b="b"/>
            <a:pathLst>
              <a:path w="1674557" h="1715095">
                <a:moveTo>
                  <a:pt x="0" y="0"/>
                </a:moveTo>
                <a:lnTo>
                  <a:pt x="1674557" y="0"/>
                </a:lnTo>
                <a:lnTo>
                  <a:pt x="1674557" y="1715095"/>
                </a:lnTo>
                <a:lnTo>
                  <a:pt x="0" y="1715095"/>
                </a:lnTo>
                <a:lnTo>
                  <a:pt x="0" y="0"/>
                </a:lnTo>
                <a:close/>
              </a:path>
            </a:pathLst>
          </a:custGeom>
          <a:blipFill>
            <a:blip r:embed="rId11">
              <a:alphaModFix amt="31000"/>
              <a:extLst>
                <a:ext uri="{96DAC541-7B7A-43D3-8B79-37D633B846F1}">
                  <asvg:svgBlip xmlns:asvg="http://schemas.microsoft.com/office/drawing/2016/SVG/main" r:embed="rId12"/>
                </a:ext>
              </a:extLst>
            </a:blip>
            <a:stretch>
              <a:fillRect/>
            </a:stretch>
          </a:blipFill>
        </p:spPr>
        <p:txBody>
          <a:bodyPr/>
          <a:lstStyle/>
          <a:p>
            <a:endParaRPr lang="en-GB"/>
          </a:p>
        </p:txBody>
      </p:sp>
      <p:sp>
        <p:nvSpPr>
          <p:cNvPr id="14" name="Freeform 14"/>
          <p:cNvSpPr/>
          <p:nvPr/>
        </p:nvSpPr>
        <p:spPr>
          <a:xfrm>
            <a:off x="5281721" y="7502307"/>
            <a:ext cx="1209456" cy="1238735"/>
          </a:xfrm>
          <a:custGeom>
            <a:avLst/>
            <a:gdLst/>
            <a:ahLst/>
            <a:cxnLst/>
            <a:rect l="l" t="t" r="r" b="b"/>
            <a:pathLst>
              <a:path w="1209456" h="1238735">
                <a:moveTo>
                  <a:pt x="0" y="0"/>
                </a:moveTo>
                <a:lnTo>
                  <a:pt x="1209456" y="0"/>
                </a:lnTo>
                <a:lnTo>
                  <a:pt x="1209456" y="1238735"/>
                </a:lnTo>
                <a:lnTo>
                  <a:pt x="0" y="1238735"/>
                </a:lnTo>
                <a:lnTo>
                  <a:pt x="0" y="0"/>
                </a:lnTo>
                <a:close/>
              </a:path>
            </a:pathLst>
          </a:custGeom>
          <a:blipFill>
            <a:blip r:embed="rId11">
              <a:alphaModFix amt="31000"/>
              <a:extLst>
                <a:ext uri="{96DAC541-7B7A-43D3-8B79-37D633B846F1}">
                  <asvg:svgBlip xmlns:asvg="http://schemas.microsoft.com/office/drawing/2016/SVG/main" r:embed="rId12"/>
                </a:ext>
              </a:extLst>
            </a:blip>
            <a:stretch>
              <a:fillRect/>
            </a:stretch>
          </a:blipFill>
        </p:spPr>
        <p:txBody>
          <a:bodyPr/>
          <a:lstStyle/>
          <a:p>
            <a:endParaRPr lang="en-GB"/>
          </a:p>
        </p:txBody>
      </p:sp>
      <p:sp>
        <p:nvSpPr>
          <p:cNvPr id="15" name="Freeform 15"/>
          <p:cNvSpPr/>
          <p:nvPr/>
        </p:nvSpPr>
        <p:spPr>
          <a:xfrm>
            <a:off x="951253" y="4302862"/>
            <a:ext cx="16416188" cy="5097996"/>
          </a:xfrm>
          <a:custGeom>
            <a:avLst/>
            <a:gdLst/>
            <a:ahLst/>
            <a:cxnLst/>
            <a:rect l="l" t="t" r="r" b="b"/>
            <a:pathLst>
              <a:path w="16416188" h="5097996">
                <a:moveTo>
                  <a:pt x="0" y="0"/>
                </a:moveTo>
                <a:lnTo>
                  <a:pt x="16416188" y="0"/>
                </a:lnTo>
                <a:lnTo>
                  <a:pt x="16416188" y="5097996"/>
                </a:lnTo>
                <a:lnTo>
                  <a:pt x="0" y="5097996"/>
                </a:lnTo>
                <a:lnTo>
                  <a:pt x="0" y="0"/>
                </a:lnTo>
                <a:close/>
              </a:path>
            </a:pathLst>
          </a:custGeom>
          <a:blipFill>
            <a:blip r:embed="rId13"/>
            <a:stretch>
              <a:fillRect/>
            </a:stretch>
          </a:blipFill>
        </p:spPr>
        <p:txBody>
          <a:bodyPr/>
          <a:lstStyle/>
          <a:p>
            <a:endParaRPr lang="en-GB"/>
          </a:p>
        </p:txBody>
      </p:sp>
      <p:sp>
        <p:nvSpPr>
          <p:cNvPr id="17" name="TextBox 17"/>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08</a:t>
            </a:r>
          </a:p>
        </p:txBody>
      </p:sp>
      <p:sp>
        <p:nvSpPr>
          <p:cNvPr id="18" name="TextBox 18"/>
          <p:cNvSpPr txBox="1"/>
          <p:nvPr/>
        </p:nvSpPr>
        <p:spPr>
          <a:xfrm>
            <a:off x="9661153" y="2081031"/>
            <a:ext cx="7882339" cy="2364105"/>
          </a:xfrm>
          <a:prstGeom prst="rect">
            <a:avLst/>
          </a:prstGeom>
        </p:spPr>
        <p:txBody>
          <a:bodyPr lIns="0" tIns="0" rIns="0" bIns="0" rtlCol="0" anchor="t">
            <a:spAutoFit/>
          </a:bodyPr>
          <a:lstStyle/>
          <a:p>
            <a:pPr algn="l">
              <a:lnSpc>
                <a:spcPts val="9360"/>
              </a:lnSpc>
            </a:pPr>
            <a:r>
              <a:rPr lang="en-US" sz="8000">
                <a:solidFill>
                  <a:srgbClr val="FFFFFF"/>
                </a:solidFill>
                <a:latin typeface="Anton"/>
                <a:ea typeface="Anton"/>
                <a:cs typeface="Anton"/>
                <a:sym typeface="Anton"/>
              </a:rPr>
              <a:t>ARCHITECTURE OF CYBERSHIELD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05" t="-11296" r="-7990"/>
            </a:stretch>
          </a:blipFill>
        </p:spPr>
        <p:txBody>
          <a:bodyPr/>
          <a:lstStyle/>
          <a:p>
            <a:endParaRPr lang="en-GB"/>
          </a:p>
        </p:txBody>
      </p:sp>
      <p:sp>
        <p:nvSpPr>
          <p:cNvPr id="3" name="Freeform 3"/>
          <p:cNvSpPr/>
          <p:nvPr/>
        </p:nvSpPr>
        <p:spPr>
          <a:xfrm>
            <a:off x="7946390" y="847961"/>
            <a:ext cx="361478" cy="361478"/>
          </a:xfrm>
          <a:custGeom>
            <a:avLst/>
            <a:gdLst/>
            <a:ahLst/>
            <a:cxnLst/>
            <a:rect l="l" t="t" r="r" b="b"/>
            <a:pathLst>
              <a:path w="361478" h="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5" name="Freeform 5"/>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grpSp>
        <p:nvGrpSpPr>
          <p:cNvPr id="6" name="Group 6"/>
          <p:cNvGrpSpPr/>
          <p:nvPr/>
        </p:nvGrpSpPr>
        <p:grpSpPr>
          <a:xfrm>
            <a:off x="605460" y="9029768"/>
            <a:ext cx="742179" cy="742179"/>
            <a:chOff x="0" y="0"/>
            <a:chExt cx="195471" cy="195471"/>
          </a:xfrm>
        </p:grpSpPr>
        <p:sp>
          <p:nvSpPr>
            <p:cNvPr id="7" name="Freeform 7"/>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txBody>
            <a:bodyPr/>
            <a:lstStyle/>
            <a:p>
              <a:endParaRPr lang="en-GB"/>
            </a:p>
          </p:txBody>
        </p:sp>
        <p:sp>
          <p:nvSpPr>
            <p:cNvPr id="8" name="TextBox 8"/>
            <p:cNvSpPr txBox="1"/>
            <p:nvPr/>
          </p:nvSpPr>
          <p:spPr>
            <a:xfrm>
              <a:off x="0" y="-38100"/>
              <a:ext cx="195471" cy="233571"/>
            </a:xfrm>
            <a:prstGeom prst="rect">
              <a:avLst/>
            </a:prstGeom>
          </p:spPr>
          <p:txBody>
            <a:bodyPr lIns="50800" tIns="50800" rIns="50800" bIns="50800" rtlCol="0" anchor="ctr"/>
            <a:lstStyle/>
            <a:p>
              <a:pPr algn="ctr">
                <a:lnSpc>
                  <a:spcPts val="2199"/>
                </a:lnSpc>
              </a:pPr>
              <a:endParaRPr/>
            </a:p>
          </p:txBody>
        </p:sp>
      </p:grpSp>
      <p:grpSp>
        <p:nvGrpSpPr>
          <p:cNvPr id="9" name="Group 9"/>
          <p:cNvGrpSpPr/>
          <p:nvPr/>
        </p:nvGrpSpPr>
        <p:grpSpPr>
          <a:xfrm>
            <a:off x="-552450" y="1995627"/>
            <a:ext cx="21069300" cy="3026326"/>
            <a:chOff x="0" y="0"/>
            <a:chExt cx="5549116" cy="797057"/>
          </a:xfrm>
        </p:grpSpPr>
        <p:sp>
          <p:nvSpPr>
            <p:cNvPr id="10" name="Freeform 10"/>
            <p:cNvSpPr/>
            <p:nvPr/>
          </p:nvSpPr>
          <p:spPr>
            <a:xfrm>
              <a:off x="0" y="0"/>
              <a:ext cx="5549116" cy="797057"/>
            </a:xfrm>
            <a:custGeom>
              <a:avLst/>
              <a:gdLst/>
              <a:ahLst/>
              <a:cxnLst/>
              <a:rect l="l" t="t" r="r" b="b"/>
              <a:pathLst>
                <a:path w="5549116" h="797057">
                  <a:moveTo>
                    <a:pt x="0" y="0"/>
                  </a:moveTo>
                  <a:lnTo>
                    <a:pt x="5549116" y="0"/>
                  </a:lnTo>
                  <a:lnTo>
                    <a:pt x="5549116" y="797057"/>
                  </a:lnTo>
                  <a:lnTo>
                    <a:pt x="0" y="797057"/>
                  </a:lnTo>
                  <a:close/>
                </a:path>
              </a:pathLst>
            </a:custGeom>
            <a:gradFill rotWithShape="1">
              <a:gsLst>
                <a:gs pos="0">
                  <a:srgbClr val="006CCD">
                    <a:alpha val="0"/>
                  </a:srgbClr>
                </a:gs>
                <a:gs pos="100000">
                  <a:srgbClr val="2376D4">
                    <a:alpha val="100000"/>
                  </a:srgbClr>
                </a:gs>
              </a:gsLst>
              <a:lin ang="0"/>
            </a:gradFill>
          </p:spPr>
          <p:txBody>
            <a:bodyPr/>
            <a:lstStyle/>
            <a:p>
              <a:endParaRPr lang="en-GB"/>
            </a:p>
          </p:txBody>
        </p:sp>
        <p:sp>
          <p:nvSpPr>
            <p:cNvPr id="11" name="TextBox 11"/>
            <p:cNvSpPr txBox="1"/>
            <p:nvPr/>
          </p:nvSpPr>
          <p:spPr>
            <a:xfrm>
              <a:off x="0" y="-38100"/>
              <a:ext cx="5549116" cy="835157"/>
            </a:xfrm>
            <a:prstGeom prst="rect">
              <a:avLst/>
            </a:prstGeom>
          </p:spPr>
          <p:txBody>
            <a:bodyPr lIns="50800" tIns="50800" rIns="50800" bIns="50800" rtlCol="0" anchor="ctr"/>
            <a:lstStyle/>
            <a:p>
              <a:pPr algn="ctr">
                <a:lnSpc>
                  <a:spcPts val="2199"/>
                </a:lnSpc>
              </a:pPr>
              <a:endParaRPr/>
            </a:p>
          </p:txBody>
        </p:sp>
      </p:grpSp>
      <p:sp>
        <p:nvSpPr>
          <p:cNvPr id="12" name="TextBox 12"/>
          <p:cNvSpPr txBox="1"/>
          <p:nvPr/>
        </p:nvSpPr>
        <p:spPr>
          <a:xfrm>
            <a:off x="5686425" y="2601846"/>
            <a:ext cx="7139009" cy="1950770"/>
          </a:xfrm>
          <a:prstGeom prst="rect">
            <a:avLst/>
          </a:prstGeom>
        </p:spPr>
        <p:txBody>
          <a:bodyPr lIns="0" tIns="0" rIns="0" bIns="0" rtlCol="0" anchor="t">
            <a:spAutoFit/>
          </a:bodyPr>
          <a:lstStyle/>
          <a:p>
            <a:pPr algn="ctr">
              <a:lnSpc>
                <a:spcPts val="7441"/>
              </a:lnSpc>
            </a:pPr>
            <a:r>
              <a:rPr lang="en-US" sz="8001">
                <a:solidFill>
                  <a:srgbClr val="FFFFFF"/>
                </a:solidFill>
                <a:latin typeface="Anton"/>
                <a:ea typeface="Anton"/>
                <a:cs typeface="Anton"/>
                <a:sym typeface="Anton"/>
              </a:rPr>
              <a:t>ALGORITHM PROPOSED</a:t>
            </a:r>
          </a:p>
        </p:txBody>
      </p:sp>
      <p:sp>
        <p:nvSpPr>
          <p:cNvPr id="13" name="Freeform 13"/>
          <p:cNvSpPr/>
          <p:nvPr/>
        </p:nvSpPr>
        <p:spPr>
          <a:xfrm>
            <a:off x="672099" y="3508790"/>
            <a:ext cx="3491551" cy="2475827"/>
          </a:xfrm>
          <a:custGeom>
            <a:avLst/>
            <a:gdLst/>
            <a:ahLst/>
            <a:cxnLst/>
            <a:rect l="l" t="t" r="r" b="b"/>
            <a:pathLst>
              <a:path w="3491551" h="2475827">
                <a:moveTo>
                  <a:pt x="0" y="0"/>
                </a:moveTo>
                <a:lnTo>
                  <a:pt x="3491551" y="0"/>
                </a:lnTo>
                <a:lnTo>
                  <a:pt x="3491551" y="2475827"/>
                </a:lnTo>
                <a:lnTo>
                  <a:pt x="0" y="247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4" name="Freeform 14"/>
          <p:cNvSpPr/>
          <p:nvPr/>
        </p:nvSpPr>
        <p:spPr>
          <a:xfrm flipH="1">
            <a:off x="14532931" y="3472456"/>
            <a:ext cx="3491551" cy="2475827"/>
          </a:xfrm>
          <a:custGeom>
            <a:avLst/>
            <a:gdLst/>
            <a:ahLst/>
            <a:cxnLst/>
            <a:rect l="l" t="t" r="r" b="b"/>
            <a:pathLst>
              <a:path w="3491551" h="2475827">
                <a:moveTo>
                  <a:pt x="3491550" y="0"/>
                </a:moveTo>
                <a:lnTo>
                  <a:pt x="0" y="0"/>
                </a:lnTo>
                <a:lnTo>
                  <a:pt x="0" y="2475827"/>
                </a:lnTo>
                <a:lnTo>
                  <a:pt x="3491550" y="2475827"/>
                </a:lnTo>
                <a:lnTo>
                  <a:pt x="349155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6" name="TextBox 16"/>
          <p:cNvSpPr txBox="1"/>
          <p:nvPr/>
        </p:nvSpPr>
        <p:spPr>
          <a:xfrm>
            <a:off x="941728" y="9182100"/>
            <a:ext cx="724851" cy="451590"/>
          </a:xfrm>
          <a:prstGeom prst="rect">
            <a:avLst/>
          </a:prstGeom>
        </p:spPr>
        <p:txBody>
          <a:bodyPr lIns="0" tIns="0" rIns="0" bIns="0" rtlCol="0" anchor="t">
            <a:spAutoFit/>
          </a:bodyPr>
          <a:lstStyle/>
          <a:p>
            <a:pPr algn="l">
              <a:lnSpc>
                <a:spcPts val="3459"/>
              </a:lnSpc>
              <a:spcBef>
                <a:spcPct val="0"/>
              </a:spcBef>
            </a:pPr>
            <a:r>
              <a:rPr lang="en-US" sz="2470">
                <a:solidFill>
                  <a:srgbClr val="FFFFFF"/>
                </a:solidFill>
                <a:latin typeface="Poppins Medium"/>
                <a:ea typeface="Poppins Medium"/>
                <a:cs typeface="Poppins Medium"/>
                <a:sym typeface="Poppins Medium"/>
              </a:rPr>
              <a:t>09</a:t>
            </a:r>
          </a:p>
        </p:txBody>
      </p:sp>
      <p:grpSp>
        <p:nvGrpSpPr>
          <p:cNvPr id="17" name="Group 17"/>
          <p:cNvGrpSpPr/>
          <p:nvPr/>
        </p:nvGrpSpPr>
        <p:grpSpPr>
          <a:xfrm>
            <a:off x="1666579" y="5869632"/>
            <a:ext cx="4994141" cy="2530110"/>
            <a:chOff x="0" y="0"/>
            <a:chExt cx="1315329" cy="666366"/>
          </a:xfrm>
        </p:grpSpPr>
        <p:sp>
          <p:nvSpPr>
            <p:cNvPr id="18" name="Freeform 18"/>
            <p:cNvSpPr/>
            <p:nvPr/>
          </p:nvSpPr>
          <p:spPr>
            <a:xfrm>
              <a:off x="0" y="0"/>
              <a:ext cx="1315329" cy="666366"/>
            </a:xfrm>
            <a:custGeom>
              <a:avLst/>
              <a:gdLst/>
              <a:ahLst/>
              <a:cxnLst/>
              <a:rect l="l" t="t" r="r" b="b"/>
              <a:pathLst>
                <a:path w="1315329" h="666366">
                  <a:moveTo>
                    <a:pt x="0" y="0"/>
                  </a:moveTo>
                  <a:lnTo>
                    <a:pt x="1315329" y="0"/>
                  </a:lnTo>
                  <a:lnTo>
                    <a:pt x="1315329" y="666366"/>
                  </a:lnTo>
                  <a:lnTo>
                    <a:pt x="0" y="666366"/>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19" name="TextBox 19"/>
            <p:cNvSpPr txBox="1"/>
            <p:nvPr/>
          </p:nvSpPr>
          <p:spPr>
            <a:xfrm>
              <a:off x="0" y="-38100"/>
              <a:ext cx="1315329" cy="704466"/>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962150" y="5411426"/>
            <a:ext cx="345440" cy="345440"/>
            <a:chOff x="0" y="0"/>
            <a:chExt cx="90980" cy="90980"/>
          </a:xfrm>
        </p:grpSpPr>
        <p:sp>
          <p:nvSpPr>
            <p:cNvPr id="21" name="Freeform 21"/>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txBody>
            <a:bodyPr/>
            <a:lstStyle/>
            <a:p>
              <a:endParaRPr lang="en-GB"/>
            </a:p>
          </p:txBody>
        </p:sp>
        <p:sp>
          <p:nvSpPr>
            <p:cNvPr id="22" name="TextBox 22"/>
            <p:cNvSpPr txBox="1"/>
            <p:nvPr/>
          </p:nvSpPr>
          <p:spPr>
            <a:xfrm>
              <a:off x="0" y="-38100"/>
              <a:ext cx="90980" cy="129080"/>
            </a:xfrm>
            <a:prstGeom prst="rect">
              <a:avLst/>
            </a:prstGeom>
          </p:spPr>
          <p:txBody>
            <a:bodyPr lIns="50800" tIns="50800" rIns="50800" bIns="50800" rtlCol="0" anchor="ctr"/>
            <a:lstStyle/>
            <a:p>
              <a:pPr algn="ctr">
                <a:lnSpc>
                  <a:spcPts val="2199"/>
                </a:lnSpc>
              </a:pPr>
              <a:endParaRPr/>
            </a:p>
          </p:txBody>
        </p:sp>
      </p:grpSp>
      <p:sp>
        <p:nvSpPr>
          <p:cNvPr id="23" name="TextBox 23"/>
          <p:cNvSpPr txBox="1"/>
          <p:nvPr/>
        </p:nvSpPr>
        <p:spPr>
          <a:xfrm>
            <a:off x="1819275" y="5891133"/>
            <a:ext cx="3665024" cy="3436090"/>
          </a:xfrm>
          <a:prstGeom prst="rect">
            <a:avLst/>
          </a:prstGeom>
        </p:spPr>
        <p:txBody>
          <a:bodyPr lIns="0" tIns="0" rIns="0" bIns="0" rtlCol="0" anchor="t">
            <a:spAutoFit/>
          </a:bodyPr>
          <a:lstStyle/>
          <a:p>
            <a:pPr algn="l">
              <a:lnSpc>
                <a:spcPts val="2759"/>
              </a:lnSpc>
              <a:spcBef>
                <a:spcPct val="0"/>
              </a:spcBef>
            </a:pPr>
            <a:r>
              <a:rPr lang="en-US" sz="1970">
                <a:solidFill>
                  <a:srgbClr val="FFFFFF"/>
                </a:solidFill>
                <a:latin typeface="Poppins Medium"/>
                <a:ea typeface="Poppins Medium"/>
                <a:cs typeface="Poppins Medium"/>
                <a:sym typeface="Poppins Medium"/>
              </a:rPr>
              <a:t>Snort is an open-source network intrusion detection and prevention system (IDS/IPS) software for Linux and Windows which is used to detect emerging threats and can be deployed as a packet sniffer, packet logger, or a full-blown network intrusion prevention system. </a:t>
            </a:r>
          </a:p>
        </p:txBody>
      </p:sp>
      <p:sp>
        <p:nvSpPr>
          <p:cNvPr id="24" name="TextBox 24"/>
          <p:cNvSpPr txBox="1"/>
          <p:nvPr/>
        </p:nvSpPr>
        <p:spPr>
          <a:xfrm>
            <a:off x="2593603" y="5277337"/>
            <a:ext cx="2678493" cy="508105"/>
          </a:xfrm>
          <a:prstGeom prst="rect">
            <a:avLst/>
          </a:prstGeom>
        </p:spPr>
        <p:txBody>
          <a:bodyPr lIns="0" tIns="0" rIns="0" bIns="0" rtlCol="0" anchor="t">
            <a:spAutoFit/>
          </a:bodyPr>
          <a:lstStyle/>
          <a:p>
            <a:pPr algn="l">
              <a:lnSpc>
                <a:spcPts val="4019"/>
              </a:lnSpc>
              <a:spcBef>
                <a:spcPct val="0"/>
              </a:spcBef>
            </a:pPr>
            <a:r>
              <a:rPr lang="en-US" sz="2870">
                <a:solidFill>
                  <a:srgbClr val="FFFFFF"/>
                </a:solidFill>
                <a:latin typeface="Poppins Medium"/>
                <a:ea typeface="Poppins Medium"/>
                <a:cs typeface="Poppins Medium"/>
                <a:sym typeface="Poppins Medium"/>
              </a:rPr>
              <a:t>Snort</a:t>
            </a:r>
          </a:p>
        </p:txBody>
      </p:sp>
      <p:grpSp>
        <p:nvGrpSpPr>
          <p:cNvPr id="25" name="Group 25"/>
          <p:cNvGrpSpPr/>
          <p:nvPr/>
        </p:nvGrpSpPr>
        <p:grpSpPr>
          <a:xfrm>
            <a:off x="6935228" y="5869632"/>
            <a:ext cx="4994141" cy="2530110"/>
            <a:chOff x="0" y="0"/>
            <a:chExt cx="1315329" cy="666366"/>
          </a:xfrm>
        </p:grpSpPr>
        <p:sp>
          <p:nvSpPr>
            <p:cNvPr id="26" name="Freeform 26"/>
            <p:cNvSpPr/>
            <p:nvPr/>
          </p:nvSpPr>
          <p:spPr>
            <a:xfrm>
              <a:off x="0" y="0"/>
              <a:ext cx="1315329" cy="666366"/>
            </a:xfrm>
            <a:custGeom>
              <a:avLst/>
              <a:gdLst/>
              <a:ahLst/>
              <a:cxnLst/>
              <a:rect l="l" t="t" r="r" b="b"/>
              <a:pathLst>
                <a:path w="1315329" h="666366">
                  <a:moveTo>
                    <a:pt x="0" y="0"/>
                  </a:moveTo>
                  <a:lnTo>
                    <a:pt x="1315329" y="0"/>
                  </a:lnTo>
                  <a:lnTo>
                    <a:pt x="1315329" y="666366"/>
                  </a:lnTo>
                  <a:lnTo>
                    <a:pt x="0" y="666366"/>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27" name="TextBox 27"/>
            <p:cNvSpPr txBox="1"/>
            <p:nvPr/>
          </p:nvSpPr>
          <p:spPr>
            <a:xfrm>
              <a:off x="0" y="-38100"/>
              <a:ext cx="1315329" cy="704466"/>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7230799" y="5411426"/>
            <a:ext cx="345440" cy="345440"/>
            <a:chOff x="0" y="0"/>
            <a:chExt cx="90980" cy="90980"/>
          </a:xfrm>
        </p:grpSpPr>
        <p:sp>
          <p:nvSpPr>
            <p:cNvPr id="29" name="Freeform 29"/>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txBody>
            <a:bodyPr/>
            <a:lstStyle/>
            <a:p>
              <a:endParaRPr lang="en-GB"/>
            </a:p>
          </p:txBody>
        </p:sp>
        <p:sp>
          <p:nvSpPr>
            <p:cNvPr id="30" name="TextBox 30"/>
            <p:cNvSpPr txBox="1"/>
            <p:nvPr/>
          </p:nvSpPr>
          <p:spPr>
            <a:xfrm>
              <a:off x="0" y="-38100"/>
              <a:ext cx="90980" cy="129080"/>
            </a:xfrm>
            <a:prstGeom prst="rect">
              <a:avLst/>
            </a:prstGeom>
          </p:spPr>
          <p:txBody>
            <a:bodyPr lIns="50800" tIns="50800" rIns="50800" bIns="50800" rtlCol="0" anchor="ctr"/>
            <a:lstStyle/>
            <a:p>
              <a:pPr algn="ctr">
                <a:lnSpc>
                  <a:spcPts val="2199"/>
                </a:lnSpc>
              </a:pPr>
              <a:endParaRPr/>
            </a:p>
          </p:txBody>
        </p:sp>
      </p:grpSp>
      <p:sp>
        <p:nvSpPr>
          <p:cNvPr id="31" name="TextBox 31"/>
          <p:cNvSpPr txBox="1"/>
          <p:nvPr/>
        </p:nvSpPr>
        <p:spPr>
          <a:xfrm>
            <a:off x="7073916" y="5891133"/>
            <a:ext cx="4364028" cy="3093190"/>
          </a:xfrm>
          <a:prstGeom prst="rect">
            <a:avLst/>
          </a:prstGeom>
        </p:spPr>
        <p:txBody>
          <a:bodyPr lIns="0" tIns="0" rIns="0" bIns="0" rtlCol="0" anchor="t">
            <a:spAutoFit/>
          </a:bodyPr>
          <a:lstStyle/>
          <a:p>
            <a:pPr algn="l">
              <a:lnSpc>
                <a:spcPts val="2759"/>
              </a:lnSpc>
              <a:spcBef>
                <a:spcPct val="0"/>
              </a:spcBef>
            </a:pPr>
            <a:r>
              <a:rPr lang="en-US" sz="1970">
                <a:solidFill>
                  <a:srgbClr val="FFFFFF"/>
                </a:solidFill>
                <a:latin typeface="Poppins Medium"/>
                <a:ea typeface="Poppins Medium"/>
                <a:cs typeface="Poppins Medium"/>
                <a:sym typeface="Poppins Medium"/>
              </a:rPr>
              <a:t>ELK, which stands for Elasticsearch, Logstash, and Kibana, is a consolidated data analysis system that provides a range of capabilities for log analytics, document search, security information and event management (SIEM), and observability</a:t>
            </a:r>
          </a:p>
        </p:txBody>
      </p:sp>
      <p:sp>
        <p:nvSpPr>
          <p:cNvPr id="32" name="TextBox 32"/>
          <p:cNvSpPr txBox="1"/>
          <p:nvPr/>
        </p:nvSpPr>
        <p:spPr>
          <a:xfrm>
            <a:off x="7862252" y="5277337"/>
            <a:ext cx="4167122" cy="508105"/>
          </a:xfrm>
          <a:prstGeom prst="rect">
            <a:avLst/>
          </a:prstGeom>
        </p:spPr>
        <p:txBody>
          <a:bodyPr lIns="0" tIns="0" rIns="0" bIns="0" rtlCol="0" anchor="t">
            <a:spAutoFit/>
          </a:bodyPr>
          <a:lstStyle/>
          <a:p>
            <a:pPr algn="l">
              <a:lnSpc>
                <a:spcPts val="4019"/>
              </a:lnSpc>
              <a:spcBef>
                <a:spcPct val="0"/>
              </a:spcBef>
            </a:pPr>
            <a:r>
              <a:rPr lang="en-US" sz="2870">
                <a:solidFill>
                  <a:srgbClr val="FFFFFF"/>
                </a:solidFill>
                <a:latin typeface="Poppins Medium"/>
                <a:ea typeface="Poppins Medium"/>
                <a:cs typeface="Poppins Medium"/>
                <a:sym typeface="Poppins Medium"/>
              </a:rPr>
              <a:t>ELK</a:t>
            </a:r>
          </a:p>
        </p:txBody>
      </p:sp>
      <p:grpSp>
        <p:nvGrpSpPr>
          <p:cNvPr id="33" name="Group 33"/>
          <p:cNvGrpSpPr/>
          <p:nvPr/>
        </p:nvGrpSpPr>
        <p:grpSpPr>
          <a:xfrm>
            <a:off x="12500869" y="5869632"/>
            <a:ext cx="4994141" cy="2530110"/>
            <a:chOff x="0" y="0"/>
            <a:chExt cx="1315329" cy="666366"/>
          </a:xfrm>
        </p:grpSpPr>
        <p:sp>
          <p:nvSpPr>
            <p:cNvPr id="34" name="Freeform 34"/>
            <p:cNvSpPr/>
            <p:nvPr/>
          </p:nvSpPr>
          <p:spPr>
            <a:xfrm>
              <a:off x="0" y="0"/>
              <a:ext cx="1315329" cy="666366"/>
            </a:xfrm>
            <a:custGeom>
              <a:avLst/>
              <a:gdLst/>
              <a:ahLst/>
              <a:cxnLst/>
              <a:rect l="l" t="t" r="r" b="b"/>
              <a:pathLst>
                <a:path w="1315329" h="666366">
                  <a:moveTo>
                    <a:pt x="0" y="0"/>
                  </a:moveTo>
                  <a:lnTo>
                    <a:pt x="1315329" y="0"/>
                  </a:lnTo>
                  <a:lnTo>
                    <a:pt x="1315329" y="666366"/>
                  </a:lnTo>
                  <a:lnTo>
                    <a:pt x="0" y="666366"/>
                  </a:lnTo>
                  <a:close/>
                </a:path>
              </a:pathLst>
            </a:custGeom>
            <a:gradFill rotWithShape="1">
              <a:gsLst>
                <a:gs pos="0">
                  <a:srgbClr val="000000">
                    <a:alpha val="41000"/>
                  </a:srgbClr>
                </a:gs>
                <a:gs pos="50000">
                  <a:srgbClr val="0F2949">
                    <a:alpha val="0"/>
                  </a:srgbClr>
                </a:gs>
                <a:gs pos="100000">
                  <a:srgbClr val="328DFF">
                    <a:alpha val="0"/>
                  </a:srgbClr>
                </a:gs>
              </a:gsLst>
              <a:lin ang="0"/>
            </a:gradFill>
          </p:spPr>
          <p:txBody>
            <a:bodyPr/>
            <a:lstStyle/>
            <a:p>
              <a:endParaRPr lang="en-GB"/>
            </a:p>
          </p:txBody>
        </p:sp>
        <p:sp>
          <p:nvSpPr>
            <p:cNvPr id="35" name="TextBox 35"/>
            <p:cNvSpPr txBox="1"/>
            <p:nvPr/>
          </p:nvSpPr>
          <p:spPr>
            <a:xfrm>
              <a:off x="0" y="-38100"/>
              <a:ext cx="1315329" cy="704466"/>
            </a:xfrm>
            <a:prstGeom prst="rect">
              <a:avLst/>
            </a:prstGeom>
          </p:spPr>
          <p:txBody>
            <a:bodyPr lIns="50800" tIns="50800" rIns="50800" bIns="50800" rtlCol="0" anchor="ctr"/>
            <a:lstStyle/>
            <a:p>
              <a:pPr algn="ctr">
                <a:lnSpc>
                  <a:spcPts val="2659"/>
                </a:lnSpc>
                <a:spcBef>
                  <a:spcPct val="0"/>
                </a:spcBef>
              </a:pPr>
              <a:endParaRPr/>
            </a:p>
          </p:txBody>
        </p:sp>
      </p:grpSp>
      <p:grpSp>
        <p:nvGrpSpPr>
          <p:cNvPr id="36" name="Group 36"/>
          <p:cNvGrpSpPr/>
          <p:nvPr/>
        </p:nvGrpSpPr>
        <p:grpSpPr>
          <a:xfrm>
            <a:off x="12796439" y="5411426"/>
            <a:ext cx="345440" cy="345440"/>
            <a:chOff x="0" y="0"/>
            <a:chExt cx="90980" cy="90980"/>
          </a:xfrm>
        </p:grpSpPr>
        <p:sp>
          <p:nvSpPr>
            <p:cNvPr id="37" name="Freeform 37"/>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txBody>
            <a:bodyPr/>
            <a:lstStyle/>
            <a:p>
              <a:endParaRPr lang="en-GB"/>
            </a:p>
          </p:txBody>
        </p:sp>
        <p:sp>
          <p:nvSpPr>
            <p:cNvPr id="38" name="TextBox 38"/>
            <p:cNvSpPr txBox="1"/>
            <p:nvPr/>
          </p:nvSpPr>
          <p:spPr>
            <a:xfrm>
              <a:off x="0" y="-38100"/>
              <a:ext cx="90980" cy="129080"/>
            </a:xfrm>
            <a:prstGeom prst="rect">
              <a:avLst/>
            </a:prstGeom>
          </p:spPr>
          <p:txBody>
            <a:bodyPr lIns="50800" tIns="50800" rIns="50800" bIns="50800" rtlCol="0" anchor="ctr"/>
            <a:lstStyle/>
            <a:p>
              <a:pPr algn="ctr">
                <a:lnSpc>
                  <a:spcPts val="2199"/>
                </a:lnSpc>
              </a:pPr>
              <a:endParaRPr/>
            </a:p>
          </p:txBody>
        </p:sp>
      </p:grpSp>
      <p:sp>
        <p:nvSpPr>
          <p:cNvPr id="39" name="TextBox 39"/>
          <p:cNvSpPr txBox="1"/>
          <p:nvPr/>
        </p:nvSpPr>
        <p:spPr>
          <a:xfrm>
            <a:off x="12596119" y="5891133"/>
            <a:ext cx="4466029" cy="2750290"/>
          </a:xfrm>
          <a:prstGeom prst="rect">
            <a:avLst/>
          </a:prstGeom>
        </p:spPr>
        <p:txBody>
          <a:bodyPr lIns="0" tIns="0" rIns="0" bIns="0" rtlCol="0" anchor="t">
            <a:spAutoFit/>
          </a:bodyPr>
          <a:lstStyle/>
          <a:p>
            <a:pPr algn="l">
              <a:lnSpc>
                <a:spcPts val="2759"/>
              </a:lnSpc>
              <a:spcBef>
                <a:spcPct val="0"/>
              </a:spcBef>
            </a:pPr>
            <a:r>
              <a:rPr lang="en-US" sz="1970">
                <a:solidFill>
                  <a:srgbClr val="FFFFFF"/>
                </a:solidFill>
                <a:latin typeface="Poppins Medium"/>
                <a:ea typeface="Poppins Medium"/>
                <a:cs typeface="Poppins Medium"/>
                <a:sym typeface="Poppins Medium"/>
              </a:rPr>
              <a:t>ElastAlert is a tool used to generate alerts for anomalies, spikes, or other significant patterns in data indexed by Elasticsearch. It operates by querying Elasticsearch, analyzing the results, and issuing alerts according to predefined rules</a:t>
            </a:r>
          </a:p>
        </p:txBody>
      </p:sp>
      <p:sp>
        <p:nvSpPr>
          <p:cNvPr id="40" name="TextBox 40"/>
          <p:cNvSpPr txBox="1"/>
          <p:nvPr/>
        </p:nvSpPr>
        <p:spPr>
          <a:xfrm>
            <a:off x="13427892" y="5277337"/>
            <a:ext cx="3665024" cy="508105"/>
          </a:xfrm>
          <a:prstGeom prst="rect">
            <a:avLst/>
          </a:prstGeom>
        </p:spPr>
        <p:txBody>
          <a:bodyPr lIns="0" tIns="0" rIns="0" bIns="0" rtlCol="0" anchor="t">
            <a:spAutoFit/>
          </a:bodyPr>
          <a:lstStyle/>
          <a:p>
            <a:pPr algn="l">
              <a:lnSpc>
                <a:spcPts val="4019"/>
              </a:lnSpc>
              <a:spcBef>
                <a:spcPct val="0"/>
              </a:spcBef>
            </a:pPr>
            <a:r>
              <a:rPr lang="en-US" sz="2870">
                <a:solidFill>
                  <a:srgbClr val="FFFFFF"/>
                </a:solidFill>
                <a:latin typeface="Poppins Medium"/>
                <a:ea typeface="Poppins Medium"/>
                <a:cs typeface="Poppins Medium"/>
                <a:sym typeface="Poppins Medium"/>
              </a:rPr>
              <a:t>ElastAlert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2195</Words>
  <Application>Microsoft Office PowerPoint</Application>
  <PresentationFormat>Custom</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Poppins Medium</vt:lpstr>
      <vt:lpstr>Anton</vt:lpstr>
      <vt:lpstr>Arial</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CyberShield: Fortifying Betting Security Through Intrusion Detection System (IDS) and Elasticsearch, Logstash and Kibana (ELK)</dc:title>
  <cp:lastModifiedBy>CHARAN MALLARAPU</cp:lastModifiedBy>
  <cp:revision>4</cp:revision>
  <dcterms:created xsi:type="dcterms:W3CDTF">2006-08-16T00:00:00Z</dcterms:created>
  <dcterms:modified xsi:type="dcterms:W3CDTF">2024-08-14T20:24:25Z</dcterms:modified>
  <dc:identifier>DAGMhIkkEGc</dc:identifier>
</cp:coreProperties>
</file>