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5" r:id="rId9"/>
    <p:sldId id="266" r:id="rId10"/>
    <p:sldId id="264"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782" y="149"/>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catalog.worldbank.org/dataset/climate-change-data"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charan11640/CarbonEmission-Predictio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375521" y="2461377"/>
            <a:ext cx="6870861" cy="3046988"/>
          </a:xfrm>
          <a:prstGeom prst="rect">
            <a:avLst/>
          </a:prstGeom>
          <a:noFill/>
        </p:spPr>
        <p:txBody>
          <a:bodyPr wrap="square" rtlCol="0">
            <a:spAutoFit/>
          </a:bodyPr>
          <a:lstStyle/>
          <a:p>
            <a:pPr algn="r"/>
            <a:endParaRPr lang="en-US" sz="4000" b="1" dirty="0">
              <a:solidFill>
                <a:schemeClr val="accent1">
                  <a:lumMod val="40000"/>
                  <a:lumOff val="60000"/>
                </a:schemeClr>
              </a:solidFill>
              <a:latin typeface="Calibri" panose="020F0502020204030204" pitchFamily="34" charset="0"/>
              <a:cs typeface="Times New Roman" panose="02020603050405020304" pitchFamily="18" charset="0"/>
            </a:endParaRPr>
          </a:p>
          <a:p>
            <a:pPr algn="r"/>
            <a:r>
              <a:rPr lang="en-US" sz="4000" b="1" dirty="0">
                <a:solidFill>
                  <a:schemeClr val="accent1">
                    <a:lumMod val="40000"/>
                    <a:lumOff val="60000"/>
                  </a:schemeClr>
                </a:solidFill>
                <a:latin typeface="Calibri" panose="020F0502020204030204" pitchFamily="34" charset="0"/>
                <a:cs typeface="Times New Roman" panose="02020603050405020304" pitchFamily="18" charset="0"/>
              </a:rPr>
              <a:t>Carbon Emissions Prediction</a:t>
            </a:r>
          </a:p>
          <a:p>
            <a:pPr algn="ctr"/>
            <a:endParaRPr lang="en-US" sz="4000" b="1" dirty="0">
              <a:solidFill>
                <a:schemeClr val="accent1">
                  <a:lumMod val="40000"/>
                  <a:lumOff val="60000"/>
                </a:schemeClr>
              </a:solidFill>
              <a:latin typeface="Calibri" panose="020F0502020204030204" pitchFamily="34" charset="0"/>
              <a:cs typeface="Times New Roman" panose="02020603050405020304" pitchFamily="18" charset="0"/>
            </a:endParaRPr>
          </a:p>
          <a:p>
            <a:pPr algn="ctr"/>
            <a:endParaRPr lang="en-US" sz="4000" b="1" dirty="0">
              <a:solidFill>
                <a:schemeClr val="accent1">
                  <a:lumMod val="40000"/>
                  <a:lumOff val="60000"/>
                </a:schemeClr>
              </a:solidFill>
              <a:latin typeface="Calibri" panose="020F0502020204030204" pitchFamily="34" charset="0"/>
              <a:cs typeface="Times New Roman" panose="02020603050405020304" pitchFamily="18" charset="0"/>
            </a:endParaRPr>
          </a:p>
          <a:p>
            <a:pPr algn="ctr"/>
            <a:r>
              <a:rPr lang="en-IN" sz="1600" dirty="0">
                <a:solidFill>
                  <a:schemeClr val="bg1"/>
                </a:solidFill>
              </a:rPr>
              <a:t>AICTE Student ID: STU67d31916af16e1741887766</a:t>
            </a:r>
            <a:endParaRPr lang="en-US" sz="1600" b="1" dirty="0">
              <a:solidFill>
                <a:schemeClr val="bg1"/>
              </a:solidFill>
              <a:latin typeface="+mj-lt"/>
              <a:cs typeface="Times New Roman" panose="02020603050405020304" pitchFamily="18" charset="0"/>
            </a:endParaRPr>
          </a:p>
          <a:p>
            <a:pPr algn="r"/>
            <a:r>
              <a:rPr lang="en-IN" sz="1600" dirty="0">
                <a:solidFill>
                  <a:schemeClr val="bg1"/>
                </a:solidFill>
              </a:rPr>
              <a:t>AICTE Internship ID: INTERNSHIP_1746416864681834e0e35d8</a:t>
            </a:r>
            <a:r>
              <a:rPr lang="en-US" sz="1600" b="1" dirty="0">
                <a:solidFill>
                  <a:schemeClr val="bg1"/>
                </a:solidFill>
                <a:latin typeface="Calibri" panose="020F0502020204030204" pitchFamily="34" charset="0"/>
                <a:cs typeface="Times New Roman" panose="02020603050405020304" pitchFamily="18" charset="0"/>
              </a:rPr>
              <a:t> </a:t>
            </a:r>
            <a:r>
              <a:rPr lang="en-IN" sz="1600" b="1" dirty="0">
                <a:solidFill>
                  <a:schemeClr val="bg1"/>
                </a:solidFill>
                <a:latin typeface="Calibri" panose="020F0502020204030204" pitchFamily="34" charset="0"/>
                <a:cs typeface="Times New Roman" panose="02020603050405020304" pitchFamily="18" charset="0"/>
              </a:rPr>
              <a:t> </a:t>
            </a:r>
            <a:endParaRPr lang="en-US" sz="1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21DB8F-AFB6-B126-A8D7-51E945DFDF2B}"/>
              </a:ext>
            </a:extLst>
          </p:cNvPr>
          <p:cNvSpPr txBox="1"/>
          <p:nvPr/>
        </p:nvSpPr>
        <p:spPr>
          <a:xfrm>
            <a:off x="111967" y="970384"/>
            <a:ext cx="11952515" cy="5632311"/>
          </a:xfrm>
          <a:prstGeom prst="rect">
            <a:avLst/>
          </a:prstGeom>
          <a:noFill/>
        </p:spPr>
        <p:txBody>
          <a:bodyPr wrap="square" rtlCol="0">
            <a:spAutoFit/>
          </a:bodyPr>
          <a:lstStyle/>
          <a:p>
            <a:pPr marL="285750" indent="-285750">
              <a:buFont typeface="Wingdings" panose="05000000000000000000" pitchFamily="2" charset="2"/>
              <a:buChar char="Ø"/>
            </a:pPr>
            <a:endParaRPr lang="en-IN" sz="1800" b="1" dirty="0">
              <a:latin typeface="Times New Roman" panose="02020603050405020304" pitchFamily="18" charset="0"/>
              <a:cs typeface="Times New Roman" panose="02020603050405020304" pitchFamily="18" charset="0"/>
            </a:endParaRPr>
          </a:p>
          <a:p>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Forecasted CO₂ Emissions per Capita (Next 20 Years)</a:t>
            </a: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endParaRPr lang="en-US" altLang="en-US" sz="1800" dirty="0">
              <a:solidFill>
                <a:schemeClr val="tx1"/>
              </a:solidFill>
              <a:latin typeface="Times New Roman" panose="02020603050405020304" pitchFamily="18" charset="0"/>
              <a:cs typeface="Times New Roman" panose="02020603050405020304" pitchFamily="18" charset="0"/>
            </a:endParaRPr>
          </a:p>
          <a:p>
            <a:r>
              <a:rPr lang="en-US" altLang="en-US" sz="1800" dirty="0">
                <a:solidFill>
                  <a:schemeClr val="tx1"/>
                </a:solidFill>
                <a:latin typeface="Times New Roman" panose="02020603050405020304" pitchFamily="18" charset="0"/>
                <a:cs typeface="Times New Roman" panose="02020603050405020304" pitchFamily="18" charset="0"/>
              </a:rPr>
              <a:t> </a:t>
            </a:r>
          </a:p>
          <a:p>
            <a:endParaRPr lang="en-IN" sz="18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D094025-CDBE-7CB5-04D4-D9DE4A176D3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E469AF3-689C-7439-5130-C6C4AFBC4E52}"/>
              </a:ext>
            </a:extLst>
          </p:cNvPr>
          <p:cNvPicPr>
            <a:picLocks noChangeAspect="1"/>
          </p:cNvPicPr>
          <p:nvPr/>
        </p:nvPicPr>
        <p:blipFill>
          <a:blip r:embed="rId2"/>
          <a:stretch>
            <a:fillRect/>
          </a:stretch>
        </p:blipFill>
        <p:spPr>
          <a:xfrm>
            <a:off x="373224" y="1828800"/>
            <a:ext cx="11383348" cy="4773895"/>
          </a:xfrm>
          <a:prstGeom prst="rect">
            <a:avLst/>
          </a:prstGeom>
        </p:spPr>
      </p:pic>
    </p:spTree>
    <p:extLst>
      <p:ext uri="{BB962C8B-B14F-4D97-AF65-F5344CB8AC3E}">
        <p14:creationId xmlns:p14="http://schemas.microsoft.com/office/powerpoint/2010/main" val="57257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9620" y="887135"/>
            <a:ext cx="11812759" cy="5970865"/>
          </a:xfrm>
          <a:prstGeom prst="rect">
            <a:avLst/>
          </a:prstGeom>
          <a:noFill/>
        </p:spPr>
        <p:txBody>
          <a:bodyPr wrap="square">
            <a:spAutoFit/>
          </a:bodyPr>
          <a:lstStyle/>
          <a:p>
            <a:r>
              <a:rPr lang="en-US" sz="2000" b="1" dirty="0">
                <a:solidFill>
                  <a:srgbClr val="213163"/>
                </a:solidFill>
              </a:rPr>
              <a:t>Conclusion:</a:t>
            </a:r>
          </a:p>
          <a:p>
            <a:endParaRPr lang="en-US" sz="2000" b="1" dirty="0">
              <a:solidFill>
                <a:srgbClr val="213163"/>
              </a:solidFill>
            </a:endParaRPr>
          </a:p>
          <a:p>
            <a:pPr marL="0" indent="0">
              <a:buFont typeface="Arial" panose="020B0604020202020204" pitchFamily="34" charset="0"/>
              <a:buNone/>
            </a:pPr>
            <a:r>
              <a:rPr lang="zh-CN" altLang="en-US" sz="1800" dirty="0">
                <a:solidFill>
                  <a:schemeClr val="tx1"/>
                </a:solidFill>
                <a:latin typeface="Times New Roman" panose="02020603050405020304" pitchFamily="18" charset="0"/>
                <a:cs typeface="Times New Roman" panose="02020603050405020304" pitchFamily="18" charset="0"/>
                <a:sym typeface="+mn-ea"/>
              </a:rPr>
              <a:t>🔚</a:t>
            </a:r>
            <a:r>
              <a:rPr lang="en-US" altLang="en-US" sz="1800" dirty="0">
                <a:solidFill>
                  <a:schemeClr val="tx1"/>
                </a:solidFill>
                <a:latin typeface="Times New Roman" panose="02020603050405020304" pitchFamily="18" charset="0"/>
                <a:cs typeface="Times New Roman" panose="02020603050405020304" pitchFamily="18" charset="0"/>
                <a:sym typeface="+mn-ea"/>
              </a:rPr>
              <a:t>  </a:t>
            </a:r>
            <a:r>
              <a:rPr lang="en-US" altLang="en-US" sz="1800" b="1" dirty="0">
                <a:solidFill>
                  <a:schemeClr val="tx1"/>
                </a:solidFill>
                <a:latin typeface="Times New Roman" panose="02020603050405020304" pitchFamily="18" charset="0"/>
                <a:cs typeface="Times New Roman" panose="02020603050405020304" pitchFamily="18" charset="0"/>
                <a:sym typeface="+mn-ea"/>
              </a:rPr>
              <a:t>Project Summary:</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We successfully developed a machine learning pipeline to analyze and predict CO₂ emissions using historical, country-specific data.</a:t>
            </a:r>
          </a:p>
          <a:p>
            <a:pPr marL="0" indent="0">
              <a:buFont typeface="Arial" panose="020B0604020202020204" pitchFamily="34" charset="0"/>
              <a:buNone/>
            </a:pPr>
            <a:endParaRPr lang="en-US" altLang="en-US" sz="1800" dirty="0">
              <a:solidFill>
                <a:schemeClr val="tx1"/>
              </a:solidFill>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buNone/>
            </a:pPr>
            <a:r>
              <a:rPr lang="zh-CN" altLang="en-US" sz="1800" dirty="0">
                <a:solidFill>
                  <a:schemeClr val="tx1"/>
                </a:solidFill>
                <a:latin typeface="Times New Roman" panose="02020603050405020304" pitchFamily="18" charset="0"/>
                <a:cs typeface="Times New Roman" panose="02020603050405020304" pitchFamily="18" charset="0"/>
                <a:sym typeface="+mn-ea"/>
              </a:rPr>
              <a:t>📈</a:t>
            </a:r>
            <a:r>
              <a:rPr lang="en-US" altLang="en-US" sz="1800" dirty="0">
                <a:solidFill>
                  <a:schemeClr val="tx1"/>
                </a:solidFill>
                <a:latin typeface="Times New Roman" panose="02020603050405020304" pitchFamily="18" charset="0"/>
                <a:cs typeface="Times New Roman" panose="02020603050405020304" pitchFamily="18" charset="0"/>
                <a:sym typeface="+mn-ea"/>
              </a:rPr>
              <a:t>  Technical Highlights:</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 Cleaned and merged multi-dimensional datasets (1990–2011)  </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 Conducted in-depth data visualization and feature engineering  </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 Trained and compared regression models: Linear, </a:t>
            </a:r>
            <a:r>
              <a:rPr lang="en-US" altLang="en-US" sz="1800" dirty="0" err="1">
                <a:solidFill>
                  <a:schemeClr val="tx1"/>
                </a:solidFill>
                <a:latin typeface="Times New Roman" panose="02020603050405020304" pitchFamily="18" charset="0"/>
                <a:cs typeface="Times New Roman" panose="02020603050405020304" pitchFamily="18" charset="0"/>
                <a:sym typeface="+mn-ea"/>
              </a:rPr>
              <a:t>XGBoost</a:t>
            </a:r>
            <a:r>
              <a:rPr lang="en-US" altLang="en-US" sz="1800" dirty="0">
                <a:solidFill>
                  <a:schemeClr val="tx1"/>
                </a:solidFill>
                <a:latin typeface="Times New Roman" panose="02020603050405020304" pitchFamily="18" charset="0"/>
                <a:cs typeface="Times New Roman" panose="02020603050405020304" pitchFamily="18" charset="0"/>
                <a:sym typeface="+mn-ea"/>
              </a:rPr>
              <a:t>, Random Forest  </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 Achieved high accuracy with Random Forest Regressor (best R² score)</a:t>
            </a:r>
          </a:p>
          <a:p>
            <a:pPr marL="0" indent="0">
              <a:buFont typeface="Arial" panose="020B0604020202020204" pitchFamily="34" charset="0"/>
              <a:buNone/>
            </a:pPr>
            <a:endParaRPr lang="en-US" altLang="en-US" sz="1800" dirty="0">
              <a:solidFill>
                <a:schemeClr val="tx1"/>
              </a:solidFill>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buNone/>
            </a:pPr>
            <a:r>
              <a:rPr lang="zh-CN" altLang="en-US" sz="1800" dirty="0">
                <a:solidFill>
                  <a:schemeClr val="tx1"/>
                </a:solidFill>
                <a:latin typeface="Times New Roman" panose="02020603050405020304" pitchFamily="18" charset="0"/>
                <a:cs typeface="Times New Roman" panose="02020603050405020304" pitchFamily="18" charset="0"/>
                <a:sym typeface="+mn-ea"/>
              </a:rPr>
              <a:t>🌍</a:t>
            </a:r>
            <a:r>
              <a:rPr lang="en-US" altLang="en-US" sz="1800" dirty="0">
                <a:solidFill>
                  <a:schemeClr val="tx1"/>
                </a:solidFill>
                <a:latin typeface="Times New Roman" panose="02020603050405020304" pitchFamily="18" charset="0"/>
                <a:cs typeface="Times New Roman" panose="02020603050405020304" pitchFamily="18" charset="0"/>
                <a:sym typeface="+mn-ea"/>
              </a:rPr>
              <a:t>  </a:t>
            </a:r>
            <a:r>
              <a:rPr lang="en-US" altLang="en-US" sz="1800" b="1" dirty="0">
                <a:solidFill>
                  <a:schemeClr val="tx1"/>
                </a:solidFill>
                <a:latin typeface="Times New Roman" panose="02020603050405020304" pitchFamily="18" charset="0"/>
                <a:cs typeface="Times New Roman" panose="02020603050405020304" pitchFamily="18" charset="0"/>
                <a:sym typeface="+mn-ea"/>
              </a:rPr>
              <a:t>Insights:</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 Key predictors of CO₂ emissions: GDP, energy usage, and urbanization  </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 Forest area shows a negative correlation with emissions  </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 ML-based forecasting can assist governments in climate decision-making</a:t>
            </a:r>
          </a:p>
          <a:p>
            <a:pPr marL="0" indent="0">
              <a:buFont typeface="Arial" panose="020B0604020202020204" pitchFamily="34" charset="0"/>
              <a:buNone/>
            </a:pPr>
            <a:endParaRPr lang="en-US" altLang="en-US" sz="1800" dirty="0">
              <a:solidFill>
                <a:schemeClr val="tx1"/>
              </a:solidFill>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buNone/>
            </a:pPr>
            <a:r>
              <a:rPr lang="zh-CN" altLang="en-US" sz="1800" dirty="0">
                <a:solidFill>
                  <a:schemeClr val="tx1"/>
                </a:solidFill>
                <a:latin typeface="Times New Roman" panose="02020603050405020304" pitchFamily="18" charset="0"/>
                <a:cs typeface="Times New Roman" panose="02020603050405020304" pitchFamily="18" charset="0"/>
                <a:sym typeface="+mn-ea"/>
              </a:rPr>
              <a:t>🚀</a:t>
            </a:r>
            <a:r>
              <a:rPr lang="en-US" altLang="zh-CN" sz="1800" dirty="0">
                <a:solidFill>
                  <a:schemeClr val="tx1"/>
                </a:solidFill>
                <a:latin typeface="Times New Roman" panose="02020603050405020304" pitchFamily="18" charset="0"/>
                <a:cs typeface="Times New Roman" panose="02020603050405020304" pitchFamily="18" charset="0"/>
                <a:sym typeface="+mn-ea"/>
              </a:rPr>
              <a:t>  </a:t>
            </a:r>
            <a:r>
              <a:rPr lang="en-US" altLang="en-US" sz="1800" b="1" dirty="0">
                <a:solidFill>
                  <a:schemeClr val="tx1"/>
                </a:solidFill>
                <a:latin typeface="Times New Roman" panose="02020603050405020304" pitchFamily="18" charset="0"/>
                <a:cs typeface="Times New Roman" panose="02020603050405020304" pitchFamily="18" charset="0"/>
                <a:sym typeface="+mn-ea"/>
              </a:rPr>
              <a:t>Future Scope:</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 Integrate real-time global datasets via APIs  </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 Deploy interactive dashboards with </a:t>
            </a:r>
            <a:r>
              <a:rPr lang="en-US" altLang="en-US" sz="1800" dirty="0" err="1">
                <a:solidFill>
                  <a:schemeClr val="tx1"/>
                </a:solidFill>
                <a:latin typeface="Times New Roman" panose="02020603050405020304" pitchFamily="18" charset="0"/>
                <a:cs typeface="Times New Roman" panose="02020603050405020304" pitchFamily="18" charset="0"/>
                <a:sym typeface="+mn-ea"/>
              </a:rPr>
              <a:t>Streamlit</a:t>
            </a:r>
            <a:r>
              <a:rPr lang="en-US" altLang="en-US" sz="1800" dirty="0">
                <a:solidFill>
                  <a:schemeClr val="tx1"/>
                </a:solidFill>
                <a:latin typeface="Times New Roman" panose="02020603050405020304" pitchFamily="18" charset="0"/>
                <a:cs typeface="Times New Roman" panose="02020603050405020304" pitchFamily="18" charset="0"/>
                <a:sym typeface="+mn-ea"/>
              </a:rPr>
              <a:t>  </a:t>
            </a:r>
          </a:p>
          <a:p>
            <a:pPr marL="0" indent="0">
              <a:buFont typeface="Arial" panose="020B0604020202020204" pitchFamily="34" charset="0"/>
              <a:buNone/>
            </a:pPr>
            <a:r>
              <a:rPr lang="en-US" altLang="en-US" sz="1800" dirty="0">
                <a:solidFill>
                  <a:schemeClr val="tx1"/>
                </a:solidFill>
                <a:latin typeface="Times New Roman" panose="02020603050405020304" pitchFamily="18" charset="0"/>
                <a:cs typeface="Times New Roman" panose="02020603050405020304" pitchFamily="18" charset="0"/>
                <a:sym typeface="+mn-ea"/>
              </a:rPr>
              <a:t>• Extend to time-series forecasting (ARIMA, Prophet) </a:t>
            </a:r>
            <a:endParaRPr lang="zh-CN" altLang="en-US" sz="1800" dirty="0">
              <a:solidFill>
                <a:schemeClr val="tx1"/>
              </a:solidFill>
              <a:latin typeface="Times New Roman" panose="02020603050405020304" pitchFamily="18" charset="0"/>
              <a:cs typeface="Times New Roman" panose="02020603050405020304" pitchFamily="18" charset="0"/>
              <a:sym typeface="+mn-ea"/>
            </a:endParaRPr>
          </a:p>
        </p:txBody>
      </p:sp>
      <p:sp>
        <p:nvSpPr>
          <p:cNvPr id="4" name="Rectangle 2">
            <a:extLst>
              <a:ext uri="{FF2B5EF4-FFF2-40B4-BE49-F238E27FC236}">
                <a16:creationId xmlns:a16="http://schemas.microsoft.com/office/drawing/2014/main" id="{0F9EB7C7-73C7-D4AF-4387-1D5606B47A07}"/>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7143610" cy="10567060"/>
          </a:xfrm>
          <a:prstGeom prst="rect">
            <a:avLst/>
          </a:prstGeom>
          <a:noFill/>
        </p:spPr>
        <p:txBody>
          <a:bodyPr wrap="square">
            <a:spAutoFit/>
          </a:bodyPr>
          <a:lstStyle/>
          <a:p>
            <a:r>
              <a:rPr lang="en-IN" sz="2000" b="1" dirty="0">
                <a:solidFill>
                  <a:srgbClr val="213163"/>
                </a:solidFill>
              </a:rPr>
              <a:t>Learning Objectives</a:t>
            </a:r>
          </a:p>
          <a:p>
            <a:endParaRPr lang="en-IN" sz="2000" b="1" dirty="0">
              <a:solidFill>
                <a:srgbClr val="213163"/>
              </a:solidFill>
            </a:endParaRPr>
          </a:p>
          <a:p>
            <a:endParaRPr lang="en-IN" sz="2000" b="1" dirty="0">
              <a:solidFill>
                <a:srgbClr val="213163"/>
              </a:solidFill>
            </a:endParaRPr>
          </a:p>
          <a:p>
            <a:pPr marL="342900" indent="-34290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Understand different CO₂ emission patterns and their impact.</a:t>
            </a:r>
          </a:p>
          <a:p>
            <a:pPr marL="342900" indent="-34290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Develop expertise in model building and training Random Forest Regression (RFR).</a:t>
            </a:r>
          </a:p>
          <a:p>
            <a:pPr marL="342900" indent="-34290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Implement Cross-Validation and Hyperparameter Tuning (CV-HPT).</a:t>
            </a:r>
          </a:p>
          <a:p>
            <a:pPr marL="342900" indent="-34290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Predict CO₂ emission trends from 2010 to 2030.</a:t>
            </a:r>
          </a:p>
          <a:p>
            <a:pPr marL="342900" indent="-34290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Visualize predictions for effective interpretation.</a:t>
            </a:r>
          </a:p>
          <a:p>
            <a:pPr marL="342900" indent="-34290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Evaluate model performance using suitable metrics.</a:t>
            </a:r>
          </a:p>
          <a:p>
            <a:pPr marL="342900" indent="-342900">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Develop an accurate prediction model.</a:t>
            </a:r>
          </a:p>
          <a:p>
            <a:pPr marL="342900" indent="-342900">
              <a:buFont typeface="Wingdings" panose="05000000000000000000" pitchFamily="2" charset="2"/>
              <a:buChar char="q"/>
            </a:pPr>
            <a:endParaRPr lang="en-IN" sz="1800" dirty="0"/>
          </a:p>
          <a:p>
            <a:pPr marL="342900" indent="-34290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a:p>
            <a:endParaRPr lang="en-IN" sz="18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dirty="0">
              <a:solidFill>
                <a:srgbClr val="213163"/>
              </a:solidFill>
            </a:endParaRPr>
          </a:p>
        </p:txBody>
      </p: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8795758" cy="5242525"/>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a:t>
            </a:r>
          </a:p>
          <a:p>
            <a:endParaRPr lang="en-IN" sz="2000" b="1" dirty="0">
              <a:solidFill>
                <a:srgbClr val="213163"/>
              </a:solidFill>
            </a:endParaRPr>
          </a:p>
          <a:p>
            <a:pPr marL="285750" indent="-285750">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Programming Language</a:t>
            </a:r>
            <a:r>
              <a:rPr lang="en-IN" sz="1600" dirty="0">
                <a:latin typeface="Times New Roman" panose="02020603050405020304" pitchFamily="18" charset="0"/>
                <a:cs typeface="Times New Roman" panose="02020603050405020304" pitchFamily="18" charset="0"/>
              </a:rPr>
              <a:t>: Python 3.12.8</a:t>
            </a:r>
          </a:p>
          <a:p>
            <a:pPr marL="285750" indent="-285750">
              <a:buFont typeface="Courier New" panose="02070309020205020404" pitchFamily="49" charset="0"/>
              <a:buChar char="o"/>
            </a:pPr>
            <a:endParaRPr lang="en-IN"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Development Environment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Colab</a:t>
            </a:r>
            <a:r>
              <a:rPr lang="en-IN" sz="1600" dirty="0">
                <a:latin typeface="Times New Roman" panose="02020603050405020304" pitchFamily="18" charset="0"/>
                <a:cs typeface="Times New Roman" panose="02020603050405020304" pitchFamily="18" charset="0"/>
              </a:rPr>
              <a:t>, VS Code, </a:t>
            </a:r>
            <a:r>
              <a:rPr lang="en-IN" sz="1600" dirty="0" err="1">
                <a:latin typeface="Times New Roman" panose="02020603050405020304" pitchFamily="18" charset="0"/>
                <a:cs typeface="Times New Roman" panose="02020603050405020304" pitchFamily="18" charset="0"/>
              </a:rPr>
              <a:t>Jupyter</a:t>
            </a:r>
            <a:r>
              <a:rPr lang="en-IN" sz="1600" dirty="0">
                <a:latin typeface="Times New Roman" panose="02020603050405020304" pitchFamily="18" charset="0"/>
                <a:cs typeface="Times New Roman" panose="02020603050405020304" pitchFamily="18" charset="0"/>
              </a:rPr>
              <a:t> Notebook</a:t>
            </a:r>
          </a:p>
          <a:p>
            <a:pPr marL="285750" indent="-285750">
              <a:buFont typeface="Courier New" panose="02070309020205020404" pitchFamily="49" charset="0"/>
              <a:buChar char="o"/>
            </a:pPr>
            <a:endParaRPr lang="en-IN"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Data Sources: </a:t>
            </a:r>
            <a:r>
              <a:rPr lang="en-IN" dirty="0">
                <a:hlinkClick r:id="rId2"/>
              </a:rPr>
              <a:t>https://datacatalog.worldbank.org/dataset/climate-change-data</a:t>
            </a:r>
            <a:r>
              <a:rPr lang="en-IN" dirty="0"/>
              <a:t> </a:t>
            </a:r>
            <a:endParaRPr lang="en-IN" sz="1600" b="1"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Key Libraries</a:t>
            </a:r>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pPr lvl="2"/>
            <a:r>
              <a:rPr lang="en-IN" sz="1600" dirty="0">
                <a:latin typeface="Times New Roman" panose="02020603050405020304" pitchFamily="18" charset="0"/>
                <a:cs typeface="Times New Roman" panose="02020603050405020304" pitchFamily="18" charset="0"/>
              </a:rPr>
              <a:t>	1. Data Processing: NumPy, Pandas</a:t>
            </a:r>
          </a:p>
          <a:p>
            <a:pPr lvl="2"/>
            <a:endParaRPr lang="en-IN" sz="1600" dirty="0">
              <a:latin typeface="Times New Roman" panose="02020603050405020304" pitchFamily="18" charset="0"/>
              <a:cs typeface="Times New Roman" panose="02020603050405020304" pitchFamily="18" charset="0"/>
            </a:endParaRPr>
          </a:p>
          <a:p>
            <a:pPr lvl="2"/>
            <a:r>
              <a:rPr lang="en-IN" sz="1600" dirty="0">
                <a:latin typeface="Times New Roman" panose="02020603050405020304" pitchFamily="18" charset="0"/>
                <a:cs typeface="Times New Roman" panose="02020603050405020304" pitchFamily="18" charset="0"/>
              </a:rPr>
              <a:t>	2. Machine Learning: Scikit-learn (Random Forest Regressor)</a:t>
            </a:r>
          </a:p>
          <a:p>
            <a:pPr lvl="2"/>
            <a:endParaRPr lang="en-IN" sz="1600" dirty="0">
              <a:latin typeface="Times New Roman" panose="02020603050405020304" pitchFamily="18" charset="0"/>
              <a:cs typeface="Times New Roman" panose="02020603050405020304" pitchFamily="18" charset="0"/>
            </a:endParaRPr>
          </a:p>
          <a:p>
            <a:pPr lvl="2"/>
            <a:r>
              <a:rPr lang="en-IN" sz="1600" dirty="0">
                <a:latin typeface="Times New Roman" panose="02020603050405020304" pitchFamily="18" charset="0"/>
                <a:cs typeface="Times New Roman" panose="02020603050405020304" pitchFamily="18" charset="0"/>
              </a:rPr>
              <a:t>	3. Data Visualization: Matplotlib, Seaborn</a:t>
            </a: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marL="285750" lvl="2" indent="-285750">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Version Control:</a:t>
            </a:r>
            <a:r>
              <a:rPr lang="en-IN" sz="1600" dirty="0">
                <a:latin typeface="Times New Roman" panose="02020603050405020304" pitchFamily="18" charset="0"/>
                <a:cs typeface="Times New Roman" panose="02020603050405020304" pitchFamily="18" charset="0"/>
              </a:rPr>
              <a:t> GitHub</a:t>
            </a:r>
          </a:p>
          <a:p>
            <a:pPr marL="285750" lvl="2" indent="-285750">
              <a:buFont typeface="Courier New" panose="02070309020205020404" pitchFamily="49" charset="0"/>
              <a:buChar char="o"/>
            </a:pPr>
            <a:endParaRPr lang="en-IN" sz="1600" dirty="0">
              <a:latin typeface="Times New Roman" panose="02020603050405020304" pitchFamily="18" charset="0"/>
              <a:cs typeface="Times New Roman" panose="02020603050405020304" pitchFamily="18" charset="0"/>
            </a:endParaRPr>
          </a:p>
          <a:p>
            <a:pPr marL="285750" lvl="2" indent="-285750">
              <a:buFont typeface="Courier New" panose="02070309020205020404" pitchFamily="49" charset="0"/>
              <a:buChar char="o"/>
            </a:pPr>
            <a:r>
              <a:rPr lang="en-IN" sz="1600" b="1" dirty="0">
                <a:latin typeface="Times New Roman" panose="02020603050405020304" pitchFamily="18" charset="0"/>
                <a:cs typeface="Times New Roman" panose="02020603050405020304" pitchFamily="18" charset="0"/>
              </a:rPr>
              <a:t>File Formats: </a:t>
            </a:r>
            <a:r>
              <a:rPr lang="en-IN" sz="1600" dirty="0">
                <a:latin typeface="Times New Roman" panose="02020603050405020304" pitchFamily="18" charset="0"/>
                <a:cs typeface="Times New Roman" panose="02020603050405020304" pitchFamily="18" charset="0"/>
              </a:rPr>
              <a:t>Excel (.</a:t>
            </a:r>
            <a:r>
              <a:rPr lang="en-IN" sz="1600" dirty="0" err="1">
                <a:latin typeface="Times New Roman" panose="02020603050405020304" pitchFamily="18" charset="0"/>
                <a:cs typeface="Times New Roman" panose="02020603050405020304" pitchFamily="18" charset="0"/>
              </a:rPr>
              <a:t>xls</a:t>
            </a:r>
            <a:r>
              <a:rPr lang="en-IN" sz="1600" dirty="0">
                <a:latin typeface="Times New Roman" panose="02020603050405020304" pitchFamily="18" charset="0"/>
                <a:cs typeface="Times New Roman" panose="02020603050405020304" pitchFamily="18" charset="0"/>
              </a:rPr>
              <a:t>), CSV</a:t>
            </a:r>
            <a:endParaRPr lang="en-IN" sz="1600" b="1" dirty="0">
              <a:latin typeface="Times New Roman" panose="02020603050405020304" pitchFamily="18" charset="0"/>
              <a:cs typeface="Times New Roman" panose="02020603050405020304" pitchFamily="18" charset="0"/>
            </a:endParaRPr>
          </a:p>
          <a:p>
            <a:pPr lvl="1"/>
            <a:r>
              <a:rPr lang="en-IN" sz="2000" b="1" dirty="0">
                <a:solidFill>
                  <a:srgbClr val="213163"/>
                </a:solidFill>
              </a:rPr>
              <a:t> </a:t>
            </a:r>
          </a:p>
        </p:txBody>
      </p:sp>
      <p:pic>
        <p:nvPicPr>
          <p:cNvPr id="2" name="Picture 1">
            <a:extLst>
              <a:ext uri="{FF2B5EF4-FFF2-40B4-BE49-F238E27FC236}">
                <a16:creationId xmlns:a16="http://schemas.microsoft.com/office/drawing/2014/main" id="{E739477A-6CBB-BEFF-0355-1C3A4F59ED9A}"/>
              </a:ext>
            </a:extLst>
          </p:cNvPr>
          <p:cNvPicPr/>
          <p:nvPr/>
        </p:nvPicPr>
        <p:blipFill>
          <a:blip r:embed="rId3"/>
          <a:stretch>
            <a:fillRect/>
          </a:stretch>
        </p:blipFill>
        <p:spPr>
          <a:xfrm>
            <a:off x="9066944" y="1253438"/>
            <a:ext cx="2673350" cy="2272665"/>
          </a:xfrm>
          <a:prstGeom prst="rect">
            <a:avLst/>
          </a:prstGeom>
        </p:spPr>
      </p:pic>
      <p:pic>
        <p:nvPicPr>
          <p:cNvPr id="4" name="Picture 3">
            <a:extLst>
              <a:ext uri="{FF2B5EF4-FFF2-40B4-BE49-F238E27FC236}">
                <a16:creationId xmlns:a16="http://schemas.microsoft.com/office/drawing/2014/main" id="{58CE9478-7DAB-215A-D990-EAF581AC497A}"/>
              </a:ext>
            </a:extLst>
          </p:cNvPr>
          <p:cNvPicPr/>
          <p:nvPr/>
        </p:nvPicPr>
        <p:blipFill>
          <a:blip r:embed="rId4"/>
          <a:stretch>
            <a:fillRect/>
          </a:stretch>
        </p:blipFill>
        <p:spPr>
          <a:xfrm>
            <a:off x="9155526" y="4172144"/>
            <a:ext cx="2496185" cy="2138045"/>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11562860" cy="400110"/>
          </a:xfrm>
          <a:prstGeom prst="rect">
            <a:avLst/>
          </a:prstGeom>
          <a:noFill/>
        </p:spPr>
        <p:txBody>
          <a:bodyPr wrap="square">
            <a:spAutoFit/>
          </a:bodyPr>
          <a:lstStyle/>
          <a:p>
            <a:r>
              <a:rPr lang="en-US" sz="2000" b="1" dirty="0">
                <a:solidFill>
                  <a:srgbClr val="213163"/>
                </a:solidFill>
              </a:rPr>
              <a:t>Methodology</a:t>
            </a:r>
          </a:p>
        </p:txBody>
      </p:sp>
      <p:graphicFrame>
        <p:nvGraphicFramePr>
          <p:cNvPr id="6" name="Table 5">
            <a:extLst>
              <a:ext uri="{FF2B5EF4-FFF2-40B4-BE49-F238E27FC236}">
                <a16:creationId xmlns:a16="http://schemas.microsoft.com/office/drawing/2014/main" id="{1CA941C2-3595-2F33-FC9C-2E429AC54011}"/>
              </a:ext>
            </a:extLst>
          </p:cNvPr>
          <p:cNvGraphicFramePr>
            <a:graphicFrameLocks noGrp="1"/>
          </p:cNvGraphicFramePr>
          <p:nvPr>
            <p:extLst>
              <p:ext uri="{D42A27DB-BD31-4B8C-83A1-F6EECF244321}">
                <p14:modId xmlns:p14="http://schemas.microsoft.com/office/powerpoint/2010/main" val="3756666276"/>
              </p:ext>
            </p:extLst>
          </p:nvPr>
        </p:nvGraphicFramePr>
        <p:xfrm>
          <a:off x="429209" y="1778972"/>
          <a:ext cx="9349274" cy="4649470"/>
        </p:xfrm>
        <a:graphic>
          <a:graphicData uri="http://schemas.openxmlformats.org/drawingml/2006/table">
            <a:tbl>
              <a:tblPr firstRow="1" bandRow="1">
                <a:tableStyleId>{7DF18680-E054-41AD-8BC1-D1AEF772440D}</a:tableStyleId>
              </a:tblPr>
              <a:tblGrid>
                <a:gridCol w="1146192">
                  <a:extLst>
                    <a:ext uri="{9D8B030D-6E8A-4147-A177-3AD203B41FA5}">
                      <a16:colId xmlns:a16="http://schemas.microsoft.com/office/drawing/2014/main" val="4241326240"/>
                    </a:ext>
                  </a:extLst>
                </a:gridCol>
                <a:gridCol w="2466844">
                  <a:extLst>
                    <a:ext uri="{9D8B030D-6E8A-4147-A177-3AD203B41FA5}">
                      <a16:colId xmlns:a16="http://schemas.microsoft.com/office/drawing/2014/main" val="3708697256"/>
                    </a:ext>
                  </a:extLst>
                </a:gridCol>
                <a:gridCol w="5736238">
                  <a:extLst>
                    <a:ext uri="{9D8B030D-6E8A-4147-A177-3AD203B41FA5}">
                      <a16:colId xmlns:a16="http://schemas.microsoft.com/office/drawing/2014/main" val="3962574089"/>
                    </a:ext>
                  </a:extLst>
                </a:gridCol>
              </a:tblGrid>
              <a:tr h="600075">
                <a:tc>
                  <a:txBody>
                    <a:bodyPr/>
                    <a:lstStyle/>
                    <a:p>
                      <a:pPr algn="ctr"/>
                      <a:r>
                        <a:rPr lang="en-US" altLang="zh-CN" sz="2000" b="1" dirty="0"/>
                        <a:t>Stage</a:t>
                      </a:r>
                      <a:endParaRPr lang="en-US" altLang="zh-CN" sz="2000" b="1"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2000" b="1" dirty="0"/>
                        <a:t>Objective</a:t>
                      </a:r>
                      <a:endParaRPr lang="en-US" altLang="zh-CN" sz="2000" b="1"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2000" b="1" dirty="0"/>
                        <a:t>Key Activities</a:t>
                      </a:r>
                      <a:endParaRPr lang="en-US" altLang="zh-CN" sz="2000" b="1"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869671072"/>
                  </a:ext>
                </a:extLst>
              </a:tr>
              <a:tr h="1232535">
                <a:tc>
                  <a:txBody>
                    <a:bodyPr/>
                    <a:lstStyle/>
                    <a:p>
                      <a:pPr algn="ctr"/>
                      <a:r>
                        <a:rPr lang="en-US" altLang="zh-CN" sz="1500" b="0" dirty="0"/>
                        <a:t>Stage 1</a:t>
                      </a:r>
                      <a:endParaRPr lang="en-US" altLang="zh-CN" sz="1500" b="0" dirty="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500" b="0" dirty="0"/>
                        <a:t>Data Cleaning &amp; Preparation</a:t>
                      </a:r>
                      <a:endParaRPr lang="en-US" altLang="zh-CN" sz="1500" b="0" dirty="0">
                        <a:latin typeface="Times New Roman" panose="02020603050405020304" pitchFamily="18" charset="0"/>
                        <a:cs typeface="Times New Roman" panose="02020603050405020304" pitchFamily="18" charset="0"/>
                      </a:endParaRPr>
                    </a:p>
                  </a:txBody>
                  <a:tcPr marL="0" marR="0" marT="0" marB="0" anchor="ctr"/>
                </a:tc>
                <a:tc>
                  <a:txBody>
                    <a:bodyPr/>
                    <a:lstStyle/>
                    <a:p>
                      <a:pPr marL="171450" indent="-171450" algn="l">
                        <a:buFont typeface="Arial" panose="020B0604020202020204" pitchFamily="34" charset="0"/>
                        <a:buChar char="•"/>
                      </a:pPr>
                      <a:r>
                        <a:rPr lang="en-US" altLang="en-US" sz="1500" b="0" dirty="0"/>
                        <a:t>Identified and handled missing and inconsistent data entries</a:t>
                      </a:r>
                    </a:p>
                    <a:p>
                      <a:pPr marL="171450" indent="-171450" algn="l">
                        <a:buFont typeface="Arial" panose="020B0604020202020204" pitchFamily="34" charset="0"/>
                        <a:buChar char="•"/>
                      </a:pPr>
                      <a:r>
                        <a:rPr lang="en-US" altLang="en-US" sz="1500" b="0" dirty="0"/>
                        <a:t>Converted categorical and numerical data into appropriate formats</a:t>
                      </a:r>
                    </a:p>
                    <a:p>
                      <a:pPr marL="171450" indent="-171450" algn="l">
                        <a:buFont typeface="Arial" panose="020B0604020202020204" pitchFamily="34" charset="0"/>
                        <a:buChar char="•"/>
                      </a:pPr>
                      <a:r>
                        <a:rPr lang="en-US" altLang="en-US" sz="1500" b="0" dirty="0"/>
                        <a:t>Restructured and merged datasets for unified analysis</a:t>
                      </a:r>
                    </a:p>
                    <a:p>
                      <a:pPr marL="171450" indent="-171450" algn="l">
                        <a:buFont typeface="Arial" panose="020B0604020202020204" pitchFamily="34" charset="0"/>
                        <a:buChar char="•"/>
                      </a:pPr>
                      <a:r>
                        <a:rPr lang="en-US" altLang="en-US" sz="1500" b="0" dirty="0"/>
                        <a:t>Exported clean, analysis-ready data to CSV format </a:t>
                      </a:r>
                      <a:endParaRPr lang="en-US" altLang="en-US" sz="1500" b="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794100365"/>
                  </a:ext>
                </a:extLst>
              </a:tr>
              <a:tr h="1408430">
                <a:tc>
                  <a:txBody>
                    <a:bodyPr/>
                    <a:lstStyle/>
                    <a:p>
                      <a:pPr algn="ctr"/>
                      <a:r>
                        <a:rPr lang="en-US" altLang="zh-CN" sz="1500" b="0"/>
                        <a:t>Stage 2</a:t>
                      </a:r>
                      <a:endParaRPr lang="en-US" altLang="zh-CN" sz="1500" b="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500" b="0" dirty="0"/>
                        <a:t>Exploration &amp; Visualization</a:t>
                      </a:r>
                      <a:endParaRPr lang="en-US" altLang="zh-CN" sz="1500" b="0" dirty="0">
                        <a:latin typeface="Times New Roman" panose="02020603050405020304" pitchFamily="18" charset="0"/>
                        <a:cs typeface="Times New Roman" panose="02020603050405020304" pitchFamily="18" charset="0"/>
                      </a:endParaRPr>
                    </a:p>
                  </a:txBody>
                  <a:tcPr marL="0" marR="0" marT="0" marB="0" anchor="ctr"/>
                </a:tc>
                <a:tc>
                  <a:txBody>
                    <a:bodyPr/>
                    <a:lstStyle/>
                    <a:p>
                      <a:pPr marL="171450" indent="-171450" algn="l">
                        <a:buFont typeface="Arial" panose="020B0604020202020204" pitchFamily="34" charset="0"/>
                        <a:buChar char="•"/>
                      </a:pPr>
                      <a:r>
                        <a:rPr lang="en-US" altLang="en-US" sz="1500" b="0" dirty="0"/>
                        <a:t>Visualized feature relationships using heatmaps, histograms, and scatter plots</a:t>
                      </a:r>
                    </a:p>
                    <a:p>
                      <a:pPr marL="171450" indent="-171450" algn="l">
                        <a:buFont typeface="Arial" panose="020B0604020202020204" pitchFamily="34" charset="0"/>
                        <a:buChar char="•"/>
                      </a:pPr>
                      <a:r>
                        <a:rPr lang="en-US" altLang="en-US" sz="1500" b="0" dirty="0"/>
                        <a:t>Detected outliers and statistical anomalies in key metrics</a:t>
                      </a:r>
                    </a:p>
                    <a:p>
                      <a:pPr marL="171450" indent="-171450" algn="l">
                        <a:buFont typeface="Arial" panose="020B0604020202020204" pitchFamily="34" charset="0"/>
                        <a:buChar char="•"/>
                      </a:pPr>
                      <a:r>
                        <a:rPr lang="en-US" altLang="en-US" sz="1500" b="0" dirty="0"/>
                        <a:t>Engineered additional features to enhance model learning</a:t>
                      </a:r>
                    </a:p>
                    <a:p>
                      <a:pPr marL="171450" indent="-171450" algn="l">
                        <a:buFont typeface="Arial" panose="020B0604020202020204" pitchFamily="34" charset="0"/>
                        <a:buChar char="•"/>
                      </a:pPr>
                      <a:r>
                        <a:rPr lang="en-US" altLang="en-US" sz="1500" b="0" dirty="0"/>
                        <a:t>Identified patterns and correlations influencing CO₂ emissions </a:t>
                      </a:r>
                      <a:endParaRPr lang="en-US" altLang="en-US" sz="1500" b="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465489286"/>
                  </a:ext>
                </a:extLst>
              </a:tr>
              <a:tr h="1408430">
                <a:tc>
                  <a:txBody>
                    <a:bodyPr/>
                    <a:lstStyle/>
                    <a:p>
                      <a:pPr algn="ctr"/>
                      <a:r>
                        <a:rPr lang="en-US" altLang="zh-CN" sz="1500" b="0"/>
                        <a:t>Stage 3</a:t>
                      </a:r>
                      <a:endParaRPr lang="en-US" altLang="zh-CN" sz="1500" b="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500" b="0" dirty="0"/>
                        <a:t>Modeling &amp; Evaluation</a:t>
                      </a:r>
                      <a:endParaRPr lang="en-US" altLang="zh-CN" sz="1500" b="0" dirty="0">
                        <a:latin typeface="Times New Roman" panose="02020603050405020304" pitchFamily="18" charset="0"/>
                        <a:cs typeface="Times New Roman" panose="02020603050405020304" pitchFamily="18" charset="0"/>
                      </a:endParaRPr>
                    </a:p>
                  </a:txBody>
                  <a:tcPr marL="0" marR="0" marT="0" marB="0" anchor="ctr"/>
                </a:tc>
                <a:tc>
                  <a:txBody>
                    <a:bodyPr/>
                    <a:lstStyle/>
                    <a:p>
                      <a:pPr marL="171450" indent="-171450" algn="l">
                        <a:buFont typeface="Arial" panose="020B0604020202020204" pitchFamily="34" charset="0"/>
                        <a:buChar char="•"/>
                      </a:pPr>
                      <a:r>
                        <a:rPr lang="en-US" altLang="en-US" sz="1500" b="0" dirty="0"/>
                        <a:t>Applied Recursive Feature Elimination (RFE) for feature selection</a:t>
                      </a:r>
                    </a:p>
                    <a:p>
                      <a:pPr marL="171450" indent="-171450" algn="l">
                        <a:buFont typeface="Arial" panose="020B0604020202020204" pitchFamily="34" charset="0"/>
                        <a:buChar char="•"/>
                      </a:pPr>
                      <a:r>
                        <a:rPr lang="en-US" altLang="en-US" sz="1500" b="0" dirty="0"/>
                        <a:t>Trained multiple regression models including Random Forest and XG Boost</a:t>
                      </a:r>
                    </a:p>
                    <a:p>
                      <a:pPr marL="171450" indent="-171450" algn="l">
                        <a:buFont typeface="Arial" panose="020B0604020202020204" pitchFamily="34" charset="0"/>
                        <a:buChar char="•"/>
                      </a:pPr>
                      <a:r>
                        <a:rPr lang="en-US" altLang="en-US" sz="1500" b="0" dirty="0"/>
                        <a:t>Tuned hyperparameters using cross-validation techniques</a:t>
                      </a:r>
                    </a:p>
                    <a:p>
                      <a:pPr marL="171450" indent="-171450" algn="l">
                        <a:buFont typeface="Arial" panose="020B0604020202020204" pitchFamily="34" charset="0"/>
                        <a:buChar char="•"/>
                      </a:pPr>
                      <a:r>
                        <a:rPr lang="en-US" altLang="en-US" sz="1500" b="0" dirty="0"/>
                        <a:t>Evaluated model performance using R², MAE, and RMSE on test data </a:t>
                      </a:r>
                      <a:endParaRPr lang="en-US" altLang="en-US" sz="1500" b="0" dirty="0">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694015142"/>
                  </a:ext>
                </a:extLst>
              </a:tr>
            </a:tbl>
          </a:graphicData>
        </a:graphic>
      </p:graphicFrame>
      <p:pic>
        <p:nvPicPr>
          <p:cNvPr id="7" name="Picture 6">
            <a:extLst>
              <a:ext uri="{FF2B5EF4-FFF2-40B4-BE49-F238E27FC236}">
                <a16:creationId xmlns:a16="http://schemas.microsoft.com/office/drawing/2014/main" id="{0C13C6AE-0B80-6347-3D65-3FB374F37C58}"/>
              </a:ext>
            </a:extLst>
          </p:cNvPr>
          <p:cNvPicPr/>
          <p:nvPr/>
        </p:nvPicPr>
        <p:blipFill>
          <a:blip r:embed="rId2"/>
          <a:srcRect l="24172" t="19602" r="57642" b="17926"/>
          <a:stretch>
            <a:fillRect/>
          </a:stretch>
        </p:blipFill>
        <p:spPr>
          <a:xfrm>
            <a:off x="10339006" y="1961534"/>
            <a:ext cx="1238250" cy="4284345"/>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5772" y="887135"/>
            <a:ext cx="11783005" cy="5970865"/>
          </a:xfrm>
          <a:prstGeom prst="rect">
            <a:avLst/>
          </a:prstGeom>
          <a:noFill/>
        </p:spPr>
        <p:txBody>
          <a:bodyPr wrap="square">
            <a:spAutoFit/>
          </a:bodyPr>
          <a:lstStyle/>
          <a:p>
            <a:r>
              <a:rPr lang="en-US" sz="2000" b="1" dirty="0">
                <a:solidFill>
                  <a:srgbClr val="213163"/>
                </a:solidFill>
              </a:rPr>
              <a:t>Problem Statement: </a:t>
            </a:r>
          </a:p>
          <a:p>
            <a:endParaRPr lang="en-US" sz="2000" b="1" dirty="0">
              <a:solidFill>
                <a:srgbClr val="213163"/>
              </a:solidFill>
            </a:endParaRPr>
          </a:p>
          <a:p>
            <a:pPr algn="just"/>
            <a:r>
              <a:rPr lang="en-US" sz="1800" dirty="0">
                <a:latin typeface="Times New Roman" panose="02020603050405020304" pitchFamily="18" charset="0"/>
                <a:cs typeface="Times New Roman" panose="02020603050405020304" pitchFamily="18" charset="0"/>
              </a:rPr>
              <a:t>Analysis of country-specific data and development of machine learning models in order to predict CO2 emissions from country parameters. The project uses the publicly available dataset Climate Change Data from the World Bank Group, which provides data on the vast majority of countries over a range of years for parameters such as:</a:t>
            </a:r>
          </a:p>
          <a:p>
            <a:pPr algn="just"/>
            <a:endParaRPr lang="en-US" sz="1800" dirty="0">
              <a:latin typeface="Times New Roman" panose="02020603050405020304" pitchFamily="18" charset="0"/>
              <a:cs typeface="Times New Roman" panose="02020603050405020304" pitchFamily="18" charset="0"/>
            </a:endParaRPr>
          </a:p>
          <a:p>
            <a:pPr algn="just"/>
            <a:r>
              <a:rPr lang="zh-CN" altLang="en-US" sz="1800" b="1" dirty="0">
                <a:solidFill>
                  <a:schemeClr val="tx1"/>
                </a:solidFill>
                <a:latin typeface="Calibri" panose="020F0502020204030204" pitchFamily="34" charset="0"/>
                <a:cs typeface="Calibri" panose="020F0502020204030204" pitchFamily="34" charset="0"/>
                <a:sym typeface="+mn-ea"/>
              </a:rPr>
              <a:t>🌍</a:t>
            </a:r>
            <a:r>
              <a:rPr lang="en-US" sz="1800" b="1" dirty="0">
                <a:latin typeface="Times New Roman" panose="02020603050405020304" pitchFamily="18" charset="0"/>
                <a:cs typeface="Times New Roman" panose="02020603050405020304" pitchFamily="18" charset="0"/>
              </a:rPr>
              <a:t>Country</a:t>
            </a:r>
            <a:r>
              <a:rPr lang="en-US" sz="1800" dirty="0">
                <a:latin typeface="Times New Roman" panose="02020603050405020304" pitchFamily="18" charset="0"/>
                <a:cs typeface="Times New Roman" panose="02020603050405020304" pitchFamily="18" charset="0"/>
              </a:rPr>
              <a:t>: The vast majority of countries worldwide</a:t>
            </a:r>
          </a:p>
          <a:p>
            <a:pPr marL="285750" indent="-285750"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r>
              <a:rPr lang="zh-CN" altLang="en-US" sz="1800" b="1" dirty="0">
                <a:solidFill>
                  <a:schemeClr val="tx1"/>
                </a:solidFill>
                <a:latin typeface="Calibri" panose="020F0502020204030204" pitchFamily="34" charset="0"/>
                <a:cs typeface="Calibri" panose="020F0502020204030204" pitchFamily="34" charset="0"/>
                <a:sym typeface="+mn-ea"/>
              </a:rPr>
              <a:t>📅</a:t>
            </a:r>
            <a:r>
              <a:rPr lang="en-US" sz="1800" b="1" dirty="0">
                <a:latin typeface="Times New Roman" panose="02020603050405020304" pitchFamily="18" charset="0"/>
                <a:cs typeface="Times New Roman" panose="02020603050405020304" pitchFamily="18" charset="0"/>
              </a:rPr>
              <a:t>Year</a:t>
            </a:r>
            <a:r>
              <a:rPr lang="en-US" sz="1800" dirty="0">
                <a:latin typeface="Times New Roman" panose="02020603050405020304" pitchFamily="18" charset="0"/>
                <a:cs typeface="Times New Roman" panose="02020603050405020304" pitchFamily="18" charset="0"/>
              </a:rPr>
              <a:t>: Ranging from 1990 to 2011</a:t>
            </a:r>
          </a:p>
          <a:p>
            <a:pPr marL="285750" indent="-285750"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r>
              <a:rPr lang="zh-CN" altLang="en-US" sz="1800" b="1" dirty="0">
                <a:solidFill>
                  <a:schemeClr val="tx1"/>
                </a:solidFill>
                <a:latin typeface="Calibri" panose="020F0502020204030204" pitchFamily="34" charset="0"/>
                <a:cs typeface="Calibri" panose="020F0502020204030204" pitchFamily="34" charset="0"/>
                <a:sym typeface="+mn-ea"/>
              </a:rPr>
              <a:t> 🌫 </a:t>
            </a:r>
            <a:r>
              <a:rPr lang="en-US" sz="1800" b="1" dirty="0">
                <a:latin typeface="Times New Roman" panose="02020603050405020304" pitchFamily="18" charset="0"/>
                <a:cs typeface="Times New Roman" panose="02020603050405020304" pitchFamily="18" charset="0"/>
              </a:rPr>
              <a:t>Emissions of greenhouse gases: </a:t>
            </a:r>
            <a:r>
              <a:rPr lang="en-US" sz="1800" dirty="0">
                <a:latin typeface="Times New Roman" panose="02020603050405020304" pitchFamily="18" charset="0"/>
                <a:cs typeface="Times New Roman" panose="02020603050405020304" pitchFamily="18" charset="0"/>
              </a:rPr>
              <a:t>CO2, CH4, N2O and others</a:t>
            </a:r>
          </a:p>
          <a:p>
            <a:pPr marL="285750" indent="-285750"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r>
              <a:rPr lang="zh-CN" altLang="en-US" sz="1800" b="1" dirty="0">
                <a:solidFill>
                  <a:schemeClr val="tx1"/>
                </a:solidFill>
                <a:latin typeface="Calibri" panose="020F0502020204030204" pitchFamily="34" charset="0"/>
                <a:cs typeface="Calibri" panose="020F0502020204030204" pitchFamily="34" charset="0"/>
                <a:sym typeface="+mn-ea"/>
              </a:rPr>
              <a:t>👥</a:t>
            </a:r>
            <a:r>
              <a:rPr lang="en-US" sz="1800" b="1" dirty="0">
                <a:latin typeface="Times New Roman" panose="02020603050405020304" pitchFamily="18" charset="0"/>
                <a:cs typeface="Times New Roman" panose="02020603050405020304" pitchFamily="18" charset="0"/>
              </a:rPr>
              <a:t>Population-specific parameters</a:t>
            </a:r>
            <a:r>
              <a:rPr lang="en-US" sz="1800" dirty="0">
                <a:latin typeface="Times New Roman" panose="02020603050405020304" pitchFamily="18" charset="0"/>
                <a:cs typeface="Times New Roman" panose="02020603050405020304" pitchFamily="18" charset="0"/>
              </a:rPr>
              <a:t>: Population count, urban population, population growth and etc.</a:t>
            </a:r>
          </a:p>
          <a:p>
            <a:pPr marL="285750" indent="-285750"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r>
              <a:rPr lang="zh-CN" altLang="en-US" sz="1800" b="1" dirty="0">
                <a:solidFill>
                  <a:schemeClr val="tx1"/>
                </a:solidFill>
                <a:latin typeface="Calibri" panose="020F0502020204030204" pitchFamily="34" charset="0"/>
                <a:cs typeface="Calibri" panose="020F0502020204030204" pitchFamily="34" charset="0"/>
                <a:sym typeface="+mn-ea"/>
              </a:rPr>
              <a:t>💰</a:t>
            </a:r>
            <a:r>
              <a:rPr lang="en-US" sz="1800" b="1" dirty="0">
                <a:latin typeface="Times New Roman" panose="02020603050405020304" pitchFamily="18" charset="0"/>
                <a:cs typeface="Times New Roman" panose="02020603050405020304" pitchFamily="18" charset="0"/>
              </a:rPr>
              <a:t>Country economic indicators</a:t>
            </a:r>
            <a:r>
              <a:rPr lang="en-US" sz="1800" dirty="0">
                <a:latin typeface="Times New Roman" panose="02020603050405020304" pitchFamily="18" charset="0"/>
                <a:cs typeface="Times New Roman" panose="02020603050405020304" pitchFamily="18" charset="0"/>
              </a:rPr>
              <a:t>: GDP, GNI, Foreign Direct Investment, etc.</a:t>
            </a:r>
          </a:p>
          <a:p>
            <a:pPr marL="285750" indent="-285750"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r>
              <a:rPr lang="zh-CN" altLang="en-US" sz="1800" b="1" dirty="0">
                <a:solidFill>
                  <a:schemeClr val="tx1"/>
                </a:solidFill>
                <a:latin typeface="Calibri" panose="020F0502020204030204" pitchFamily="34" charset="0"/>
                <a:cs typeface="Calibri" panose="020F0502020204030204" pitchFamily="34" charset="0"/>
                <a:sym typeface="+mn-ea"/>
              </a:rPr>
              <a:t>🌾</a:t>
            </a:r>
            <a:r>
              <a:rPr lang="en-US" sz="1800" b="1" dirty="0">
                <a:latin typeface="Times New Roman" panose="02020603050405020304" pitchFamily="18" charset="0"/>
                <a:cs typeface="Times New Roman" panose="02020603050405020304" pitchFamily="18" charset="0"/>
              </a:rPr>
              <a:t>Land-related parameters</a:t>
            </a:r>
            <a:r>
              <a:rPr lang="en-US" sz="1800" dirty="0">
                <a:latin typeface="Times New Roman" panose="02020603050405020304" pitchFamily="18" charset="0"/>
                <a:cs typeface="Times New Roman" panose="02020603050405020304" pitchFamily="18" charset="0"/>
              </a:rPr>
              <a:t>: Cereal yield, agricultural land, Nationally terrestrial protected areas, etc.</a:t>
            </a:r>
          </a:p>
          <a:p>
            <a:pPr marL="285750" indent="-285750"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algn="just"/>
            <a:r>
              <a:rPr lang="zh-CN" altLang="en-US" sz="1800" b="1" dirty="0">
                <a:solidFill>
                  <a:schemeClr val="tx1"/>
                </a:solidFill>
                <a:latin typeface="Calibri" panose="020F0502020204030204" pitchFamily="34" charset="0"/>
                <a:cs typeface="Calibri" panose="020F0502020204030204" pitchFamily="34" charset="0"/>
                <a:sym typeface="+mn-ea"/>
              </a:rPr>
              <a:t> ☁ </a:t>
            </a:r>
            <a:r>
              <a:rPr lang="en-US" sz="1800" b="1" dirty="0">
                <a:latin typeface="Times New Roman" panose="02020603050405020304" pitchFamily="18" charset="0"/>
                <a:cs typeface="Times New Roman" panose="02020603050405020304" pitchFamily="18" charset="0"/>
              </a:rPr>
              <a:t>Climate data</a:t>
            </a:r>
            <a:r>
              <a:rPr lang="en-US" sz="1800" dirty="0">
                <a:latin typeface="Times New Roman" panose="02020603050405020304" pitchFamily="18" charset="0"/>
                <a:cs typeface="Times New Roman" panose="02020603050405020304" pitchFamily="18" charset="0"/>
              </a:rPr>
              <a:t>: Precipitations, National disasters, etc.</a:t>
            </a:r>
          </a:p>
          <a:p>
            <a:pPr algn="just"/>
            <a:endParaRPr lang="en-US" sz="1800" dirty="0">
              <a:latin typeface="Times New Roman" panose="02020603050405020304" pitchFamily="18" charset="0"/>
              <a:cs typeface="Times New Roman" panose="02020603050405020304" pitchFamily="18" charset="0"/>
            </a:endParaRPr>
          </a:p>
          <a:p>
            <a:pPr algn="just"/>
            <a:r>
              <a:rPr lang="zh-CN" altLang="en-US" sz="1800" b="1" dirty="0">
                <a:solidFill>
                  <a:schemeClr val="tx1"/>
                </a:solidFill>
                <a:latin typeface="Calibri" panose="020F0502020204030204" pitchFamily="34" charset="0"/>
                <a:cs typeface="Calibri" panose="020F0502020204030204" pitchFamily="34" charset="0"/>
                <a:sym typeface="+mn-ea"/>
              </a:rPr>
              <a:t>🏥</a:t>
            </a:r>
            <a:r>
              <a:rPr lang="en-US" altLang="en-US" sz="1800" b="1" dirty="0">
                <a:solidFill>
                  <a:schemeClr val="tx1"/>
                </a:solidFill>
                <a:latin typeface="Calibri" panose="020F0502020204030204" pitchFamily="34" charset="0"/>
                <a:cs typeface="Calibri" panose="020F0502020204030204" pitchFamily="34" charset="0"/>
                <a:sym typeface="+mn-ea"/>
              </a:rPr>
              <a:t>  Health: </a:t>
            </a:r>
            <a:r>
              <a:rPr lang="en-US" altLang="en-US" sz="1800" dirty="0">
                <a:solidFill>
                  <a:schemeClr val="tx1"/>
                </a:solidFill>
                <a:latin typeface="Times New Roman" panose="02020603050405020304" pitchFamily="18" charset="0"/>
                <a:cs typeface="Times New Roman" panose="02020603050405020304" pitchFamily="18" charset="0"/>
                <a:sym typeface="+mn-ea"/>
              </a:rPr>
              <a:t>Number of medical staff and infrastructure</a:t>
            </a:r>
          </a:p>
        </p:txBody>
      </p:sp>
      <p:pic>
        <p:nvPicPr>
          <p:cNvPr id="2" name="Picture 1">
            <a:extLst>
              <a:ext uri="{FF2B5EF4-FFF2-40B4-BE49-F238E27FC236}">
                <a16:creationId xmlns:a16="http://schemas.microsoft.com/office/drawing/2014/main" id="{E3FCEC9A-4531-DDFE-5397-9B43135B00B8}"/>
              </a:ext>
            </a:extLst>
          </p:cNvPr>
          <p:cNvPicPr/>
          <p:nvPr/>
        </p:nvPicPr>
        <p:blipFill>
          <a:blip r:embed="rId2"/>
          <a:stretch>
            <a:fillRect/>
          </a:stretch>
        </p:blipFill>
        <p:spPr>
          <a:xfrm>
            <a:off x="10095721" y="4730062"/>
            <a:ext cx="1933056" cy="1962461"/>
          </a:xfrm>
          <a:prstGeom prst="rect">
            <a:avLst/>
          </a:prstGeom>
        </p:spPr>
      </p:pic>
      <p:pic>
        <p:nvPicPr>
          <p:cNvPr id="4" name="Picture 5">
            <a:extLst>
              <a:ext uri="{FF2B5EF4-FFF2-40B4-BE49-F238E27FC236}">
                <a16:creationId xmlns:a16="http://schemas.microsoft.com/office/drawing/2014/main" id="{39D972E7-D945-32BB-BC4E-8BCF1C333675}"/>
              </a:ext>
            </a:extLst>
          </p:cNvPr>
          <p:cNvPicPr/>
          <p:nvPr/>
        </p:nvPicPr>
        <p:blipFill>
          <a:blip r:embed="rId3">
            <a:extLst>
              <a:ext uri="{96DAC541-7B7A-43D3-8B79-37D633B846F1}">
                <asvg:svgBlip xmlns:asvg="http://schemas.microsoft.com/office/drawing/2016/SVG/main" r:embed="rId4"/>
              </a:ext>
            </a:extLst>
          </a:blip>
          <a:stretch>
            <a:fillRect/>
          </a:stretch>
        </p:blipFill>
        <p:spPr>
          <a:xfrm>
            <a:off x="10095721" y="2402127"/>
            <a:ext cx="2011991" cy="2053746"/>
          </a:xfrm>
          <a:prstGeom prst="rect">
            <a:avLst/>
          </a:prstGeom>
        </p:spPr>
      </p:pic>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8431697" cy="5416868"/>
          </a:xfrm>
          <a:prstGeom prst="rect">
            <a:avLst/>
          </a:prstGeom>
          <a:noFill/>
        </p:spPr>
        <p:txBody>
          <a:bodyPr wrap="square">
            <a:spAutoFit/>
          </a:bodyPr>
          <a:lstStyle/>
          <a:p>
            <a:r>
              <a:rPr lang="en-US" sz="2000" b="1" dirty="0">
                <a:solidFill>
                  <a:srgbClr val="213163"/>
                </a:solidFill>
              </a:rPr>
              <a:t>Solution: </a:t>
            </a:r>
          </a:p>
          <a:p>
            <a:endParaRPr lang="en-US" sz="2000" b="1" dirty="0">
              <a:solidFill>
                <a:srgbClr val="213163"/>
              </a:solidFill>
            </a:endParaRP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Developed Random Forest Regression model.</a:t>
            </a:r>
          </a:p>
          <a:p>
            <a:pPr marL="285750" indent="-285750">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Validated models using cross-validation and error metrics.</a:t>
            </a:r>
          </a:p>
          <a:p>
            <a:pPr marL="285750" indent="-285750">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Predicts CO₂ emissions with 20-30% increased accuracy.</a:t>
            </a:r>
          </a:p>
          <a:p>
            <a:pPr marL="285750" indent="-285750">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Visualized results for better stakeholder understanding.</a:t>
            </a:r>
          </a:p>
          <a:p>
            <a:pPr marL="285750" indent="-285750">
              <a:buFont typeface="Courier New" panose="02070309020205020404" pitchFamily="49" charset="0"/>
              <a:buChar char="o"/>
            </a:pPr>
            <a:endParaRPr lang="en-IN" sz="18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1800" b="1" dirty="0">
                <a:latin typeface="Times New Roman" panose="02020603050405020304" pitchFamily="18" charset="0"/>
                <a:cs typeface="Times New Roman" panose="02020603050405020304" pitchFamily="18" charset="0"/>
              </a:rPr>
              <a:t>Enables:</a:t>
            </a:r>
          </a:p>
          <a:p>
            <a:endParaRPr lang="en-IN" sz="1800" b="1"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	1. Better policy planning</a:t>
            </a:r>
          </a:p>
          <a:p>
            <a:pPr lvl="1"/>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	2. Emission reduction strategies</a:t>
            </a:r>
          </a:p>
          <a:p>
            <a:pPr lvl="1"/>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	3. Future scenario modelling</a:t>
            </a:r>
          </a:p>
          <a:p>
            <a:pPr lvl="1"/>
            <a:endParaRPr lang="en-IN" sz="1800" dirty="0">
              <a:latin typeface="Times New Roman" panose="02020603050405020304" pitchFamily="18" charset="0"/>
              <a:cs typeface="Times New Roman" panose="02020603050405020304" pitchFamily="18" charset="0"/>
            </a:endParaRPr>
          </a:p>
          <a:p>
            <a:pPr marL="285750" lvl="1" indent="-285750">
              <a:buFont typeface="Courier New" panose="02070309020205020404" pitchFamily="49" charset="0"/>
              <a:buChar char="o"/>
            </a:pPr>
            <a:r>
              <a:rPr lang="en-IN" sz="1800" b="1" dirty="0">
                <a:latin typeface="Times New Roman" panose="02020603050405020304" pitchFamily="18" charset="0"/>
                <a:cs typeface="Times New Roman" panose="02020603050405020304" pitchFamily="18" charset="0"/>
              </a:rPr>
              <a:t>GitHub Repository</a:t>
            </a:r>
            <a:r>
              <a:rPr lang="en-IN"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hlinkClick r:id="rId2"/>
              </a:rPr>
              <a:t>https://github.com/charan11640/CarbonEmission-Prediction</a:t>
            </a:r>
            <a:endParaRPr lang="en-IN" sz="2000" b="1" dirty="0">
              <a:solidFill>
                <a:srgbClr val="213163"/>
              </a:solidFill>
            </a:endParaRPr>
          </a:p>
        </p:txBody>
      </p:sp>
      <p:pic>
        <p:nvPicPr>
          <p:cNvPr id="7" name="Picture 6">
            <a:extLst>
              <a:ext uri="{FF2B5EF4-FFF2-40B4-BE49-F238E27FC236}">
                <a16:creationId xmlns:a16="http://schemas.microsoft.com/office/drawing/2014/main" id="{C6D84BD4-6A64-E7DD-B7F7-61A721EF43FE}"/>
              </a:ext>
            </a:extLst>
          </p:cNvPr>
          <p:cNvPicPr>
            <a:picLocks noChangeAspect="1"/>
          </p:cNvPicPr>
          <p:nvPr/>
        </p:nvPicPr>
        <p:blipFill>
          <a:blip r:embed="rId3"/>
          <a:stretch>
            <a:fillRect/>
          </a:stretch>
        </p:blipFill>
        <p:spPr>
          <a:xfrm>
            <a:off x="7548316" y="1495425"/>
            <a:ext cx="3672134" cy="4308163"/>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11809378" cy="5693866"/>
          </a:xfrm>
          <a:prstGeom prst="rect">
            <a:avLst/>
          </a:prstGeom>
          <a:noFill/>
        </p:spPr>
        <p:txBody>
          <a:bodyPr wrap="square">
            <a:spAutoFit/>
          </a:bodyPr>
          <a:lstStyle/>
          <a:p>
            <a:r>
              <a:rPr lang="en-US" sz="2000" b="1" dirty="0">
                <a:solidFill>
                  <a:srgbClr val="213163"/>
                </a:solidFill>
              </a:rPr>
              <a:t>Screenshots of Output:</a:t>
            </a:r>
          </a:p>
          <a:p>
            <a:endParaRPr lang="en-US" sz="2000" b="1" dirty="0">
              <a:solidFill>
                <a:srgbClr val="213163"/>
              </a:solidFill>
            </a:endParaRPr>
          </a:p>
          <a:p>
            <a:r>
              <a:rPr lang="en-US" sz="1800" b="1" dirty="0">
                <a:solidFill>
                  <a:schemeClr val="tx1"/>
                </a:solidFill>
                <a:latin typeface="Times New Roman" panose="02020603050405020304" pitchFamily="18" charset="0"/>
                <a:cs typeface="Times New Roman" panose="02020603050405020304" pitchFamily="18" charset="0"/>
              </a:rPr>
              <a:t> Exploratory data Analysis (EDA)</a:t>
            </a: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endParaRPr lang="en-US" sz="1800" b="1"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  </a:t>
            </a:r>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8A84201-AF57-A70E-711A-655A5D53B90C}"/>
              </a:ext>
            </a:extLst>
          </p:cNvPr>
          <p:cNvPicPr>
            <a:picLocks noChangeAspect="1"/>
          </p:cNvPicPr>
          <p:nvPr/>
        </p:nvPicPr>
        <p:blipFill>
          <a:blip r:embed="rId2"/>
          <a:stretch>
            <a:fillRect/>
          </a:stretch>
        </p:blipFill>
        <p:spPr>
          <a:xfrm>
            <a:off x="127000" y="2024743"/>
            <a:ext cx="5751286" cy="4723536"/>
          </a:xfrm>
          <a:prstGeom prst="rect">
            <a:avLst/>
          </a:prstGeom>
        </p:spPr>
      </p:pic>
      <p:pic>
        <p:nvPicPr>
          <p:cNvPr id="12" name="Picture 11">
            <a:extLst>
              <a:ext uri="{FF2B5EF4-FFF2-40B4-BE49-F238E27FC236}">
                <a16:creationId xmlns:a16="http://schemas.microsoft.com/office/drawing/2014/main" id="{7505CD9C-0EF4-B043-E8D6-92112D8B7172}"/>
              </a:ext>
            </a:extLst>
          </p:cNvPr>
          <p:cNvPicPr>
            <a:picLocks noChangeAspect="1"/>
          </p:cNvPicPr>
          <p:nvPr/>
        </p:nvPicPr>
        <p:blipFill>
          <a:blip r:embed="rId3"/>
          <a:stretch>
            <a:fillRect/>
          </a:stretch>
        </p:blipFill>
        <p:spPr>
          <a:xfrm>
            <a:off x="6006390" y="2024742"/>
            <a:ext cx="5751287" cy="472353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7CC62E-01FF-694A-7032-A5D9FF2DEC5A}"/>
              </a:ext>
            </a:extLst>
          </p:cNvPr>
          <p:cNvPicPr>
            <a:picLocks noChangeAspect="1"/>
          </p:cNvPicPr>
          <p:nvPr/>
        </p:nvPicPr>
        <p:blipFill>
          <a:blip r:embed="rId2"/>
          <a:stretch>
            <a:fillRect/>
          </a:stretch>
        </p:blipFill>
        <p:spPr>
          <a:xfrm>
            <a:off x="323849" y="2137410"/>
            <a:ext cx="5695200" cy="4383490"/>
          </a:xfrm>
          <a:prstGeom prst="rect">
            <a:avLst/>
          </a:prstGeom>
        </p:spPr>
      </p:pic>
      <p:pic>
        <p:nvPicPr>
          <p:cNvPr id="3" name="Picture 2">
            <a:extLst>
              <a:ext uri="{FF2B5EF4-FFF2-40B4-BE49-F238E27FC236}">
                <a16:creationId xmlns:a16="http://schemas.microsoft.com/office/drawing/2014/main" id="{885FA3C6-36BC-5C73-A783-BD71E7A0FE9A}"/>
              </a:ext>
            </a:extLst>
          </p:cNvPr>
          <p:cNvPicPr>
            <a:picLocks noChangeAspect="1"/>
          </p:cNvPicPr>
          <p:nvPr/>
        </p:nvPicPr>
        <p:blipFill>
          <a:blip r:embed="rId3"/>
          <a:stretch>
            <a:fillRect/>
          </a:stretch>
        </p:blipFill>
        <p:spPr>
          <a:xfrm>
            <a:off x="6581775" y="2137410"/>
            <a:ext cx="5286376" cy="4383490"/>
          </a:xfrm>
          <a:prstGeom prst="rect">
            <a:avLst/>
          </a:prstGeom>
        </p:spPr>
      </p:pic>
      <p:sp>
        <p:nvSpPr>
          <p:cNvPr id="4" name="TextBox 3">
            <a:extLst>
              <a:ext uri="{FF2B5EF4-FFF2-40B4-BE49-F238E27FC236}">
                <a16:creationId xmlns:a16="http://schemas.microsoft.com/office/drawing/2014/main" id="{ABF873CE-C196-A56D-A1B9-169E343B8E21}"/>
              </a:ext>
            </a:extLst>
          </p:cNvPr>
          <p:cNvSpPr txBox="1"/>
          <p:nvPr/>
        </p:nvSpPr>
        <p:spPr>
          <a:xfrm>
            <a:off x="323849" y="1171575"/>
            <a:ext cx="636270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Choosing the Best Unit for CO₂ Emissions &amp; Energy Use</a:t>
            </a:r>
          </a:p>
        </p:txBody>
      </p:sp>
    </p:spTree>
    <p:extLst>
      <p:ext uri="{BB962C8B-B14F-4D97-AF65-F5344CB8AC3E}">
        <p14:creationId xmlns:p14="http://schemas.microsoft.com/office/powerpoint/2010/main" val="3450327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3A939-12AD-E951-6BC6-5E86F84CEAC7}"/>
              </a:ext>
            </a:extLst>
          </p:cNvPr>
          <p:cNvSpPr txBox="1"/>
          <p:nvPr/>
        </p:nvSpPr>
        <p:spPr>
          <a:xfrm>
            <a:off x="381000" y="1028700"/>
            <a:ext cx="6391275" cy="400110"/>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Model Evaluation &amp; Prediction Quality</a:t>
            </a:r>
          </a:p>
        </p:txBody>
      </p:sp>
      <p:pic>
        <p:nvPicPr>
          <p:cNvPr id="3" name="Picture 2">
            <a:extLst>
              <a:ext uri="{FF2B5EF4-FFF2-40B4-BE49-F238E27FC236}">
                <a16:creationId xmlns:a16="http://schemas.microsoft.com/office/drawing/2014/main" id="{260A61B7-3BC3-889F-1088-41F89DF96690}"/>
              </a:ext>
            </a:extLst>
          </p:cNvPr>
          <p:cNvPicPr>
            <a:picLocks noChangeAspect="1"/>
          </p:cNvPicPr>
          <p:nvPr/>
        </p:nvPicPr>
        <p:blipFill>
          <a:blip r:embed="rId2"/>
          <a:stretch>
            <a:fillRect/>
          </a:stretch>
        </p:blipFill>
        <p:spPr>
          <a:xfrm>
            <a:off x="381000" y="1607185"/>
            <a:ext cx="10687685" cy="4970780"/>
          </a:xfrm>
          <a:prstGeom prst="rect">
            <a:avLst/>
          </a:prstGeom>
        </p:spPr>
      </p:pic>
    </p:spTree>
    <p:extLst>
      <p:ext uri="{BB962C8B-B14F-4D97-AF65-F5344CB8AC3E}">
        <p14:creationId xmlns:p14="http://schemas.microsoft.com/office/powerpoint/2010/main" val="2766137366"/>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220</TotalTime>
  <Words>683</Words>
  <Application>Microsoft Office PowerPoint</Application>
  <PresentationFormat>Widescreen</PresentationFormat>
  <Paragraphs>181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Charan Sai Kuna</cp:lastModifiedBy>
  <cp:revision>4</cp:revision>
  <dcterms:created xsi:type="dcterms:W3CDTF">2024-12-31T09:40:01Z</dcterms:created>
  <dcterms:modified xsi:type="dcterms:W3CDTF">2025-07-07T15:20:04Z</dcterms:modified>
</cp:coreProperties>
</file>