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9" r:id="rId3"/>
    <p:sldId id="277" r:id="rId4"/>
    <p:sldId id="276" r:id="rId5"/>
    <p:sldId id="279" r:id="rId6"/>
    <p:sldId id="270" r:id="rId7"/>
    <p:sldId id="275" r:id="rId8"/>
    <p:sldId id="289" r:id="rId9"/>
    <p:sldId id="280" r:id="rId10"/>
    <p:sldId id="281" r:id="rId11"/>
    <p:sldId id="282" r:id="rId12"/>
    <p:sldId id="283" r:id="rId13"/>
    <p:sldId id="284" r:id="rId14"/>
    <p:sldId id="290" r:id="rId15"/>
    <p:sldId id="278" r:id="rId16"/>
    <p:sldId id="291"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smtClean="0"/>
              <a:t>#</a:t>
            </a:r>
            <a:endParaRPr lang="en-US"/>
          </a:p>
        </p:txBody>
      </p:sp>
    </p:spTree>
    <p:extLst>
      <p:ext uri="{BB962C8B-B14F-4D97-AF65-F5344CB8AC3E}">
        <p14:creationId xmlns:p14="http://schemas.microsoft.com/office/powerpoint/2010/main" val="401476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632D88D-CABC-4098-BF40-3923DFC8B67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D32A5E-9A5D-405E-AB1C-B64DAF23E3DF}"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srcRect/>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a:lstStyle/>
          <a:p>
            <a:endParaRPr kumimoji="0" lang="en-US"/>
          </a:p>
        </p:txBody>
      </p:sp>
      <p:sp>
        <p:nvSpPr>
          <p:cNvPr id="12" name="Title 11"/>
          <p:cNvSpPr>
            <a:spLocks noGrp="1" noEditPoints="1"/>
          </p:cNvSpPr>
          <p:nvPr>
            <p:ph type="ctrTitle"/>
          </p:nvPr>
        </p:nvSpPr>
        <p:spPr>
          <a:xfrm>
            <a:off x="3366868" y="533400"/>
            <a:ext cx="5105400" cy="2868168"/>
          </a:xfrm>
        </p:spPr>
        <p:txBody>
          <a:bodyPr lIns="45720" tIns="0" rIns="45720">
            <a:noAutofit/>
          </a:bodyPr>
          <a:lstStyle>
            <a:lvl1pPr algn="r">
              <a:defRPr sz="4200" b="1"/>
            </a:lvl1pPr>
          </a:lstStyle>
          <a:p>
            <a:r>
              <a:rPr kumimoji="0" lang="en-US"/>
              <a:t>Click to edit Master title style</a:t>
            </a:r>
          </a:p>
        </p:txBody>
      </p:sp>
      <p:sp>
        <p:nvSpPr>
          <p:cNvPr id="25" name="Subtitle 24"/>
          <p:cNvSpPr>
            <a:spLocks noGrp="1" noEditPoints="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kumimoji="0" lang="en-US"/>
              <a:t>Click to edit Master subtitle style</a:t>
            </a:r>
          </a:p>
        </p:txBody>
      </p:sp>
      <p:sp>
        <p:nvSpPr>
          <p:cNvPr id="31" name="Date Placeholder 30"/>
          <p:cNvSpPr>
            <a:spLocks noGrp="1" noEditPoints="1"/>
          </p:cNvSpPr>
          <p:nvPr>
            <p:ph type="dt" sz="half" idx="10"/>
          </p:nvPr>
        </p:nvSpPr>
        <p:spPr>
          <a:xfrm>
            <a:off x="5871224" y="6557946"/>
            <a:ext cx="2002464" cy="226902"/>
          </a:xfrm>
        </p:spPr>
        <p:txBody>
          <a:bodyPr/>
          <a:lstStyle>
            <a:lvl1pPr>
              <a:defRPr lang="en-US" smtClean="0">
                <a:solidFill>
                  <a:srgbClr val="FFFFFF"/>
                </a:solidFill>
              </a:defRPr>
            </a:lvl1pPr>
          </a:lstStyle>
          <a:p>
            <a:fld id="{EBA58F62-CD6A-4684-8AB2-EED147B812AE}" type="datetimeFigureOut">
              <a:rPr lang="en-US" smtClean="0"/>
              <a:t>8/27/2020</a:t>
            </a:fld>
            <a:endParaRPr lang="en-US"/>
          </a:p>
        </p:txBody>
      </p:sp>
      <p:sp>
        <p:nvSpPr>
          <p:cNvPr id="18" name="Footer Placeholder 17"/>
          <p:cNvSpPr>
            <a:spLocks noGrp="1" noEditPoints="1"/>
          </p:cNvSpPr>
          <p:nvPr>
            <p:ph type="ftr" sz="quarter" idx="11"/>
          </p:nvPr>
        </p:nvSpPr>
        <p:spPr>
          <a:xfrm>
            <a:off x="2819400" y="6557946"/>
            <a:ext cx="2927722" cy="228600"/>
          </a:xfrm>
        </p:spPr>
        <p:txBody>
          <a:bodyPr/>
          <a:lstStyle>
            <a:lvl1pPr>
              <a:defRPr lang="en-US" dirty="0">
                <a:solidFill>
                  <a:srgbClr val="FFFFFF"/>
                </a:solidFill>
              </a:defRPr>
            </a:lvl1pPr>
          </a:lstStyle>
          <a:p>
            <a:endParaRPr lang="en-US"/>
          </a:p>
        </p:txBody>
      </p:sp>
      <p:sp>
        <p:nvSpPr>
          <p:cNvPr id="29" name="Slide Number Placeholder 28"/>
          <p:cNvSpPr>
            <a:spLocks noGrp="1" noEditPoints="1"/>
          </p:cNvSpPr>
          <p:nvPr>
            <p:ph type="sldNum" sz="quarter" idx="12"/>
          </p:nvPr>
        </p:nvSpPr>
        <p:spPr>
          <a:xfrm>
            <a:off x="7880884" y="6556248"/>
            <a:ext cx="588336" cy="228600"/>
          </a:xfrm>
        </p:spPr>
        <p:txBody>
          <a:bodyPr/>
          <a:lstStyle>
            <a:lvl1pPr>
              <a:defRPr lang="en-US" smtClean="0">
                <a:solidFill>
                  <a:srgbClr val="FFFFFF"/>
                </a:solidFill>
              </a:defRPr>
            </a:lvl1pPr>
          </a:lstStyle>
          <a:p>
            <a:fld id="{7B3047C2-C923-4EA7-A99D-BD2FAAD59DD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a:t>Click to edit Master title style</a:t>
            </a:r>
          </a:p>
        </p:txBody>
      </p:sp>
      <p:sp>
        <p:nvSpPr>
          <p:cNvPr id="3" name="Vertical Text Placeholder 2"/>
          <p:cNvSpPr>
            <a:spLocks noGrp="1" noEditPoints="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noEditPoints="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noEditPoints="1"/>
          </p:cNvSpPr>
          <p:nvPr>
            <p:ph type="dt" sz="half" idx="10"/>
          </p:nvPr>
        </p:nvSpPr>
        <p:spPr>
          <a:xfrm>
            <a:off x="4242816" y="6557946"/>
            <a:ext cx="2002464" cy="226902"/>
          </a:xfrm>
        </p:spPr>
        <p:txBody>
          <a:bodyPr/>
          <a:lstStyle/>
          <a:p>
            <a:fld id="{EBA58F62-CD6A-4684-8AB2-EED147B812AE}" type="datetimeFigureOut">
              <a:rPr lang="en-US" smtClean="0"/>
              <a:t>8/27/2020</a:t>
            </a:fld>
            <a:endParaRPr lang="en-US"/>
          </a:p>
        </p:txBody>
      </p:sp>
      <p:sp>
        <p:nvSpPr>
          <p:cNvPr id="5" name="Footer Placeholder 4"/>
          <p:cNvSpPr>
            <a:spLocks noGrp="1" noEditPoints="1"/>
          </p:cNvSpPr>
          <p:nvPr>
            <p:ph type="ftr" sz="quarter" idx="11"/>
          </p:nvPr>
        </p:nvSpPr>
        <p:spPr>
          <a:xfrm>
            <a:off x="457200" y="6556248"/>
            <a:ext cx="3657600" cy="228600"/>
          </a:xfrm>
        </p:spPr>
        <p:txBody>
          <a:bodyPr/>
          <a:lstStyle/>
          <a:p>
            <a:endParaRPr lang="en-US"/>
          </a:p>
        </p:txBody>
      </p:sp>
      <p:sp>
        <p:nvSpPr>
          <p:cNvPr id="6" name="Slide Number Placeholder 5"/>
          <p:cNvSpPr>
            <a:spLocks noGrp="1" noEditPoints="1"/>
          </p:cNvSpPr>
          <p:nvPr>
            <p:ph type="sldNum" sz="quarter" idx="12"/>
          </p:nvPr>
        </p:nvSpPr>
        <p:spPr>
          <a:xfrm>
            <a:off x="6254496" y="6553200"/>
            <a:ext cx="588336" cy="228600"/>
          </a:xfrm>
        </p:spPr>
        <p:txBody>
          <a:bodyPr/>
          <a:lstStyle>
            <a:lvl1pPr>
              <a:defRPr>
                <a:solidFill>
                  <a:schemeClr val="tx2"/>
                </a:solidFill>
              </a:defRPr>
            </a:lvl1pPr>
          </a:lstStyle>
          <a:p>
            <a:fld id="{7B3047C2-C923-4EA7-A99D-BD2FAAD59D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a:t>Click to edit Master title style</a:t>
            </a:r>
          </a:p>
        </p:txBody>
      </p:sp>
      <p:sp>
        <p:nvSpPr>
          <p:cNvPr id="3" name="Content Placeholder 2"/>
          <p:cNvSpPr>
            <a:spLocks noGrp="1" noEditPoints="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066800" y="2821837"/>
            <a:ext cx="6255488" cy="1362075"/>
          </a:xfrm>
        </p:spPr>
        <p:txBody>
          <a:bodyPr tIns="0" anchor="t"/>
          <a:lstStyle>
            <a:lvl1pPr algn="r">
              <a:buNone/>
              <a:defRPr sz="4200" b="1" cap="all"/>
            </a:lvl1pPr>
          </a:lstStyle>
          <a:p>
            <a:r>
              <a:rPr kumimoji="0" lang="en-US"/>
              <a:t>Click to edit Master title style</a:t>
            </a:r>
          </a:p>
        </p:txBody>
      </p:sp>
      <p:sp>
        <p:nvSpPr>
          <p:cNvPr id="3" name="Text Placeholder 2"/>
          <p:cNvSpPr>
            <a:spLocks noGrp="1" noEditPoints="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noEditPoints="1"/>
          </p:cNvSpPr>
          <p:nvPr>
            <p:ph type="dt" sz="half" idx="10"/>
          </p:nvPr>
        </p:nvSpPr>
        <p:spPr>
          <a:xfrm>
            <a:off x="4724238" y="6556810"/>
            <a:ext cx="2002464" cy="226902"/>
          </a:xfrm>
        </p:spPr>
        <p:txBody>
          <a:bodyPr bIns="0" anchor="b"/>
          <a:lstStyle>
            <a:lvl1pPr>
              <a:defRPr>
                <a:solidFill>
                  <a:schemeClr val="tx2"/>
                </a:solidFill>
              </a:defRPr>
            </a:lvl1pPr>
          </a:lstStyle>
          <a:p>
            <a:fld id="{EBA58F62-CD6A-4684-8AB2-EED147B812AE}" type="datetimeFigureOut">
              <a:rPr lang="en-US" smtClean="0"/>
              <a:t>8/27/2020</a:t>
            </a:fld>
            <a:endParaRPr lang="en-US"/>
          </a:p>
        </p:txBody>
      </p:sp>
      <p:sp>
        <p:nvSpPr>
          <p:cNvPr id="5" name="Footer Placeholder 4"/>
          <p:cNvSpPr>
            <a:spLocks noGrp="1" noEditPoints="1"/>
          </p:cNvSpPr>
          <p:nvPr>
            <p:ph type="ftr" sz="quarter" idx="11"/>
          </p:nvPr>
        </p:nvSpPr>
        <p:spPr>
          <a:xfrm>
            <a:off x="1735358" y="6556810"/>
            <a:ext cx="2895600" cy="228600"/>
          </a:xfrm>
        </p:spPr>
        <p:txBody>
          <a:bodyPr bIns="0" anchor="b"/>
          <a:lstStyle>
            <a:lvl1pPr>
              <a:defRPr>
                <a:solidFill>
                  <a:schemeClr val="tx2"/>
                </a:solidFill>
              </a:defRPr>
            </a:lvl1pPr>
          </a:lstStyle>
          <a:p>
            <a:endParaRPr lang="en-US"/>
          </a:p>
        </p:txBody>
      </p:sp>
      <p:sp>
        <p:nvSpPr>
          <p:cNvPr id="6" name="Slide Number Placeholder 5"/>
          <p:cNvSpPr>
            <a:spLocks noGrp="1" noEditPoints="1"/>
          </p:cNvSpPr>
          <p:nvPr>
            <p:ph type="sldNum" sz="quarter" idx="12"/>
          </p:nvPr>
        </p:nvSpPr>
        <p:spPr>
          <a:xfrm>
            <a:off x="6733952" y="6555112"/>
            <a:ext cx="588336" cy="228600"/>
          </a:xfrm>
        </p:spPr>
        <p:txBody>
          <a:bodyPr/>
          <a:lstStyle/>
          <a:p>
            <a:fld id="{7B3047C2-C923-4EA7-A99D-BD2FAAD59DD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noEditPoints="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noEditPoints="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320040"/>
            <a:ext cx="7242048" cy="1143000"/>
          </a:xfrm>
        </p:spPr>
        <p:txBody>
          <a:bodyPr anchor="b"/>
          <a:lstStyle/>
          <a:p>
            <a:r>
              <a:rPr kumimoji="0" lang="en-US"/>
              <a:t>Click to edit Master title style</a:t>
            </a:r>
          </a:p>
        </p:txBody>
      </p:sp>
      <p:sp>
        <p:nvSpPr>
          <p:cNvPr id="3" name="Text Placeholder 2"/>
          <p:cNvSpPr>
            <a:spLocks noGrp="1" noEditPoints="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noEditPoints="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noEditPoints="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noEditPoints="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lvl1pPr>
              <a:defRPr>
                <a:solidFill>
                  <a:schemeClr val="tx2"/>
                </a:solidFill>
              </a:defRPr>
            </a:lvl1pPr>
          </a:lstStyle>
          <a:p>
            <a:fld id="{EBA58F62-CD6A-4684-8AB2-EED147B812AE}" type="datetimeFigureOut">
              <a:rPr lang="en-US" smtClean="0"/>
              <a:t>8/27/2020</a:t>
            </a:fld>
            <a:endParaRPr lang="en-US"/>
          </a:p>
        </p:txBody>
      </p:sp>
      <p:sp>
        <p:nvSpPr>
          <p:cNvPr id="3" name="Footer Placeholder 2"/>
          <p:cNvSpPr>
            <a:spLocks noGrp="1" noEditPoints="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28600"/>
            <a:ext cx="5897880" cy="1173480"/>
          </a:xfrm>
        </p:spPr>
        <p:txBody>
          <a:bodyPr wrap="square" anchor="b"/>
          <a:lstStyle>
            <a:lvl1pPr algn="l">
              <a:buNone/>
              <a:defRPr lang="en-US" sz="2400" baseline="0" smtClean="0"/>
            </a:lvl1pPr>
          </a:lstStyle>
          <a:p>
            <a:r>
              <a:rPr kumimoji="0" lang="en-US"/>
              <a:t>Click to edit Master title style</a:t>
            </a:r>
          </a:p>
        </p:txBody>
      </p:sp>
      <p:sp>
        <p:nvSpPr>
          <p:cNvPr id="3" name="Text Placeholder 2"/>
          <p:cNvSpPr>
            <a:spLocks noGrp="1" noEditPoints="1"/>
          </p:cNvSpPr>
          <p:nvPr>
            <p:ph type="body" idx="2"/>
          </p:nvPr>
        </p:nvSpPr>
        <p:spPr>
          <a:xfrm>
            <a:off x="457200" y="1497416"/>
            <a:ext cx="5897880" cy="602512"/>
          </a:xfrm>
        </p:spPr>
        <p:txBody>
          <a:bodyPr vertOverflow="overflow" horzOverflow="overflow" vert="horz" wrap="square" lIns="45720" tIns="0" rIns="0" bIns="0" rtlCol="0" anchor="t">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noEditPoints="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B3047C2-C923-4EA7-A99D-BD2FAAD59D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noEditPoints="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kumimoji="0" lang="en-US" dirty="0"/>
          </a:p>
        </p:txBody>
      </p:sp>
      <p:sp>
        <p:nvSpPr>
          <p:cNvPr id="4" name="Text Placeholder 3"/>
          <p:cNvSpPr>
            <a:spLocks noGrp="1" noEditPoints="1"/>
          </p:cNvSpPr>
          <p:nvPr>
            <p:ph type="body" sz="half" idx="2"/>
          </p:nvPr>
        </p:nvSpPr>
        <p:spPr>
          <a:xfrm>
            <a:off x="5389098" y="3283634"/>
            <a:ext cx="3429000" cy="1920240"/>
          </a:xfrm>
        </p:spPr>
        <p:txBody>
          <a:bodyPr vertOverflow="overflow" horzOverflow="overflow" vert="horz" wrap="square" lIns="82296" tIns="0" rIns="0" bIns="0" rtlCol="0" anchor="t">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rtl="0" eaLnBrk="1" fontAlgn="auto" latinLnBrk="0" hangingPunct="1">
              <a:lnSpc>
                <a:spcPct val="100000"/>
              </a:lnSpc>
              <a:spcBef>
                <a:spcPts val="0"/>
              </a:spcBef>
              <a:spcAft>
                <a:spcPts val="0"/>
              </a:spcAft>
              <a:buClr>
                <a:schemeClr val="tx2"/>
              </a:buClr>
              <a:buSzPct val="73000"/>
              <a:buFontTx/>
              <a:buNone/>
            </a:pPr>
            <a:r>
              <a:rPr kumimoji="0" lang="en-US"/>
              <a:t>Click to edit Master text styles</a:t>
            </a:r>
          </a:p>
        </p:txBody>
      </p:sp>
      <p:sp>
        <p:nvSpPr>
          <p:cNvPr id="5" name="Date Placeholder 4"/>
          <p:cNvSpPr>
            <a:spLocks noGrp="1" noEditPoints="1"/>
          </p:cNvSpPr>
          <p:nvPr>
            <p:ph type="dt" sz="half" idx="10"/>
          </p:nvPr>
        </p:nvSpPr>
        <p:spPr/>
        <p:txBody>
          <a:bodyPr/>
          <a:lstStyle/>
          <a:p>
            <a:fld id="{EBA58F62-CD6A-4684-8AB2-EED147B812AE}" type="datetimeFigureOut">
              <a:rPr lang="en-US" smtClean="0"/>
              <a:t>8/27/2020</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B3047C2-C923-4EA7-A99D-BD2FAAD59DDC}" type="slidenum">
              <a:rPr lang="en-US" smtClean="0"/>
              <a:t>‹#›</a:t>
            </a:fld>
            <a:endParaRPr lang="en-US"/>
          </a:p>
        </p:txBody>
      </p:sp>
      <p:sp>
        <p:nvSpPr>
          <p:cNvPr id="10" name="Picture Placeholder 9"/>
          <p:cNvSpPr>
            <a:spLocks noGrp="1" noEditPoints="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pPr lvl="0"/>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srcRect/>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noEditPoints="1"/>
          </p:cNvSpPr>
          <p:nvPr>
            <p:ph type="title"/>
          </p:nvPr>
        </p:nvSpPr>
        <p:spPr>
          <a:xfrm>
            <a:off x="457200" y="320040"/>
            <a:ext cx="7239000" cy="1143000"/>
          </a:xfrm>
          <a:prstGeom prst="rect">
            <a:avLst/>
          </a:prstGeom>
        </p:spPr>
        <p:txBody>
          <a:bodyPr vert="horz" lIns="45720" tIns="0" rIns="45720" bIns="0" anchor="b">
            <a:normAutofit/>
          </a:bodyPr>
          <a:lstStyle/>
          <a:p>
            <a:r>
              <a:rPr kumimoji="0" lang="en-US"/>
              <a:t>Click to edit Master title style</a:t>
            </a:r>
          </a:p>
        </p:txBody>
      </p:sp>
      <p:sp>
        <p:nvSpPr>
          <p:cNvPr id="31" name="Text Placeholder 30"/>
          <p:cNvSpPr>
            <a:spLocks noGrp="1" noEditPoints="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noEditPoints="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EBA58F62-CD6A-4684-8AB2-EED147B812AE}" type="datetimeFigureOut">
              <a:rPr lang="en-US" smtClean="0"/>
              <a:t>8/27/2020</a:t>
            </a:fld>
            <a:endParaRPr lang="en-US"/>
          </a:p>
        </p:txBody>
      </p:sp>
      <p:sp>
        <p:nvSpPr>
          <p:cNvPr id="4" name="Footer Placeholder 3"/>
          <p:cNvSpPr>
            <a:spLocks noGrp="1" noEditPoints="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noEditPoints="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7B3047C2-C923-4EA7-A99D-BD2FAAD59D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normAutofit/>
          </a:bodyPr>
          <a:lstStyle/>
          <a:p>
            <a:r>
              <a:rPr lang="en-US" dirty="0"/>
              <a:t>NERVE SEGMENTATION IN ULTRASOUND IMAGES</a:t>
            </a:r>
          </a:p>
        </p:txBody>
      </p:sp>
      <p:sp>
        <p:nvSpPr>
          <p:cNvPr id="5" name="Subtitle 4"/>
          <p:cNvSpPr>
            <a:spLocks noGrp="1" noEditPoints="1"/>
          </p:cNvSpPr>
          <p:nvPr>
            <p:ph type="subTitle" idx="1"/>
          </p:nvPr>
        </p:nvSpPr>
        <p:spPr>
          <a:xfrm>
            <a:off x="457200" y="4745370"/>
            <a:ext cx="4191000" cy="1524000"/>
          </a:xfrm>
        </p:spPr>
        <p:txBody>
          <a:bodyPr>
            <a:normAutofit lnSpcReduction="10000"/>
          </a:bodyPr>
          <a:lstStyle/>
          <a:p>
            <a:pPr algn="l"/>
            <a:r>
              <a:rPr lang="en-US" dirty="0">
                <a:solidFill>
                  <a:schemeClr val="tx1"/>
                </a:solidFill>
              </a:rPr>
              <a:t>Presented by</a:t>
            </a:r>
          </a:p>
          <a:p>
            <a:pPr algn="l"/>
            <a:r>
              <a:rPr lang="en-US" dirty="0" smtClean="0">
                <a:solidFill>
                  <a:schemeClr val="tx1"/>
                </a:solidFill>
              </a:rPr>
              <a:t>P. </a:t>
            </a:r>
            <a:r>
              <a:rPr lang="en-US" dirty="0" err="1" smtClean="0">
                <a:solidFill>
                  <a:schemeClr val="tx1"/>
                </a:solidFill>
              </a:rPr>
              <a:t>Sai</a:t>
            </a:r>
            <a:r>
              <a:rPr lang="en-US" dirty="0" smtClean="0">
                <a:solidFill>
                  <a:schemeClr val="tx1"/>
                </a:solidFill>
              </a:rPr>
              <a:t> </a:t>
            </a:r>
            <a:r>
              <a:rPr lang="en-US" dirty="0" err="1" smtClean="0">
                <a:solidFill>
                  <a:schemeClr val="tx1"/>
                </a:solidFill>
              </a:rPr>
              <a:t>Charan</a:t>
            </a:r>
            <a:r>
              <a:rPr lang="en-US" dirty="0">
                <a:solidFill>
                  <a:schemeClr val="tx1"/>
                </a:solidFill>
              </a:rPr>
              <a:t> </a:t>
            </a:r>
            <a:r>
              <a:rPr lang="en-US" dirty="0" smtClean="0">
                <a:solidFill>
                  <a:schemeClr val="tx1"/>
                </a:solidFill>
              </a:rPr>
              <a:t>       17N31A12C4</a:t>
            </a:r>
            <a:endParaRPr lang="en-US" dirty="0">
              <a:solidFill>
                <a:schemeClr val="tx1"/>
              </a:solidFill>
            </a:endParaRPr>
          </a:p>
          <a:p>
            <a:pPr algn="l"/>
            <a:r>
              <a:rPr lang="en-US" dirty="0" err="1" smtClean="0">
                <a:solidFill>
                  <a:schemeClr val="tx1"/>
                </a:solidFill>
              </a:rPr>
              <a:t>Samreen</a:t>
            </a:r>
            <a:r>
              <a:rPr lang="en-US" dirty="0" smtClean="0">
                <a:solidFill>
                  <a:schemeClr val="tx1"/>
                </a:solidFill>
              </a:rPr>
              <a:t> Sultana</a:t>
            </a:r>
            <a:r>
              <a:rPr lang="en-US" dirty="0" smtClean="0">
                <a:solidFill>
                  <a:schemeClr val="tx1"/>
                </a:solidFill>
              </a:rPr>
              <a:t>  17N31A12D7</a:t>
            </a:r>
            <a:endParaRPr lang="en-US" dirty="0">
              <a:solidFill>
                <a:schemeClr val="tx1"/>
              </a:solidFill>
            </a:endParaRPr>
          </a:p>
          <a:p>
            <a:pPr algn="l"/>
            <a:r>
              <a:rPr lang="en-US" dirty="0" err="1" smtClean="0">
                <a:solidFill>
                  <a:schemeClr val="tx1"/>
                </a:solidFill>
              </a:rPr>
              <a:t>Shail</a:t>
            </a:r>
            <a:r>
              <a:rPr lang="en-US" dirty="0" smtClean="0">
                <a:solidFill>
                  <a:schemeClr val="tx1"/>
                </a:solidFill>
              </a:rPr>
              <a:t> Faisal Malik</a:t>
            </a:r>
            <a:r>
              <a:rPr lang="en-US" dirty="0" smtClean="0">
                <a:solidFill>
                  <a:schemeClr val="tx1"/>
                </a:solidFill>
              </a:rPr>
              <a:t>  17N31A12E4</a:t>
            </a:r>
            <a:endParaRPr lang="en-US" dirty="0">
              <a:solidFill>
                <a:schemeClr val="tx1"/>
              </a:solidFill>
            </a:endParaRPr>
          </a:p>
        </p:txBody>
      </p:sp>
      <p:sp>
        <p:nvSpPr>
          <p:cNvPr id="6" name="Subtitle 4"/>
          <p:cNvSpPr txBox="1"/>
          <p:nvPr/>
        </p:nvSpPr>
        <p:spPr>
          <a:xfrm>
            <a:off x="4862945" y="4766152"/>
            <a:ext cx="4267200" cy="1101248"/>
          </a:xfrm>
          <a:prstGeom prst="rect">
            <a:avLst/>
          </a:prstGeom>
        </p:spPr>
        <p:txBody>
          <a:bodyPr vert="horz" lIns="45720" tIns="0" rIns="45720" bIns="0">
            <a:normAutofit/>
          </a:bodyPr>
          <a:lstStyle/>
          <a:p>
            <a:pPr marL="0" marR="0" indent="0" algn="ctr" defTabSz="914400" rtl="0" eaLnBrk="1" fontAlgn="auto" latinLnBrk="0" hangingPunct="1">
              <a:lnSpc>
                <a:spcPct val="100000"/>
              </a:lnSpc>
              <a:spcBef>
                <a:spcPts val="600"/>
              </a:spcBef>
              <a:spcAft>
                <a:spcPts val="0"/>
              </a:spcAft>
              <a:buClr>
                <a:schemeClr val="tx2"/>
              </a:buClr>
              <a:buSzPct val="73000"/>
              <a:buFont typeface="Wingdings 2"/>
              <a:buNone/>
            </a:pPr>
            <a:r>
              <a:rPr kumimoji="0" lang="en-US" sz="2200" b="0" i="0" u="none" strike="noStrike" kern="1200" cap="none" spc="0" baseline="0" noProof="0" dirty="0">
                <a:ln>
                  <a:noFill/>
                </a:ln>
                <a:solidFill>
                  <a:schemeClr val="bg1"/>
                </a:solidFill>
                <a:effectLst/>
                <a:uLnTx/>
                <a:latin typeface="+mn-lt"/>
                <a:ea typeface="+mn-ea"/>
                <a:cs typeface="+mn-cs"/>
              </a:rPr>
              <a:t>    </a:t>
            </a:r>
            <a:r>
              <a:rPr kumimoji="0" lang="en-US" sz="2200" b="0" i="0" u="none" strike="noStrike" kern="1200" cap="none" spc="0" baseline="0" noProof="0" dirty="0" smtClean="0">
                <a:ln>
                  <a:noFill/>
                </a:ln>
                <a:solidFill>
                  <a:schemeClr val="bg1"/>
                </a:solidFill>
                <a:effectLst/>
                <a:uLnTx/>
                <a:latin typeface="+mn-lt"/>
                <a:ea typeface="+mn-ea"/>
                <a:cs typeface="+mn-cs"/>
              </a:rPr>
              <a:t> </a:t>
            </a:r>
            <a:r>
              <a:rPr kumimoji="0" lang="en-US" sz="2200" b="0" i="0" u="none" strike="noStrike" kern="1200" cap="none" spc="0" baseline="0" noProof="0" dirty="0">
                <a:ln>
                  <a:noFill/>
                </a:ln>
                <a:solidFill>
                  <a:schemeClr val="bg1"/>
                </a:solidFill>
                <a:effectLst/>
                <a:uLnTx/>
                <a:latin typeface="+mn-lt"/>
                <a:ea typeface="+mn-ea"/>
                <a:cs typeface="+mn-cs"/>
              </a:rPr>
              <a:t>Project Guide</a:t>
            </a:r>
          </a:p>
          <a:p>
            <a:pPr marL="0" marR="0" indent="0" algn="ctr" defTabSz="914400" rtl="0" eaLnBrk="1" fontAlgn="auto" latinLnBrk="0" hangingPunct="1">
              <a:lnSpc>
                <a:spcPct val="100000"/>
              </a:lnSpc>
              <a:spcBef>
                <a:spcPts val="600"/>
              </a:spcBef>
              <a:spcAft>
                <a:spcPts val="0"/>
              </a:spcAft>
              <a:buClr>
                <a:schemeClr val="tx2"/>
              </a:buClr>
              <a:buSzPct val="73000"/>
              <a:buFont typeface="Wingdings 2"/>
              <a:buNone/>
            </a:pPr>
            <a:r>
              <a:rPr lang="en-US" sz="2200" dirty="0">
                <a:solidFill>
                  <a:schemeClr val="bg1"/>
                </a:solidFill>
              </a:rPr>
              <a:t>         </a:t>
            </a:r>
            <a:r>
              <a:rPr lang="en-US" sz="2200" dirty="0" smtClean="0">
                <a:solidFill>
                  <a:schemeClr val="bg1"/>
                </a:solidFill>
              </a:rPr>
              <a:t> Asst. Prof </a:t>
            </a:r>
            <a:r>
              <a:rPr lang="en-US" sz="2200" dirty="0" smtClean="0">
                <a:solidFill>
                  <a:schemeClr val="bg1"/>
                </a:solidFill>
              </a:rPr>
              <a:t>A. </a:t>
            </a:r>
            <a:r>
              <a:rPr lang="en-US" sz="2200" dirty="0" err="1" smtClean="0">
                <a:solidFill>
                  <a:schemeClr val="bg1"/>
                </a:solidFill>
              </a:rPr>
              <a:t>Yogananda</a:t>
            </a:r>
            <a:endParaRPr kumimoji="0" lang="en-US" sz="2200" b="0" i="0" u="none" strike="noStrike" kern="1200" cap="none" spc="0" baseline="0" noProof="0" dirty="0">
              <a:ln>
                <a:noFill/>
              </a:ln>
              <a:solidFill>
                <a:schemeClr val="bg1"/>
              </a:solidFill>
              <a:effectLst/>
              <a:uLn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Patient details screen</a:t>
            </a:r>
          </a:p>
        </p:txBody>
      </p:sp>
      <p:pic>
        <p:nvPicPr>
          <p:cNvPr id="4" name="Content Placeholder 3"/>
          <p:cNvPicPr>
            <a:picLocks noGrp="1"/>
          </p:cNvPicPr>
          <p:nvPr>
            <p:ph idx="1"/>
          </p:nvPr>
        </p:nvPicPr>
        <p:blipFill>
          <a:blip r:embed="rId2"/>
          <a:srcRect/>
          <a:stretch>
            <a:fillRect/>
          </a:stretch>
        </p:blipFill>
        <p:spPr bwMode="auto">
          <a:xfrm>
            <a:off x="457200" y="1905001"/>
            <a:ext cx="7239000" cy="32098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Patient symptoms screen</a:t>
            </a:r>
          </a:p>
        </p:txBody>
      </p:sp>
      <p:pic>
        <p:nvPicPr>
          <p:cNvPr id="4" name="Content Placeholder 3"/>
          <p:cNvPicPr>
            <a:picLocks noGrp="1"/>
          </p:cNvPicPr>
          <p:nvPr>
            <p:ph idx="1"/>
          </p:nvPr>
        </p:nvPicPr>
        <p:blipFill>
          <a:blip r:embed="rId2"/>
          <a:srcRect/>
          <a:stretch>
            <a:fillRect/>
          </a:stretch>
        </p:blipFill>
        <p:spPr bwMode="auto">
          <a:xfrm>
            <a:off x="1980907" y="1827698"/>
            <a:ext cx="4191585" cy="44106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MEDICAL RESULTS SCREEN</a:t>
            </a:r>
          </a:p>
        </p:txBody>
      </p:sp>
      <p:pic>
        <p:nvPicPr>
          <p:cNvPr id="4" name="Content Placeholder 3"/>
          <p:cNvPicPr>
            <a:picLocks noGrp="1"/>
          </p:cNvPicPr>
          <p:nvPr>
            <p:ph idx="1"/>
          </p:nvPr>
        </p:nvPicPr>
        <p:blipFill>
          <a:blip r:embed="rId2"/>
          <a:srcRect/>
          <a:stretch>
            <a:fillRect/>
          </a:stretch>
        </p:blipFill>
        <p:spPr bwMode="auto">
          <a:xfrm>
            <a:off x="1228327" y="2794621"/>
            <a:ext cx="5696745" cy="24768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Accepting image</a:t>
            </a:r>
          </a:p>
        </p:txBody>
      </p:sp>
      <p:pic>
        <p:nvPicPr>
          <p:cNvPr id="4" name="Content Placeholder 3"/>
          <p:cNvPicPr>
            <a:picLocks noGrp="1"/>
          </p:cNvPicPr>
          <p:nvPr>
            <p:ph idx="1"/>
          </p:nvPr>
        </p:nvPicPr>
        <p:blipFill>
          <a:blip r:embed="rId2"/>
          <a:srcRect/>
          <a:stretch>
            <a:fillRect/>
          </a:stretch>
        </p:blipFill>
        <p:spPr bwMode="auto">
          <a:xfrm>
            <a:off x="875853" y="2286001"/>
            <a:ext cx="6401693" cy="25758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Nerves </a:t>
            </a:r>
            <a:r>
              <a:rPr lang="en-IN" dirty="0" err="1"/>
              <a:t>detectiion</a:t>
            </a:r>
            <a:endParaRPr lang="en-IN" dirty="0"/>
          </a:p>
        </p:txBody>
      </p:sp>
      <p:pic>
        <p:nvPicPr>
          <p:cNvPr id="4" name="Content Placeholder 3"/>
          <p:cNvPicPr>
            <a:picLocks noGrp="1"/>
          </p:cNvPicPr>
          <p:nvPr>
            <p:ph idx="1"/>
          </p:nvPr>
        </p:nvPicPr>
        <p:blipFill>
          <a:blip r:embed="rId2"/>
          <a:srcRect/>
          <a:stretch>
            <a:fillRect/>
          </a:stretch>
        </p:blipFill>
        <p:spPr bwMode="auto">
          <a:xfrm>
            <a:off x="1102678" y="2898302"/>
            <a:ext cx="5948043" cy="2269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IN" sz="4000" dirty="0"/>
              <a:t> </a:t>
            </a:r>
            <a:r>
              <a:rPr lang="en-US" sz="4000" dirty="0"/>
              <a:t>ADVANTAGES</a:t>
            </a:r>
            <a:r>
              <a:rPr lang="en-IN" sz="3200" dirty="0"/>
              <a:t/>
            </a:r>
            <a:br>
              <a:rPr lang="en-IN" sz="3200" dirty="0"/>
            </a:br>
            <a:endParaRPr lang="en-IN" dirty="0"/>
          </a:p>
        </p:txBody>
      </p:sp>
      <p:sp>
        <p:nvSpPr>
          <p:cNvPr id="3" name="Content Placeholder 2"/>
          <p:cNvSpPr>
            <a:spLocks noGrp="1" noEditPoints="1"/>
          </p:cNvSpPr>
          <p:nvPr>
            <p:ph idx="1"/>
          </p:nvPr>
        </p:nvSpPr>
        <p:spPr/>
        <p:txBody>
          <a:bodyPr>
            <a:normAutofit/>
          </a:bodyPr>
          <a:lstStyle/>
          <a:p>
            <a:r>
              <a:rPr lang="en-US" sz="2800" dirty="0"/>
              <a:t>The project is useful  for doctors in identifying the nerves.</a:t>
            </a:r>
            <a:endParaRPr lang="en-IN" sz="2400" dirty="0"/>
          </a:p>
          <a:p>
            <a:r>
              <a:rPr lang="en-US" sz="2800" dirty="0"/>
              <a:t>The project is also useful in analyzing the Ultra Sound images, which are difficult to analyze, because of low quality/noise in the image</a:t>
            </a:r>
            <a:endParaRPr lang="en-IN" sz="2400" dirty="0"/>
          </a:p>
          <a:p>
            <a:r>
              <a:rPr lang="en-US" sz="2800" dirty="0"/>
              <a:t>This project finally leads to the improvement of quality of the patients life.</a:t>
            </a:r>
            <a:endParaRPr lang="en-IN" sz="2400"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CONCLUSION</a:t>
            </a:r>
            <a:endParaRPr lang="en-IN" dirty="0"/>
          </a:p>
        </p:txBody>
      </p:sp>
      <p:sp>
        <p:nvSpPr>
          <p:cNvPr id="3" name="Content Placeholder 2"/>
          <p:cNvSpPr>
            <a:spLocks noGrp="1" noEditPoints="1"/>
          </p:cNvSpPr>
          <p:nvPr>
            <p:ph idx="1"/>
          </p:nvPr>
        </p:nvSpPr>
        <p:spPr/>
        <p:txBody>
          <a:bodyPr/>
          <a:lstStyle/>
          <a:p>
            <a:r>
              <a:rPr lang="en-US" dirty="0"/>
              <a:t>This project is useful  for doctors in identifying the correct location of the nerves. The project is also useful  in analyzing the Ultra Sound images, which are difficult to analyze, because of low quality/noise in the image. This project finally leads to the improvement of quality of the patients life.</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05000"/>
            <a:ext cx="7239000" cy="1569660"/>
          </a:xfrm>
          <a:prstGeom prst="rect">
            <a:avLst/>
          </a:prstGeom>
        </p:spPr>
        <p:txBody>
          <a:bodyPr wrap="square">
            <a:spAutoFit/>
          </a:bodyPr>
          <a:lstStyle/>
          <a:p>
            <a:pPr algn="ctr"/>
            <a:r>
              <a:rPr lang="en-US" sz="9600" b="1" u="sng" dirty="0">
                <a:ln w="11430"/>
                <a:solidFill>
                  <a:srgbClr val="00B050"/>
                </a:solidFill>
                <a:effectLst>
                  <a:outerShdw blurRad="50800" dist="39000" dir="5460000" algn="tl">
                    <a:srgbClr val="000000">
                      <a:alpha val="38000"/>
                    </a:srgbClr>
                  </a:outerShdw>
                </a:effectLst>
              </a:rPr>
              <a:t>THANK YOU</a:t>
            </a:r>
            <a:endParaRPr lang="en-US" sz="9600" b="1" u="sng"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4000" y="-348827"/>
            <a:ext cx="7239000" cy="1143000"/>
          </a:xfrm>
        </p:spPr>
        <p:txBody>
          <a:bodyPr>
            <a:normAutofit/>
          </a:bodyPr>
          <a:lstStyle/>
          <a:p>
            <a:r>
              <a:rPr lang="en-US" dirty="0"/>
              <a:t>Project overview</a:t>
            </a:r>
          </a:p>
        </p:txBody>
      </p:sp>
      <p:sp>
        <p:nvSpPr>
          <p:cNvPr id="3" name="Content Placeholder 2"/>
          <p:cNvSpPr>
            <a:spLocks noGrp="1" noEditPoints="1"/>
          </p:cNvSpPr>
          <p:nvPr>
            <p:ph idx="1"/>
          </p:nvPr>
        </p:nvSpPr>
        <p:spPr>
          <a:xfrm>
            <a:off x="143933" y="737350"/>
            <a:ext cx="7239000" cy="4846320"/>
          </a:xfrm>
        </p:spPr>
        <p:txBody>
          <a:bodyPr>
            <a:normAutofit fontScale="92500"/>
          </a:bodyPr>
          <a:lstStyle/>
          <a:p>
            <a:r>
              <a:rPr lang="en-IN" dirty="0">
                <a:latin typeface="Times New Roman" panose="02020603050405020304" pitchFamily="18" charset="0"/>
                <a:cs typeface="Times New Roman" panose="02020603050405020304" pitchFamily="18" charset="0"/>
              </a:rPr>
              <a:t>The ultrasound scans are very important to detect any kind of injury or disease in human body because it used to scan the internal tissues of the body. </a:t>
            </a:r>
          </a:p>
          <a:p>
            <a:r>
              <a:rPr lang="en-IN" dirty="0">
                <a:latin typeface="Times New Roman" panose="02020603050405020304" pitchFamily="18" charset="0"/>
                <a:cs typeface="Times New Roman" panose="02020603050405020304" pitchFamily="18" charset="0"/>
              </a:rPr>
              <a:t>One major disadvantage of these images is that they include huge amount of noise so doctors face difficulty in finding the exact location of the nerve where they have to inject the medicine to operate.</a:t>
            </a:r>
          </a:p>
          <a:p>
            <a:r>
              <a:rPr lang="en-IN" dirty="0">
                <a:latin typeface="Times New Roman" panose="02020603050405020304" pitchFamily="18" charset="0"/>
                <a:cs typeface="Times New Roman" panose="02020603050405020304" pitchFamily="18" charset="0"/>
              </a:rPr>
              <a:t> These pictures are not clear enough to find the nerve at once so they have to inject needle very times. </a:t>
            </a:r>
          </a:p>
          <a:p>
            <a:r>
              <a:rPr lang="en-IN" dirty="0">
                <a:latin typeface="Times New Roman" panose="02020603050405020304" pitchFamily="18" charset="0"/>
                <a:cs typeface="Times New Roman" panose="02020603050405020304" pitchFamily="18" charset="0"/>
              </a:rPr>
              <a:t>So in our project we can find the nerve very easily because it includes the segmentation of these nerves in ultrasound images.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304800"/>
            <a:ext cx="7239000" cy="1143000"/>
          </a:xfrm>
        </p:spPr>
        <p:txBody>
          <a:bodyPr/>
          <a:lstStyle/>
          <a:p>
            <a:r>
              <a:rPr lang="en-US" dirty="0"/>
              <a:t>OBJECTIVE</a:t>
            </a:r>
          </a:p>
        </p:txBody>
      </p:sp>
      <p:sp>
        <p:nvSpPr>
          <p:cNvPr id="3" name="Content Placeholder 2"/>
          <p:cNvSpPr>
            <a:spLocks noGrp="1" noEditPoints="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This project aims at identifying the nerves, using canny edge detection.</a:t>
            </a:r>
          </a:p>
          <a:p>
            <a:r>
              <a:rPr lang="en-IN" dirty="0">
                <a:latin typeface="Times New Roman" panose="02020603050405020304" pitchFamily="18" charset="0"/>
                <a:cs typeface="Times New Roman" panose="02020603050405020304" pitchFamily="18" charset="0"/>
              </a:rPr>
              <a:t>We take the patient details generate the medical report based on symptoms and we show nerve detection in ultrasound images.</a:t>
            </a:r>
          </a:p>
          <a:p>
            <a:r>
              <a:rPr lang="en-IN" dirty="0">
                <a:latin typeface="Times New Roman" panose="02020603050405020304" pitchFamily="18" charset="0"/>
                <a:cs typeface="Times New Roman" panose="02020603050405020304" pitchFamily="18" charset="0"/>
              </a:rPr>
              <a:t>Canny edge detection is a technique to extract useful structural information from different vision objects and dramatically reduce the amount of data to be processed.</a:t>
            </a:r>
          </a:p>
          <a:p>
            <a:r>
              <a:rPr lang="en-IN" dirty="0">
                <a:latin typeface="Times New Roman" panose="02020603050405020304" pitchFamily="18" charset="0"/>
                <a:cs typeface="Times New Roman" panose="02020603050405020304" pitchFamily="18" charset="0"/>
              </a:rPr>
              <a:t> It has been widely applied in various computer vision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304800"/>
            <a:ext cx="7239000" cy="1143000"/>
          </a:xfrm>
        </p:spPr>
        <p:txBody>
          <a:bodyPr/>
          <a:lstStyle/>
          <a:p>
            <a:r>
              <a:rPr lang="en-US" dirty="0"/>
              <a:t>implementation</a:t>
            </a:r>
          </a:p>
        </p:txBody>
      </p:sp>
      <p:sp>
        <p:nvSpPr>
          <p:cNvPr id="3" name="Content Placeholder 2"/>
          <p:cNvSpPr>
            <a:spLocks noGrp="1" noEditPoints="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First we apply some preprocessing techniques to the ultrasound images to reduce noise from images.</a:t>
            </a:r>
            <a:endParaRPr lang="en-IN"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Then these images are used for nerve segmentation.</a:t>
            </a:r>
          </a:p>
          <a:p>
            <a:r>
              <a:rPr lang="en-US" sz="2800" dirty="0">
                <a:latin typeface="Times New Roman" panose="02020603050405020304" pitchFamily="18" charset="0"/>
                <a:cs typeface="Times New Roman" panose="02020603050405020304" pitchFamily="18" charset="0"/>
              </a:rPr>
              <a:t>For nerve segmentation we use canny edge detection algorithm.</a:t>
            </a:r>
          </a:p>
          <a:p>
            <a:r>
              <a:rPr lang="en-US" sz="2800" dirty="0">
                <a:latin typeface="Times New Roman" panose="02020603050405020304" pitchFamily="18" charset="0"/>
                <a:cs typeface="Times New Roman" panose="02020603050405020304" pitchFamily="18" charset="0"/>
              </a:rPr>
              <a:t>Using this algorithm the nerve area is predicted in the set of ultrasonic images.</a:t>
            </a:r>
          </a:p>
          <a:p>
            <a:endParaRPr lang="en-US"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Flow diagram</a:t>
            </a:r>
          </a:p>
        </p:txBody>
      </p:sp>
      <p:pic>
        <p:nvPicPr>
          <p:cNvPr id="4" name="Image12"/>
          <p:cNvPicPr>
            <a:picLocks noGrp="1"/>
          </p:cNvPicPr>
          <p:nvPr>
            <p:ph idx="1"/>
          </p:nvPr>
        </p:nvPicPr>
        <p:blipFill>
          <a:blip r:embed="rId2"/>
          <a:srcRect/>
          <a:stretch>
            <a:fillRect/>
          </a:stretch>
        </p:blipFill>
        <p:spPr bwMode="auto">
          <a:xfrm>
            <a:off x="457200" y="1600200"/>
            <a:ext cx="7239000" cy="3962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dirty="0"/>
              <a:t>Programming language and tools</a:t>
            </a:r>
          </a:p>
        </p:txBody>
      </p:sp>
      <p:sp>
        <p:nvSpPr>
          <p:cNvPr id="3" name="Content Placeholder 2"/>
          <p:cNvSpPr>
            <a:spLocks noGrp="1" noEditPoints="1"/>
          </p:cNvSpPr>
          <p:nvPr>
            <p:ph idx="1"/>
          </p:nvPr>
        </p:nvSpPr>
        <p:spPr/>
        <p:txBody>
          <a:bodyPr/>
          <a:lstStyle/>
          <a:p>
            <a:r>
              <a:rPr lang="en-US" dirty="0">
                <a:latin typeface="Times New Roman" panose="02020603050405020304" pitchFamily="18" charset="0"/>
                <a:cs typeface="Times New Roman" panose="02020603050405020304" pitchFamily="18" charset="0"/>
              </a:rPr>
              <a:t>This tool is developed by using Python language along with its layout toolkit </a:t>
            </a:r>
            <a:r>
              <a:rPr lang="en-US" dirty="0" err="1">
                <a:latin typeface="Times New Roman" panose="02020603050405020304" pitchFamily="18" charset="0"/>
                <a:cs typeface="Times New Roman" panose="02020603050405020304" pitchFamily="18" charset="0"/>
              </a:rPr>
              <a:t>PyQt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PyUIC</a:t>
            </a:r>
            <a:r>
              <a:rPr lang="en-US" dirty="0">
                <a:latin typeface="Times New Roman" panose="02020603050405020304" pitchFamily="18" charset="0"/>
                <a:cs typeface="Times New Roman" panose="02020603050405020304" pitchFamily="18" charset="0"/>
              </a:rPr>
              <a:t> and OpenCV.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outcome</a:t>
            </a:r>
          </a:p>
        </p:txBody>
      </p:sp>
      <p:sp>
        <p:nvSpPr>
          <p:cNvPr id="3" name="Content Placeholder 2"/>
          <p:cNvSpPr>
            <a:spLocks noGrp="1" noEditPoints="1"/>
          </p:cNvSpPr>
          <p:nvPr>
            <p:ph idx="1"/>
          </p:nvPr>
        </p:nvSpPr>
        <p:spPr/>
        <p:txBody>
          <a:bodyPr/>
          <a:lstStyle/>
          <a:p>
            <a:pPr marL="0" indent="0" hangingPunct="0">
              <a:buNone/>
            </a:pPr>
            <a:endParaRPr lang="en-US" dirty="0">
              <a:latin typeface="Times New Roman" panose="02020603050405020304" pitchFamily="18" charset="0"/>
              <a:cs typeface="Times New Roman" panose="02020603050405020304" pitchFamily="18" charset="0"/>
            </a:endParaRPr>
          </a:p>
          <a:p>
            <a:pPr marL="0" indent="0" hangingPunct="0">
              <a:buNone/>
            </a:pPr>
            <a:r>
              <a:rPr lang="en-US" dirty="0">
                <a:latin typeface="Times New Roman" panose="02020603050405020304" pitchFamily="18" charset="0"/>
                <a:cs typeface="Times New Roman" panose="02020603050405020304" pitchFamily="18" charset="0"/>
              </a:rPr>
              <a:t>Ultra Sound Images are to be provided as Input to the system, using the corresponding user interfaces. The system generates the plots showing canny edges by which the nerves can be identified.</a:t>
            </a:r>
          </a:p>
          <a:p>
            <a:pPr marL="0" indent="0" hangingPunc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Flow of execution</a:t>
            </a:r>
          </a:p>
        </p:txBody>
      </p:sp>
      <p:sp>
        <p:nvSpPr>
          <p:cNvPr id="3" name="Content Placeholder 2"/>
          <p:cNvSpPr>
            <a:spLocks noGrp="1" noEditPoints="1"/>
          </p:cNvSpPr>
          <p:nvPr>
            <p:ph idx="1"/>
          </p:nvPr>
        </p:nvSpPr>
        <p:spPr/>
        <p:txBody>
          <a:bodyPr/>
          <a:lstStyle/>
          <a:p>
            <a:r>
              <a:rPr lang="en-IN" dirty="0"/>
              <a:t>First open the main GUI Screen.</a:t>
            </a:r>
          </a:p>
          <a:p>
            <a:r>
              <a:rPr lang="en-IN" dirty="0"/>
              <a:t>Then enter patient details.</a:t>
            </a:r>
          </a:p>
          <a:p>
            <a:r>
              <a:rPr lang="en-IN" dirty="0"/>
              <a:t>Enter symptoms</a:t>
            </a:r>
          </a:p>
          <a:p>
            <a:r>
              <a:rPr lang="en-IN" dirty="0"/>
              <a:t>Give input Ultrasound image .</a:t>
            </a:r>
          </a:p>
          <a:p>
            <a:r>
              <a:rPr lang="en-IN" dirty="0"/>
              <a:t>Generate medical report.</a:t>
            </a:r>
          </a:p>
          <a:p>
            <a:r>
              <a:rPr lang="en-IN" dirty="0"/>
              <a:t>Nerve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Main Output screen</a:t>
            </a:r>
          </a:p>
        </p:txBody>
      </p:sp>
      <p:pic>
        <p:nvPicPr>
          <p:cNvPr id="4" name="Content Placeholder 3"/>
          <p:cNvPicPr>
            <a:picLocks noGrp="1"/>
          </p:cNvPicPr>
          <p:nvPr>
            <p:ph idx="1"/>
          </p:nvPr>
        </p:nvPicPr>
        <p:blipFill>
          <a:blip r:embed="rId2"/>
          <a:srcRect/>
          <a:stretch>
            <a:fillRect/>
          </a:stretch>
        </p:blipFill>
        <p:spPr bwMode="auto">
          <a:xfrm>
            <a:off x="1862898" y="2209800"/>
            <a:ext cx="4766502" cy="2861049"/>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731</TotalTime>
  <Words>483</Words>
  <Application>Microsoft Office PowerPoint</Application>
  <PresentationFormat>On-screen Show (4:3)</PresentationFormat>
  <Paragraphs>50</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NERVE SEGMENTATION IN ULTRASOUND IMAGES</vt:lpstr>
      <vt:lpstr>Project overview</vt:lpstr>
      <vt:lpstr>OBJECTIVE</vt:lpstr>
      <vt:lpstr>implementation</vt:lpstr>
      <vt:lpstr>Flow diagram</vt:lpstr>
      <vt:lpstr>Programming language and tools</vt:lpstr>
      <vt:lpstr>outcome</vt:lpstr>
      <vt:lpstr>Flow of execution</vt:lpstr>
      <vt:lpstr>Main Output screen</vt:lpstr>
      <vt:lpstr>Patient details screen</vt:lpstr>
      <vt:lpstr>Patient symptoms screen</vt:lpstr>
      <vt:lpstr>MEDICAL RESULTS SCREEN</vt:lpstr>
      <vt:lpstr>Accepting image</vt:lpstr>
      <vt:lpstr>Nerves detectiion</vt:lpstr>
      <vt:lpstr> ADVANTAGES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sahi harsha</dc:creator>
  <cp:lastModifiedBy>Windows User</cp:lastModifiedBy>
  <cp:revision>47</cp:revision>
  <dcterms:created xsi:type="dcterms:W3CDTF">2019-07-29T17:58:04Z</dcterms:created>
  <dcterms:modified xsi:type="dcterms:W3CDTF">2020-08-27T08:26:46Z</dcterms:modified>
</cp:coreProperties>
</file>