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83" r:id="rId6"/>
    <p:sldId id="284" r:id="rId7"/>
    <p:sldId id="285" r:id="rId8"/>
    <p:sldId id="259" r:id="rId9"/>
    <p:sldId id="261" r:id="rId10"/>
    <p:sldId id="262" r:id="rId11"/>
    <p:sldId id="263" r:id="rId12"/>
    <p:sldId id="286" r:id="rId13"/>
    <p:sldId id="264" r:id="rId14"/>
    <p:sldId id="265" r:id="rId15"/>
    <p:sldId id="277" r:id="rId16"/>
    <p:sldId id="275" r:id="rId17"/>
    <p:sldId id="276" r:id="rId18"/>
    <p:sldId id="278" r:id="rId19"/>
    <p:sldId id="279" r:id="rId20"/>
  </p:sldIdLst>
  <p:sldSz cx="9144000" cy="5143500" type="screen16x9"/>
  <p:notesSz cx="6858000" cy="9144000"/>
  <p:embeddedFontLst>
    <p:embeddedFont>
      <p:font typeface="Barlow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CCE"/>
    <a:srgbClr val="5C50F2"/>
    <a:srgbClr val="3674A8"/>
    <a:srgbClr val="448AC4"/>
    <a:srgbClr val="F9A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8A2F39A-24D5-4181-888D-F090C33834C6}">
  <a:tblStyle styleId="{38A2F39A-24D5-4181-888D-F090C33834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Sheet1!$L$6</c:f>
              <c:strCache>
                <c:ptCount val="1"/>
                <c:pt idx="0">
                  <c:v>Number of International Canadian Students Every year</c:v>
                </c:pt>
              </c:strCache>
            </c:strRef>
          </c:tx>
          <c:invertIfNegative val="0"/>
          <c:cat>
            <c:numRef>
              <c:f>Sheet1!$K$7:$K$9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Sheet1!$L$7:$L$9</c:f>
              <c:numCache>
                <c:formatCode>#,##0</c:formatCode>
                <c:ptCount val="3"/>
                <c:pt idx="0">
                  <c:v>195168</c:v>
                </c:pt>
                <c:pt idx="1">
                  <c:v>308745</c:v>
                </c:pt>
                <c:pt idx="2">
                  <c:v>370975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924672"/>
        <c:axId val="129015168"/>
      </c:barChart>
      <c:catAx>
        <c:axId val="128924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015168"/>
        <c:crosses val="autoZero"/>
        <c:auto val="1"/>
        <c:lblAlgn val="ctr"/>
        <c:lblOffset val="100"/>
        <c:noMultiLvlLbl val="0"/>
      </c:catAx>
      <c:valAx>
        <c:axId val="12901516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28924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Sheet1!$D$37</c:f>
              <c:strCache>
                <c:ptCount val="1"/>
                <c:pt idx="0">
                  <c:v>Number of Canadian Immigrants</c:v>
                </c:pt>
              </c:strCache>
            </c:strRef>
          </c:tx>
          <c:invertIfNegative val="0"/>
          <c:cat>
            <c:numRef>
              <c:f>Sheet1!$C$38:$C$42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Sheet1!$D$38:$D$42</c:f>
              <c:numCache>
                <c:formatCode>#,##0</c:formatCode>
                <c:ptCount val="5"/>
                <c:pt idx="0">
                  <c:v>267900</c:v>
                </c:pt>
                <c:pt idx="1">
                  <c:v>240840</c:v>
                </c:pt>
                <c:pt idx="2">
                  <c:v>323170</c:v>
                </c:pt>
                <c:pt idx="3">
                  <c:v>272670</c:v>
                </c:pt>
                <c:pt idx="4">
                  <c:v>310000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274560"/>
        <c:axId val="164276096"/>
      </c:barChart>
      <c:catAx>
        <c:axId val="164274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4276096"/>
        <c:crosses val="autoZero"/>
        <c:auto val="1"/>
        <c:lblAlgn val="ctr"/>
        <c:lblOffset val="100"/>
        <c:noMultiLvlLbl val="0"/>
      </c:catAx>
      <c:valAx>
        <c:axId val="164276096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642745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380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FFFFFF"/>
                </a:solidFill>
              </a:rPr>
              <a:t>“</a:t>
            </a:r>
            <a:endParaRPr sz="7200" b="1" dirty="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609CCE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RentRaction</a:t>
            </a:r>
            <a:br>
              <a:rPr lang="en" dirty="0" smtClean="0"/>
            </a:br>
            <a:r>
              <a:rPr lang="en" sz="2200" i="1" dirty="0" smtClean="0"/>
              <a:t>Professionally Managed homes</a:t>
            </a:r>
            <a:endParaRPr sz="2200" i="1" dirty="0"/>
          </a:p>
        </p:txBody>
      </p:sp>
      <p:pic>
        <p:nvPicPr>
          <p:cNvPr id="14338" name="Picture 2" descr="E:\MAC\Advanced Software Engineering Topics\Project Documents\Rentraction logo\Rentraction logo 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28" y="1707654"/>
            <a:ext cx="136189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1" y="1349140"/>
            <a:ext cx="7085700" cy="3166825"/>
          </a:xfrm>
        </p:spPr>
        <p:txBody>
          <a:bodyPr/>
          <a:lstStyle/>
          <a:p>
            <a:r>
              <a:rPr lang="en-IN" dirty="0" smtClean="0"/>
              <a:t>A web application with MySQL as database has been developed</a:t>
            </a:r>
          </a:p>
          <a:p>
            <a:r>
              <a:rPr lang="en-IN" dirty="0" smtClean="0"/>
              <a:t>With individual registration and login system for each of owner, tenant and managers.</a:t>
            </a:r>
          </a:p>
          <a:p>
            <a:r>
              <a:rPr lang="en-IN" dirty="0" smtClean="0"/>
              <a:t>Each kind of user have their own dashboard to manage stuffs and a system to interact with.</a:t>
            </a:r>
            <a:endParaRPr lang="en-IN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074" name="Picture 2" descr="Image result for construction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1151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Chat System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1" name="Picture 3" descr="E:\MAC\Advanced Software Engineering Topics\Project Documents\Rentraction logo\person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40582"/>
            <a:ext cx="926232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MAC\Advanced Software Engineering Topics\Project Documents\Rentraction logo\tenan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63948" y="1419622"/>
            <a:ext cx="148321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MAC\Advanced Software Engineering Topics\Project Documents\Rentraction logo\manag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91830"/>
            <a:ext cx="92623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E:\MAC\Advanced Software Engineering Topics\Project Documents\Rentraction logo\person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91830"/>
            <a:ext cx="64807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E:\MAC\Advanced Software Engineering Topics\Project Documents\Rentraction logo\tenan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4288" y="386789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698032" y="1923678"/>
            <a:ext cx="3065916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flipH="1">
            <a:off x="3666324" y="2211710"/>
            <a:ext cx="3065916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>
            <a:off x="3850432" y="3592118"/>
            <a:ext cx="3065916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 flipH="1">
            <a:off x="3818724" y="3880150"/>
            <a:ext cx="3065916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878889" y="251418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Owner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2524571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Tenants under him/her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789922" y="436207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Manager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685151" y="437195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Respective</a:t>
            </a:r>
          </a:p>
          <a:p>
            <a:pPr algn="ctr"/>
            <a:r>
              <a:rPr lang="en-IN" dirty="0" smtClean="0"/>
              <a:t>owner and tenants</a:t>
            </a:r>
            <a:endParaRPr lang="en-IN" dirty="0"/>
          </a:p>
        </p:txBody>
      </p:sp>
      <p:pic>
        <p:nvPicPr>
          <p:cNvPr id="2056" name="Picture 8" descr="Image result for cha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526"/>
            <a:ext cx="59492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System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smtClean="0"/>
              <a:t>Proud owners </a:t>
            </a:r>
            <a:r>
              <a:rPr lang="en-IN" sz="2800" dirty="0"/>
              <a:t>can advertise their rentals.</a:t>
            </a:r>
          </a:p>
          <a:p>
            <a:r>
              <a:rPr lang="en-IN" sz="2800" dirty="0"/>
              <a:t>Tenants can see all the available properties and apply for renting them.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2" descr="Image result for marketing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5526"/>
            <a:ext cx="500865" cy="4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3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Payment System</a:t>
            </a: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1560174" y="1375225"/>
            <a:ext cx="7332305" cy="2852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IN" sz="2200" dirty="0" smtClean="0"/>
              <a:t>The tenants can pay their owners online though an online payment portal within the application</a:t>
            </a:r>
          </a:p>
          <a:p>
            <a:pPr marL="342900"/>
            <a:r>
              <a:rPr lang="en-IN" sz="2200" dirty="0" smtClean="0"/>
              <a:t>The owners can notify their tenants if the payment is due</a:t>
            </a:r>
          </a:p>
          <a:p>
            <a:pPr marL="342900"/>
            <a:r>
              <a:rPr lang="en-IN" sz="2200" dirty="0" smtClean="0"/>
              <a:t>The owners will get notified once the payment is made by their tenants</a:t>
            </a:r>
            <a:endParaRPr sz="2200"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218" name="Picture 2" descr="Image result for payment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19" y="483518"/>
            <a:ext cx="628329" cy="6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Maintenance System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1556331" y="1349140"/>
            <a:ext cx="7085700" cy="316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dirty="0" smtClean="0"/>
              <a:t>A maintenance request can be made online by the tenants if they face any problems at their home.</a:t>
            </a:r>
          </a:p>
          <a:p>
            <a:pPr indent="-457200"/>
            <a:r>
              <a:rPr lang="en" dirty="0" smtClean="0"/>
              <a:t>Either the owner can respond to it or it will be assigned to any manager.</a:t>
            </a:r>
          </a:p>
          <a:p>
            <a:pPr indent="-457200"/>
            <a:r>
              <a:rPr lang="en" dirty="0" smtClean="0"/>
              <a:t>The manager will work on the request and resolve the issue</a:t>
            </a:r>
            <a:endParaRPr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 lvl="0" algn="ctr" rtl="0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dirty="0"/>
          </a:p>
        </p:txBody>
      </p:sp>
      <p:pic>
        <p:nvPicPr>
          <p:cNvPr id="10242" name="Picture 2" descr="Image result for maintenance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8351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370194" y="1452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The home screen of the web application</a:t>
            </a:r>
            <a:endParaRPr sz="2400" dirty="0"/>
          </a:p>
        </p:txBody>
      </p:sp>
      <p:sp>
        <p:nvSpPr>
          <p:cNvPr id="354" name="Google Shape;354;p35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Home of Homes</a:t>
            </a:r>
            <a:endParaRPr dirty="0"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9" y="1611488"/>
            <a:ext cx="3608433" cy="22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The application is responsive and thus it is mobile and tablet friendly</a:t>
            </a:r>
            <a:endParaRPr sz="2400" dirty="0"/>
          </a:p>
        </p:txBody>
      </p:sp>
      <p:sp>
        <p:nvSpPr>
          <p:cNvPr id="325" name="Google Shape;325;p33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Google Shape;328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Mobile Friendly</a:t>
            </a:r>
            <a:endParaRPr dirty="0"/>
          </a:p>
        </p:txBody>
      </p:sp>
      <p:sp>
        <p:nvSpPr>
          <p:cNvPr id="333" name="Google Shape;333;p33"/>
          <p:cNvSpPr/>
          <p:nvPr/>
        </p:nvSpPr>
        <p:spPr>
          <a:xfrm>
            <a:off x="8232466" y="591480"/>
            <a:ext cx="237044" cy="4106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150" y="699542"/>
            <a:ext cx="2119545" cy="379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Plans</a:t>
            </a:r>
            <a:endParaRPr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To implement the Manager part more efficiently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To implement a ticketing system for maintenance requests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To implement the same application as a mobile app.</a:t>
            </a:r>
            <a:endParaRPr sz="2400" dirty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AutoShape 2" descr="Image result for future ic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futur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mage result for futur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319" name="Picture 7" descr="E:\MAC\Advanced Software Engineering Topics\Project Documents\Rentraction logo\fu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55526"/>
            <a:ext cx="495498" cy="4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</a:t>
            </a:r>
            <a:r>
              <a:rPr lang="en" b="1" dirty="0" smtClean="0"/>
              <a:t>questions</a:t>
            </a:r>
            <a:endParaRPr dirty="0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xmlns="" id="{720CBE1F-1F82-49D4-9095-746445EA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61849"/>
            <a:ext cx="360040" cy="39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References</a:t>
            </a:r>
            <a:endParaRPr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AutoShape 2" descr="Image result for reference ic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mage result for refer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mage result for refer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Image result for reference icon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7" name="Picture 9" descr="E:\MAC\Advanced Software Engineering Topics\Project Documents\Rentraction logo\referenc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62" y="465138"/>
            <a:ext cx="657894" cy="65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38;p34"/>
          <p:cNvSpPr txBox="1">
            <a:spLocks noGrp="1"/>
          </p:cNvSpPr>
          <p:nvPr>
            <p:ph type="body" idx="1"/>
          </p:nvPr>
        </p:nvSpPr>
        <p:spPr>
          <a:xfrm>
            <a:off x="1556331" y="1349140"/>
            <a:ext cx="7085700" cy="3598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600" dirty="0"/>
              <a:t>Household data:</a:t>
            </a:r>
          </a:p>
          <a:p>
            <a:pPr marL="0" lvl="0" indent="0">
              <a:buNone/>
            </a:pPr>
            <a:r>
              <a:rPr lang="en-IN" sz="1600" dirty="0"/>
              <a:t>https://www.bnnbloomberg.ca/census-home-ownership-rates-take-historic-dip-as-more-canadians-opt-to-rent-1.895239</a:t>
            </a:r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r>
              <a:rPr lang="en-IN" sz="1600" dirty="0"/>
              <a:t>Student data:</a:t>
            </a:r>
          </a:p>
          <a:p>
            <a:pPr marL="0" lvl="0" indent="0">
              <a:buNone/>
            </a:pPr>
            <a:r>
              <a:rPr lang="en-IN" sz="1600" dirty="0"/>
              <a:t>https://www.canadastudynews.com/2018/03/19/canada-is-home-to-nearly-half-a-million-international-students/</a:t>
            </a:r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r>
              <a:rPr lang="en-IN" sz="1600" dirty="0"/>
              <a:t>Canadian Immigration data:</a:t>
            </a:r>
          </a:p>
          <a:p>
            <a:pPr marL="0" lvl="0" indent="0">
              <a:buNone/>
            </a:pPr>
            <a:r>
              <a:rPr lang="en-IN" sz="1600" dirty="0"/>
              <a:t>https://globalnews.ca/news/3836805/340k-immigrants-per-year-by-2020-government-unveils-new-immigration-targets/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An effective way of Interaction among Property Owners and Renters.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Definition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76275" y="1397700"/>
            <a:ext cx="7460222" cy="1750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 smtClean="0"/>
              <a:t>To overcome the problem of difficulties faced by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tenants</a:t>
            </a:r>
            <a:r>
              <a:rPr lang="en-IN" b="1" dirty="0" smtClean="0"/>
              <a:t>, </a:t>
            </a:r>
            <a:r>
              <a:rPr lang="en-IN" b="1" dirty="0" smtClean="0">
                <a:solidFill>
                  <a:srgbClr val="FF0000"/>
                </a:solidFill>
              </a:rPr>
              <a:t>owners</a:t>
            </a:r>
            <a:r>
              <a:rPr lang="en-IN" b="1" dirty="0" smtClean="0"/>
              <a:t> and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property managers</a:t>
            </a:r>
            <a:r>
              <a:rPr lang="en-IN" b="1" dirty="0" smtClean="0"/>
              <a:t> while communicating with each other, a more cozy way of organized and meaningful interaction through a web application has been proposed.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646578F-3C92-4C26-AE5A-B38CE29C6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5" y="3147814"/>
            <a:ext cx="3456384" cy="1657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556331" y="1349140"/>
            <a:ext cx="7085700" cy="3094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 smtClean="0"/>
              <a:t>Around 32.2% of Canadian households are rented homes which is around 4.6 million of the total 14.1 million households.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 smtClean="0"/>
              <a:t>Around half a million of them are students which is a 20% increase from 2016.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 smtClean="0"/>
              <a:t>90% of the international students prefer off campus residency which means there are high chances of increase in the number of people who are going to rent a home.</a:t>
            </a:r>
            <a:endParaRPr lang="en-IN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2" descr="Image result for facts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</p:spPr>
        <p:txBody>
          <a:bodyPr/>
          <a:lstStyle/>
          <a:p>
            <a:r>
              <a:rPr lang="en-IN" dirty="0" smtClean="0"/>
              <a:t>Some Mandatory Facts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793024"/>
              </p:ext>
            </p:extLst>
          </p:nvPr>
        </p:nvGraphicFramePr>
        <p:xfrm>
          <a:off x="1835696" y="411510"/>
          <a:ext cx="705678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Image result for graph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984" y="55552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2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More Facts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federal government is aiming to bring a total of 310,000 newcomers to Canada in </a:t>
            </a:r>
            <a:r>
              <a:rPr lang="en-IN" dirty="0" smtClean="0"/>
              <a:t>2018</a:t>
            </a:r>
          </a:p>
          <a:p>
            <a:r>
              <a:rPr lang="en-IN" dirty="0"/>
              <a:t>By 2020, the yearly total will hit 340,000.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6" name="Picture 2" descr="Image result for facts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751962"/>
              </p:ext>
            </p:extLst>
          </p:nvPr>
        </p:nvGraphicFramePr>
        <p:xfrm>
          <a:off x="1655168" y="699542"/>
          <a:ext cx="748883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2" descr="Image result for graph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976" y="736054"/>
            <a:ext cx="323528" cy="3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Customers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>
          <a:xfrm>
            <a:off x="6502972" y="1347614"/>
            <a:ext cx="2317500" cy="3374700"/>
          </a:xfrm>
        </p:spPr>
        <p:txBody>
          <a:bodyPr/>
          <a:lstStyle/>
          <a:p>
            <a:pPr marL="114300" indent="0">
              <a:buNone/>
            </a:pPr>
            <a:r>
              <a:rPr lang="en-IN" sz="1600" b="1" dirty="0" smtClean="0"/>
              <a:t>Property Managers</a:t>
            </a:r>
          </a:p>
          <a:p>
            <a:pPr marL="114300" indent="0">
              <a:buNone/>
            </a:pPr>
            <a:endParaRPr lang="en-IN" sz="1600" dirty="0" smtClean="0"/>
          </a:p>
          <a:p>
            <a:r>
              <a:rPr lang="en-IN" sz="1600" dirty="0" smtClean="0"/>
              <a:t>Freelancers who Get a maintenance task assigned from the owners</a:t>
            </a:r>
          </a:p>
          <a:p>
            <a:r>
              <a:rPr lang="en-IN" sz="1600" dirty="0" smtClean="0"/>
              <a:t>Work on the request and resolve the maintenance request.</a:t>
            </a: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1403648" y="1347614"/>
            <a:ext cx="2448272" cy="3528392"/>
          </a:xfrm>
        </p:spPr>
        <p:txBody>
          <a:bodyPr/>
          <a:lstStyle/>
          <a:p>
            <a:pPr marL="114300" indent="0">
              <a:buNone/>
            </a:pPr>
            <a:r>
              <a:rPr lang="en-IN" sz="1600" b="1" dirty="0" smtClean="0"/>
              <a:t>Property Owners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dirty="0" smtClean="0"/>
              <a:t>Chat with tenants, managers</a:t>
            </a:r>
          </a:p>
          <a:p>
            <a:r>
              <a:rPr lang="en-IN" sz="1600" dirty="0"/>
              <a:t>Respond to Tenants’ maintenance requests </a:t>
            </a:r>
            <a:endParaRPr lang="en-IN" sz="1600" dirty="0" smtClean="0"/>
          </a:p>
          <a:p>
            <a:r>
              <a:rPr lang="en-IN" sz="1600" dirty="0" smtClean="0"/>
              <a:t>View new applications for their houses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3995936" y="1347614"/>
            <a:ext cx="2317500" cy="3374700"/>
          </a:xfrm>
        </p:spPr>
        <p:txBody>
          <a:bodyPr/>
          <a:lstStyle/>
          <a:p>
            <a:pPr marL="114300" indent="0">
              <a:buNone/>
            </a:pPr>
            <a:r>
              <a:rPr lang="en-IN" sz="1600" b="1" dirty="0" smtClean="0"/>
              <a:t>Renters/Tenants</a:t>
            </a:r>
          </a:p>
          <a:p>
            <a:endParaRPr lang="en-IN" sz="1600" dirty="0"/>
          </a:p>
          <a:p>
            <a:r>
              <a:rPr lang="en-IN" sz="1600" dirty="0" smtClean="0"/>
              <a:t>Apply for renting a house</a:t>
            </a:r>
          </a:p>
          <a:p>
            <a:r>
              <a:rPr lang="en-IN" sz="1600" dirty="0" smtClean="0"/>
              <a:t>Chat with the owner</a:t>
            </a:r>
          </a:p>
          <a:p>
            <a:r>
              <a:rPr lang="en-IN" sz="1600" dirty="0" smtClean="0"/>
              <a:t>Request for maintenance through the application</a:t>
            </a:r>
          </a:p>
          <a:p>
            <a:r>
              <a:rPr lang="en-IN" sz="1600" dirty="0" smtClean="0"/>
              <a:t>Pay rent online</a:t>
            </a:r>
            <a:endParaRPr lang="en-IN" sz="1600" dirty="0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79208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Overview</a:t>
            </a:r>
            <a:endParaRPr lang="en-IN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8" name="Picture 4" descr="E:\MAC\Advanced Software Engineering Topics\Project Documents\Rentraction logo\rentraction-sli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58" y="1419622"/>
            <a:ext cx="5603646" cy="34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MAC\Advanced Software Engineering Topics\Project Documents\Rentraction logo\overview-1-3647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497</Words>
  <Application>Microsoft Office PowerPoint</Application>
  <PresentationFormat>On-screen Show (16:9)</PresentationFormat>
  <Paragraphs>91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Barlow</vt:lpstr>
      <vt:lpstr>Basset template</vt:lpstr>
      <vt:lpstr>RentRaction Professionally Managed homes</vt:lpstr>
      <vt:lpstr>PowerPoint Presentation</vt:lpstr>
      <vt:lpstr>Problem Definition</vt:lpstr>
      <vt:lpstr>Some Mandatory Facts</vt:lpstr>
      <vt:lpstr>PowerPoint Presentation</vt:lpstr>
      <vt:lpstr>Some More Facts</vt:lpstr>
      <vt:lpstr>PowerPoint Presentation</vt:lpstr>
      <vt:lpstr>Target Customers</vt:lpstr>
      <vt:lpstr>A Simple Overview</vt:lpstr>
      <vt:lpstr>Implementation</vt:lpstr>
      <vt:lpstr>The Chat System</vt:lpstr>
      <vt:lpstr>Marketing System</vt:lpstr>
      <vt:lpstr>Payment System</vt:lpstr>
      <vt:lpstr>Maintenance System</vt:lpstr>
      <vt:lpstr>Home of Homes</vt:lpstr>
      <vt:lpstr>Mobile Friendly</vt:lpstr>
      <vt:lpstr>Future Plans</vt:lpstr>
      <vt:lpstr>THANKS!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RentRaction Professionally Managed homes</dc:title>
  <dc:creator>Charan Narayanan</dc:creator>
  <cp:lastModifiedBy>Charan</cp:lastModifiedBy>
  <cp:revision>41</cp:revision>
  <dcterms:modified xsi:type="dcterms:W3CDTF">2018-12-05T17:18:28Z</dcterms:modified>
</cp:coreProperties>
</file>