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3" r:id="rId5"/>
    <p:sldId id="262" r:id="rId6"/>
    <p:sldId id="273" r:id="rId7"/>
    <p:sldId id="261" r:id="rId8"/>
    <p:sldId id="265" r:id="rId9"/>
    <p:sldId id="275" r:id="rId10"/>
    <p:sldId id="266" r:id="rId11"/>
    <p:sldId id="264" r:id="rId12"/>
    <p:sldId id="277" r:id="rId13"/>
    <p:sldId id="267" r:id="rId14"/>
    <p:sldId id="282" r:id="rId15"/>
    <p:sldId id="258" r:id="rId16"/>
    <p:sldId id="259" r:id="rId17"/>
    <p:sldId id="276" r:id="rId18"/>
    <p:sldId id="268" r:id="rId19"/>
    <p:sldId id="269" r:id="rId20"/>
    <p:sldId id="270" r:id="rId21"/>
    <p:sldId id="271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C76E9-26EB-464A-8985-4515BC893420}" type="datetimeFigureOut">
              <a:rPr lang="LID4096" smtClean="0"/>
              <a:t>10/18/2025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40B8D-946A-4FF1-8781-39E81967C4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64449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C76E9-26EB-464A-8985-4515BC893420}" type="datetimeFigureOut">
              <a:rPr lang="LID4096" smtClean="0"/>
              <a:t>10/18/2025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40B8D-946A-4FF1-8781-39E81967C4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77491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C76E9-26EB-464A-8985-4515BC893420}" type="datetimeFigureOut">
              <a:rPr lang="LID4096" smtClean="0"/>
              <a:t>10/18/2025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40B8D-946A-4FF1-8781-39E81967C4D8}" type="slidenum">
              <a:rPr lang="LID4096" smtClean="0"/>
              <a:t>‹#›</a:t>
            </a:fld>
            <a:endParaRPr lang="LID4096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6944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C76E9-26EB-464A-8985-4515BC893420}" type="datetimeFigureOut">
              <a:rPr lang="LID4096" smtClean="0"/>
              <a:t>10/18/2025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40B8D-946A-4FF1-8781-39E81967C4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0915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C76E9-26EB-464A-8985-4515BC893420}" type="datetimeFigureOut">
              <a:rPr lang="LID4096" smtClean="0"/>
              <a:t>10/18/2025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40B8D-946A-4FF1-8781-39E81967C4D8}" type="slidenum">
              <a:rPr lang="LID4096" smtClean="0"/>
              <a:t>‹#›</a:t>
            </a:fld>
            <a:endParaRPr lang="LID4096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7607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C76E9-26EB-464A-8985-4515BC893420}" type="datetimeFigureOut">
              <a:rPr lang="LID4096" smtClean="0"/>
              <a:t>10/18/2025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40B8D-946A-4FF1-8781-39E81967C4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01874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C76E9-26EB-464A-8985-4515BC893420}" type="datetimeFigureOut">
              <a:rPr lang="LID4096" smtClean="0"/>
              <a:t>10/18/2025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40B8D-946A-4FF1-8781-39E81967C4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09836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C76E9-26EB-464A-8985-4515BC893420}" type="datetimeFigureOut">
              <a:rPr lang="LID4096" smtClean="0"/>
              <a:t>10/18/2025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40B8D-946A-4FF1-8781-39E81967C4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2265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C76E9-26EB-464A-8985-4515BC893420}" type="datetimeFigureOut">
              <a:rPr lang="LID4096" smtClean="0"/>
              <a:t>10/18/2025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40B8D-946A-4FF1-8781-39E81967C4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44256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C76E9-26EB-464A-8985-4515BC893420}" type="datetimeFigureOut">
              <a:rPr lang="LID4096" smtClean="0"/>
              <a:t>10/18/2025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40B8D-946A-4FF1-8781-39E81967C4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67612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C76E9-26EB-464A-8985-4515BC893420}" type="datetimeFigureOut">
              <a:rPr lang="LID4096" smtClean="0"/>
              <a:t>10/18/2025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40B8D-946A-4FF1-8781-39E81967C4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9486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C76E9-26EB-464A-8985-4515BC893420}" type="datetimeFigureOut">
              <a:rPr lang="LID4096" smtClean="0"/>
              <a:t>10/18/2025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40B8D-946A-4FF1-8781-39E81967C4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71136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C76E9-26EB-464A-8985-4515BC893420}" type="datetimeFigureOut">
              <a:rPr lang="LID4096" smtClean="0"/>
              <a:t>10/18/2025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40B8D-946A-4FF1-8781-39E81967C4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60850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C76E9-26EB-464A-8985-4515BC893420}" type="datetimeFigureOut">
              <a:rPr lang="LID4096" smtClean="0"/>
              <a:t>10/18/2025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40B8D-946A-4FF1-8781-39E81967C4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2125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C76E9-26EB-464A-8985-4515BC893420}" type="datetimeFigureOut">
              <a:rPr lang="LID4096" smtClean="0"/>
              <a:t>10/18/2025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40B8D-946A-4FF1-8781-39E81967C4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3677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C76E9-26EB-464A-8985-4515BC893420}" type="datetimeFigureOut">
              <a:rPr lang="LID4096" smtClean="0"/>
              <a:t>10/18/2025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40B8D-946A-4FF1-8781-39E81967C4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0544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C76E9-26EB-464A-8985-4515BC893420}" type="datetimeFigureOut">
              <a:rPr lang="LID4096" smtClean="0"/>
              <a:t>10/18/2025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F140B8D-946A-4FF1-8781-39E81967C4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21515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5252/embr.202051183" TargetMode="External"/><Relationship Id="rId2" Type="http://schemas.openxmlformats.org/officeDocument/2006/relationships/hyperlink" Target="https://doi.org/10.1016/j.ins.2023.119879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techsoc.2024.102615" TargetMode="External"/><Relationship Id="rId2" Type="http://schemas.openxmlformats.org/officeDocument/2006/relationships/hyperlink" Target="https://doi.org/10.1145/3674029.3674034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390/rs16162932" TargetMode="External"/><Relationship Id="rId2" Type="http://schemas.openxmlformats.org/officeDocument/2006/relationships/hyperlink" Target="https://doi.org/10.1007/978-1-4842-8111-6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7485/ijst/2020/v13i01/148375" TargetMode="External"/><Relationship Id="rId2" Type="http://schemas.openxmlformats.org/officeDocument/2006/relationships/hyperlink" Target="https://doi.org/10.1038/s41598-024-71568-z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56726/irjmets39530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A8E2A-549C-2BD8-56D5-88203D44F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0025"/>
            <a:ext cx="6391275" cy="1014413"/>
          </a:xfrm>
        </p:spPr>
        <p:txBody>
          <a:bodyPr>
            <a:normAutofit/>
          </a:bodyPr>
          <a:lstStyle/>
          <a:p>
            <a:pPr algn="l">
              <a:lnSpc>
                <a:spcPct val="115000"/>
              </a:lnSpc>
              <a:spcAft>
                <a:spcPts val="800"/>
              </a:spcAft>
            </a:pPr>
            <a:r>
              <a:rPr lang="en-GB" sz="3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 1 – Title Slide</a:t>
            </a:r>
            <a:endParaRPr lang="LID4096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C02A12-660D-31E8-C2AD-3D6991EF9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938" y="1571624"/>
            <a:ext cx="9186862" cy="4200526"/>
          </a:xfrm>
        </p:spPr>
        <p:txBody>
          <a:bodyPr>
            <a:normAutofit/>
          </a:bodyPr>
          <a:lstStyle/>
          <a:p>
            <a:pPr algn="ctr"/>
            <a:r>
              <a:rPr lang="en-GB" sz="2000" b="1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Predicting and </a:t>
            </a:r>
            <a:r>
              <a:rPr lang="en-GB" sz="2000" b="1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GB" sz="2000" b="1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Urban Air Quality Using Multi-Source Data Integration</a:t>
            </a:r>
            <a:br>
              <a:rPr lang="en-GB" sz="2000" b="1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GB" sz="2000" b="1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  <a:br>
              <a:rPr lang="en-GB" sz="2000" b="1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GB" sz="2000" b="1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Course: MSDS692 – Data Science Practicum</a:t>
            </a:r>
            <a:br>
              <a:rPr lang="en-GB" sz="2000" b="1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GB" sz="2000" b="1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presented by:</a:t>
            </a:r>
            <a:endParaRPr lang="LID4096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492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D06C7-9CD9-1015-BC0B-FB7C71EF2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4314"/>
            <a:ext cx="8596668" cy="928686"/>
          </a:xfrm>
        </p:spPr>
        <p:txBody>
          <a:bodyPr>
            <a:noAutofit/>
          </a:bodyPr>
          <a:lstStyle/>
          <a:p>
            <a:r>
              <a:rPr lang="en-GB" sz="3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 10 – Feature Engineering</a:t>
            </a:r>
            <a:endParaRPr lang="LID4096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102C0-A310-1A0E-3EC4-0E83E5227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0175"/>
            <a:ext cx="8981016" cy="5043488"/>
          </a:xfrm>
        </p:spPr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2000" b="1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Enhancing Model Predictive Power</a:t>
            </a:r>
            <a:endParaRPr lang="en-GB" sz="20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20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Lag Variables:</a:t>
            </a:r>
            <a:r>
              <a:rPr lang="en-GB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Captured past pollution patterns to improve temporal prediction accuracy.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Interaction Terms:</a:t>
            </a:r>
            <a:r>
              <a:rPr lang="en-GB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Combined weather and traffic data to reveal joint effects on AQI.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Seasonal Indicators:</a:t>
            </a:r>
            <a:r>
              <a:rPr lang="en-GB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Incorporated time-based factors (hour, day, season) to model periodic trends.</a:t>
            </a:r>
            <a:endParaRPr lang="en-GB" sz="2000" kern="100" dirty="0">
              <a:solidFill>
                <a:schemeClr val="tx1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20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SMOTE Application:</a:t>
            </a:r>
            <a:r>
              <a:rPr lang="en-GB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Balanced AQI classes to prevent model bias and enhance fairness(Kabir et al., 2024).</a:t>
            </a:r>
          </a:p>
          <a:p>
            <a:endParaRPr lang="LID4096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18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985A3-9586-5A70-86ED-8926BD2F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85751"/>
            <a:ext cx="8596668" cy="814387"/>
          </a:xfrm>
        </p:spPr>
        <p:txBody>
          <a:bodyPr>
            <a:noAutofit/>
          </a:bodyPr>
          <a:lstStyle/>
          <a:p>
            <a:r>
              <a:rPr lang="en-GB" sz="3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 11 – Model Development and Evaluation</a:t>
            </a:r>
            <a:br>
              <a:rPr lang="en-GB" sz="3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LID4096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EE4A9-8A82-2E27-048A-044095A1C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100138"/>
            <a:ext cx="9009591" cy="5186361"/>
          </a:xfrm>
        </p:spPr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2000" b="1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Building and Testing Predictive Models</a:t>
            </a:r>
            <a:endParaRPr lang="en-GB" sz="20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20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Baseline Models</a:t>
            </a:r>
            <a:r>
              <a:rPr lang="en-GB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The baseline model was the Random Forest which was used to give the initial performance of the model</a:t>
            </a:r>
            <a:r>
              <a:rPr lang="fi-FI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(Elissaios Sarmas et al., 2024)</a:t>
            </a:r>
            <a:r>
              <a:rPr lang="en-GB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20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XGBoost</a:t>
            </a:r>
            <a:r>
              <a:rPr lang="en-GB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showed better predictive power and generalization on different datasets of data.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20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Deep Learning: </a:t>
            </a:r>
            <a:r>
              <a:rPr lang="en-GB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LSTM was capable of </a:t>
            </a:r>
            <a:r>
              <a:rPr lang="en-GB" sz="20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modeling</a:t>
            </a:r>
            <a:r>
              <a:rPr lang="en-GB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sequence changes in air quality and time relationships.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20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Metrics of validation: </a:t>
            </a:r>
            <a:r>
              <a:rPr lang="en-GB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RMSE, MAE, and F1-score provided a complete analysis of performance and reliability.</a:t>
            </a:r>
          </a:p>
        </p:txBody>
      </p:sp>
    </p:spTree>
    <p:extLst>
      <p:ext uri="{BB962C8B-B14F-4D97-AF65-F5344CB8AC3E}">
        <p14:creationId xmlns:p14="http://schemas.microsoft.com/office/powerpoint/2010/main" val="4147616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8078E-2B98-6A4F-10CC-45E07F96C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06681"/>
            <a:ext cx="8552543" cy="952862"/>
          </a:xfrm>
        </p:spPr>
        <p:txBody>
          <a:bodyPr>
            <a:normAutofit fontScale="90000"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12 :A Screenshot of Model Performance Comparison for Air Quality Prediction</a:t>
            </a:r>
            <a:endParaRPr lang="LID4096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DD7B92-862D-84EE-991B-E2D2E767F2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289" t="12690" r="937" b="6736"/>
          <a:stretch/>
        </p:blipFill>
        <p:spPr>
          <a:xfrm>
            <a:off x="628649" y="1219200"/>
            <a:ext cx="11187113" cy="5532119"/>
          </a:xfrm>
        </p:spPr>
      </p:pic>
    </p:spTree>
    <p:extLst>
      <p:ext uri="{BB962C8B-B14F-4D97-AF65-F5344CB8AC3E}">
        <p14:creationId xmlns:p14="http://schemas.microsoft.com/office/powerpoint/2010/main" val="3940140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D8FBA-816F-70F8-CD3E-309433466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5739"/>
            <a:ext cx="8596668" cy="842962"/>
          </a:xfrm>
        </p:spPr>
        <p:txBody>
          <a:bodyPr>
            <a:noAutofit/>
          </a:bodyPr>
          <a:lstStyle/>
          <a:p>
            <a:r>
              <a:rPr lang="en-GB" sz="3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 13 – Interactive Dashboard</a:t>
            </a:r>
            <a:endParaRPr lang="LID4096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6BCAA-4CA2-BEEA-5949-F14725268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028701"/>
            <a:ext cx="9386888" cy="5463539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2000" b="1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Data to Decision: Real-Time Visualization</a:t>
            </a:r>
            <a:endParaRPr lang="en-GB" sz="2000" kern="100" dirty="0">
              <a:solidFill>
                <a:schemeClr val="tx1"/>
              </a:solidFill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2000" b="1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  <a:endParaRPr lang="en-GB" sz="2000" kern="100" dirty="0">
              <a:solidFill>
                <a:schemeClr val="tx1"/>
              </a:solidFill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20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Built With</a:t>
            </a:r>
            <a:r>
              <a:rPr lang="en-GB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It was built with </a:t>
            </a:r>
            <a:r>
              <a:rPr lang="en-GB" sz="20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Streamlit</a:t>
            </a:r>
            <a:r>
              <a:rPr lang="en-GB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en-GB" sz="20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Plotly</a:t>
            </a:r>
            <a:r>
              <a:rPr lang="en-GB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so that it has a more user-friendly and attractive interface(Manouchehr Khorasani et al., 2022).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Dataset Mode</a:t>
            </a:r>
            <a:r>
              <a:rPr lang="en-GB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Displays past air quality trends and analytical </a:t>
            </a:r>
            <a:r>
              <a:rPr lang="en-GB" sz="20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information.</a:t>
            </a:r>
            <a:r>
              <a:rPr lang="en-GB" sz="2000" b="1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Real</a:t>
            </a:r>
            <a:r>
              <a:rPr lang="en-GB" sz="20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-Time Mode</a:t>
            </a:r>
            <a:r>
              <a:rPr lang="en-GB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Retrieves and displays real-time weather and air quality information of the </a:t>
            </a:r>
            <a:r>
              <a:rPr lang="en-GB" sz="20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OpenWeatherMap</a:t>
            </a:r>
            <a:r>
              <a:rPr lang="en-GB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AP(Ullah et al., 2020)I.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Forecasting: </a:t>
            </a:r>
            <a:r>
              <a:rPr lang="en-GB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Predicts the trend of AQI within 48 hrs based on the trained random forest model.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20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User Controls: </a:t>
            </a:r>
            <a:r>
              <a:rPr lang="en-GB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Enables sorting by date range, type of pollutant, temperature, humidity or amount of traffic to </a:t>
            </a:r>
            <a:r>
              <a:rPr lang="en-GB" sz="20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analyze</a:t>
            </a:r>
            <a:r>
              <a:rPr lang="en-GB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it uniquely.</a:t>
            </a:r>
          </a:p>
          <a:p>
            <a:endParaRPr lang="LID4096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807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56E3231-632D-AA43-651B-5B5090C32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2805" y="2087877"/>
            <a:ext cx="7766936" cy="1962956"/>
          </a:xfrm>
        </p:spPr>
        <p:txBody>
          <a:bodyPr/>
          <a:lstStyle/>
          <a:p>
            <a:endParaRPr lang="LID4096" dirty="0"/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19E8E7AD-E175-6714-DDCF-53DA523F18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 dirty="0"/>
          </a:p>
        </p:txBody>
      </p:sp>
      <p:pic>
        <p:nvPicPr>
          <p:cNvPr id="10" name="Content Placeholder 9" descr="A screenshot of a dashboard&#10;&#10;AI-generated content may be incorrect.">
            <a:extLst>
              <a:ext uri="{FF2B5EF4-FFF2-40B4-BE49-F238E27FC236}">
                <a16:creationId xmlns:a16="http://schemas.microsoft.com/office/drawing/2014/main" id="{6EAF7859-0FF9-79A8-FF9A-0A4168EBE975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15890"/>
            <a:ext cx="6446523" cy="2286084"/>
          </a:xfrm>
        </p:spPr>
      </p:pic>
      <p:pic>
        <p:nvPicPr>
          <p:cNvPr id="14" name="Picture 1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584BD6A-1C00-98B4-DE0F-8443B67AA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75" t="8394" r="5497" b="9790"/>
          <a:stretch/>
        </p:blipFill>
        <p:spPr>
          <a:xfrm>
            <a:off x="6339841" y="815889"/>
            <a:ext cx="5852160" cy="2545078"/>
          </a:xfrm>
          <a:prstGeom prst="rect">
            <a:avLst/>
          </a:prstGeom>
        </p:spPr>
      </p:pic>
      <p:pic>
        <p:nvPicPr>
          <p:cNvPr id="16" name="Picture 1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04BE956-8B51-6195-1DB7-EF296A7C44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11" t="10332" b="8986"/>
          <a:stretch/>
        </p:blipFill>
        <p:spPr>
          <a:xfrm>
            <a:off x="0" y="3101974"/>
            <a:ext cx="5745479" cy="3756025"/>
          </a:xfrm>
          <a:prstGeom prst="rect">
            <a:avLst/>
          </a:prstGeom>
        </p:spPr>
      </p:pic>
      <p:pic>
        <p:nvPicPr>
          <p:cNvPr id="18" name="Picture 17" descr="A graph on a black background&#10;&#10;AI-generated content may be incorrect.">
            <a:extLst>
              <a:ext uri="{FF2B5EF4-FFF2-40B4-BE49-F238E27FC236}">
                <a16:creationId xmlns:a16="http://schemas.microsoft.com/office/drawing/2014/main" id="{59D14AC7-08EC-8C48-0AA6-B5E9E28D39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50" r="3026" b="2956"/>
          <a:stretch/>
        </p:blipFill>
        <p:spPr>
          <a:xfrm>
            <a:off x="5745479" y="3101975"/>
            <a:ext cx="6446521" cy="375602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AFDB9FB-6F8B-5D3D-E9D1-5D9A4F58E0A9}"/>
              </a:ext>
            </a:extLst>
          </p:cNvPr>
          <p:cNvSpPr txBox="1"/>
          <p:nvPr/>
        </p:nvSpPr>
        <p:spPr>
          <a:xfrm>
            <a:off x="1041784" y="126024"/>
            <a:ext cx="7919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 14 : Dashboard preview</a:t>
            </a:r>
            <a:endParaRPr lang="LID4096" sz="32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283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33C86-12A9-1A3B-448F-4EE519CEB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889"/>
            <a:ext cx="8577263" cy="800099"/>
          </a:xfrm>
        </p:spPr>
        <p:txBody>
          <a:bodyPr>
            <a:normAutofit/>
          </a:bodyPr>
          <a:lstStyle/>
          <a:p>
            <a:r>
              <a:rPr lang="en-GB" sz="3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 </a:t>
            </a:r>
            <a:r>
              <a:rPr lang="en-GB" sz="32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GB" sz="3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Challenges and Solutions</a:t>
            </a:r>
            <a:endParaRPr lang="LID4096" sz="32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3689C0A-E110-37A3-50F1-1F083FE81D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0752805"/>
              </p:ext>
            </p:extLst>
          </p:nvPr>
        </p:nvGraphicFramePr>
        <p:xfrm>
          <a:off x="528638" y="1157288"/>
          <a:ext cx="9429750" cy="486251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714875">
                  <a:extLst>
                    <a:ext uri="{9D8B030D-6E8A-4147-A177-3AD203B41FA5}">
                      <a16:colId xmlns:a16="http://schemas.microsoft.com/office/drawing/2014/main" val="2547553674"/>
                    </a:ext>
                  </a:extLst>
                </a:gridCol>
                <a:gridCol w="4714875">
                  <a:extLst>
                    <a:ext uri="{9D8B030D-6E8A-4147-A177-3AD203B41FA5}">
                      <a16:colId xmlns:a16="http://schemas.microsoft.com/office/drawing/2014/main" val="532255267"/>
                    </a:ext>
                  </a:extLst>
                </a:gridCol>
              </a:tblGrid>
              <a:tr h="845654">
                <a:tc>
                  <a:txBody>
                    <a:bodyPr/>
                    <a:lstStyle/>
                    <a:p>
                      <a:r>
                        <a:rPr lang="en-GB" sz="2000" b="1" dirty="0">
                          <a:solidFill>
                            <a:schemeClr val="tx1"/>
                          </a:solidFill>
                        </a:rPr>
                        <a:t>Challenge</a:t>
                      </a:r>
                      <a:endParaRPr lang="en-GB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b="1">
                          <a:solidFill>
                            <a:schemeClr val="tx1"/>
                          </a:solidFill>
                        </a:rPr>
                        <a:t>Solution</a:t>
                      </a:r>
                      <a:endParaRPr lang="en-GB" sz="20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7401758"/>
                  </a:ext>
                </a:extLst>
              </a:tr>
              <a:tr h="845654"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Computational Demand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solidFill>
                            <a:schemeClr val="tx1"/>
                          </a:solidFill>
                        </a:rPr>
                        <a:t>Used GPU-based training and model caching.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4471085"/>
                  </a:ext>
                </a:extLst>
              </a:tr>
              <a:tr h="1479894"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Overfitting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Applied dropout, early stopping, and cross-validation.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6048756"/>
                  </a:ext>
                </a:extLst>
              </a:tr>
              <a:tr h="845654">
                <a:tc>
                  <a:txBody>
                    <a:bodyPr/>
                    <a:lstStyle/>
                    <a:p>
                      <a:r>
                        <a:rPr lang="en-GB" sz="2000">
                          <a:solidFill>
                            <a:schemeClr val="tx1"/>
                          </a:solidFill>
                        </a:rPr>
                        <a:t>API Delays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>
                          <a:solidFill>
                            <a:schemeClr val="tx1"/>
                          </a:solidFill>
                        </a:rPr>
                        <a:t>Cached API results to minimize load times.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7701861"/>
                  </a:ext>
                </a:extLst>
              </a:tr>
              <a:tr h="845654"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Imbalanced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</a:rPr>
                        <a:t>Used SMOTE and stratified k-fold validation.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4427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7574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F5F04-3825-9097-FA31-3C61FB9C3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4313"/>
            <a:ext cx="8596668" cy="828675"/>
          </a:xfrm>
        </p:spPr>
        <p:txBody>
          <a:bodyPr>
            <a:noAutofit/>
          </a:bodyPr>
          <a:lstStyle/>
          <a:p>
            <a:r>
              <a:rPr lang="en-GB" sz="3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 16– Key Results and Insights</a:t>
            </a:r>
            <a:endParaRPr lang="LID4096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C626C-130D-351B-5048-B42A8D427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185863"/>
            <a:ext cx="9123891" cy="5043487"/>
          </a:xfrm>
        </p:spPr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2000" b="1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the Data Revealed</a:t>
            </a:r>
            <a:endParaRPr lang="en-GB" sz="20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20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Model Accuracy</a:t>
            </a:r>
            <a:r>
              <a:rPr lang="en-GB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GB" sz="2000" kern="1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XGBoost</a:t>
            </a:r>
            <a:r>
              <a:rPr lang="en-GB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achieved the highest performance with the lowest RMSE and strongest F1-score, indicating reliable prediction accuracy(Uddin et al., 2024).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20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Feature Importance: </a:t>
            </a:r>
            <a:r>
              <a:rPr lang="en-GB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Traffic congestion and humidity emerged as the most influential predictors of air quality variations.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20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Time-Series Prediction: </a:t>
            </a:r>
            <a:r>
              <a:rPr lang="en-GB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LSTM model effectively captured recurring weekly and seasonal pollution patterns.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20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Actionable Insights</a:t>
            </a:r>
            <a:r>
              <a:rPr lang="en-GB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Forecast outputs can guide urban planners in implementing traffic controls and issuing early pollution alerts.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GB" sz="20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LID4096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230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F11F8-13A1-EB37-430E-5AC272543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289561"/>
            <a:ext cx="8896350" cy="1043939"/>
          </a:xfrm>
        </p:spPr>
        <p:txBody>
          <a:bodyPr>
            <a:noAutofit/>
          </a:bodyPr>
          <a:lstStyle/>
          <a:p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17:A Screenshot of Forecasted Air Quality Trends Using Random Forest Model</a:t>
            </a:r>
            <a:endParaRPr lang="LID4096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851A47-695E-F410-88BB-4D60F21059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2643" t="14228" r="2837" b="6165"/>
          <a:stretch/>
        </p:blipFill>
        <p:spPr>
          <a:xfrm>
            <a:off x="0" y="1543050"/>
            <a:ext cx="12192000" cy="5314949"/>
          </a:xfrm>
        </p:spPr>
      </p:pic>
    </p:spTree>
    <p:extLst>
      <p:ext uri="{BB962C8B-B14F-4D97-AF65-F5344CB8AC3E}">
        <p14:creationId xmlns:p14="http://schemas.microsoft.com/office/powerpoint/2010/main" val="799038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CEE02-82E9-65E8-8366-DD4FC26F8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4301"/>
            <a:ext cx="8596668" cy="857250"/>
          </a:xfrm>
        </p:spPr>
        <p:txBody>
          <a:bodyPr>
            <a:normAutofit/>
          </a:bodyPr>
          <a:lstStyle/>
          <a:p>
            <a:r>
              <a:rPr lang="en-GB" sz="3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 18 – Impact and Significance</a:t>
            </a:r>
            <a:endParaRPr lang="LID4096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E295C-12E4-3AFF-469B-72925C509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71551"/>
            <a:ext cx="9052454" cy="5069811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2000" b="1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Bridging Science and Policy for Urban Well-being</a:t>
            </a:r>
            <a:endParaRPr lang="en-GB" sz="20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2000" b="1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Policy Impact</a:t>
            </a:r>
            <a:r>
              <a:rPr lang="en-GB" sz="20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Evidence-based policymaking to inform regulatory air quality management(Kim, 2024).</a:t>
            </a:r>
            <a:endParaRPr lang="en-GB" sz="20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20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Awareness: </a:t>
            </a:r>
            <a:r>
              <a:rPr lang="en-GB" sz="20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Provides real-time notices and dashboards that would alert citizens on the degree of pollution and the risks to their health.</a:t>
            </a:r>
            <a:endParaRPr lang="en-GB" sz="20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20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Environmental Sustainability</a:t>
            </a:r>
            <a:r>
              <a:rPr lang="en-GB" sz="20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Endorses information-based traffic and emission management methods in clean urban </a:t>
            </a:r>
            <a:r>
              <a:rPr lang="en-GB" sz="2000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centers</a:t>
            </a:r>
            <a:r>
              <a:rPr lang="en-GB" sz="20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2000" b="1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Applications: </a:t>
            </a:r>
            <a:r>
              <a:rPr lang="en-GB" sz="20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integration of machine learning, data visualization, and environmental analytics in applied research and urban innovation.</a:t>
            </a:r>
            <a:endParaRPr lang="en-GB" sz="20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LID4096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787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78C9-5E95-8B89-635B-22BA7CD0B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7164"/>
            <a:ext cx="7137929" cy="800100"/>
          </a:xfrm>
        </p:spPr>
        <p:txBody>
          <a:bodyPr>
            <a:noAutofit/>
          </a:bodyPr>
          <a:lstStyle/>
          <a:p>
            <a:r>
              <a:rPr lang="en-GB" sz="3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 19 – Future Work</a:t>
            </a:r>
            <a:endParaRPr lang="LID4096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8F49F-506C-4331-157F-8F5DCDB80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100138"/>
            <a:ext cx="8952441" cy="4855500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2000" b="1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Extending the Project Beyond the Classroom</a:t>
            </a:r>
            <a:endParaRPr lang="en-GB" sz="20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Integrate satellite imagery:</a:t>
            </a:r>
            <a:r>
              <a:rPr lang="en-GB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Enhance spatial resolution and accuracy by incorporating satellite-based pollution observations(</a:t>
            </a:r>
            <a:r>
              <a:rPr lang="en-GB" sz="2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Stratoulias</a:t>
            </a:r>
            <a:r>
              <a:rPr lang="en-GB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et al., 2024).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Incorporate deep neural networks:</a:t>
            </a:r>
            <a:r>
              <a:rPr lang="en-GB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Use advanced architectures for improved long-term AQI trend prediction.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Deploy as public web app:</a:t>
            </a:r>
            <a:r>
              <a:rPr lang="en-GB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Launch a user-friendly platform with secure access and real-time analytics.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Collaborate with agencies:</a:t>
            </a:r>
            <a:r>
              <a:rPr lang="en-GB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Partner with environmental bodies to apply findings in policy and planning.</a:t>
            </a:r>
          </a:p>
          <a:p>
            <a:endParaRPr lang="LID4096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768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9AD89-8571-AA98-9F5D-EAD3D2207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00025"/>
            <a:ext cx="8552391" cy="842963"/>
          </a:xfrm>
        </p:spPr>
        <p:txBody>
          <a:bodyPr>
            <a:normAutofit fontScale="90000"/>
          </a:bodyPr>
          <a:lstStyle/>
          <a:p>
            <a:r>
              <a:rPr lang="en-GB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 2 – Introduction and Problem Context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E132D-A5AF-AE1C-429B-32E5CBDC2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43026"/>
            <a:ext cx="9352491" cy="5043488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6200" b="1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Understanding the Challenge of Urban Air Pollution</a:t>
            </a:r>
            <a:endParaRPr lang="en-GB" sz="6200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62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effects on the global population are serious as a majority (more than 90 percent) of the world population breathes unhealthy air quality.</a:t>
            </a:r>
            <a:endParaRPr lang="en-GB" sz="6200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62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Air pollution is one of the greatest environmental health threats, which lead to millions of premature deaths every year(Hunter, 2020) .</a:t>
            </a:r>
            <a:endParaRPr lang="en-GB" sz="6200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6200" b="1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Forecasting Gap</a:t>
            </a:r>
            <a:r>
              <a:rPr lang="en-GB" sz="62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Current AQI models are not very effective in changing the real-time environment..</a:t>
            </a:r>
            <a:endParaRPr lang="en-GB" sz="6200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6200" b="1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Complex Drivers: </a:t>
            </a:r>
            <a:r>
              <a:rPr lang="en-GB" sz="62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 are various interrelated factors that determine pollution e.g. weather, traffic density, and industrial emissions.</a:t>
            </a:r>
            <a:endParaRPr lang="en-GB" sz="6200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6200" b="1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Purpose: </a:t>
            </a:r>
            <a:r>
              <a:rPr lang="en-GB" sz="62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Predictive models utilizing pollutant, weather and traffic data to be used.</a:t>
            </a:r>
            <a:endParaRPr lang="en-GB" sz="6200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LID4096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289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6A956-E29C-0AD6-ED08-FAE4018BC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7175"/>
            <a:ext cx="8596668" cy="914400"/>
          </a:xfrm>
        </p:spPr>
        <p:txBody>
          <a:bodyPr>
            <a:normAutofit/>
          </a:bodyPr>
          <a:lstStyle/>
          <a:p>
            <a:r>
              <a:rPr lang="en-GB" sz="3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 </a:t>
            </a:r>
            <a:r>
              <a:rPr lang="en-GB" sz="32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GB" sz="3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Conclusion</a:t>
            </a:r>
            <a:endParaRPr lang="LID4096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D16DE-59EB-048A-B011-95F2E6DEB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1171575"/>
            <a:ext cx="9415462" cy="4872038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2000" b="1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Summary and Key Takeaway</a:t>
            </a:r>
            <a:endParaRPr lang="en-GB" sz="20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Multi-source data integration</a:t>
            </a:r>
            <a:r>
              <a:rPr lang="en-GB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An integration of weather, traffic and pollution data to make more precise predictions of AQI.</a:t>
            </a:r>
            <a:endParaRPr lang="en-GB" sz="20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sz="2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Machine learning and visualization</a:t>
            </a:r>
            <a:r>
              <a:rPr lang="en-GB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Predictive models and dashboards are used to make evidence-based decisions at the city level.</a:t>
            </a:r>
          </a:p>
          <a:p>
            <a:pPr marL="0" indent="0">
              <a:buNone/>
            </a:pPr>
            <a:endParaRPr lang="en-GB" sz="2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Interactive dashboard: </a:t>
            </a:r>
            <a:r>
              <a:rPr lang="en-GB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will have scalable, transparent, and real-time air quality monitoring to manage the city.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Sustainability impact</a:t>
            </a:r>
            <a:r>
              <a:rPr lang="en-GB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Demonstrates the use of data science to achieve cleaner, smarter, and more sustainable cities.</a:t>
            </a:r>
          </a:p>
          <a:p>
            <a:pPr marL="0" indent="0">
              <a:buNone/>
            </a:pPr>
            <a:r>
              <a:rPr lang="en-GB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sz="2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770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B48C7-85FD-12F2-2134-D09B902CC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7175"/>
            <a:ext cx="6137804" cy="842963"/>
          </a:xfrm>
        </p:spPr>
        <p:txBody>
          <a:bodyPr>
            <a:normAutofit/>
          </a:bodyPr>
          <a:lstStyle/>
          <a:p>
            <a:r>
              <a:rPr lang="en-GB" sz="3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 </a:t>
            </a:r>
            <a:r>
              <a:rPr lang="en-GB" sz="32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GB" sz="3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References</a:t>
            </a:r>
            <a:endParaRPr lang="LID4096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2BF0D-5FCE-DA42-9A4B-3C235C2ED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00139"/>
            <a:ext cx="9061752" cy="4941224"/>
          </a:xfrm>
        </p:spPr>
        <p:txBody>
          <a:bodyPr>
            <a:normAutofit/>
          </a:bodyPr>
          <a:lstStyle/>
          <a:p>
            <a:pPr marL="720000" indent="-457200">
              <a:lnSpc>
                <a:spcPct val="200000"/>
              </a:lnSpc>
              <a:buNone/>
            </a:pPr>
            <a:r>
              <a:rPr lang="en-GB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Elissaios</a:t>
            </a:r>
            <a:r>
              <a:rPr lang="en-GB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Sarmas</a:t>
            </a:r>
            <a:r>
              <a:rPr lang="en-GB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Aikaterini </a:t>
            </a:r>
            <a:r>
              <a:rPr lang="en-GB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Forouli</a:t>
            </a:r>
            <a:r>
              <a:rPr lang="en-GB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GB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Marinakis</a:t>
            </a:r>
            <a:r>
              <a:rPr lang="en-GB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V., &amp; </a:t>
            </a:r>
            <a:r>
              <a:rPr lang="en-GB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Doukas</a:t>
            </a:r>
            <a:r>
              <a:rPr lang="en-GB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H. (2024). Baseline energy </a:t>
            </a:r>
            <a:r>
              <a:rPr lang="en-GB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modeling</a:t>
            </a:r>
            <a:r>
              <a:rPr lang="en-GB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for improved measurement and verification through the use of ensemble artificial intelligence models. </a:t>
            </a:r>
            <a:r>
              <a:rPr lang="en-GB" sz="20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Information Sciences</a:t>
            </a:r>
            <a:r>
              <a:rPr lang="en-GB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GB" sz="20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654</a:t>
            </a:r>
            <a:r>
              <a:rPr lang="en-GB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119879–119879. </a:t>
            </a:r>
            <a:r>
              <a:rPr lang="en-GB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https://doi.org/10.1016/j.ins.2023.119879</a:t>
            </a:r>
            <a:endParaRPr lang="en-GB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20000" indent="-457200">
              <a:lnSpc>
                <a:spcPct val="200000"/>
              </a:lnSpc>
              <a:buNone/>
            </a:pPr>
            <a:endParaRPr lang="en-GB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20000" indent="-457200">
              <a:lnSpc>
                <a:spcPct val="200000"/>
              </a:lnSpc>
              <a:buNone/>
            </a:pPr>
            <a:r>
              <a:rPr lang="en-GB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Hunter, P. (2020). The health toll of air pollution. </a:t>
            </a:r>
            <a:r>
              <a:rPr lang="en-GB" sz="20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EMBO Reports</a:t>
            </a:r>
            <a:r>
              <a:rPr lang="en-GB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GB" sz="20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21</a:t>
            </a:r>
            <a:r>
              <a:rPr lang="en-GB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(8). </a:t>
            </a:r>
            <a:r>
              <a:rPr lang="en-GB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https://doi.org/10.15252/embr.202051183</a:t>
            </a:r>
            <a:endParaRPr lang="en-GB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20000" indent="-457200">
              <a:lnSpc>
                <a:spcPct val="200000"/>
              </a:lnSpc>
              <a:buNone/>
            </a:pPr>
            <a:endParaRPr lang="en-GB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20000" indent="-457200"/>
            <a:endParaRPr lang="LID4096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541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FD254-C7EC-E315-EF20-03438554D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609600"/>
            <a:ext cx="9477829" cy="5745479"/>
          </a:xfrm>
        </p:spPr>
        <p:txBody>
          <a:bodyPr>
            <a:normAutofit/>
          </a:bodyPr>
          <a:lstStyle/>
          <a:p>
            <a:pPr marL="720000" indent="-457200">
              <a:lnSpc>
                <a:spcPct val="200000"/>
              </a:lnSpc>
              <a:buNone/>
            </a:pPr>
            <a:r>
              <a:rPr lang="en-GB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720000" indent="-457200">
              <a:lnSpc>
                <a:spcPct val="200000"/>
              </a:lnSpc>
              <a:buNone/>
            </a:pPr>
            <a:r>
              <a:rPr lang="en-GB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Kabir, M. A., Ahmed, M. U., Begum, S., Barua, S., &amp; Islam, M. R. (2024). </a:t>
            </a:r>
            <a:r>
              <a:rPr lang="en-GB" sz="20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Balancing Fairness: Unveiling the Potential of SMOTE-Driven Oversampling in AI Model Enhancement</a:t>
            </a:r>
            <a:r>
              <a:rPr lang="en-GB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GB" sz="20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2021</a:t>
            </a:r>
            <a:r>
              <a:rPr lang="en-GB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21–29. </a:t>
            </a:r>
            <a:r>
              <a:rPr lang="en-GB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https://doi.org/10.1145/3674029.3674034</a:t>
            </a:r>
            <a:endParaRPr lang="en-GB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20000" indent="-457200">
              <a:lnSpc>
                <a:spcPct val="200000"/>
              </a:lnSpc>
              <a:buNone/>
            </a:pPr>
            <a:endParaRPr lang="en-GB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20000" indent="-457200">
              <a:lnSpc>
                <a:spcPct val="200000"/>
              </a:lnSpc>
              <a:buNone/>
            </a:pPr>
            <a:r>
              <a:rPr lang="en-GB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Kim, E.-S. (2024). Can data science achieve the ideal of evidence-based decision-making in environmental regulation? </a:t>
            </a:r>
            <a:r>
              <a:rPr lang="en-GB" sz="20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in Society</a:t>
            </a:r>
            <a:r>
              <a:rPr lang="en-GB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GB" sz="20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78</a:t>
            </a:r>
            <a:r>
              <a:rPr lang="en-GB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102615–102615. </a:t>
            </a:r>
            <a:r>
              <a:rPr lang="en-GB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https://doi.org/10.1016/j.techsoc.2024.102615</a:t>
            </a:r>
            <a:endParaRPr lang="en-GB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20000" indent="-457200">
              <a:lnSpc>
                <a:spcPct val="200000"/>
              </a:lnSpc>
              <a:buNone/>
            </a:pPr>
            <a:endParaRPr lang="en-GB" sz="20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20000" indent="-457200">
              <a:lnSpc>
                <a:spcPct val="200000"/>
              </a:lnSpc>
              <a:buNone/>
            </a:pPr>
            <a:endParaRPr lang="en-GB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20000" indent="-457200"/>
            <a:endParaRPr lang="LID4096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904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C2054-0CB6-0E69-FA14-6659D3693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7160"/>
            <a:ext cx="8931123" cy="5904203"/>
          </a:xfrm>
        </p:spPr>
        <p:txBody>
          <a:bodyPr>
            <a:noAutofit/>
          </a:bodyPr>
          <a:lstStyle/>
          <a:p>
            <a:pPr marL="720000" indent="-457200">
              <a:lnSpc>
                <a:spcPct val="200000"/>
              </a:lnSpc>
              <a:buNone/>
            </a:pPr>
            <a:r>
              <a:rPr lang="en-GB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Manouchehr Khorasani, Abdou, M., &amp; Javier Hernández Fernández. (2022). Web Application Development with </a:t>
            </a:r>
            <a:r>
              <a:rPr lang="en-GB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Streamlit</a:t>
            </a:r>
            <a:r>
              <a:rPr lang="en-GB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In </a:t>
            </a:r>
            <a:r>
              <a:rPr lang="en-GB" sz="20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Apress</a:t>
            </a:r>
            <a:r>
              <a:rPr lang="en-GB" sz="20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eBooks</a:t>
            </a:r>
            <a:r>
              <a:rPr lang="en-GB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GB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https://doi.org/10.1007/978-1-4842-8111-6</a:t>
            </a:r>
            <a:endParaRPr lang="en-GB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20000" indent="-457200">
              <a:lnSpc>
                <a:spcPct val="200000"/>
              </a:lnSpc>
              <a:buNone/>
            </a:pPr>
            <a:endParaRPr lang="en-GB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20000" indent="-457200">
              <a:lnSpc>
                <a:spcPct val="200000"/>
              </a:lnSpc>
              <a:buNone/>
            </a:pPr>
            <a:r>
              <a:rPr lang="en-GB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Stratoulias</a:t>
            </a:r>
            <a:r>
              <a:rPr lang="en-GB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D., </a:t>
            </a:r>
            <a:r>
              <a:rPr lang="en-GB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Nuthammachot</a:t>
            </a:r>
            <a:r>
              <a:rPr lang="en-GB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N., </a:t>
            </a:r>
            <a:r>
              <a:rPr lang="en-GB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Dejchanchaiwong</a:t>
            </a:r>
            <a:r>
              <a:rPr lang="en-GB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R., </a:t>
            </a:r>
            <a:r>
              <a:rPr lang="en-GB" sz="20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Tekasakul</a:t>
            </a:r>
            <a:r>
              <a:rPr lang="en-GB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P., &amp; Carmichael, G. R. (2024). Recent Developments in Satellite Remote Sensing for Air Pollution Surveillance in Support of Sustainable Development Goals. </a:t>
            </a:r>
            <a:r>
              <a:rPr lang="en-GB" sz="20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Remote Sensing</a:t>
            </a:r>
            <a:r>
              <a:rPr lang="en-GB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GB" sz="20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16</a:t>
            </a:r>
            <a:r>
              <a:rPr lang="en-GB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(16), 2932. </a:t>
            </a:r>
            <a:r>
              <a:rPr lang="en-GB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https://doi.org/10.3390/rs16162932</a:t>
            </a:r>
            <a:endParaRPr lang="en-GB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20000" indent="-457200">
              <a:lnSpc>
                <a:spcPct val="200000"/>
              </a:lnSpc>
              <a:buNone/>
            </a:pPr>
            <a:endParaRPr lang="en-GB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20000" indent="-457200">
              <a:buNone/>
            </a:pPr>
            <a:endParaRPr lang="LID4096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9977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65741-A5CB-4686-5C5C-0324B8498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670560"/>
            <a:ext cx="8596668" cy="5370803"/>
          </a:xfrm>
        </p:spPr>
        <p:txBody>
          <a:bodyPr>
            <a:normAutofit fontScale="92500"/>
          </a:bodyPr>
          <a:lstStyle/>
          <a:p>
            <a:pPr marL="720000" indent="-457200">
              <a:lnSpc>
                <a:spcPct val="200000"/>
              </a:lnSpc>
              <a:buNone/>
            </a:pPr>
            <a:r>
              <a:rPr lang="en-GB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Uddin, I., Awan, H. H., Khalid, M., Khan, S., Akbar, S., Sarker, M. R., Maher, &amp; Alghamdi, T. A. H. (2024). A hybrid residue based sequential encoding mechanism with </a:t>
            </a:r>
            <a:r>
              <a:rPr lang="en-GB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XGBoost</a:t>
            </a:r>
            <a:r>
              <a:rPr lang="en-GB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improved ensemble model for identifying 5-hydroxymethylcytosine modifications. </a:t>
            </a:r>
            <a:r>
              <a:rPr lang="en-GB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Scientific Reports</a:t>
            </a:r>
            <a:r>
              <a:rPr lang="en-GB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GB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14</a:t>
            </a:r>
            <a:r>
              <a:rPr lang="en-GB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(1). </a:t>
            </a:r>
            <a:r>
              <a:rPr lang="en-GB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https://doi.org/10.1038/s41598-024-71568-z</a:t>
            </a:r>
            <a:endParaRPr lang="en-GB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20000" indent="-457200">
              <a:lnSpc>
                <a:spcPct val="200000"/>
              </a:lnSpc>
              <a:buNone/>
            </a:pP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20000" indent="-457200">
              <a:lnSpc>
                <a:spcPct val="200000"/>
              </a:lnSpc>
              <a:buNone/>
            </a:pPr>
            <a:r>
              <a:rPr lang="en-GB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Ullah, N., Khan, F., Khan, A. A., Khan, S., Tareen, A. W., Saeed, M., &amp; Khan, A. (2020). Optimal Real-time Static and Dynamic Air Quality Monitoring System. </a:t>
            </a:r>
            <a:r>
              <a:rPr lang="en-GB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Indian Journal of Science and Technology</a:t>
            </a:r>
            <a:r>
              <a:rPr lang="en-GB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GB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13</a:t>
            </a:r>
            <a:r>
              <a:rPr lang="en-GB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(1), 1–12. </a:t>
            </a:r>
            <a:r>
              <a:rPr lang="en-GB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https://doi.org/10.17485/ijst/2020/v13i01/148375</a:t>
            </a:r>
            <a:endParaRPr lang="en-GB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20000" indent="-457200">
              <a:lnSpc>
                <a:spcPct val="200000"/>
              </a:lnSpc>
              <a:buNone/>
            </a:pPr>
            <a:endParaRPr lang="en-GB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20000" indent="-457200"/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81096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693DA-34CA-BCF2-FEFA-61482574B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88721"/>
            <a:ext cx="8596668" cy="4852642"/>
          </a:xfrm>
        </p:spPr>
        <p:txBody>
          <a:bodyPr>
            <a:normAutofit/>
          </a:bodyPr>
          <a:lstStyle/>
          <a:p>
            <a:pPr marL="720000" indent="-457200">
              <a:buNone/>
            </a:pPr>
            <a:r>
              <a:rPr lang="en-GB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WEATHER FORECASTING USING API: A COMPARATIVE STUDY. (2023). </a:t>
            </a:r>
            <a:r>
              <a:rPr lang="en-GB" sz="20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International Research Journal of Modernization in Engineering Technology and Science</a:t>
            </a:r>
            <a:r>
              <a:rPr lang="en-GB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GB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https://doi.org/10.56726/irjmets39530</a:t>
            </a:r>
            <a:endParaRPr lang="en-GB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20000" indent="-457200">
              <a:buNone/>
            </a:pPr>
            <a:endParaRPr lang="en-GB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20000" indent="-457200">
              <a:buNone/>
            </a:pPr>
            <a:endParaRPr lang="LID4096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576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721E9-4FA4-FDA4-2A36-6C1CCBC39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8" y="114300"/>
            <a:ext cx="8973964" cy="1243012"/>
          </a:xfrm>
        </p:spPr>
        <p:txBody>
          <a:bodyPr>
            <a:noAutofit/>
          </a:bodyPr>
          <a:lstStyle/>
          <a:p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3:A Screenshot of Pollution Hotspot Map Showing AQI Distribution</a:t>
            </a:r>
            <a:endParaRPr lang="LID4096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BECD81-D54B-83B5-8C11-1B00DB1AE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1165" t="21577" r="4601" b="9443"/>
          <a:stretch/>
        </p:blipFill>
        <p:spPr>
          <a:xfrm>
            <a:off x="0" y="1357312"/>
            <a:ext cx="12192000" cy="5500687"/>
          </a:xfrm>
        </p:spPr>
      </p:pic>
    </p:spTree>
    <p:extLst>
      <p:ext uri="{BB962C8B-B14F-4D97-AF65-F5344CB8AC3E}">
        <p14:creationId xmlns:p14="http://schemas.microsoft.com/office/powerpoint/2010/main" val="3853885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5B997-DF00-C3E9-F76A-8CF828F2F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621" y="303214"/>
            <a:ext cx="7980892" cy="696912"/>
          </a:xfrm>
        </p:spPr>
        <p:txBody>
          <a:bodyPr>
            <a:normAutofit/>
          </a:bodyPr>
          <a:lstStyle/>
          <a:p>
            <a:r>
              <a:rPr lang="en-GB" sz="3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 </a:t>
            </a:r>
            <a:r>
              <a:rPr lang="en-GB" sz="32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GB" sz="3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Project Objectives</a:t>
            </a:r>
            <a:endParaRPr lang="LID4096" sz="32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5BE3C81-9C53-5E69-9434-8FB0AB681D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4993198"/>
              </p:ext>
            </p:extLst>
          </p:nvPr>
        </p:nvGraphicFramePr>
        <p:xfrm>
          <a:off x="871538" y="1528764"/>
          <a:ext cx="8596668" cy="4612956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298334">
                  <a:extLst>
                    <a:ext uri="{9D8B030D-6E8A-4147-A177-3AD203B41FA5}">
                      <a16:colId xmlns:a16="http://schemas.microsoft.com/office/drawing/2014/main" val="53354004"/>
                    </a:ext>
                  </a:extLst>
                </a:gridCol>
                <a:gridCol w="4298334">
                  <a:extLst>
                    <a:ext uri="{9D8B030D-6E8A-4147-A177-3AD203B41FA5}">
                      <a16:colId xmlns:a16="http://schemas.microsoft.com/office/drawing/2014/main" val="1830986622"/>
                    </a:ext>
                  </a:extLst>
                </a:gridCol>
              </a:tblGrid>
              <a:tr h="576620">
                <a:tc>
                  <a:txBody>
                    <a:bodyPr/>
                    <a:lstStyle/>
                    <a:p>
                      <a:r>
                        <a:rPr lang="en-GB" sz="2000" b="1" dirty="0"/>
                        <a:t>Objective</a:t>
                      </a:r>
                      <a:endParaRPr lang="en-GB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b="1" dirty="0"/>
                        <a:t>Explanation</a:t>
                      </a:r>
                      <a:endParaRPr lang="en-GB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7895852"/>
                  </a:ext>
                </a:extLst>
              </a:tr>
              <a:tr h="1009084">
                <a:tc>
                  <a:txBody>
                    <a:bodyPr/>
                    <a:lstStyle/>
                    <a:p>
                      <a:r>
                        <a:rPr lang="en-GB" sz="2000" b="1" dirty="0"/>
                        <a:t>Data Integration</a:t>
                      </a:r>
                      <a:endParaRPr lang="en-GB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Combine pollutant, traffic, and weather data to enhance prediction accuracy.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0077525"/>
                  </a:ext>
                </a:extLst>
              </a:tr>
              <a:tr h="1009084">
                <a:tc>
                  <a:txBody>
                    <a:bodyPr/>
                    <a:lstStyle/>
                    <a:p>
                      <a:r>
                        <a:rPr lang="en-GB" sz="2000" b="1" dirty="0"/>
                        <a:t>Pattern Analysis</a:t>
                      </a:r>
                      <a:endParaRPr lang="en-GB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Explore seasonal, temporal, and spatial trends using Exploratory Data Analysis (EDA).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9189379"/>
                  </a:ext>
                </a:extLst>
              </a:tr>
              <a:tr h="1009084">
                <a:tc>
                  <a:txBody>
                    <a:bodyPr/>
                    <a:lstStyle/>
                    <a:p>
                      <a:r>
                        <a:rPr lang="en-GB" sz="2000" b="1"/>
                        <a:t>Model Development</a:t>
                      </a:r>
                      <a:endParaRPr lang="en-GB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Apply ML models (Random Forest, XGBoost, LSTM) to forecast AQI.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9403084"/>
                  </a:ext>
                </a:extLst>
              </a:tr>
              <a:tr h="1009084">
                <a:tc>
                  <a:txBody>
                    <a:bodyPr/>
                    <a:lstStyle/>
                    <a:p>
                      <a:r>
                        <a:rPr lang="en-GB" sz="2000" b="1" dirty="0"/>
                        <a:t>Dashboard Design</a:t>
                      </a:r>
                      <a:endParaRPr lang="en-GB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Create an interactive </a:t>
                      </a:r>
                      <a:r>
                        <a:rPr lang="en-GB" sz="2000" dirty="0" err="1"/>
                        <a:t>Streamlit</a:t>
                      </a:r>
                      <a:r>
                        <a:rPr lang="en-GB" sz="2000" dirty="0"/>
                        <a:t> dashboard to visualize results in real-time.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51953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9932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6A9A4-1D31-5437-87F7-D2E9F6CC0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28613"/>
            <a:ext cx="8596668" cy="714375"/>
          </a:xfrm>
        </p:spPr>
        <p:txBody>
          <a:bodyPr>
            <a:normAutofit/>
          </a:bodyPr>
          <a:lstStyle/>
          <a:p>
            <a:r>
              <a:rPr lang="en-GB" sz="3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 </a:t>
            </a:r>
            <a:r>
              <a:rPr lang="en-GB" sz="32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GB" sz="3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Data Sources and Description</a:t>
            </a:r>
            <a:endParaRPr lang="LID4096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36256-CE2B-C710-6B23-4BA1AA7D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43026"/>
            <a:ext cx="9138180" cy="5057774"/>
          </a:xfrm>
        </p:spPr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2000" b="1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Integrating Diverse Data Streams</a:t>
            </a:r>
            <a:endParaRPr lang="en-GB" sz="20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GB" sz="2000" b="1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Pollutant Data (Kaggle): </a:t>
            </a:r>
            <a:r>
              <a:rPr lang="en-GB" sz="20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on past AQI and pollutant levels (PM2.5, CO, NO 2, SO 2, O 3).</a:t>
            </a:r>
            <a:endParaRPr lang="en-GB" sz="20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GB" sz="2000" b="1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Weather (</a:t>
            </a:r>
            <a:r>
              <a:rPr lang="en-GB" sz="2000" b="1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OpenWeatherMap</a:t>
            </a:r>
            <a:r>
              <a:rPr lang="en-GB" sz="2000" b="1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API): </a:t>
            </a:r>
            <a:r>
              <a:rPr lang="en-GB" sz="20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gives us the real-time temperature, humidity and wind speed(“WEATHER FORECASTING USING API: A COMPARATIVE STUDY,” 2023).</a:t>
            </a:r>
            <a:endParaRPr lang="en-GB" sz="20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GB" sz="2000" b="1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Traffic Data (Google Maps API): </a:t>
            </a:r>
            <a:r>
              <a:rPr lang="en-GB" sz="20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Records the congestion, speed average, and vehicle concentration.</a:t>
            </a:r>
            <a:endParaRPr lang="en-GB" sz="20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GB" sz="2000" b="1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Health Data (Optional): </a:t>
            </a:r>
            <a:r>
              <a:rPr lang="en-GB" sz="2000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Respiratory illness statistics include context of health impact. </a:t>
            </a:r>
            <a:endParaRPr lang="LID4096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364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49230-2D6D-BB7D-FBD7-AE705086A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320"/>
            <a:ext cx="8434388" cy="1025844"/>
          </a:xfrm>
        </p:spPr>
        <p:txBody>
          <a:bodyPr>
            <a:normAutofit fontScale="90000"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6:A Screenshot of Traffic Density Correlation with PM2.5 Concentration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E1A26E-1D7C-527A-FAC9-21DF67160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8734" t="18861" r="3527" b="8548"/>
          <a:stretch/>
        </p:blipFill>
        <p:spPr>
          <a:xfrm>
            <a:off x="0" y="1500189"/>
            <a:ext cx="12192000" cy="5357811"/>
          </a:xfrm>
        </p:spPr>
      </p:pic>
    </p:spTree>
    <p:extLst>
      <p:ext uri="{BB962C8B-B14F-4D97-AF65-F5344CB8AC3E}">
        <p14:creationId xmlns:p14="http://schemas.microsoft.com/office/powerpoint/2010/main" val="1450174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9AA6E-FCD8-9A13-7BFF-03F5B207F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596668" cy="792163"/>
          </a:xfrm>
        </p:spPr>
        <p:txBody>
          <a:bodyPr>
            <a:normAutofit/>
          </a:bodyPr>
          <a:lstStyle/>
          <a:p>
            <a:r>
              <a:rPr lang="en-GB" sz="3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 </a:t>
            </a:r>
            <a:r>
              <a:rPr lang="en-GB" sz="32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GB" sz="3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Data Preparation and Cleaning</a:t>
            </a:r>
            <a:endParaRPr lang="LID4096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95C97-B739-4448-53F7-F7D4869FB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157288"/>
            <a:ext cx="9123891" cy="4557712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GB" sz="2000" b="1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Ensuring Data Quality and Consistency</a:t>
            </a:r>
            <a:r>
              <a:rPr lang="en-GB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Missing Values: </a:t>
            </a:r>
            <a:r>
              <a:rPr lang="en-GB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Filled with median and interpolation to ensure completeness without any distortion of data trends.</a:t>
            </a:r>
          </a:p>
          <a:p>
            <a:r>
              <a:rPr lang="en-GB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Normalization Scaled features to similar ranges to enhance model balance and convergence.</a:t>
            </a:r>
          </a:p>
          <a:p>
            <a:endParaRPr lang="en-GB" sz="20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Categorical Encoding</a:t>
            </a:r>
            <a:r>
              <a:rPr lang="en-GB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Mapped the weather descriptions to numbers to allow model interpretation.</a:t>
            </a:r>
            <a:endParaRPr lang="en-GB" sz="20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Outlier Elimination</a:t>
            </a:r>
            <a:r>
              <a:rPr lang="en-GB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Techniques used are Applied Z-score and IQR in order to eliminate extreme or unrealistic readings, which lead to accurate predictions</a:t>
            </a:r>
            <a:r>
              <a:rPr lang="en-GB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0690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67A1C-EF97-B46D-C465-285CFDACF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57176"/>
            <a:ext cx="8596668" cy="700088"/>
          </a:xfrm>
        </p:spPr>
        <p:txBody>
          <a:bodyPr>
            <a:normAutofit/>
          </a:bodyPr>
          <a:lstStyle/>
          <a:p>
            <a:r>
              <a:rPr lang="en-GB" sz="3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 </a:t>
            </a:r>
            <a:r>
              <a:rPr lang="en-GB" sz="3200" b="1" kern="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GB" sz="32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Exploratory Data Analysis (EDA)</a:t>
            </a:r>
            <a:endParaRPr lang="LID4096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C2B4F-5885-4B7B-F5D7-C94541E04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57288"/>
            <a:ext cx="9038166" cy="5335587"/>
          </a:xfrm>
        </p:spPr>
        <p:txBody>
          <a:bodyPr>
            <a:noAutofit/>
          </a:bodyPr>
          <a:lstStyle/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2000" b="1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Discovering Key Patterns and Insights</a:t>
            </a:r>
            <a:endParaRPr lang="en-GB" sz="2000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GB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Seasonal Trends: </a:t>
            </a:r>
            <a:r>
              <a:rPr lang="en-GB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 have been significant increases in AQI in winter months, which can probably be explained by the fact that air dispersion and temperature inversion were lower in the winter period.</a:t>
            </a:r>
          </a:p>
          <a:p>
            <a:endParaRPr lang="en-GB" sz="2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Weather Correlations: </a:t>
            </a:r>
            <a:r>
              <a:rPr lang="en-GB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Humidity was observed to enhance concentration of pollution, and the speed of the wind was observed to be able to disperse the pollutants.</a:t>
            </a:r>
          </a:p>
          <a:p>
            <a:endParaRPr lang="en-GB" sz="2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Traffic effect</a:t>
            </a:r>
            <a:r>
              <a:rPr lang="en-GB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AQI was the highest at peak times of rush and on high traffic congestion areas, which validates the contribution of motor emissions.</a:t>
            </a:r>
          </a:p>
          <a:p>
            <a:endParaRPr lang="en-GB" sz="2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Geospatial Mapping</a:t>
            </a:r>
            <a:r>
              <a:rPr lang="en-GB" sz="2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Heatmap showed that there were specific areas of pollution in the major urban and industrial city districts.</a:t>
            </a:r>
          </a:p>
          <a:p>
            <a:endParaRPr lang="LID4096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242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15862-B62A-738F-F0EB-A236D031F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257"/>
            <a:ext cx="8435975" cy="1429431"/>
          </a:xfrm>
        </p:spPr>
        <p:txBody>
          <a:bodyPr>
            <a:normAutofit fontScale="90000"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Slide 9:A Screenshot of Correlation Heatmap Showing Relationships Among Air Quality Indicators</a:t>
            </a:r>
            <a:endParaRPr lang="LID409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7B0800-0D12-4CE2-8438-3F2A320BA5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02971"/>
            <a:ext cx="12191999" cy="485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605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552</TotalTime>
  <Words>1745</Words>
  <Application>Microsoft Office PowerPoint</Application>
  <PresentationFormat>Widescreen</PresentationFormat>
  <Paragraphs>121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Aptos</vt:lpstr>
      <vt:lpstr>Arial</vt:lpstr>
      <vt:lpstr>Times New Roman</vt:lpstr>
      <vt:lpstr>Trebuchet MS</vt:lpstr>
      <vt:lpstr>Wingdings</vt:lpstr>
      <vt:lpstr>Wingdings 3</vt:lpstr>
      <vt:lpstr>Facet</vt:lpstr>
      <vt:lpstr>Slide 1 – Title Slide</vt:lpstr>
      <vt:lpstr>Slide 2 – Introduction and Problem Context</vt:lpstr>
      <vt:lpstr>Slide 3:A Screenshot of Pollution Hotspot Map Showing AQI Distribution</vt:lpstr>
      <vt:lpstr>Slide 4– Project Objectives</vt:lpstr>
      <vt:lpstr>Slide 5 – Data Sources and Description</vt:lpstr>
      <vt:lpstr>Slide 6:A Screenshot of Traffic Density Correlation with PM2.5 Concentration</vt:lpstr>
      <vt:lpstr>Slide 7– Data Preparation and Cleaning</vt:lpstr>
      <vt:lpstr>Slide 8 – Exploratory Data Analysis (EDA)</vt:lpstr>
      <vt:lpstr>Slide 9:A Screenshot of Correlation Heatmap Showing Relationships Among Air Quality Indicators</vt:lpstr>
      <vt:lpstr>Slide 10 – Feature Engineering</vt:lpstr>
      <vt:lpstr>Slide 11 – Model Development and Evaluation </vt:lpstr>
      <vt:lpstr>Slide 12 :A Screenshot of Model Performance Comparison for Air Quality Prediction</vt:lpstr>
      <vt:lpstr>Slide 13 – Interactive Dashboard</vt:lpstr>
      <vt:lpstr>PowerPoint Presentation</vt:lpstr>
      <vt:lpstr>Slide 15– Challenges and Solutions</vt:lpstr>
      <vt:lpstr>Slide 16– Key Results and Insights</vt:lpstr>
      <vt:lpstr>Slide 17:A Screenshot of Forecasted Air Quality Trends Using Random Forest Model</vt:lpstr>
      <vt:lpstr>Slide 18 – Impact and Significance</vt:lpstr>
      <vt:lpstr>Slide 19 – Future Work</vt:lpstr>
      <vt:lpstr>Slide 20 – Conclusion</vt:lpstr>
      <vt:lpstr>Slide 21– References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MAIN USER</dc:creator>
  <cp:lastModifiedBy>kelvin bundi</cp:lastModifiedBy>
  <cp:revision>9</cp:revision>
  <dcterms:created xsi:type="dcterms:W3CDTF">2025-10-11T20:00:03Z</dcterms:created>
  <dcterms:modified xsi:type="dcterms:W3CDTF">2025-10-17T22:09:00Z</dcterms:modified>
</cp:coreProperties>
</file>