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uli"/>
      <p:regular r:id="rId22"/>
      <p:bold r:id="rId23"/>
      <p:italic r:id="rId24"/>
      <p:boldItalic r:id="rId25"/>
    </p:embeddedFont>
    <p:embeddedFont>
      <p:font typeface="Nixie One"/>
      <p:regular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A09487-2E66-4C8F-BCC4-7503968FAD4F}">
  <a:tblStyle styleId="{E2A09487-2E66-4C8F-BCC4-7503968FAD4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38BD89F-89AC-4C36-BC3D-3C0DAD2691BA}" styleName="Table_1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uli-regular.fntdata"/><Relationship Id="rId21" Type="http://schemas.openxmlformats.org/officeDocument/2006/relationships/slide" Target="slides/slide16.xml"/><Relationship Id="rId24" Type="http://schemas.openxmlformats.org/officeDocument/2006/relationships/font" Target="fonts/Muli-italic.fntdata"/><Relationship Id="rId23" Type="http://schemas.openxmlformats.org/officeDocument/2006/relationships/font" Target="fonts/Muli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ixieOne-regular.fntdata"/><Relationship Id="rId25" Type="http://schemas.openxmlformats.org/officeDocument/2006/relationships/font" Target="fonts/Muli-bold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3919992" y="3977032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5" y="-80999"/>
            <a:ext cx="1525499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 flipH="1" rot="10800000">
            <a:off x="3602723" y="1360108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 flipH="1" rot="10800000">
            <a:off x="5278914" y="855277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 flipH="1" rot="10800000">
            <a:off x="5365798" y="352322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5549157" y="1029784"/>
            <a:ext cx="404688" cy="373914"/>
            <a:chOff x="5975075" y="2327500"/>
            <a:chExt cx="420150" cy="38820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400" cy="22050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200" cy="38820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2"/>
            <a:ext cx="225000" cy="3900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4380532" y="515197"/>
            <a:ext cx="382734" cy="607297"/>
            <a:chOff x="6718575" y="2318625"/>
            <a:chExt cx="256800" cy="407500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72" y="902964"/>
            <a:ext cx="395163" cy="403417"/>
            <a:chOff x="3951850" y="2985350"/>
            <a:chExt cx="408100" cy="416625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/>
          <p:nvPr/>
        </p:nvSpPr>
        <p:spPr>
          <a:xfrm flipH="1" rot="10800000">
            <a:off x="5010532" y="4576646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 flipH="1" rot="10800000">
            <a:off x="5133678" y="4056448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flipH="1" rot="10800000">
            <a:off x="3101708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 flipH="1" rot="10800000">
            <a:off x="3530383" y="4576660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5370703" y="4867760"/>
            <a:ext cx="312600" cy="3126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Shape 39"/>
          <p:cNvGrpSpPr/>
          <p:nvPr/>
        </p:nvGrpSpPr>
        <p:grpSpPr>
          <a:xfrm>
            <a:off x="5772015" y="4056441"/>
            <a:ext cx="574102" cy="550470"/>
            <a:chOff x="5241175" y="4959100"/>
            <a:chExt cx="539925" cy="517700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100" cy="1782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400" cy="1485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000" cy="109200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00" cy="159900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2000" cy="89700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00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7" y="3904791"/>
            <a:ext cx="377700" cy="3438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27" name="Shape 3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5400000">
            <a:off x="499598" y="157098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020971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309244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Shape 53"/>
          <p:cNvSpPr/>
          <p:nvPr/>
        </p:nvSpPr>
        <p:spPr>
          <a:xfrm flipH="1" rot="10800000">
            <a:off x="-123825" y="1058974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 flipH="1" rot="10800000">
            <a:off x="327799" y="8892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1729791" y="61070"/>
            <a:ext cx="351245" cy="324535"/>
            <a:chOff x="5975075" y="2327500"/>
            <a:chExt cx="420150" cy="388200"/>
          </a:xfrm>
        </p:grpSpPr>
        <p:sp>
          <p:nvSpPr>
            <p:cNvPr id="58" name="Shape 58"/>
            <p:cNvSpPr/>
            <p:nvPr/>
          </p:nvSpPr>
          <p:spPr>
            <a:xfrm>
              <a:off x="5975075" y="2474650"/>
              <a:ext cx="98400" cy="22050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088025" y="2327500"/>
              <a:ext cx="307200" cy="38820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/>
          <p:nvPr/>
        </p:nvSpPr>
        <p:spPr>
          <a:xfrm>
            <a:off x="203100" y="1270175"/>
            <a:ext cx="166200" cy="2877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Shape 61"/>
          <p:cNvGrpSpPr/>
          <p:nvPr/>
        </p:nvGrpSpPr>
        <p:grpSpPr>
          <a:xfrm>
            <a:off x="904283" y="515197"/>
            <a:ext cx="382734" cy="607297"/>
            <a:chOff x="6718575" y="2318625"/>
            <a:chExt cx="256800" cy="407500"/>
          </a:xfrm>
        </p:grpSpPr>
        <p:sp>
          <p:nvSpPr>
            <p:cNvPr id="62" name="Shape 62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335768" y="1840531"/>
            <a:ext cx="343008" cy="350173"/>
            <a:chOff x="3951850" y="2985350"/>
            <a:chExt cx="408100" cy="416625"/>
          </a:xfrm>
        </p:grpSpPr>
        <p:sp>
          <p:nvSpPr>
            <p:cNvPr id="71" name="Shape 71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 flipH="1" rot="10800000">
            <a:off x="8218350" y="4121457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Shape 77"/>
          <p:cNvSpPr/>
          <p:nvPr/>
        </p:nvSpPr>
        <p:spPr>
          <a:xfrm rot="5400000">
            <a:off x="388487" y="105211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Shape 78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 flipH="1" rot="10800000">
            <a:off x="503114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 flipH="1" rot="10800000">
            <a:off x="247753" y="49690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 flipH="1" rot="10800000">
            <a:off x="8763567" y="4485978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 flipH="1" rot="10800000">
            <a:off x="8523810" y="4741098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 flipH="1" rot="10800000">
            <a:off x="8322785" y="3628021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flipH="1" rot="10800000">
            <a:off x="8763567" y="4009880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 rot="10800000">
            <a:off x="-94969" y="303825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Shape 88"/>
          <p:cNvSpPr/>
          <p:nvPr/>
        </p:nvSpPr>
        <p:spPr>
          <a:xfrm rot="5400000">
            <a:off x="559400" y="1538825"/>
            <a:ext cx="1788000" cy="2064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743200" y="2821003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66673" y="3135423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 flipH="1" rot="10800000">
            <a:off x="828674" y="351654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 flipH="1" rot="10800000">
            <a:off x="761999" y="877949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 flipH="1" rot="10800000">
            <a:off x="793850" y="4692800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996366" y="1070670"/>
            <a:ext cx="351245" cy="324535"/>
            <a:chOff x="5975075" y="2327500"/>
            <a:chExt cx="420150" cy="38820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400" cy="22050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200" cy="38820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Shape 98"/>
          <p:cNvSpPr/>
          <p:nvPr/>
        </p:nvSpPr>
        <p:spPr>
          <a:xfrm>
            <a:off x="393600" y="3346626"/>
            <a:ext cx="166200" cy="2877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305267" y="553855"/>
            <a:ext cx="247324" cy="392422"/>
            <a:chOff x="6718575" y="2318625"/>
            <a:chExt cx="256800" cy="407500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419993" y="3634332"/>
            <a:ext cx="343008" cy="350173"/>
            <a:chOff x="3951850" y="2985350"/>
            <a:chExt cx="408100" cy="416625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Shape 113"/>
          <p:cNvSpPr/>
          <p:nvPr/>
        </p:nvSpPr>
        <p:spPr>
          <a:xfrm flipH="1" rot="10800000">
            <a:off x="733424" y="3936023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 flipH="1" rot="10800000">
            <a:off x="-291324" y="4148473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 flipH="1" rot="10800000">
            <a:off x="420724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1019337" y="4167057"/>
            <a:ext cx="248100" cy="2481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Shape 118"/>
          <p:cNvGrpSpPr/>
          <p:nvPr/>
        </p:nvGrpSpPr>
        <p:grpSpPr>
          <a:xfrm>
            <a:off x="-50278" y="1452797"/>
            <a:ext cx="625017" cy="599289"/>
            <a:chOff x="5241175" y="4959100"/>
            <a:chExt cx="539925" cy="517700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100" cy="1782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400" cy="1485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000" cy="109200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00" cy="159900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2000" cy="89700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00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/>
          <p:nvPr/>
        </p:nvSpPr>
        <p:spPr>
          <a:xfrm>
            <a:off x="47198" y="4430469"/>
            <a:ext cx="505200" cy="4596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 rot="10800000">
            <a:off x="-94969" y="619169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Shape 128"/>
          <p:cNvSpPr/>
          <p:nvPr/>
        </p:nvSpPr>
        <p:spPr>
          <a:xfrm rot="5400000">
            <a:off x="499598" y="1905236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 rot="10800000">
            <a:off x="-123825" y="2811573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 flipH="1" rot="10800000">
            <a:off x="638174" y="3192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 flipH="1" rot="10800000">
            <a:off x="752474" y="1201799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 flipH="1" rot="10800000">
            <a:off x="657224" y="438017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986841" y="1394520"/>
            <a:ext cx="351245" cy="324535"/>
            <a:chOff x="5975075" y="2327500"/>
            <a:chExt cx="420150" cy="388200"/>
          </a:xfrm>
        </p:grpSpPr>
        <p:sp>
          <p:nvSpPr>
            <p:cNvPr id="135" name="Shape 135"/>
            <p:cNvSpPr/>
            <p:nvPr/>
          </p:nvSpPr>
          <p:spPr>
            <a:xfrm>
              <a:off x="5975075" y="2474650"/>
              <a:ext cx="98400" cy="22050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6088025" y="2327500"/>
              <a:ext cx="307200" cy="38820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Shape 137"/>
          <p:cNvSpPr/>
          <p:nvPr/>
        </p:nvSpPr>
        <p:spPr>
          <a:xfrm>
            <a:off x="203100" y="3022775"/>
            <a:ext cx="166200" cy="2877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295742" y="877705"/>
            <a:ext cx="247324" cy="392422"/>
            <a:chOff x="6718575" y="2318625"/>
            <a:chExt cx="256800" cy="407500"/>
          </a:xfrm>
        </p:grpSpPr>
        <p:sp>
          <p:nvSpPr>
            <p:cNvPr id="139" name="Shape 139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1229493" y="3310481"/>
            <a:ext cx="343008" cy="350173"/>
            <a:chOff x="3951850" y="2985350"/>
            <a:chExt cx="408100" cy="416625"/>
          </a:xfrm>
        </p:grpSpPr>
        <p:sp>
          <p:nvSpPr>
            <p:cNvPr id="148" name="Shape 148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 flipH="1" rot="10800000">
            <a:off x="542924" y="3612173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 flipH="1" rot="10800000">
            <a:off x="-115052" y="3996023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 flipH="1" rot="10800000">
            <a:off x="411199" y="258624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828837" y="3843207"/>
            <a:ext cx="248100" cy="2481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67091" y="1681697"/>
            <a:ext cx="455750" cy="436990"/>
            <a:chOff x="5241175" y="4959100"/>
            <a:chExt cx="539925" cy="517700"/>
          </a:xfrm>
        </p:grpSpPr>
        <p:sp>
          <p:nvSpPr>
            <p:cNvPr id="158" name="Shape 158"/>
            <p:cNvSpPr/>
            <p:nvPr/>
          </p:nvSpPr>
          <p:spPr>
            <a:xfrm>
              <a:off x="5575150" y="4959100"/>
              <a:ext cx="161100" cy="1782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5330925" y="4985350"/>
              <a:ext cx="128400" cy="1485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5241175" y="5241175"/>
              <a:ext cx="180000" cy="109200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5461575" y="5316900"/>
              <a:ext cx="89100" cy="159900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19100" y="5194175"/>
              <a:ext cx="162000" cy="89700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420075" y="5116000"/>
              <a:ext cx="189300" cy="189900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Shape 164"/>
          <p:cNvSpPr/>
          <p:nvPr/>
        </p:nvSpPr>
        <p:spPr>
          <a:xfrm>
            <a:off x="144925" y="4214500"/>
            <a:ext cx="300000" cy="2727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 flipH="1" rot="10800000">
            <a:off x="7663675" y="3684807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Shape 168"/>
          <p:cNvSpPr/>
          <p:nvPr/>
        </p:nvSpPr>
        <p:spPr>
          <a:xfrm rot="5400000">
            <a:off x="499598" y="157098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1" name="Shape 171"/>
          <p:cNvSpPr/>
          <p:nvPr/>
        </p:nvSpPr>
        <p:spPr>
          <a:xfrm flipH="1" rot="10800000">
            <a:off x="-123825" y="1058974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 flipH="1" rot="10800000">
            <a:off x="327799" y="8892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flipH="1" rot="10800000">
            <a:off x="8486774" y="4230773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 flipH="1" rot="10800000">
            <a:off x="7821346" y="2935398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 flipH="1" rot="10800000">
            <a:off x="8486775" y="351217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1729791" y="61070"/>
            <a:ext cx="351245" cy="324535"/>
            <a:chOff x="5975075" y="2327500"/>
            <a:chExt cx="420150" cy="388200"/>
          </a:xfrm>
        </p:grpSpPr>
        <p:sp>
          <p:nvSpPr>
            <p:cNvPr id="180" name="Shape 180"/>
            <p:cNvSpPr/>
            <p:nvPr/>
          </p:nvSpPr>
          <p:spPr>
            <a:xfrm>
              <a:off x="5975075" y="2474650"/>
              <a:ext cx="98400" cy="22050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088025" y="2327500"/>
              <a:ext cx="307200" cy="38820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Shape 182"/>
          <p:cNvSpPr/>
          <p:nvPr/>
        </p:nvSpPr>
        <p:spPr>
          <a:xfrm>
            <a:off x="203100" y="1270175"/>
            <a:ext cx="166200" cy="2877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772688" y="4461807"/>
            <a:ext cx="248100" cy="2481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7354067" y="3426722"/>
            <a:ext cx="455750" cy="436990"/>
            <a:chOff x="5241175" y="4959100"/>
            <a:chExt cx="539925" cy="517700"/>
          </a:xfrm>
        </p:grpSpPr>
        <p:sp>
          <p:nvSpPr>
            <p:cNvPr id="185" name="Shape 185"/>
            <p:cNvSpPr/>
            <p:nvPr/>
          </p:nvSpPr>
          <p:spPr>
            <a:xfrm>
              <a:off x="5575150" y="4959100"/>
              <a:ext cx="161100" cy="1782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5330925" y="4985350"/>
              <a:ext cx="128400" cy="1485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5241175" y="5241175"/>
              <a:ext cx="180000" cy="109200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5461575" y="5316900"/>
              <a:ext cx="89100" cy="159900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5619100" y="5194175"/>
              <a:ext cx="162000" cy="89700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0075" y="5116000"/>
              <a:ext cx="189300" cy="189900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/>
          <p:nvPr/>
        </p:nvSpPr>
        <p:spPr>
          <a:xfrm>
            <a:off x="8081325" y="3153875"/>
            <a:ext cx="300000" cy="2727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904283" y="515197"/>
            <a:ext cx="382734" cy="607297"/>
            <a:chOff x="6718575" y="2318625"/>
            <a:chExt cx="256800" cy="407500"/>
          </a:xfrm>
        </p:grpSpPr>
        <p:sp>
          <p:nvSpPr>
            <p:cNvPr id="193" name="Shape 193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335768" y="1840531"/>
            <a:ext cx="343008" cy="350173"/>
            <a:chOff x="3951850" y="2985350"/>
            <a:chExt cx="408100" cy="416625"/>
          </a:xfrm>
        </p:grpSpPr>
        <p:sp>
          <p:nvSpPr>
            <p:cNvPr id="202" name="Shape 202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 flipH="1" rot="10800000">
            <a:off x="7663675" y="3684807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Shape 208"/>
          <p:cNvSpPr/>
          <p:nvPr/>
        </p:nvSpPr>
        <p:spPr>
          <a:xfrm rot="5400000">
            <a:off x="499598" y="157098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4562087" y="2414450"/>
            <a:ext cx="2667299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2" name="Shape 212"/>
          <p:cNvSpPr/>
          <p:nvPr/>
        </p:nvSpPr>
        <p:spPr>
          <a:xfrm flipH="1" rot="10800000">
            <a:off x="-123825" y="1058974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 flipH="1" rot="10800000">
            <a:off x="327799" y="8892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1729791" y="61070"/>
            <a:ext cx="351245" cy="324535"/>
            <a:chOff x="5975075" y="2327500"/>
            <a:chExt cx="420150" cy="388200"/>
          </a:xfrm>
        </p:grpSpPr>
        <p:sp>
          <p:nvSpPr>
            <p:cNvPr id="217" name="Shape 217"/>
            <p:cNvSpPr/>
            <p:nvPr/>
          </p:nvSpPr>
          <p:spPr>
            <a:xfrm>
              <a:off x="5975075" y="2474650"/>
              <a:ext cx="98400" cy="22050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088025" y="2327500"/>
              <a:ext cx="307200" cy="38820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Shape 219"/>
          <p:cNvSpPr/>
          <p:nvPr/>
        </p:nvSpPr>
        <p:spPr>
          <a:xfrm>
            <a:off x="203100" y="1270175"/>
            <a:ext cx="166200" cy="2877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904283" y="515197"/>
            <a:ext cx="382734" cy="607297"/>
            <a:chOff x="6718575" y="2318625"/>
            <a:chExt cx="256800" cy="407500"/>
          </a:xfrm>
        </p:grpSpPr>
        <p:sp>
          <p:nvSpPr>
            <p:cNvPr id="221" name="Shape 221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335768" y="1840531"/>
            <a:ext cx="343008" cy="350173"/>
            <a:chOff x="3951850" y="2985350"/>
            <a:chExt cx="408100" cy="416625"/>
          </a:xfrm>
        </p:grpSpPr>
        <p:sp>
          <p:nvSpPr>
            <p:cNvPr id="230" name="Shape 230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Shape 234"/>
          <p:cNvSpPr/>
          <p:nvPr/>
        </p:nvSpPr>
        <p:spPr>
          <a:xfrm flipH="1" rot="10800000">
            <a:off x="8486774" y="4230773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 flipH="1" rot="10800000">
            <a:off x="7821346" y="2935398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 flipH="1" rot="10800000">
            <a:off x="8486775" y="351217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8772688" y="4461807"/>
            <a:ext cx="248100" cy="2481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Shape 239"/>
          <p:cNvGrpSpPr/>
          <p:nvPr/>
        </p:nvGrpSpPr>
        <p:grpSpPr>
          <a:xfrm>
            <a:off x="7354067" y="3426722"/>
            <a:ext cx="455750" cy="436990"/>
            <a:chOff x="5241175" y="4959100"/>
            <a:chExt cx="539925" cy="517700"/>
          </a:xfrm>
        </p:grpSpPr>
        <p:sp>
          <p:nvSpPr>
            <p:cNvPr id="240" name="Shape 240"/>
            <p:cNvSpPr/>
            <p:nvPr/>
          </p:nvSpPr>
          <p:spPr>
            <a:xfrm>
              <a:off x="5575150" y="4959100"/>
              <a:ext cx="161100" cy="1782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5330925" y="4985350"/>
              <a:ext cx="128400" cy="1485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5241175" y="5241175"/>
              <a:ext cx="180000" cy="109200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5461575" y="5316900"/>
              <a:ext cx="89100" cy="159900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5619100" y="5194175"/>
              <a:ext cx="162000" cy="89700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5420075" y="5116000"/>
              <a:ext cx="189300" cy="189900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Shape 246"/>
          <p:cNvSpPr/>
          <p:nvPr/>
        </p:nvSpPr>
        <p:spPr>
          <a:xfrm>
            <a:off x="8081325" y="3153875"/>
            <a:ext cx="300000" cy="2727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 flipH="1" rot="10800000">
            <a:off x="7663675" y="3684807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Shape 249"/>
          <p:cNvSpPr/>
          <p:nvPr/>
        </p:nvSpPr>
        <p:spPr>
          <a:xfrm rot="5400000">
            <a:off x="499598" y="157098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51" name="Shape 251"/>
          <p:cNvSpPr/>
          <p:nvPr/>
        </p:nvSpPr>
        <p:spPr>
          <a:xfrm flipH="1" rot="10800000">
            <a:off x="-123825" y="1058974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flipH="1" rot="10800000">
            <a:off x="327799" y="8892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Shape 255"/>
          <p:cNvGrpSpPr/>
          <p:nvPr/>
        </p:nvGrpSpPr>
        <p:grpSpPr>
          <a:xfrm>
            <a:off x="1729791" y="61070"/>
            <a:ext cx="351245" cy="324535"/>
            <a:chOff x="5975075" y="2327500"/>
            <a:chExt cx="420150" cy="388200"/>
          </a:xfrm>
        </p:grpSpPr>
        <p:sp>
          <p:nvSpPr>
            <p:cNvPr id="256" name="Shape 256"/>
            <p:cNvSpPr/>
            <p:nvPr/>
          </p:nvSpPr>
          <p:spPr>
            <a:xfrm>
              <a:off x="5975075" y="2474650"/>
              <a:ext cx="98400" cy="22050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088025" y="2327500"/>
              <a:ext cx="307200" cy="38820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Shape 258"/>
          <p:cNvSpPr/>
          <p:nvPr/>
        </p:nvSpPr>
        <p:spPr>
          <a:xfrm>
            <a:off x="203100" y="1270175"/>
            <a:ext cx="166200" cy="2877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Shape 259"/>
          <p:cNvGrpSpPr/>
          <p:nvPr/>
        </p:nvGrpSpPr>
        <p:grpSpPr>
          <a:xfrm>
            <a:off x="904283" y="515197"/>
            <a:ext cx="382734" cy="607297"/>
            <a:chOff x="6718575" y="2318625"/>
            <a:chExt cx="256800" cy="407500"/>
          </a:xfrm>
        </p:grpSpPr>
        <p:sp>
          <p:nvSpPr>
            <p:cNvPr id="260" name="Shape 260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335768" y="1840531"/>
            <a:ext cx="343008" cy="350173"/>
            <a:chOff x="3951850" y="2985350"/>
            <a:chExt cx="408100" cy="416625"/>
          </a:xfrm>
        </p:grpSpPr>
        <p:sp>
          <p:nvSpPr>
            <p:cNvPr id="269" name="Shape 269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Shape 273"/>
          <p:cNvSpPr/>
          <p:nvPr/>
        </p:nvSpPr>
        <p:spPr>
          <a:xfrm flipH="1" rot="10800000">
            <a:off x="8486774" y="4230773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 flipH="1" rot="10800000">
            <a:off x="7821346" y="2935398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 flipH="1" rot="10800000">
            <a:off x="8486775" y="351217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8772688" y="4461807"/>
            <a:ext cx="248100" cy="2481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Shape 278"/>
          <p:cNvGrpSpPr/>
          <p:nvPr/>
        </p:nvGrpSpPr>
        <p:grpSpPr>
          <a:xfrm>
            <a:off x="7354067" y="3426722"/>
            <a:ext cx="455750" cy="436990"/>
            <a:chOff x="5241175" y="4959100"/>
            <a:chExt cx="539925" cy="517700"/>
          </a:xfrm>
        </p:grpSpPr>
        <p:sp>
          <p:nvSpPr>
            <p:cNvPr id="279" name="Shape 279"/>
            <p:cNvSpPr/>
            <p:nvPr/>
          </p:nvSpPr>
          <p:spPr>
            <a:xfrm>
              <a:off x="5575150" y="4959100"/>
              <a:ext cx="161100" cy="1782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5330925" y="4985350"/>
              <a:ext cx="128400" cy="1485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5241175" y="5241175"/>
              <a:ext cx="180000" cy="109200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461575" y="5316900"/>
              <a:ext cx="89100" cy="159900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619100" y="5194175"/>
              <a:ext cx="162000" cy="89700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420075" y="5116000"/>
              <a:ext cx="189300" cy="189900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Shape 285"/>
          <p:cNvSpPr/>
          <p:nvPr/>
        </p:nvSpPr>
        <p:spPr>
          <a:xfrm>
            <a:off x="8081325" y="3153875"/>
            <a:ext cx="300000" cy="2727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 flipH="1" rot="10800000">
            <a:off x="7663675" y="3684807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Shape 288"/>
          <p:cNvSpPr/>
          <p:nvPr/>
        </p:nvSpPr>
        <p:spPr>
          <a:xfrm rot="5400000">
            <a:off x="499598" y="157098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0" name="Shape 290"/>
          <p:cNvSpPr/>
          <p:nvPr/>
        </p:nvSpPr>
        <p:spPr>
          <a:xfrm flipH="1" rot="10800000">
            <a:off x="-123825" y="1058974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 flipH="1" rot="10800000">
            <a:off x="327799" y="8892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Shape 294"/>
          <p:cNvGrpSpPr/>
          <p:nvPr/>
        </p:nvGrpSpPr>
        <p:grpSpPr>
          <a:xfrm>
            <a:off x="1729791" y="61070"/>
            <a:ext cx="351245" cy="324535"/>
            <a:chOff x="5975075" y="2327500"/>
            <a:chExt cx="420150" cy="388200"/>
          </a:xfrm>
        </p:grpSpPr>
        <p:sp>
          <p:nvSpPr>
            <p:cNvPr id="295" name="Shape 295"/>
            <p:cNvSpPr/>
            <p:nvPr/>
          </p:nvSpPr>
          <p:spPr>
            <a:xfrm>
              <a:off x="5975075" y="2474650"/>
              <a:ext cx="98400" cy="22050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88025" y="2327500"/>
              <a:ext cx="307200" cy="38820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Shape 297"/>
          <p:cNvSpPr/>
          <p:nvPr/>
        </p:nvSpPr>
        <p:spPr>
          <a:xfrm>
            <a:off x="203100" y="1270175"/>
            <a:ext cx="166200" cy="287700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904283" y="515197"/>
            <a:ext cx="382734" cy="607297"/>
            <a:chOff x="6718575" y="2318625"/>
            <a:chExt cx="256800" cy="407500"/>
          </a:xfrm>
        </p:grpSpPr>
        <p:sp>
          <p:nvSpPr>
            <p:cNvPr id="299" name="Shape 299"/>
            <p:cNvSpPr/>
            <p:nvPr/>
          </p:nvSpPr>
          <p:spPr>
            <a:xfrm>
              <a:off x="6795900" y="2673600"/>
              <a:ext cx="102300" cy="2250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795900" y="2650475"/>
              <a:ext cx="102300" cy="2250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795900" y="2696125"/>
              <a:ext cx="102300" cy="30000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7849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718575" y="2318625"/>
              <a:ext cx="256800" cy="307500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873825" y="2459275"/>
              <a:ext cx="35400" cy="166800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801975" y="2453200"/>
              <a:ext cx="9030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95900" y="2628550"/>
              <a:ext cx="1023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35768" y="1840531"/>
            <a:ext cx="343008" cy="350173"/>
            <a:chOff x="3951850" y="2985350"/>
            <a:chExt cx="408100" cy="416625"/>
          </a:xfrm>
        </p:grpSpPr>
        <p:sp>
          <p:nvSpPr>
            <p:cNvPr id="308" name="Shape 308"/>
            <p:cNvSpPr/>
            <p:nvPr/>
          </p:nvSpPr>
          <p:spPr>
            <a:xfrm>
              <a:off x="3951850" y="2985350"/>
              <a:ext cx="314700" cy="314700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988375" y="3021875"/>
              <a:ext cx="241800" cy="24180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024300" y="3058425"/>
              <a:ext cx="84600" cy="8460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205750" y="3248375"/>
              <a:ext cx="154200" cy="153600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Shape 312"/>
          <p:cNvSpPr/>
          <p:nvPr/>
        </p:nvSpPr>
        <p:spPr>
          <a:xfrm flipH="1" rot="10800000">
            <a:off x="8486774" y="4230773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 flipH="1" rot="10800000">
            <a:off x="7821346" y="2935398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 flipH="1" rot="10800000">
            <a:off x="8486775" y="3512173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8772688" y="4461807"/>
            <a:ext cx="248100" cy="248100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Shape 317"/>
          <p:cNvGrpSpPr/>
          <p:nvPr/>
        </p:nvGrpSpPr>
        <p:grpSpPr>
          <a:xfrm>
            <a:off x="7354067" y="3426722"/>
            <a:ext cx="455750" cy="436990"/>
            <a:chOff x="5241175" y="4959100"/>
            <a:chExt cx="539925" cy="517700"/>
          </a:xfrm>
        </p:grpSpPr>
        <p:sp>
          <p:nvSpPr>
            <p:cNvPr id="318" name="Shape 318"/>
            <p:cNvSpPr/>
            <p:nvPr/>
          </p:nvSpPr>
          <p:spPr>
            <a:xfrm>
              <a:off x="5575150" y="4959100"/>
              <a:ext cx="161100" cy="1782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5330925" y="4985350"/>
              <a:ext cx="128400" cy="1485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5241175" y="5241175"/>
              <a:ext cx="180000" cy="109200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461575" y="5316900"/>
              <a:ext cx="89100" cy="159900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619100" y="5194175"/>
              <a:ext cx="162000" cy="89700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5420075" y="5116000"/>
              <a:ext cx="189300" cy="189900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Shape 324"/>
          <p:cNvSpPr/>
          <p:nvPr/>
        </p:nvSpPr>
        <p:spPr>
          <a:xfrm>
            <a:off x="8081325" y="3153875"/>
            <a:ext cx="300000" cy="272700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ark.apache.org/docs/latest/api/scala/index.html#org.apache.spark.rdd.RDD" TargetMode="External"/><Relationship Id="rId4" Type="http://schemas.openxmlformats.org/officeDocument/2006/relationships/hyperlink" Target="http://spark.apache.org/docs/latest/graphx-programming-guide.html#property_graph" TargetMode="External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x="0" y="744575"/>
            <a:ext cx="9047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</a:rPr>
              <a:t>Database Management Systems</a:t>
            </a:r>
          </a:p>
        </p:txBody>
      </p:sp>
      <p:sp>
        <p:nvSpPr>
          <p:cNvPr id="334" name="Shape 334"/>
          <p:cNvSpPr txBox="1"/>
          <p:nvPr>
            <p:ph idx="1" type="subTitle"/>
          </p:nvPr>
        </p:nvSpPr>
        <p:spPr>
          <a:xfrm>
            <a:off x="311700" y="2853750"/>
            <a:ext cx="8520600" cy="117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Project Report</a:t>
            </a:r>
          </a:p>
          <a:p>
            <a:pPr indent="-69850" lvl="0" rtl="0" algn="l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" sz="3200">
                <a:solidFill>
                  <a:schemeClr val="lt1"/>
                </a:solidFill>
              </a:rPr>
              <a:t>                             </a:t>
            </a:r>
            <a:r>
              <a:rPr b="1" lang="en" sz="2400">
                <a:solidFill>
                  <a:schemeClr val="lt1"/>
                </a:solidFill>
              </a:rPr>
              <a:t>GROUP 8</a:t>
            </a:r>
            <a:r>
              <a:rPr b="1" lang="en" sz="2400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1362200" y="81425"/>
            <a:ext cx="7269000" cy="8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155CC"/>
                </a:solidFill>
              </a:rPr>
              <a:t>     </a:t>
            </a:r>
            <a:r>
              <a:rPr b="1" lang="en" sz="2400">
                <a:solidFill>
                  <a:srgbClr val="FFFF00"/>
                </a:solidFill>
              </a:rPr>
              <a:t>Why should I learn Scala?         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1374150" y="1197800"/>
            <a:ext cx="6395700" cy="38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Scala is a type-safe JVM language that incorporates both object oriented and functional programming into an extremely concise, logical, and extraordinarily powerful language.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Java is a simple language whereas programming in Scala, on the other hand, has a slightly more complex structure. But if you can write a slightly more complex </a:t>
            </a:r>
            <a:r>
              <a:rPr i="1" lang="en" sz="1800">
                <a:solidFill>
                  <a:schemeClr val="lt1"/>
                </a:solidFill>
              </a:rPr>
              <a:t>single</a:t>
            </a:r>
            <a:r>
              <a:rPr lang="en" sz="1800">
                <a:solidFill>
                  <a:schemeClr val="lt1"/>
                </a:solidFill>
              </a:rPr>
              <a:t> line of code that replaces 20 “simpler” lines of Java, which one is really more complex?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The truth is that Java is often just way too verbose. In Scala, the compiler is incredibly smart, so this avoids the developer needing to specify things explicitly.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4.jpeg"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824" y="108350"/>
            <a:ext cx="3064975" cy="8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677325" y="104925"/>
            <a:ext cx="7269000" cy="8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155CC"/>
                </a:solidFill>
              </a:rPr>
              <a:t>  </a:t>
            </a:r>
            <a:r>
              <a:rPr b="1" lang="en" sz="2400">
                <a:solidFill>
                  <a:srgbClr val="FFFF00"/>
                </a:solidFill>
              </a:rPr>
              <a:t>Implementation        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1374150" y="1197800"/>
            <a:ext cx="6395700" cy="38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b="1" lang="en" sz="1800">
                <a:solidFill>
                  <a:schemeClr val="lt1"/>
                </a:solidFill>
              </a:rPr>
              <a:t>Neighbour Queries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Number of Vertices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Number of Edges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InDegree of Vertices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OutDegree of Vertices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 2.   </a:t>
            </a:r>
            <a:r>
              <a:rPr b="1" lang="en" sz="1800">
                <a:solidFill>
                  <a:schemeClr val="lt1"/>
                </a:solidFill>
              </a:rPr>
              <a:t>Neighbour of Neighbour Queries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Triangle Count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PageRank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Connected Components</a:t>
            </a:r>
          </a:p>
          <a:p>
            <a:pPr indent="-342900" lvl="0" marL="9144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Shortest Paths Algorithm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1677325" y="104925"/>
            <a:ext cx="7269000" cy="8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00"/>
                </a:solidFill>
              </a:rPr>
              <a:t>Queries</a:t>
            </a:r>
            <a:r>
              <a:rPr b="1" lang="en" sz="2400">
                <a:solidFill>
                  <a:srgbClr val="FFFF00"/>
                </a:solidFill>
              </a:rPr>
              <a:t> in brief        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1430550" y="986325"/>
            <a:ext cx="6395700" cy="407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numVertices - Calculates the number of vertices.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numEdges - Calculates the number of edges.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inDegrees - Calculates indegree of each vertex.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out</a:t>
            </a:r>
            <a:r>
              <a:rPr lang="en" sz="1800">
                <a:solidFill>
                  <a:schemeClr val="lt1"/>
                </a:solidFill>
              </a:rPr>
              <a:t>Degrees - Calculates outdegree of each vertex.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triangleCount - Calculates number of triangles formed at each vertex.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800">
                <a:solidFill>
                  <a:schemeClr val="lt1"/>
                </a:solidFill>
              </a:rPr>
              <a:t>pageRank</a:t>
            </a:r>
            <a:r>
              <a:rPr lang="en" sz="1800">
                <a:solidFill>
                  <a:schemeClr val="lt1"/>
                </a:solidFill>
              </a:rPr>
              <a:t> - Calculates pagerank of each vertex.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connectedComponents - Calculates all the connected components.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ShortestPaths - Calculates Shortest paths from all vertices to a given vertex.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430550" y="104925"/>
            <a:ext cx="7515900" cy="8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155CC"/>
                </a:solidFill>
              </a:rPr>
              <a:t>    </a:t>
            </a:r>
            <a:r>
              <a:rPr b="1" lang="en" sz="2400">
                <a:solidFill>
                  <a:srgbClr val="FFFF00"/>
                </a:solidFill>
              </a:rPr>
              <a:t>Observations - Neighbour Queries</a:t>
            </a:r>
            <a:r>
              <a:rPr b="1" lang="en" sz="2400">
                <a:solidFill>
                  <a:srgbClr val="FFFF00"/>
                </a:solidFill>
              </a:rPr>
              <a:t>       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0" y="986325"/>
            <a:ext cx="9144000" cy="41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graphicFrame>
        <p:nvGraphicFramePr>
          <p:cNvPr id="417" name="Shape 417"/>
          <p:cNvGraphicFramePr/>
          <p:nvPr/>
        </p:nvGraphicFramePr>
        <p:xfrm>
          <a:off x="70475" y="117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{E2A09487-2E66-4C8F-BCC4-7503968FAD4F}</a:tableStyleId>
              </a:tblPr>
              <a:tblGrid>
                <a:gridCol w="1236050"/>
                <a:gridCol w="1181875"/>
                <a:gridCol w="1481625"/>
                <a:gridCol w="1408300"/>
                <a:gridCol w="1780325"/>
                <a:gridCol w="192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Vertices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Edges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Vertex 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Edge 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InDegree 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OutDegreeTime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88343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88342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2.86e-10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4.9e-10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0.49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0.47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175724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175723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4.5e-10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6.4e-10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0.838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0.854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437868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437867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4.7e-10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6.5e-10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0.798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0.765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874775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874774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8.06e-10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9.6e-10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0.639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0.406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1832884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2190082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1.87e-9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2.04e-9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0.599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0.528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3089630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4299211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3.91e-9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4.07e-9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1.370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0.500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430550" y="104925"/>
            <a:ext cx="7515900" cy="8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00"/>
                </a:solidFill>
              </a:rPr>
              <a:t>Observations - Neighbour of Neighbour Queries</a:t>
            </a:r>
            <a:r>
              <a:rPr b="1" lang="en" sz="2400">
                <a:solidFill>
                  <a:srgbClr val="1155CC"/>
                </a:solidFill>
              </a:rPr>
              <a:t>       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0" y="986325"/>
            <a:ext cx="9144000" cy="41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graphicFrame>
        <p:nvGraphicFramePr>
          <p:cNvPr id="424" name="Shape 424"/>
          <p:cNvGraphicFramePr/>
          <p:nvPr/>
        </p:nvGraphicFramePr>
        <p:xfrm>
          <a:off x="22725" y="9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{338BD89F-89AC-4C36-BC3D-3C0DAD2691BA}</a:tableStyleId>
              </a:tblPr>
              <a:tblGrid>
                <a:gridCol w="1173975"/>
                <a:gridCol w="1140125"/>
                <a:gridCol w="1354425"/>
                <a:gridCol w="1476925"/>
                <a:gridCol w="2141750"/>
                <a:gridCol w="1824475"/>
              </a:tblGrid>
              <a:tr h="854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Vertices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Edges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Triangle Count Time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PageRank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Connected Components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Shortest Path Time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88343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88342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13.45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1.62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0.96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3.38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175724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175723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46.74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3.12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1.29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2.04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437868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437867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269.39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8.37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2.27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2.63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874775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874774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1512.4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13.49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3.03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5.19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1832884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2190082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  -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84.9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18.366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6.83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3089630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4299211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  -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262.4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119.3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26.81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980875" y="104925"/>
            <a:ext cx="6965700" cy="8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0" y="986325"/>
            <a:ext cx="9144000" cy="41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b="1" lang="en" sz="1800"/>
              <a:t>We observed that with increase in size of data, parallelized computation time doesn’t vary much but the serialized queries have an exponential increase.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b="1" lang="en" sz="1800"/>
              <a:t>To compute larger data master - slave spark computations optimise the time.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b="1" lang="en" sz="1800"/>
              <a:t>We have also observed that the HDFS helps in dividing the file into blocks using locking mechanism which helps in optimizing queries with less resources.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1800"/>
              <a:t>Note: </a:t>
            </a:r>
            <a:r>
              <a:rPr lang="en" sz="1800">
                <a:solidFill>
                  <a:schemeClr val="lt1"/>
                </a:solidFill>
              </a:rPr>
              <a:t>Source files and Graphs can be found in the Web page of the project.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946550" y="229835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200">
                <a:solidFill>
                  <a:srgbClr val="FFFF00"/>
                </a:solidFill>
              </a:rPr>
              <a:t>Group Members :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732700" y="2255125"/>
            <a:ext cx="4944300" cy="212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chemeClr val="lt1"/>
                </a:solidFill>
              </a:rPr>
              <a:t>Charan Reddy   14CS10037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lt1"/>
                </a:solidFill>
              </a:rPr>
              <a:t>Madhu Kumar   14CS10012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lt1"/>
                </a:solidFill>
              </a:rPr>
              <a:t>Sai Bharath       14CS10020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lt1"/>
                </a:solidFill>
              </a:rPr>
              <a:t>Muni Lohith       14CS10026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Anirudh Gopu   14CS10015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732700" y="304550"/>
            <a:ext cx="6214500" cy="98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1155CC"/>
                </a:solidFill>
              </a:rPr>
              <a:t>    </a:t>
            </a:r>
            <a:r>
              <a:rPr b="1" lang="en" sz="2400">
                <a:solidFill>
                  <a:srgbClr val="FFFF00"/>
                </a:solidFill>
              </a:rPr>
              <a:t>Large Scale Graph Processing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FF00"/>
                </a:solidFill>
              </a:rPr>
              <a:t>                  on Hadoop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432500" y="1229475"/>
            <a:ext cx="6395700" cy="3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Objective : </a:t>
            </a:r>
            <a:r>
              <a:rPr lang="en" sz="1800"/>
              <a:t>The objective of the project is to process large graphs in a Apache Spark framework and compute its profile performance.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Additional Implementation : PageRank and Shortest Path Query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Platforms/Tools: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Hadoop - HDFS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Apache Spark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Graphx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Scala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Ubuntu/Windows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608800" y="304550"/>
            <a:ext cx="6338400" cy="98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155CC"/>
                </a:solidFill>
              </a:rPr>
              <a:t>  </a:t>
            </a:r>
            <a:r>
              <a:rPr b="1" lang="en" sz="2400">
                <a:solidFill>
                  <a:srgbClr val="FFFF00"/>
                </a:solidFill>
              </a:rPr>
              <a:t>Why Hadoop….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432500" y="1229475"/>
            <a:ext cx="6395700" cy="3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i="1" lang="en" sz="1800">
                <a:solidFill>
                  <a:schemeClr val="lt1"/>
                </a:solidFill>
              </a:rPr>
              <a:t>Hadoop</a:t>
            </a:r>
            <a:r>
              <a:rPr lang="en" sz="1800">
                <a:solidFill>
                  <a:schemeClr val="lt1"/>
                </a:solidFill>
              </a:rPr>
              <a:t> is an open source, Java-based programming framework.It provides massive storage for any kind of data, enormous processing power and the ability to handle virtually limitless concurrent tasks or jobs.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Screenshot from 2017-04-17 04:43:41.png"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600" y="229337"/>
            <a:ext cx="25717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17 04:49:08.png" id="354" name="Shape 3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500" y="2425125"/>
            <a:ext cx="5530850" cy="27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732700" y="304550"/>
            <a:ext cx="6214500" cy="98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00"/>
                </a:solidFill>
              </a:rPr>
              <a:t>What is Apache Spark….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432500" y="1229475"/>
            <a:ext cx="6395700" cy="3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800">
                <a:solidFill>
                  <a:schemeClr val="lt1"/>
                </a:solidFill>
              </a:rPr>
              <a:t>Apache Spark</a:t>
            </a:r>
            <a:r>
              <a:rPr lang="en" sz="1800">
                <a:solidFill>
                  <a:schemeClr val="lt1"/>
                </a:solidFill>
              </a:rPr>
              <a:t> is a fast and general engine for big data processing, with built-in modules for streaming, SQL, machine learning and graph processing.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It is an open-source cluster computing framework with in-memory processing to speed analytic applications up to 100 times faster compared to technologies on the market today.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b="1" lang="en" sz="1800">
                <a:solidFill>
                  <a:schemeClr val="lt1"/>
                </a:solidFill>
              </a:rPr>
              <a:t>Spark</a:t>
            </a:r>
            <a:r>
              <a:rPr lang="en" sz="1800">
                <a:solidFill>
                  <a:schemeClr val="lt1"/>
                </a:solidFill>
              </a:rPr>
              <a:t> runs on Hadoop, Mesos, standalone, or in the cloud. It can access diverse data sources including HDFS, Cassandra, HBase, and S3.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1.png"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125" y="123800"/>
            <a:ext cx="2583499" cy="11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362200" y="81425"/>
            <a:ext cx="7269000" cy="52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155CC"/>
                </a:solidFill>
              </a:rPr>
              <a:t>    </a:t>
            </a:r>
            <a:r>
              <a:rPr b="1" lang="en" sz="2400">
                <a:solidFill>
                  <a:srgbClr val="FFFF00"/>
                </a:solidFill>
              </a:rPr>
              <a:t>Soo why not others….                               !!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432500" y="1229475"/>
            <a:ext cx="6395700" cy="39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2.png"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875" y="813725"/>
            <a:ext cx="6669349" cy="4329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jpeg" id="369" name="Shape 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899" y="81425"/>
            <a:ext cx="3024549" cy="7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362200" y="81425"/>
            <a:ext cx="7269000" cy="110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1155CC"/>
                </a:solidFill>
              </a:rPr>
              <a:t>        </a:t>
            </a:r>
            <a:r>
              <a:rPr b="1" lang="en" sz="2400">
                <a:solidFill>
                  <a:srgbClr val="FFFF00"/>
                </a:solidFill>
              </a:rPr>
              <a:t>MapReduce vs Apache Spark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FF00"/>
                </a:solidFill>
              </a:rPr>
              <a:t>              Who Wins the Battle!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374150" y="1103850"/>
            <a:ext cx="6395700" cy="403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graphicFrame>
        <p:nvGraphicFramePr>
          <p:cNvPr id="376" name="Shape 37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{E2A09487-2E66-4C8F-BCC4-7503968FAD4F}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Apache Spark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MapReduce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Easy to program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Difficult to program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Executes jobs 10 to 100 times faster than Hadoop MapReduce.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MapReduce does not leverage the memory of the hadoop cluster to the maximum.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Programmers can modify the data in real-time through Spark streaming.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Allows you to just process a batch of stored data.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Has in-built interactive mode.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 in-built interactive mode except tools like Pig and Hive.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362200" y="81425"/>
            <a:ext cx="7269000" cy="8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155CC"/>
                </a:solidFill>
              </a:rPr>
              <a:t>     </a:t>
            </a:r>
            <a:r>
              <a:rPr b="1" lang="en" sz="2400">
                <a:solidFill>
                  <a:srgbClr val="FFFF00"/>
                </a:solidFill>
              </a:rPr>
              <a:t>What’s GraphX ??</a:t>
            </a:r>
            <a:r>
              <a:rPr b="1" lang="en" sz="2400">
                <a:solidFill>
                  <a:srgbClr val="FFFF00"/>
                </a:solidFill>
              </a:rPr>
              <a:t>        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374150" y="1197800"/>
            <a:ext cx="6395700" cy="38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GraphX is a new component in Spark for graphs and graph-parallel computation. 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At a high level, GraphX extends the Spark</a:t>
            </a:r>
            <a:r>
              <a:rPr lang="en" sz="1800">
                <a:solidFill>
                  <a:schemeClr val="lt1"/>
                </a:solidFill>
                <a:hlinkClick r:id="rId3"/>
              </a:rPr>
              <a:t> RDD</a:t>
            </a:r>
            <a:r>
              <a:rPr lang="en" sz="1800">
                <a:solidFill>
                  <a:schemeClr val="lt1"/>
                </a:solidFill>
              </a:rPr>
              <a:t> by introducing a new</a:t>
            </a:r>
            <a:r>
              <a:rPr lang="en" sz="1800">
                <a:solidFill>
                  <a:schemeClr val="lt1"/>
                </a:solidFill>
                <a:hlinkClick r:id="rId4"/>
              </a:rPr>
              <a:t> Graph</a:t>
            </a:r>
            <a:r>
              <a:rPr lang="en" sz="1800">
                <a:solidFill>
                  <a:schemeClr val="lt1"/>
                </a:solidFill>
              </a:rPr>
              <a:t> abstraction: a directed multigraph with properties attached to each vertex and edge. 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There are various other graph processing systems namely, ApacheGraph, Pregel (GoldenOrb), Giraph, or Stanford GPS etc.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" sz="1800">
                <a:solidFill>
                  <a:schemeClr val="lt1"/>
                </a:solidFill>
              </a:rPr>
              <a:t>Pregel, PowerGraph are new graph-parallel systems and do not address the challenges of graph construction and transformation which are overcome by GraphX.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creenshot from 2017-04-17 05:37:51.png" id="383" name="Shape 3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900" y="187875"/>
            <a:ext cx="3705224" cy="8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62200" y="81425"/>
            <a:ext cx="7269000" cy="88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1155CC"/>
                </a:solidFill>
              </a:rPr>
              <a:t>     </a:t>
            </a:r>
            <a:r>
              <a:rPr b="1" lang="en" sz="2400">
                <a:solidFill>
                  <a:srgbClr val="FFFF00"/>
                </a:solidFill>
              </a:rPr>
              <a:t>Why GraphX ??        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374150" y="1197800"/>
            <a:ext cx="6395700" cy="38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creenshot from 2017-04-17 05:37:51.png"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350" y="165300"/>
            <a:ext cx="3705224" cy="881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7-04-17 16:05:40.png" id="391" name="Shape 3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750" y="1500200"/>
            <a:ext cx="6745199" cy="36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