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F4EA36-26D9-4470-B2AB-F7DEF8E202B7}">
  <a:tblStyle styleId="{3BF4EA36-26D9-4470-B2AB-F7DEF8E202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612326"/>
            <a:ext cx="8222100" cy="65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Predicting the Popularity of YouTube Videos</a:t>
            </a:r>
            <a:endParaRPr sz="3200"/>
          </a:p>
        </p:txBody>
      </p:sp>
      <p:sp>
        <p:nvSpPr>
          <p:cNvPr id="86" name="Shape 86"/>
          <p:cNvSpPr txBox="1"/>
          <p:nvPr>
            <p:ph idx="1" type="subTitle"/>
          </p:nvPr>
        </p:nvSpPr>
        <p:spPr>
          <a:xfrm>
            <a:off x="598098" y="2264525"/>
            <a:ext cx="66516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a:t>SNLP Term Project </a:t>
            </a:r>
            <a:r>
              <a:rPr i="1" lang="en"/>
              <a:t>Final Presentation</a:t>
            </a:r>
            <a:endParaRPr i="1"/>
          </a:p>
        </p:txBody>
      </p:sp>
      <p:pic>
        <p:nvPicPr>
          <p:cNvPr id="87" name="Shape 87"/>
          <p:cNvPicPr preferRelativeResize="0"/>
          <p:nvPr/>
        </p:nvPicPr>
        <p:blipFill>
          <a:blip r:embed="rId3">
            <a:alphaModFix/>
          </a:blip>
          <a:stretch>
            <a:fillRect/>
          </a:stretch>
        </p:blipFill>
        <p:spPr>
          <a:xfrm>
            <a:off x="4943525" y="3168275"/>
            <a:ext cx="3876675" cy="1573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1421175" y="2152350"/>
            <a:ext cx="4689900" cy="838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93" name="Shape 9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general accepted notion about popularity of user generated contents is that they attain their peak popularity within first few days and then gradually fade.</a:t>
            </a:r>
            <a:endParaRPr/>
          </a:p>
          <a:p>
            <a:pPr indent="-342900" lvl="0" marL="457200" rtl="0">
              <a:spcBef>
                <a:spcPts val="0"/>
              </a:spcBef>
              <a:spcAft>
                <a:spcPts val="0"/>
              </a:spcAft>
              <a:buSzPts val="1800"/>
              <a:buChar char="●"/>
            </a:pPr>
            <a:r>
              <a:rPr lang="en"/>
              <a:t>However, there are some videos which obtain their peak popularity after at least one year from being uploaded and these are termed as Sleeping Beauties and observation is that these videos engage users more compared to other videos on YouTube.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examples</a:t>
            </a:r>
            <a:endParaRPr/>
          </a:p>
        </p:txBody>
      </p:sp>
      <p:sp>
        <p:nvSpPr>
          <p:cNvPr id="99" name="Shape 9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0" name="Shape 100"/>
          <p:cNvPicPr preferRelativeResize="0"/>
          <p:nvPr/>
        </p:nvPicPr>
        <p:blipFill>
          <a:blip r:embed="rId3">
            <a:alphaModFix/>
          </a:blip>
          <a:stretch>
            <a:fillRect/>
          </a:stretch>
        </p:blipFill>
        <p:spPr>
          <a:xfrm>
            <a:off x="358800" y="1017800"/>
            <a:ext cx="6046249" cy="1857325"/>
          </a:xfrm>
          <a:prstGeom prst="rect">
            <a:avLst/>
          </a:prstGeom>
          <a:noFill/>
          <a:ln>
            <a:noFill/>
          </a:ln>
        </p:spPr>
      </p:pic>
      <p:pic>
        <p:nvPicPr>
          <p:cNvPr id="101" name="Shape 101"/>
          <p:cNvPicPr preferRelativeResize="0"/>
          <p:nvPr/>
        </p:nvPicPr>
        <p:blipFill>
          <a:blip r:embed="rId4">
            <a:alphaModFix/>
          </a:blip>
          <a:stretch>
            <a:fillRect/>
          </a:stretch>
        </p:blipFill>
        <p:spPr>
          <a:xfrm>
            <a:off x="358800" y="2875125"/>
            <a:ext cx="5989275" cy="1857325"/>
          </a:xfrm>
          <a:prstGeom prst="rect">
            <a:avLst/>
          </a:prstGeom>
          <a:noFill/>
          <a:ln>
            <a:noFill/>
          </a:ln>
        </p:spPr>
      </p:pic>
      <p:sp>
        <p:nvSpPr>
          <p:cNvPr id="102" name="Shape 102"/>
          <p:cNvSpPr txBox="1"/>
          <p:nvPr/>
        </p:nvSpPr>
        <p:spPr>
          <a:xfrm>
            <a:off x="6405050" y="1976350"/>
            <a:ext cx="2693700" cy="18573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Above is a daily video count graph of a Sleeping Beauty video.</a:t>
            </a:r>
            <a:endParaRPr/>
          </a:p>
          <a:p>
            <a:pPr indent="-317500" lvl="0" marL="457200">
              <a:spcBef>
                <a:spcPts val="0"/>
              </a:spcBef>
              <a:spcAft>
                <a:spcPts val="0"/>
              </a:spcAft>
              <a:buSzPts val="1400"/>
              <a:buChar char="●"/>
            </a:pPr>
            <a:r>
              <a:rPr lang="en"/>
              <a:t>Below is a daily video count graph of a non - Sleeping Beauty video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Aim of the Project</a:t>
            </a:r>
            <a:endParaRPr/>
          </a:p>
        </p:txBody>
      </p:sp>
      <p:sp>
        <p:nvSpPr>
          <p:cNvPr id="108" name="Shape 10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aim of the project is to build a model to predict whether a video is a sleeping beauty.</a:t>
            </a:r>
            <a:endParaRPr/>
          </a:p>
          <a:p>
            <a:pPr indent="-342900" lvl="0" marL="457200">
              <a:spcBef>
                <a:spcPts val="0"/>
              </a:spcBef>
              <a:spcAft>
                <a:spcPts val="0"/>
              </a:spcAft>
              <a:buSzPts val="1800"/>
              <a:buChar char="●"/>
            </a:pPr>
            <a:r>
              <a:rPr lang="en"/>
              <a:t>We aim to build a machine learning model using NLP techniques like Sentimental analysis and Objects in the video on the video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a:t>
            </a:r>
            <a:endParaRPr/>
          </a:p>
        </p:txBody>
      </p:sp>
      <p:sp>
        <p:nvSpPr>
          <p:cNvPr id="114" name="Shape 1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gathered approximately 130 K+ video ids reported in past works related to this work and then scraped the statistics like daily view count, total views, likes, dislikes and comments for each video. The videos included in the dataset are a mixture of videos featured in “Recently Featured”, “Most Viewed”, “Top Rated” and “Most Discussed” sections.</a:t>
            </a:r>
            <a:endParaRPr/>
          </a:p>
          <a:p>
            <a:pPr indent="-342900" lvl="0" marL="457200">
              <a:spcBef>
                <a:spcPts val="0"/>
              </a:spcBef>
              <a:spcAft>
                <a:spcPts val="0"/>
              </a:spcAft>
              <a:buSzPts val="1800"/>
              <a:buChar char="●"/>
            </a:pPr>
            <a:r>
              <a:rPr lang="en"/>
              <a:t>We also collected YouTube bounding boxes dataset to analyze the objects present in the video.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Significant Peak Detection</a:t>
            </a:r>
            <a:endParaRPr/>
          </a:p>
        </p:txBody>
      </p:sp>
      <p:sp>
        <p:nvSpPr>
          <p:cNvPr id="120" name="Shape 1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Significant Peak</a:t>
            </a:r>
            <a:r>
              <a:rPr lang="en"/>
              <a:t> - If a video has a set of local maximas in the daily count graph, let the mean and standard deviation of these set of elements be </a:t>
            </a:r>
            <a:r>
              <a:rPr b="1" lang="en"/>
              <a:t>M</a:t>
            </a:r>
            <a:r>
              <a:rPr lang="en"/>
              <a:t> and </a:t>
            </a:r>
            <a:r>
              <a:rPr b="1" lang="en"/>
              <a:t>S</a:t>
            </a:r>
            <a:r>
              <a:rPr lang="en"/>
              <a:t> respectively, then the first local peak with view count greater than </a:t>
            </a:r>
            <a:r>
              <a:rPr b="1" lang="en"/>
              <a:t>M+S</a:t>
            </a:r>
            <a:r>
              <a:rPr lang="en"/>
              <a:t> is called a Significant Peak.</a:t>
            </a:r>
            <a:endParaRPr/>
          </a:p>
          <a:p>
            <a:pPr indent="-342900" lvl="0" marL="457200" rtl="0">
              <a:spcBef>
                <a:spcPts val="0"/>
              </a:spcBef>
              <a:spcAft>
                <a:spcPts val="0"/>
              </a:spcAft>
              <a:buSzPts val="1800"/>
              <a:buChar char="●"/>
            </a:pPr>
            <a:r>
              <a:rPr lang="en"/>
              <a:t>If the significant peak occurs after at least an year after uploading the video then it is classified as Sleeping Beauty.</a:t>
            </a:r>
            <a:endParaRPr/>
          </a:p>
          <a:p>
            <a:pPr indent="0" lvl="0" marL="0">
              <a:spcBef>
                <a:spcPts val="1600"/>
              </a:spcBef>
              <a:spcAft>
                <a:spcPts val="1600"/>
              </a:spcAft>
              <a:buNone/>
            </a:pPr>
            <a:r>
              <a:t/>
            </a:r>
            <a:endParaRPr/>
          </a:p>
        </p:txBody>
      </p:sp>
      <p:graphicFrame>
        <p:nvGraphicFramePr>
          <p:cNvPr id="121" name="Shape 121"/>
          <p:cNvGraphicFramePr/>
          <p:nvPr/>
        </p:nvGraphicFramePr>
        <p:xfrm>
          <a:off x="862300" y="3374625"/>
          <a:ext cx="3000000" cy="3000000"/>
        </p:xfrm>
        <a:graphic>
          <a:graphicData uri="http://schemas.openxmlformats.org/drawingml/2006/table">
            <a:tbl>
              <a:tblPr>
                <a:noFill/>
                <a:tableStyleId>{3BF4EA36-26D9-4470-B2AB-F7DEF8E202B7}</a:tableStyleId>
              </a:tblPr>
              <a:tblGrid>
                <a:gridCol w="3619500"/>
                <a:gridCol w="3619500"/>
              </a:tblGrid>
              <a:tr h="381000">
                <a:tc>
                  <a:txBody>
                    <a:bodyPr>
                      <a:noAutofit/>
                    </a:bodyPr>
                    <a:lstStyle/>
                    <a:p>
                      <a:pPr indent="0" lvl="0" marL="0">
                        <a:spcBef>
                          <a:spcPts val="0"/>
                        </a:spcBef>
                        <a:spcAft>
                          <a:spcPts val="0"/>
                        </a:spcAft>
                        <a:buNone/>
                      </a:pPr>
                      <a:r>
                        <a:rPr lang="en"/>
                        <a:t>Sleeping Beauties Count</a:t>
                      </a:r>
                      <a:endParaRPr/>
                    </a:p>
                  </a:txBody>
                  <a:tcPr marT="91425" marB="91425" marR="91425" marL="91425"/>
                </a:tc>
                <a:tc>
                  <a:txBody>
                    <a:bodyPr>
                      <a:noAutofit/>
                    </a:bodyPr>
                    <a:lstStyle/>
                    <a:p>
                      <a:pPr indent="0" lvl="0" marL="0">
                        <a:spcBef>
                          <a:spcPts val="0"/>
                        </a:spcBef>
                        <a:spcAft>
                          <a:spcPts val="0"/>
                        </a:spcAft>
                        <a:buNone/>
                      </a:pPr>
                      <a:r>
                        <a:rPr lang="en"/>
                        <a:t>44562</a:t>
                      </a:r>
                      <a:endParaRPr/>
                    </a:p>
                  </a:txBody>
                  <a:tcPr marT="91425" marB="91425" marR="91425" marL="91425"/>
                </a:tc>
              </a:tr>
              <a:tr h="381000">
                <a:tc>
                  <a:txBody>
                    <a:bodyPr>
                      <a:noAutofit/>
                    </a:bodyPr>
                    <a:lstStyle/>
                    <a:p>
                      <a:pPr indent="0" lvl="0" marL="0">
                        <a:spcBef>
                          <a:spcPts val="0"/>
                        </a:spcBef>
                        <a:spcAft>
                          <a:spcPts val="0"/>
                        </a:spcAft>
                        <a:buNone/>
                      </a:pPr>
                      <a:r>
                        <a:rPr lang="en"/>
                        <a:t>Non Sleeping Beauties Count</a:t>
                      </a:r>
                      <a:endParaRPr/>
                    </a:p>
                  </a:txBody>
                  <a:tcPr marT="91425" marB="91425" marR="91425" marL="91425"/>
                </a:tc>
                <a:tc>
                  <a:txBody>
                    <a:bodyPr>
                      <a:noAutofit/>
                    </a:bodyPr>
                    <a:lstStyle/>
                    <a:p>
                      <a:pPr indent="0" lvl="0" marL="0">
                        <a:spcBef>
                          <a:spcPts val="0"/>
                        </a:spcBef>
                        <a:spcAft>
                          <a:spcPts val="0"/>
                        </a:spcAft>
                        <a:buNone/>
                      </a:pPr>
                      <a:r>
                        <a:rPr lang="en"/>
                        <a:t>83819</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Features</a:t>
            </a:r>
            <a:endParaRPr/>
          </a:p>
        </p:txBody>
      </p:sp>
      <p:sp>
        <p:nvSpPr>
          <p:cNvPr id="127" name="Shape 1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Length of the titles and descriptions</a:t>
            </a:r>
            <a:endParaRPr/>
          </a:p>
          <a:p>
            <a:pPr indent="-342900" lvl="0" marL="457200" rtl="0">
              <a:spcBef>
                <a:spcPts val="0"/>
              </a:spcBef>
              <a:spcAft>
                <a:spcPts val="0"/>
              </a:spcAft>
              <a:buSzPts val="1800"/>
              <a:buAutoNum type="arabicPeriod"/>
            </a:pPr>
            <a:r>
              <a:rPr lang="en"/>
              <a:t>Stop Words</a:t>
            </a:r>
            <a:endParaRPr/>
          </a:p>
          <a:p>
            <a:pPr indent="-342900" lvl="0" marL="457200" rtl="0">
              <a:spcBef>
                <a:spcPts val="0"/>
              </a:spcBef>
              <a:spcAft>
                <a:spcPts val="0"/>
              </a:spcAft>
              <a:buSzPts val="1800"/>
              <a:buAutoNum type="arabicPeriod"/>
            </a:pPr>
            <a:r>
              <a:rPr lang="en"/>
              <a:t>Words having different sentiment scores (positive, neutral or negative)</a:t>
            </a:r>
            <a:endParaRPr/>
          </a:p>
          <a:p>
            <a:pPr indent="-342900" lvl="0" marL="457200" rtl="0">
              <a:spcBef>
                <a:spcPts val="0"/>
              </a:spcBef>
              <a:spcAft>
                <a:spcPts val="0"/>
              </a:spcAft>
              <a:buSzPts val="1800"/>
              <a:buAutoNum type="arabicPeriod"/>
            </a:pPr>
            <a:r>
              <a:rPr lang="en"/>
              <a:t>Internet slangs</a:t>
            </a:r>
            <a:endParaRPr/>
          </a:p>
          <a:p>
            <a:pPr indent="-342900" lvl="0" marL="457200" rtl="0">
              <a:spcBef>
                <a:spcPts val="0"/>
              </a:spcBef>
              <a:spcAft>
                <a:spcPts val="0"/>
              </a:spcAft>
              <a:buSzPts val="1800"/>
              <a:buAutoNum type="arabicPeriod"/>
            </a:pPr>
            <a:r>
              <a:rPr lang="en"/>
              <a:t>Part of Speech Tags</a:t>
            </a:r>
            <a:endParaRPr/>
          </a:p>
          <a:p>
            <a:pPr indent="-342900" lvl="0" marL="457200" rtl="0">
              <a:spcBef>
                <a:spcPts val="0"/>
              </a:spcBef>
              <a:spcAft>
                <a:spcPts val="0"/>
              </a:spcAft>
              <a:buSzPts val="1800"/>
              <a:buAutoNum type="arabicPeriod"/>
            </a:pPr>
            <a:r>
              <a:rPr lang="en"/>
              <a:t>Possessive case</a:t>
            </a:r>
            <a:endParaRPr/>
          </a:p>
          <a:p>
            <a:pPr indent="-342900" lvl="0" marL="457200">
              <a:spcBef>
                <a:spcPts val="0"/>
              </a:spcBef>
              <a:spcAft>
                <a:spcPts val="0"/>
              </a:spcAft>
              <a:buSzPts val="1800"/>
              <a:buAutoNum type="arabicPeriod"/>
            </a:pPr>
            <a:r>
              <a:rPr lang="en"/>
              <a:t>Object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Sample Observations</a:t>
            </a:r>
            <a:endParaRPr/>
          </a:p>
        </p:txBody>
      </p:sp>
      <p:sp>
        <p:nvSpPr>
          <p:cNvPr id="133" name="Shape 133"/>
          <p:cNvSpPr txBox="1"/>
          <p:nvPr>
            <p:ph idx="1" type="body"/>
          </p:nvPr>
        </p:nvSpPr>
        <p:spPr>
          <a:xfrm>
            <a:off x="311700" y="1207425"/>
            <a:ext cx="3999900" cy="333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Stop Words -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rPr lang="en"/>
              <a:t>Avg Length - </a:t>
            </a:r>
            <a:endParaRPr/>
          </a:p>
        </p:txBody>
      </p:sp>
      <p:pic>
        <p:nvPicPr>
          <p:cNvPr id="134" name="Shape 134"/>
          <p:cNvPicPr preferRelativeResize="0"/>
          <p:nvPr/>
        </p:nvPicPr>
        <p:blipFill>
          <a:blip r:embed="rId3">
            <a:alphaModFix/>
          </a:blip>
          <a:stretch>
            <a:fillRect/>
          </a:stretch>
        </p:blipFill>
        <p:spPr>
          <a:xfrm>
            <a:off x="2001525" y="1114550"/>
            <a:ext cx="3523200" cy="712000"/>
          </a:xfrm>
          <a:prstGeom prst="rect">
            <a:avLst/>
          </a:prstGeom>
          <a:noFill/>
          <a:ln>
            <a:noFill/>
          </a:ln>
        </p:spPr>
      </p:pic>
      <p:pic>
        <p:nvPicPr>
          <p:cNvPr id="135" name="Shape 135"/>
          <p:cNvPicPr preferRelativeResize="0"/>
          <p:nvPr/>
        </p:nvPicPr>
        <p:blipFill>
          <a:blip r:embed="rId4">
            <a:alphaModFix/>
          </a:blip>
          <a:stretch>
            <a:fillRect/>
          </a:stretch>
        </p:blipFill>
        <p:spPr>
          <a:xfrm>
            <a:off x="2001525" y="2573025"/>
            <a:ext cx="3903375" cy="60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 Analysis</a:t>
            </a:r>
            <a:endParaRPr/>
          </a:p>
        </p:txBody>
      </p:sp>
      <p:sp>
        <p:nvSpPr>
          <p:cNvPr id="141" name="Shape 1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have analysed different objects present in the video and their correlation with Sleeping beauties and Non Sleeping beauties using </a:t>
            </a:r>
            <a:r>
              <a:rPr lang="en"/>
              <a:t>YouTube bounding boxes dataset.</a:t>
            </a:r>
            <a:endParaRPr/>
          </a:p>
          <a:p>
            <a:pPr indent="-342900" lvl="0" marL="457200" rtl="0">
              <a:spcBef>
                <a:spcPts val="0"/>
              </a:spcBef>
              <a:spcAft>
                <a:spcPts val="0"/>
              </a:spcAft>
              <a:buSzPts val="1800"/>
              <a:buChar char="●"/>
            </a:pPr>
            <a:r>
              <a:rPr lang="en"/>
              <a:t>For a Sample data of 1100 videos of Sleeping Beauties and 1100 videos of Non Sleeping Beauties the following data is obtained.</a:t>
            </a:r>
            <a:endParaRPr/>
          </a:p>
          <a:p>
            <a:pPr indent="0" lvl="0" marL="0" rtl="0">
              <a:spcBef>
                <a:spcPts val="1600"/>
              </a:spcBef>
              <a:spcAft>
                <a:spcPts val="1600"/>
              </a:spcAft>
              <a:buNone/>
            </a:pPr>
            <a:r>
              <a:t/>
            </a:r>
            <a:endParaRPr/>
          </a:p>
        </p:txBody>
      </p:sp>
      <p:graphicFrame>
        <p:nvGraphicFramePr>
          <p:cNvPr id="142" name="Shape 142"/>
          <p:cNvGraphicFramePr/>
          <p:nvPr/>
        </p:nvGraphicFramePr>
        <p:xfrm>
          <a:off x="760825" y="2995475"/>
          <a:ext cx="3000000" cy="3000000"/>
        </p:xfrm>
        <a:graphic>
          <a:graphicData uri="http://schemas.openxmlformats.org/drawingml/2006/table">
            <a:tbl>
              <a:tblPr>
                <a:noFill/>
                <a:tableStyleId>{3BF4EA36-26D9-4470-B2AB-F7DEF8E202B7}</a:tableStyleId>
              </a:tblPr>
              <a:tblGrid>
                <a:gridCol w="1449100"/>
                <a:gridCol w="1449100"/>
              </a:tblGrid>
              <a:tr h="381000">
                <a:tc>
                  <a:txBody>
                    <a:bodyPr>
                      <a:noAutofit/>
                    </a:bodyPr>
                    <a:lstStyle/>
                    <a:p>
                      <a:pPr indent="0" lvl="0" marL="0">
                        <a:spcBef>
                          <a:spcPts val="0"/>
                        </a:spcBef>
                        <a:spcAft>
                          <a:spcPts val="0"/>
                        </a:spcAft>
                        <a:buNone/>
                      </a:pPr>
                      <a:r>
                        <a:rPr lang="en"/>
                        <a:t>bear</a:t>
                      </a:r>
                      <a:endParaRPr/>
                    </a:p>
                  </a:txBody>
                  <a:tcPr marT="91425" marB="91425" marR="91425" marL="91425"/>
                </a:tc>
                <a:tc>
                  <a:txBody>
                    <a:bodyPr>
                      <a:noAutofit/>
                    </a:bodyPr>
                    <a:lstStyle/>
                    <a:p>
                      <a:pPr indent="0" lvl="0" marL="0">
                        <a:spcBef>
                          <a:spcPts val="0"/>
                        </a:spcBef>
                        <a:spcAft>
                          <a:spcPts val="0"/>
                        </a:spcAft>
                        <a:buNone/>
                      </a:pPr>
                      <a:r>
                        <a:rPr lang="en"/>
                        <a:t>3804</a:t>
                      </a:r>
                      <a:endParaRPr/>
                    </a:p>
                  </a:txBody>
                  <a:tcPr marT="91425" marB="91425" marR="91425" marL="91425"/>
                </a:tc>
              </a:tr>
              <a:tr h="396200">
                <a:tc>
                  <a:txBody>
                    <a:bodyPr>
                      <a:noAutofit/>
                    </a:bodyPr>
                    <a:lstStyle/>
                    <a:p>
                      <a:pPr indent="0" lvl="0" marL="0">
                        <a:spcBef>
                          <a:spcPts val="0"/>
                        </a:spcBef>
                        <a:spcAft>
                          <a:spcPts val="0"/>
                        </a:spcAft>
                        <a:buNone/>
                      </a:pPr>
                      <a:r>
                        <a:rPr lang="en"/>
                        <a:t>person</a:t>
                      </a:r>
                      <a:endParaRPr/>
                    </a:p>
                  </a:txBody>
                  <a:tcPr marT="91425" marB="91425" marR="91425" marL="91425"/>
                </a:tc>
                <a:tc>
                  <a:txBody>
                    <a:bodyPr>
                      <a:noAutofit/>
                    </a:bodyPr>
                    <a:lstStyle/>
                    <a:p>
                      <a:pPr indent="0" lvl="0" marL="0">
                        <a:spcBef>
                          <a:spcPts val="0"/>
                        </a:spcBef>
                        <a:spcAft>
                          <a:spcPts val="0"/>
                        </a:spcAft>
                        <a:buNone/>
                      </a:pPr>
                      <a:r>
                        <a:rPr lang="en"/>
                        <a:t>3200</a:t>
                      </a:r>
                      <a:endParaRPr/>
                    </a:p>
                  </a:txBody>
                  <a:tcPr marT="91425" marB="91425" marR="91425" marL="91425"/>
                </a:tc>
              </a:tr>
              <a:tr h="381000">
                <a:tc>
                  <a:txBody>
                    <a:bodyPr>
                      <a:noAutofit/>
                    </a:bodyPr>
                    <a:lstStyle/>
                    <a:p>
                      <a:pPr indent="0" lvl="0" marL="0">
                        <a:spcBef>
                          <a:spcPts val="0"/>
                        </a:spcBef>
                        <a:spcAft>
                          <a:spcPts val="0"/>
                        </a:spcAft>
                        <a:buNone/>
                      </a:pPr>
                      <a:r>
                        <a:rPr lang="en"/>
                        <a:t>elephant</a:t>
                      </a:r>
                      <a:endParaRPr/>
                    </a:p>
                  </a:txBody>
                  <a:tcPr marT="91425" marB="91425" marR="91425" marL="91425"/>
                </a:tc>
                <a:tc>
                  <a:txBody>
                    <a:bodyPr>
                      <a:noAutofit/>
                    </a:bodyPr>
                    <a:lstStyle/>
                    <a:p>
                      <a:pPr indent="0" lvl="0" marL="0">
                        <a:spcBef>
                          <a:spcPts val="0"/>
                        </a:spcBef>
                        <a:spcAft>
                          <a:spcPts val="0"/>
                        </a:spcAft>
                        <a:buNone/>
                      </a:pPr>
                      <a:r>
                        <a:rPr lang="en"/>
                        <a:t>3165</a:t>
                      </a:r>
                      <a:endParaRPr/>
                    </a:p>
                  </a:txBody>
                  <a:tcPr marT="91425" marB="91425" marR="91425" marL="91425"/>
                </a:tc>
              </a:tr>
              <a:tr h="381000">
                <a:tc>
                  <a:txBody>
                    <a:bodyPr>
                      <a:noAutofit/>
                    </a:bodyPr>
                    <a:lstStyle/>
                    <a:p>
                      <a:pPr indent="0" lvl="0" marL="0">
                        <a:spcBef>
                          <a:spcPts val="0"/>
                        </a:spcBef>
                        <a:spcAft>
                          <a:spcPts val="0"/>
                        </a:spcAft>
                        <a:buNone/>
                      </a:pPr>
                      <a:r>
                        <a:rPr lang="en"/>
                        <a:t>airplane</a:t>
                      </a:r>
                      <a:endParaRPr/>
                    </a:p>
                  </a:txBody>
                  <a:tcPr marT="91425" marB="91425" marR="91425" marL="91425"/>
                </a:tc>
                <a:tc>
                  <a:txBody>
                    <a:bodyPr>
                      <a:noAutofit/>
                    </a:bodyPr>
                    <a:lstStyle/>
                    <a:p>
                      <a:pPr indent="0" lvl="0" marL="0">
                        <a:spcBef>
                          <a:spcPts val="0"/>
                        </a:spcBef>
                        <a:spcAft>
                          <a:spcPts val="0"/>
                        </a:spcAft>
                        <a:buNone/>
                      </a:pPr>
                      <a:r>
                        <a:rPr lang="en"/>
                        <a:t>3073</a:t>
                      </a:r>
                      <a:endParaRPr/>
                    </a:p>
                  </a:txBody>
                  <a:tcPr marT="91425" marB="91425" marR="91425" marL="91425"/>
                </a:tc>
              </a:tr>
            </a:tbl>
          </a:graphicData>
        </a:graphic>
      </p:graphicFrame>
      <p:graphicFrame>
        <p:nvGraphicFramePr>
          <p:cNvPr id="143" name="Shape 143"/>
          <p:cNvGraphicFramePr/>
          <p:nvPr/>
        </p:nvGraphicFramePr>
        <p:xfrm>
          <a:off x="4408450" y="2995475"/>
          <a:ext cx="3000000" cy="3000000"/>
        </p:xfrm>
        <a:graphic>
          <a:graphicData uri="http://schemas.openxmlformats.org/drawingml/2006/table">
            <a:tbl>
              <a:tblPr>
                <a:noFill/>
                <a:tableStyleId>{3BF4EA36-26D9-4470-B2AB-F7DEF8E202B7}</a:tableStyleId>
              </a:tblPr>
              <a:tblGrid>
                <a:gridCol w="1449100"/>
                <a:gridCol w="1449100"/>
              </a:tblGrid>
              <a:tr h="381000">
                <a:tc>
                  <a:txBody>
                    <a:bodyPr>
                      <a:noAutofit/>
                    </a:bodyPr>
                    <a:lstStyle/>
                    <a:p>
                      <a:pPr indent="0" lvl="0" marL="0" rtl="0">
                        <a:spcBef>
                          <a:spcPts val="0"/>
                        </a:spcBef>
                        <a:spcAft>
                          <a:spcPts val="0"/>
                        </a:spcAft>
                        <a:buNone/>
                      </a:pPr>
                      <a:r>
                        <a:rPr lang="en"/>
                        <a:t>person</a:t>
                      </a:r>
                      <a:endParaRPr/>
                    </a:p>
                  </a:txBody>
                  <a:tcPr marT="91425" marB="91425" marR="91425" marL="91425"/>
                </a:tc>
                <a:tc>
                  <a:txBody>
                    <a:bodyPr>
                      <a:noAutofit/>
                    </a:bodyPr>
                    <a:lstStyle/>
                    <a:p>
                      <a:pPr indent="0" lvl="0" marL="0" rtl="0">
                        <a:spcBef>
                          <a:spcPts val="0"/>
                        </a:spcBef>
                        <a:spcAft>
                          <a:spcPts val="0"/>
                        </a:spcAft>
                        <a:buNone/>
                      </a:pPr>
                      <a:r>
                        <a:rPr lang="en"/>
                        <a:t>9283</a:t>
                      </a:r>
                      <a:endParaRPr/>
                    </a:p>
                  </a:txBody>
                  <a:tcPr marT="91425" marB="91425" marR="91425" marL="91425"/>
                </a:tc>
              </a:tr>
              <a:tr h="396200">
                <a:tc>
                  <a:txBody>
                    <a:bodyPr>
                      <a:noAutofit/>
                    </a:bodyPr>
                    <a:lstStyle/>
                    <a:p>
                      <a:pPr indent="0" lvl="0" marL="0" rtl="0">
                        <a:spcBef>
                          <a:spcPts val="0"/>
                        </a:spcBef>
                        <a:spcAft>
                          <a:spcPts val="0"/>
                        </a:spcAft>
                        <a:buNone/>
                      </a:pPr>
                      <a:r>
                        <a:rPr lang="en"/>
                        <a:t>horse</a:t>
                      </a:r>
                      <a:endParaRPr b="1"/>
                    </a:p>
                  </a:txBody>
                  <a:tcPr marT="91425" marB="91425" marR="91425" marL="91425"/>
                </a:tc>
                <a:tc>
                  <a:txBody>
                    <a:bodyPr>
                      <a:noAutofit/>
                    </a:bodyPr>
                    <a:lstStyle/>
                    <a:p>
                      <a:pPr indent="0" lvl="0" marL="0" rtl="0">
                        <a:spcBef>
                          <a:spcPts val="0"/>
                        </a:spcBef>
                        <a:spcAft>
                          <a:spcPts val="0"/>
                        </a:spcAft>
                        <a:buNone/>
                      </a:pPr>
                      <a:r>
                        <a:rPr lang="en"/>
                        <a:t>2124</a:t>
                      </a:r>
                      <a:endParaRPr/>
                    </a:p>
                  </a:txBody>
                  <a:tcPr marT="91425" marB="91425" marR="91425" marL="91425"/>
                </a:tc>
              </a:tr>
              <a:tr h="381000">
                <a:tc>
                  <a:txBody>
                    <a:bodyPr>
                      <a:noAutofit/>
                    </a:bodyPr>
                    <a:lstStyle/>
                    <a:p>
                      <a:pPr indent="0" lvl="0" marL="0" rtl="0">
                        <a:spcBef>
                          <a:spcPts val="0"/>
                        </a:spcBef>
                        <a:spcAft>
                          <a:spcPts val="0"/>
                        </a:spcAft>
                        <a:buNone/>
                      </a:pPr>
                      <a:r>
                        <a:rPr lang="en"/>
                        <a:t>bicycle</a:t>
                      </a:r>
                      <a:endParaRPr/>
                    </a:p>
                  </a:txBody>
                  <a:tcPr marT="91425" marB="91425" marR="91425" marL="91425"/>
                </a:tc>
                <a:tc>
                  <a:txBody>
                    <a:bodyPr>
                      <a:noAutofit/>
                    </a:bodyPr>
                    <a:lstStyle/>
                    <a:p>
                      <a:pPr indent="0" lvl="0" marL="0" rtl="0">
                        <a:spcBef>
                          <a:spcPts val="0"/>
                        </a:spcBef>
                        <a:spcAft>
                          <a:spcPts val="0"/>
                        </a:spcAft>
                        <a:buNone/>
                      </a:pPr>
                      <a:r>
                        <a:rPr lang="en"/>
                        <a:t>1627</a:t>
                      </a:r>
                      <a:endParaRPr/>
                    </a:p>
                  </a:txBody>
                  <a:tcPr marT="91425" marB="91425" marR="91425" marL="91425"/>
                </a:tc>
              </a:tr>
              <a:tr h="381000">
                <a:tc>
                  <a:txBody>
                    <a:bodyPr>
                      <a:noAutofit/>
                    </a:bodyPr>
                    <a:lstStyle/>
                    <a:p>
                      <a:pPr indent="0" lvl="0" marL="0" rtl="0">
                        <a:spcBef>
                          <a:spcPts val="0"/>
                        </a:spcBef>
                        <a:spcAft>
                          <a:spcPts val="0"/>
                        </a:spcAft>
                        <a:buNone/>
                      </a:pPr>
                      <a:r>
                        <a:rPr lang="en"/>
                        <a:t>bird</a:t>
                      </a:r>
                      <a:endParaRPr/>
                    </a:p>
                  </a:txBody>
                  <a:tcPr marT="91425" marB="91425" marR="91425" marL="91425"/>
                </a:tc>
                <a:tc>
                  <a:txBody>
                    <a:bodyPr>
                      <a:noAutofit/>
                    </a:bodyPr>
                    <a:lstStyle/>
                    <a:p>
                      <a:pPr indent="0" lvl="0" marL="0" rtl="0">
                        <a:spcBef>
                          <a:spcPts val="0"/>
                        </a:spcBef>
                        <a:spcAft>
                          <a:spcPts val="0"/>
                        </a:spcAft>
                        <a:buNone/>
                      </a:pPr>
                      <a:r>
                        <a:rPr lang="en"/>
                        <a:t>1618</a:t>
                      </a:r>
                      <a:endParaRPr/>
                    </a:p>
                  </a:txBody>
                  <a:tcPr marT="91425" marB="91425" marR="91425" marL="91425"/>
                </a:tc>
              </a:tr>
            </a:tbl>
          </a:graphicData>
        </a:graphic>
      </p:graphicFrame>
      <p:sp>
        <p:nvSpPr>
          <p:cNvPr id="144" name="Shape 144"/>
          <p:cNvSpPr txBox="1"/>
          <p:nvPr/>
        </p:nvSpPr>
        <p:spPr>
          <a:xfrm>
            <a:off x="760825" y="4568875"/>
            <a:ext cx="6506100" cy="33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Sleeping Beauties                                         Non Sleeping Beauties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