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7" r:id="rId3"/>
    <p:sldId id="260" r:id="rId4"/>
    <p:sldId id="270" r:id="rId5"/>
    <p:sldId id="258" r:id="rId6"/>
    <p:sldId id="261" r:id="rId7"/>
    <p:sldId id="268" r:id="rId8"/>
    <p:sldId id="262" r:id="rId9"/>
    <p:sldId id="263" r:id="rId10"/>
    <p:sldId id="269" r:id="rId11"/>
    <p:sldId id="27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6D45"/>
    <a:srgbClr val="DF985C"/>
    <a:srgbClr val="DDA147"/>
    <a:srgbClr val="B54C2D"/>
    <a:srgbClr val="B669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5" d="100"/>
          <a:sy n="85" d="100"/>
        </p:scale>
        <p:origin x="42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kul vinakollu" userId="c30c87f9e9f0d1b0" providerId="LiveId" clId="{C1A545B9-3B7E-4562-BD2D-3FB26B704BF1}"/>
    <pc:docChg chg="undo custSel addSld delSld modSld sldOrd">
      <pc:chgData name="gokul vinakollu" userId="c30c87f9e9f0d1b0" providerId="LiveId" clId="{C1A545B9-3B7E-4562-BD2D-3FB26B704BF1}" dt="2022-04-15T05:32:21.856" v="380"/>
      <pc:docMkLst>
        <pc:docMk/>
      </pc:docMkLst>
      <pc:sldChg chg="modSp mod">
        <pc:chgData name="gokul vinakollu" userId="c30c87f9e9f0d1b0" providerId="LiveId" clId="{C1A545B9-3B7E-4562-BD2D-3FB26B704BF1}" dt="2022-04-15T05:19:31.406" v="378" actId="20577"/>
        <pc:sldMkLst>
          <pc:docMk/>
          <pc:sldMk cId="633738316" sldId="259"/>
        </pc:sldMkLst>
        <pc:spChg chg="mod">
          <ac:chgData name="gokul vinakollu" userId="c30c87f9e9f0d1b0" providerId="LiveId" clId="{C1A545B9-3B7E-4562-BD2D-3FB26B704BF1}" dt="2022-04-12T05:23:38.444" v="363" actId="207"/>
          <ac:spMkLst>
            <pc:docMk/>
            <pc:sldMk cId="633738316" sldId="259"/>
            <ac:spMk id="2" creationId="{0D1F047C-C727-42A7-85C5-68C5AA1B1A93}"/>
          </ac:spMkLst>
        </pc:spChg>
        <pc:spChg chg="mod">
          <ac:chgData name="gokul vinakollu" userId="c30c87f9e9f0d1b0" providerId="LiveId" clId="{C1A545B9-3B7E-4562-BD2D-3FB26B704BF1}" dt="2022-04-15T05:19:31.406" v="378" actId="20577"/>
          <ac:spMkLst>
            <pc:docMk/>
            <pc:sldMk cId="633738316" sldId="259"/>
            <ac:spMk id="3" creationId="{DB93FB3F-A8D4-46D3-A1C6-C79C64563729}"/>
          </ac:spMkLst>
        </pc:spChg>
        <pc:picChg chg="mod">
          <ac:chgData name="gokul vinakollu" userId="c30c87f9e9f0d1b0" providerId="LiveId" clId="{C1A545B9-3B7E-4562-BD2D-3FB26B704BF1}" dt="2022-04-12T05:24:26.604" v="377" actId="1035"/>
          <ac:picMkLst>
            <pc:docMk/>
            <pc:sldMk cId="633738316" sldId="259"/>
            <ac:picMk id="5" creationId="{91BC5572-FC33-4C1C-8DEE-C2CF75A75641}"/>
          </ac:picMkLst>
        </pc:picChg>
      </pc:sldChg>
      <pc:sldChg chg="ord">
        <pc:chgData name="gokul vinakollu" userId="c30c87f9e9f0d1b0" providerId="LiveId" clId="{C1A545B9-3B7E-4562-BD2D-3FB26B704BF1}" dt="2022-04-12T04:49:11.955" v="218"/>
        <pc:sldMkLst>
          <pc:docMk/>
          <pc:sldMk cId="2377540446" sldId="260"/>
        </pc:sldMkLst>
      </pc:sldChg>
      <pc:sldChg chg="modSp mod ord">
        <pc:chgData name="gokul vinakollu" userId="c30c87f9e9f0d1b0" providerId="LiveId" clId="{C1A545B9-3B7E-4562-BD2D-3FB26B704BF1}" dt="2022-04-12T05:07:14.421" v="263" actId="20578"/>
        <pc:sldMkLst>
          <pc:docMk/>
          <pc:sldMk cId="3905776767" sldId="262"/>
        </pc:sldMkLst>
        <pc:spChg chg="mod">
          <ac:chgData name="gokul vinakollu" userId="c30c87f9e9f0d1b0" providerId="LiveId" clId="{C1A545B9-3B7E-4562-BD2D-3FB26B704BF1}" dt="2022-04-12T05:00:10.375" v="230" actId="20577"/>
          <ac:spMkLst>
            <pc:docMk/>
            <pc:sldMk cId="3905776767" sldId="262"/>
            <ac:spMk id="3" creationId="{601FB82E-1FBC-4B44-8EDB-D3C071958A53}"/>
          </ac:spMkLst>
        </pc:spChg>
      </pc:sldChg>
      <pc:sldChg chg="modSp mod">
        <pc:chgData name="gokul vinakollu" userId="c30c87f9e9f0d1b0" providerId="LiveId" clId="{C1A545B9-3B7E-4562-BD2D-3FB26B704BF1}" dt="2022-04-12T05:00:33.032" v="234" actId="20577"/>
        <pc:sldMkLst>
          <pc:docMk/>
          <pc:sldMk cId="3828677208" sldId="263"/>
        </pc:sldMkLst>
        <pc:spChg chg="mod">
          <ac:chgData name="gokul vinakollu" userId="c30c87f9e9f0d1b0" providerId="LiveId" clId="{C1A545B9-3B7E-4562-BD2D-3FB26B704BF1}" dt="2022-04-12T05:00:33.032" v="234" actId="20577"/>
          <ac:spMkLst>
            <pc:docMk/>
            <pc:sldMk cId="3828677208" sldId="263"/>
            <ac:spMk id="3" creationId="{1E6A468B-42CF-4B6D-A4C5-EA3519187293}"/>
          </ac:spMkLst>
        </pc:spChg>
      </pc:sldChg>
      <pc:sldChg chg="add del">
        <pc:chgData name="gokul vinakollu" userId="c30c87f9e9f0d1b0" providerId="LiveId" clId="{C1A545B9-3B7E-4562-BD2D-3FB26B704BF1}" dt="2022-04-12T05:08:48.879" v="272" actId="47"/>
        <pc:sldMkLst>
          <pc:docMk/>
          <pc:sldMk cId="4259558894" sldId="264"/>
        </pc:sldMkLst>
      </pc:sldChg>
      <pc:sldChg chg="add del">
        <pc:chgData name="gokul vinakollu" userId="c30c87f9e9f0d1b0" providerId="LiveId" clId="{C1A545B9-3B7E-4562-BD2D-3FB26B704BF1}" dt="2022-04-12T05:08:50.429" v="273" actId="47"/>
        <pc:sldMkLst>
          <pc:docMk/>
          <pc:sldMk cId="2795108592" sldId="265"/>
        </pc:sldMkLst>
      </pc:sldChg>
      <pc:sldChg chg="ord">
        <pc:chgData name="gokul vinakollu" userId="c30c87f9e9f0d1b0" providerId="LiveId" clId="{C1A545B9-3B7E-4562-BD2D-3FB26B704BF1}" dt="2022-04-12T04:49:01.130" v="216"/>
        <pc:sldMkLst>
          <pc:docMk/>
          <pc:sldMk cId="2134637292" sldId="267"/>
        </pc:sldMkLst>
      </pc:sldChg>
      <pc:sldChg chg="addSp delSp modSp mod">
        <pc:chgData name="gokul vinakollu" userId="c30c87f9e9f0d1b0" providerId="LiveId" clId="{C1A545B9-3B7E-4562-BD2D-3FB26B704BF1}" dt="2022-04-12T05:21:51.089" v="361" actId="1440"/>
        <pc:sldMkLst>
          <pc:docMk/>
          <pc:sldMk cId="4279340657" sldId="268"/>
        </pc:sldMkLst>
        <pc:spChg chg="mod">
          <ac:chgData name="gokul vinakollu" userId="c30c87f9e9f0d1b0" providerId="LiveId" clId="{C1A545B9-3B7E-4562-BD2D-3FB26B704BF1}" dt="2022-04-12T05:09:08.723" v="274" actId="2711"/>
          <ac:spMkLst>
            <pc:docMk/>
            <pc:sldMk cId="4279340657" sldId="268"/>
            <ac:spMk id="2" creationId="{97D2987C-F5C7-4E0D-9776-8B269A74565B}"/>
          </ac:spMkLst>
        </pc:spChg>
        <pc:spChg chg="add del mod">
          <ac:chgData name="gokul vinakollu" userId="c30c87f9e9f0d1b0" providerId="LiveId" clId="{C1A545B9-3B7E-4562-BD2D-3FB26B704BF1}" dt="2022-04-12T05:07:17.043" v="270" actId="478"/>
          <ac:spMkLst>
            <pc:docMk/>
            <pc:sldMk cId="4279340657" sldId="268"/>
            <ac:spMk id="4" creationId="{14422ABC-7B7D-4928-B8D4-4A9EE8B077FB}"/>
          </ac:spMkLst>
        </pc:spChg>
        <pc:spChg chg="add del mod">
          <ac:chgData name="gokul vinakollu" userId="c30c87f9e9f0d1b0" providerId="LiveId" clId="{C1A545B9-3B7E-4562-BD2D-3FB26B704BF1}" dt="2022-04-12T05:11:55.171" v="280" actId="478"/>
          <ac:spMkLst>
            <pc:docMk/>
            <pc:sldMk cId="4279340657" sldId="268"/>
            <ac:spMk id="7" creationId="{F7670AE6-C514-41E2-AA39-70FD215C851F}"/>
          </ac:spMkLst>
        </pc:spChg>
        <pc:spChg chg="add del mod">
          <ac:chgData name="gokul vinakollu" userId="c30c87f9e9f0d1b0" providerId="LiveId" clId="{C1A545B9-3B7E-4562-BD2D-3FB26B704BF1}" dt="2022-04-12T05:12:41.315" v="284" actId="767"/>
          <ac:spMkLst>
            <pc:docMk/>
            <pc:sldMk cId="4279340657" sldId="268"/>
            <ac:spMk id="10" creationId="{58BB78FC-09B6-4E76-9270-312D648E503B}"/>
          </ac:spMkLst>
        </pc:spChg>
        <pc:spChg chg="add mod">
          <ac:chgData name="gokul vinakollu" userId="c30c87f9e9f0d1b0" providerId="LiveId" clId="{C1A545B9-3B7E-4562-BD2D-3FB26B704BF1}" dt="2022-04-12T05:15:21.086" v="327" actId="114"/>
          <ac:spMkLst>
            <pc:docMk/>
            <pc:sldMk cId="4279340657" sldId="268"/>
            <ac:spMk id="11" creationId="{FEDBCEF4-2A72-4CB3-9D3A-90D3D23FBA01}"/>
          </ac:spMkLst>
        </pc:spChg>
        <pc:picChg chg="add del mod">
          <ac:chgData name="gokul vinakollu" userId="c30c87f9e9f0d1b0" providerId="LiveId" clId="{C1A545B9-3B7E-4562-BD2D-3FB26B704BF1}" dt="2022-04-12T05:11:41.112" v="275" actId="478"/>
          <ac:picMkLst>
            <pc:docMk/>
            <pc:sldMk cId="4279340657" sldId="268"/>
            <ac:picMk id="5" creationId="{80FF9C4A-CD3D-43A3-B168-5DD3D4BCF495}"/>
          </ac:picMkLst>
        </pc:picChg>
        <pc:picChg chg="add mod">
          <ac:chgData name="gokul vinakollu" userId="c30c87f9e9f0d1b0" providerId="LiveId" clId="{C1A545B9-3B7E-4562-BD2D-3FB26B704BF1}" dt="2022-04-12T05:21:51.089" v="361" actId="1440"/>
          <ac:picMkLst>
            <pc:docMk/>
            <pc:sldMk cId="4279340657" sldId="268"/>
            <ac:picMk id="9" creationId="{30C2F42F-1EED-4BE0-8917-CC11DAC0250A}"/>
          </ac:picMkLst>
        </pc:picChg>
      </pc:sldChg>
      <pc:sldChg chg="addSp delSp modSp new mod">
        <pc:chgData name="gokul vinakollu" userId="c30c87f9e9f0d1b0" providerId="LiveId" clId="{C1A545B9-3B7E-4562-BD2D-3FB26B704BF1}" dt="2022-04-12T04:26:16.084" v="127" actId="732"/>
        <pc:sldMkLst>
          <pc:docMk/>
          <pc:sldMk cId="2370155985" sldId="269"/>
        </pc:sldMkLst>
        <pc:spChg chg="mod">
          <ac:chgData name="gokul vinakollu" userId="c30c87f9e9f0d1b0" providerId="LiveId" clId="{C1A545B9-3B7E-4562-BD2D-3FB26B704BF1}" dt="2022-04-12T04:20:09.344" v="28" actId="2711"/>
          <ac:spMkLst>
            <pc:docMk/>
            <pc:sldMk cId="2370155985" sldId="269"/>
            <ac:spMk id="2" creationId="{371A485D-B4F1-488B-972A-92CCB0281D73}"/>
          </ac:spMkLst>
        </pc:spChg>
        <pc:spChg chg="add del mod">
          <ac:chgData name="gokul vinakollu" userId="c30c87f9e9f0d1b0" providerId="LiveId" clId="{C1A545B9-3B7E-4562-BD2D-3FB26B704BF1}" dt="2022-04-12T04:25:35.790" v="122" actId="20577"/>
          <ac:spMkLst>
            <pc:docMk/>
            <pc:sldMk cId="2370155985" sldId="269"/>
            <ac:spMk id="3" creationId="{8280A5BE-D3CB-43E1-9C19-F2AAFE8353E3}"/>
          </ac:spMkLst>
        </pc:spChg>
        <pc:spChg chg="add del mod">
          <ac:chgData name="gokul vinakollu" userId="c30c87f9e9f0d1b0" providerId="LiveId" clId="{C1A545B9-3B7E-4562-BD2D-3FB26B704BF1}" dt="2022-04-12T04:25:06.640" v="63" actId="478"/>
          <ac:spMkLst>
            <pc:docMk/>
            <pc:sldMk cId="2370155985" sldId="269"/>
            <ac:spMk id="9" creationId="{19D4FF2D-4FF1-4789-9153-06ECA65374A4}"/>
          </ac:spMkLst>
        </pc:spChg>
        <pc:spChg chg="add del mod">
          <ac:chgData name="gokul vinakollu" userId="c30c87f9e9f0d1b0" providerId="LiveId" clId="{C1A545B9-3B7E-4562-BD2D-3FB26B704BF1}" dt="2022-04-12T04:25:16.036" v="65" actId="478"/>
          <ac:spMkLst>
            <pc:docMk/>
            <pc:sldMk cId="2370155985" sldId="269"/>
            <ac:spMk id="11" creationId="{22C857E4-1BF6-4168-A34A-FE53221CC9AF}"/>
          </ac:spMkLst>
        </pc:spChg>
        <pc:picChg chg="add del mod ord modCrop">
          <ac:chgData name="gokul vinakollu" userId="c30c87f9e9f0d1b0" providerId="LiveId" clId="{C1A545B9-3B7E-4562-BD2D-3FB26B704BF1}" dt="2022-04-12T04:25:20.085" v="74" actId="22"/>
          <ac:picMkLst>
            <pc:docMk/>
            <pc:sldMk cId="2370155985" sldId="269"/>
            <ac:picMk id="5" creationId="{452DD995-7356-4CB7-83BB-6AA0DA18A166}"/>
          </ac:picMkLst>
        </pc:picChg>
        <pc:picChg chg="add del mod modCrop">
          <ac:chgData name="gokul vinakollu" userId="c30c87f9e9f0d1b0" providerId="LiveId" clId="{C1A545B9-3B7E-4562-BD2D-3FB26B704BF1}" dt="2022-04-12T04:25:18.555" v="70" actId="22"/>
          <ac:picMkLst>
            <pc:docMk/>
            <pc:sldMk cId="2370155985" sldId="269"/>
            <ac:picMk id="7" creationId="{0659EFA0-0533-4E76-B26A-E3FC3B1B2189}"/>
          </ac:picMkLst>
        </pc:picChg>
        <pc:picChg chg="add mod modCrop">
          <ac:chgData name="gokul vinakollu" userId="c30c87f9e9f0d1b0" providerId="LiveId" clId="{C1A545B9-3B7E-4562-BD2D-3FB26B704BF1}" dt="2022-04-12T04:26:16.084" v="127" actId="732"/>
          <ac:picMkLst>
            <pc:docMk/>
            <pc:sldMk cId="2370155985" sldId="269"/>
            <ac:picMk id="13" creationId="{7952EDA1-BE8E-4A85-9E72-F940B579DD7A}"/>
          </ac:picMkLst>
        </pc:picChg>
      </pc:sldChg>
      <pc:sldChg chg="addSp delSp modSp new mod ord">
        <pc:chgData name="gokul vinakollu" userId="c30c87f9e9f0d1b0" providerId="LiveId" clId="{C1A545B9-3B7E-4562-BD2D-3FB26B704BF1}" dt="2022-04-15T05:32:21.856" v="380"/>
        <pc:sldMkLst>
          <pc:docMk/>
          <pc:sldMk cId="1682047469" sldId="270"/>
        </pc:sldMkLst>
        <pc:spChg chg="mod">
          <ac:chgData name="gokul vinakollu" userId="c30c87f9e9f0d1b0" providerId="LiveId" clId="{C1A545B9-3B7E-4562-BD2D-3FB26B704BF1}" dt="2022-04-12T04:59:06.210" v="220" actId="1036"/>
          <ac:spMkLst>
            <pc:docMk/>
            <pc:sldMk cId="1682047469" sldId="270"/>
            <ac:spMk id="2" creationId="{6803F320-0351-46BF-AD8E-DF5FE45DBEE3}"/>
          </ac:spMkLst>
        </pc:spChg>
        <pc:spChg chg="del">
          <ac:chgData name="gokul vinakollu" userId="c30c87f9e9f0d1b0" providerId="LiveId" clId="{C1A545B9-3B7E-4562-BD2D-3FB26B704BF1}" dt="2022-04-12T04:46:59.142" v="198"/>
          <ac:spMkLst>
            <pc:docMk/>
            <pc:sldMk cId="1682047469" sldId="270"/>
            <ac:spMk id="3" creationId="{611DA44E-C263-4CD3-8829-B1ECCDFF3069}"/>
          </ac:spMkLst>
        </pc:spChg>
        <pc:graphicFrameChg chg="add mod modGraphic">
          <ac:chgData name="gokul vinakollu" userId="c30c87f9e9f0d1b0" providerId="LiveId" clId="{C1A545B9-3B7E-4562-BD2D-3FB26B704BF1}" dt="2022-04-12T05:19:27.597" v="360" actId="20577"/>
          <ac:graphicFrameMkLst>
            <pc:docMk/>
            <pc:sldMk cId="1682047469" sldId="270"/>
            <ac:graphicFrameMk id="4" creationId="{F0802F6C-EA8F-44CA-B745-71B124D3F260}"/>
          </ac:graphicFrameMkLst>
        </pc:graphicFrameChg>
      </pc:sldChg>
      <pc:sldChg chg="addSp modSp new mod">
        <pc:chgData name="gokul vinakollu" userId="c30c87f9e9f0d1b0" providerId="LiveId" clId="{C1A545B9-3B7E-4562-BD2D-3FB26B704BF1}" dt="2022-04-12T04:27:51.070" v="197" actId="1076"/>
        <pc:sldMkLst>
          <pc:docMk/>
          <pc:sldMk cId="3152306611" sldId="271"/>
        </pc:sldMkLst>
        <pc:spChg chg="mod">
          <ac:chgData name="gokul vinakollu" userId="c30c87f9e9f0d1b0" providerId="LiveId" clId="{C1A545B9-3B7E-4562-BD2D-3FB26B704BF1}" dt="2022-04-12T04:27:17.221" v="189" actId="20577"/>
          <ac:spMkLst>
            <pc:docMk/>
            <pc:sldMk cId="3152306611" sldId="271"/>
            <ac:spMk id="2" creationId="{E1D92979-0638-47D4-9EDD-5A89A89B5AFA}"/>
          </ac:spMkLst>
        </pc:spChg>
        <pc:spChg chg="mod">
          <ac:chgData name="gokul vinakollu" userId="c30c87f9e9f0d1b0" providerId="LiveId" clId="{C1A545B9-3B7E-4562-BD2D-3FB26B704BF1}" dt="2022-04-12T04:27:01.346" v="170" actId="5793"/>
          <ac:spMkLst>
            <pc:docMk/>
            <pc:sldMk cId="3152306611" sldId="271"/>
            <ac:spMk id="3" creationId="{34603E72-E966-47CB-9549-844C65BE5CC8}"/>
          </ac:spMkLst>
        </pc:spChg>
        <pc:picChg chg="add mod modCrop">
          <ac:chgData name="gokul vinakollu" userId="c30c87f9e9f0d1b0" providerId="LiveId" clId="{C1A545B9-3B7E-4562-BD2D-3FB26B704BF1}" dt="2022-04-12T04:27:51.070" v="197" actId="1076"/>
          <ac:picMkLst>
            <pc:docMk/>
            <pc:sldMk cId="3152306611" sldId="271"/>
            <ac:picMk id="5" creationId="{C3B49D64-41AF-4056-9940-0A483468A835}"/>
          </ac:picMkLst>
        </pc:picChg>
      </pc:sldChg>
      <pc:sldChg chg="modSp new del mod">
        <pc:chgData name="gokul vinakollu" userId="c30c87f9e9f0d1b0" providerId="LiveId" clId="{C1A545B9-3B7E-4562-BD2D-3FB26B704BF1}" dt="2022-04-12T05:07:16.478" v="269" actId="680"/>
        <pc:sldMkLst>
          <pc:docMk/>
          <pc:sldMk cId="2318563245" sldId="272"/>
        </pc:sldMkLst>
        <pc:spChg chg="mod">
          <ac:chgData name="gokul vinakollu" userId="c30c87f9e9f0d1b0" providerId="LiveId" clId="{C1A545B9-3B7E-4562-BD2D-3FB26B704BF1}" dt="2022-04-12T05:07:15.955" v="268" actId="20577"/>
          <ac:spMkLst>
            <pc:docMk/>
            <pc:sldMk cId="2318563245" sldId="272"/>
            <ac:spMk id="2" creationId="{D6F8EE0B-0614-4672-862C-847153E6DA1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579698BD-D232-4926-8D7B-29A69B90858B}" type="pres">
      <dgm:prSet presAssocID="{8AA20905-3954-474B-A606-562BCA026DC1}" presName="Name0" presStyleCnt="0">
        <dgm:presLayoutVars>
          <dgm:animLvl val="lvl"/>
          <dgm:resizeHandles val="exact"/>
        </dgm:presLayoutVars>
      </dgm:prSet>
      <dgm:spPr/>
    </dgm:pt>
  </dgm:ptLst>
  <dgm:cxnLst>
    <dgm:cxn modelId="{0439566F-A180-439C-8FAE-14E400EF2DCF}" type="presOf" srcId="{8AA20905-3954-474B-A606-562BCA026DC1}" destId="{579698BD-D232-4926-8D7B-29A69B90858B}" srcOrd="0"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4/15/2022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8975"/>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437749" y="307191"/>
            <a:ext cx="9440034" cy="2648381"/>
          </a:xfrm>
        </p:spPr>
        <p:txBody>
          <a:bodyPr>
            <a:normAutofit/>
          </a:bodyPr>
          <a:lstStyle/>
          <a:p>
            <a:r>
              <a:rPr lang="en-US" sz="7200" dirty="0">
                <a:solidFill>
                  <a:srgbClr val="B56D45"/>
                </a:solidFill>
              </a:rPr>
              <a:t>MP-II Project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437749" y="3122499"/>
            <a:ext cx="9440034" cy="2648381"/>
          </a:xfrm>
        </p:spPr>
        <p:txBody>
          <a:bodyPr>
            <a:normAutofit fontScale="32500" lnSpcReduction="20000"/>
          </a:bodyPr>
          <a:lstStyle/>
          <a:p>
            <a:r>
              <a:rPr lang="en-US" sz="7400" dirty="0">
                <a:solidFill>
                  <a:srgbClr val="FFFF00"/>
                </a:solidFill>
              </a:rPr>
              <a:t>TITLE : Covid outbreak prediction using machine learning</a:t>
            </a:r>
          </a:p>
          <a:p>
            <a:pPr marL="6350" indent="-6350" algn="just">
              <a:lnSpc>
                <a:spcPct val="107000"/>
              </a:lnSpc>
              <a:spcAft>
                <a:spcPts val="1070"/>
              </a:spcAft>
            </a:pPr>
            <a:r>
              <a:rPr lang="en-US" sz="4800" dirty="0"/>
              <a:t>                                                                Team members=</a:t>
            </a:r>
            <a:r>
              <a:rPr lang="en-IN" sz="4800" dirty="0" err="1">
                <a:effectLst/>
                <a:latin typeface="Algerian" panose="04020705040A02060702" pitchFamily="82" charset="0"/>
                <a:ea typeface="Arial" panose="020B0604020202020204" pitchFamily="34" charset="0"/>
              </a:rPr>
              <a:t>Depa</a:t>
            </a:r>
            <a:r>
              <a:rPr lang="en-IN" sz="4800" dirty="0">
                <a:effectLst/>
                <a:latin typeface="Algerian" panose="04020705040A02060702" pitchFamily="82" charset="0"/>
                <a:ea typeface="Arial" panose="020B0604020202020204" pitchFamily="34" charset="0"/>
              </a:rPr>
              <a:t> Sai </a:t>
            </a:r>
            <a:r>
              <a:rPr lang="en-IN" sz="4800" dirty="0" err="1">
                <a:effectLst/>
                <a:latin typeface="Algerian" panose="04020705040A02060702" pitchFamily="82" charset="0"/>
                <a:ea typeface="Arial" panose="020B0604020202020204" pitchFamily="34" charset="0"/>
              </a:rPr>
              <a:t>Charan</a:t>
            </a:r>
            <a:r>
              <a:rPr lang="en-IN" sz="4800" dirty="0">
                <a:effectLst/>
                <a:latin typeface="Algerian" panose="04020705040A02060702" pitchFamily="82" charset="0"/>
                <a:ea typeface="Arial" panose="020B0604020202020204" pitchFamily="34" charset="0"/>
              </a:rPr>
              <a:t>   201003038  (</a:t>
            </a:r>
            <a:r>
              <a:rPr lang="en-IN" sz="4800">
                <a:effectLst/>
                <a:latin typeface="Algerian" panose="04020705040A02060702" pitchFamily="82" charset="0"/>
                <a:ea typeface="Arial" panose="020B0604020202020204" pitchFamily="34" charset="0"/>
              </a:rPr>
              <a:t>Team lead</a:t>
            </a:r>
            <a:r>
              <a:rPr lang="en-IN" sz="4800" dirty="0">
                <a:effectLst/>
                <a:latin typeface="Algerian" panose="04020705040A02060702" pitchFamily="82" charset="0"/>
                <a:ea typeface="Arial" panose="020B0604020202020204" pitchFamily="34" charset="0"/>
              </a:rPr>
              <a:t>) </a:t>
            </a:r>
          </a:p>
          <a:p>
            <a:pPr marL="6350" indent="-6350" algn="just">
              <a:lnSpc>
                <a:spcPct val="107000"/>
              </a:lnSpc>
              <a:spcAft>
                <a:spcPts val="1070"/>
              </a:spcAft>
            </a:pPr>
            <a:r>
              <a:rPr lang="en-IN" sz="4800" dirty="0">
                <a:effectLst/>
                <a:latin typeface="Algerian" panose="04020705040A02060702" pitchFamily="82" charset="0"/>
                <a:ea typeface="Arial" panose="020B0604020202020204" pitchFamily="34" charset="0"/>
              </a:rPr>
              <a:t>                                                                                          Ganesh </a:t>
            </a:r>
            <a:r>
              <a:rPr lang="en-IN" sz="4800" dirty="0" err="1">
                <a:effectLst/>
                <a:latin typeface="Algerian" panose="04020705040A02060702" pitchFamily="82" charset="0"/>
                <a:ea typeface="Arial" panose="020B0604020202020204" pitchFamily="34" charset="0"/>
              </a:rPr>
              <a:t>neela</a:t>
            </a:r>
            <a:r>
              <a:rPr lang="en-IN" sz="4800" dirty="0">
                <a:effectLst/>
                <a:latin typeface="Algerian" panose="04020705040A02060702" pitchFamily="82" charset="0"/>
                <a:ea typeface="Arial" panose="020B0604020202020204" pitchFamily="34" charset="0"/>
              </a:rPr>
              <a:t>   2010030203</a:t>
            </a:r>
          </a:p>
          <a:p>
            <a:pPr marL="6350" indent="-6350" algn="just">
              <a:lnSpc>
                <a:spcPct val="107000"/>
              </a:lnSpc>
              <a:spcAft>
                <a:spcPts val="1070"/>
              </a:spcAft>
            </a:pPr>
            <a:r>
              <a:rPr lang="en-IN" sz="4800" dirty="0">
                <a:effectLst/>
                <a:latin typeface="Algerian" panose="04020705040A02060702" pitchFamily="82" charset="0"/>
                <a:ea typeface="Arial" panose="020B0604020202020204" pitchFamily="34" charset="0"/>
              </a:rPr>
              <a:t>                                                                                         Gokul Vinakollu   2010030181 </a:t>
            </a:r>
          </a:p>
          <a:p>
            <a:pPr marL="6350" indent="-6350" algn="just">
              <a:lnSpc>
                <a:spcPct val="107000"/>
              </a:lnSpc>
              <a:spcAft>
                <a:spcPts val="1070"/>
              </a:spcAft>
            </a:pPr>
            <a:r>
              <a:rPr lang="en-IN" sz="4800" dirty="0">
                <a:effectLst/>
                <a:latin typeface="Algerian" panose="04020705040A02060702" pitchFamily="82" charset="0"/>
                <a:ea typeface="Arial" panose="020B0604020202020204" pitchFamily="34" charset="0"/>
              </a:rPr>
              <a:t>                                                                                          </a:t>
            </a:r>
            <a:r>
              <a:rPr lang="en-IN" sz="4800" dirty="0" err="1">
                <a:effectLst/>
                <a:latin typeface="Algerian" panose="04020705040A02060702" pitchFamily="82" charset="0"/>
                <a:ea typeface="Arial" panose="020B0604020202020204" pitchFamily="34" charset="0"/>
              </a:rPr>
              <a:t>Adla</a:t>
            </a:r>
            <a:r>
              <a:rPr lang="en-IN" sz="4800" dirty="0">
                <a:effectLst/>
                <a:latin typeface="Algerian" panose="04020705040A02060702" pitchFamily="82" charset="0"/>
                <a:ea typeface="Arial" panose="020B0604020202020204" pitchFamily="34" charset="0"/>
              </a:rPr>
              <a:t> </a:t>
            </a:r>
            <a:r>
              <a:rPr lang="en-IN" sz="4800" dirty="0" err="1">
                <a:effectLst/>
                <a:latin typeface="Algerian" panose="04020705040A02060702" pitchFamily="82" charset="0"/>
                <a:ea typeface="Arial" panose="020B0604020202020204" pitchFamily="34" charset="0"/>
              </a:rPr>
              <a:t>pavan</a:t>
            </a:r>
            <a:r>
              <a:rPr lang="en-IN" sz="4800" dirty="0">
                <a:effectLst/>
                <a:latin typeface="Algerian" panose="04020705040A02060702" pitchFamily="82" charset="0"/>
                <a:ea typeface="Arial" panose="020B0604020202020204" pitchFamily="34" charset="0"/>
              </a:rPr>
              <a:t> </a:t>
            </a:r>
            <a:r>
              <a:rPr lang="en-IN" sz="4800" dirty="0" err="1">
                <a:effectLst/>
                <a:latin typeface="Algerian" panose="04020705040A02060702" pitchFamily="82" charset="0"/>
                <a:ea typeface="Arial" panose="020B0604020202020204" pitchFamily="34" charset="0"/>
              </a:rPr>
              <a:t>kumar</a:t>
            </a:r>
            <a:r>
              <a:rPr lang="en-IN" sz="4800" dirty="0">
                <a:effectLst/>
                <a:latin typeface="Algerian" panose="04020705040A02060702" pitchFamily="82" charset="0"/>
                <a:ea typeface="Arial" panose="020B0604020202020204" pitchFamily="34" charset="0"/>
              </a:rPr>
              <a:t>   2010030199   </a:t>
            </a:r>
          </a:p>
          <a:p>
            <a:endParaRPr lang="en-US" sz="2800" dirty="0"/>
          </a:p>
          <a:p>
            <a:endParaRPr lang="en-US" sz="2800" dirty="0"/>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485D-B4F1-488B-972A-92CCB0281D73}"/>
              </a:ext>
            </a:extLst>
          </p:cNvPr>
          <p:cNvSpPr>
            <a:spLocks noGrp="1"/>
          </p:cNvSpPr>
          <p:nvPr>
            <p:ph type="title"/>
          </p:nvPr>
        </p:nvSpPr>
        <p:spPr/>
        <p:txBody>
          <a:bodyPr/>
          <a:lstStyle/>
          <a:p>
            <a:r>
              <a:rPr lang="en-IN" dirty="0">
                <a:latin typeface="Algerian" panose="04020705040A02060702" pitchFamily="82" charset="0"/>
              </a:rPr>
              <a:t>OUTPUTS</a:t>
            </a:r>
          </a:p>
        </p:txBody>
      </p:sp>
      <p:sp>
        <p:nvSpPr>
          <p:cNvPr id="3" name="Content Placeholder 2">
            <a:extLst>
              <a:ext uri="{FF2B5EF4-FFF2-40B4-BE49-F238E27FC236}">
                <a16:creationId xmlns:a16="http://schemas.microsoft.com/office/drawing/2014/main" id="{8280A5BE-D3CB-43E1-9C19-F2AAFE8353E3}"/>
              </a:ext>
            </a:extLst>
          </p:cNvPr>
          <p:cNvSpPr>
            <a:spLocks noGrp="1"/>
          </p:cNvSpPr>
          <p:nvPr>
            <p:ph idx="1"/>
          </p:nvPr>
        </p:nvSpPr>
        <p:spPr/>
        <p:txBody>
          <a:bodyPr/>
          <a:lstStyle/>
          <a:p>
            <a:r>
              <a:rPr lang="en-IN" dirty="0"/>
              <a:t>RECOVERED CASES</a:t>
            </a:r>
          </a:p>
          <a:p>
            <a:r>
              <a:rPr lang="en-IN" dirty="0"/>
              <a:t>DEATH CASES</a:t>
            </a:r>
          </a:p>
          <a:p>
            <a:r>
              <a:rPr lang="en-IN" dirty="0"/>
              <a:t>ACTIVE CASES</a:t>
            </a:r>
          </a:p>
        </p:txBody>
      </p:sp>
      <p:pic>
        <p:nvPicPr>
          <p:cNvPr id="13" name="Picture 12">
            <a:extLst>
              <a:ext uri="{FF2B5EF4-FFF2-40B4-BE49-F238E27FC236}">
                <a16:creationId xmlns:a16="http://schemas.microsoft.com/office/drawing/2014/main" id="{7952EDA1-BE8E-4A85-9E72-F940B579DD7A}"/>
              </a:ext>
            </a:extLst>
          </p:cNvPr>
          <p:cNvPicPr>
            <a:picLocks noChangeAspect="1"/>
          </p:cNvPicPr>
          <p:nvPr/>
        </p:nvPicPr>
        <p:blipFill rotWithShape="1">
          <a:blip r:embed="rId2"/>
          <a:srcRect l="1854" t="4531"/>
          <a:stretch/>
        </p:blipFill>
        <p:spPr>
          <a:xfrm>
            <a:off x="4805082" y="2241176"/>
            <a:ext cx="6168140" cy="3470329"/>
          </a:xfrm>
          <a:prstGeom prst="rect">
            <a:avLst/>
          </a:prstGeom>
        </p:spPr>
      </p:pic>
    </p:spTree>
    <p:extLst>
      <p:ext uri="{BB962C8B-B14F-4D97-AF65-F5344CB8AC3E}">
        <p14:creationId xmlns:p14="http://schemas.microsoft.com/office/powerpoint/2010/main" val="2370155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92979-0638-47D4-9EDD-5A89A89B5AFA}"/>
              </a:ext>
            </a:extLst>
          </p:cNvPr>
          <p:cNvSpPr>
            <a:spLocks noGrp="1"/>
          </p:cNvSpPr>
          <p:nvPr>
            <p:ph type="title"/>
          </p:nvPr>
        </p:nvSpPr>
        <p:spPr/>
        <p:txBody>
          <a:bodyPr/>
          <a:lstStyle/>
          <a:p>
            <a:r>
              <a:rPr lang="en-IN" dirty="0"/>
              <a:t>PREDICTION ANALYSIS</a:t>
            </a:r>
          </a:p>
        </p:txBody>
      </p:sp>
      <p:sp>
        <p:nvSpPr>
          <p:cNvPr id="3" name="Content Placeholder 2">
            <a:extLst>
              <a:ext uri="{FF2B5EF4-FFF2-40B4-BE49-F238E27FC236}">
                <a16:creationId xmlns:a16="http://schemas.microsoft.com/office/drawing/2014/main" id="{34603E72-E966-47CB-9549-844C65BE5CC8}"/>
              </a:ext>
            </a:extLst>
          </p:cNvPr>
          <p:cNvSpPr>
            <a:spLocks noGrp="1"/>
          </p:cNvSpPr>
          <p:nvPr>
            <p:ph idx="1"/>
          </p:nvPr>
        </p:nvSpPr>
        <p:spPr/>
        <p:txBody>
          <a:bodyPr/>
          <a:lstStyle/>
          <a:p>
            <a:pPr marL="36900" indent="0">
              <a:buNone/>
            </a:pPr>
            <a:endParaRPr lang="en-IN" dirty="0"/>
          </a:p>
          <a:p>
            <a:endParaRPr lang="en-IN" dirty="0"/>
          </a:p>
        </p:txBody>
      </p:sp>
      <p:pic>
        <p:nvPicPr>
          <p:cNvPr id="5" name="Picture 4">
            <a:extLst>
              <a:ext uri="{FF2B5EF4-FFF2-40B4-BE49-F238E27FC236}">
                <a16:creationId xmlns:a16="http://schemas.microsoft.com/office/drawing/2014/main" id="{C3B49D64-41AF-4056-9940-0A483468A835}"/>
              </a:ext>
            </a:extLst>
          </p:cNvPr>
          <p:cNvPicPr>
            <a:picLocks noChangeAspect="1"/>
          </p:cNvPicPr>
          <p:nvPr/>
        </p:nvPicPr>
        <p:blipFill rotWithShape="1">
          <a:blip r:embed="rId2"/>
          <a:srcRect r="3393"/>
          <a:stretch/>
        </p:blipFill>
        <p:spPr>
          <a:xfrm>
            <a:off x="2858900" y="1750359"/>
            <a:ext cx="6463552" cy="4722159"/>
          </a:xfrm>
          <a:prstGeom prst="rect">
            <a:avLst/>
          </a:prstGeom>
        </p:spPr>
      </p:pic>
    </p:spTree>
    <p:extLst>
      <p:ext uri="{BB962C8B-B14F-4D97-AF65-F5344CB8AC3E}">
        <p14:creationId xmlns:p14="http://schemas.microsoft.com/office/powerpoint/2010/main" val="3152306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F3B1D-2D8B-4CB8-A2A3-2C62827AC2BC}"/>
              </a:ext>
            </a:extLst>
          </p:cNvPr>
          <p:cNvSpPr>
            <a:spLocks noGrp="1"/>
          </p:cNvSpPr>
          <p:nvPr>
            <p:ph type="title"/>
          </p:nvPr>
        </p:nvSpPr>
        <p:spPr/>
        <p:txBody>
          <a:bodyPr/>
          <a:lstStyle/>
          <a:p>
            <a:r>
              <a:rPr lang="en-IN" dirty="0"/>
              <a:t> CONCLUSION</a:t>
            </a:r>
          </a:p>
        </p:txBody>
      </p:sp>
      <p:sp>
        <p:nvSpPr>
          <p:cNvPr id="3" name="Content Placeholder 2">
            <a:extLst>
              <a:ext uri="{FF2B5EF4-FFF2-40B4-BE49-F238E27FC236}">
                <a16:creationId xmlns:a16="http://schemas.microsoft.com/office/drawing/2014/main" id="{E9952131-6E0F-4BD2-928F-D188EE5EBAAD}"/>
              </a:ext>
            </a:extLst>
          </p:cNvPr>
          <p:cNvSpPr>
            <a:spLocks noGrp="1"/>
          </p:cNvSpPr>
          <p:nvPr>
            <p:ph idx="1"/>
          </p:nvPr>
        </p:nvSpPr>
        <p:spPr/>
        <p:txBody>
          <a:bodyPr>
            <a:normAutofit fontScale="92500" lnSpcReduction="10000"/>
          </a:bodyPr>
          <a:lstStyle/>
          <a:p>
            <a:r>
              <a:rPr lang="en-US" dirty="0"/>
              <a:t>In the present study, we conducted an experimental study in the forecasting of theCOVID-2019 epidemic pattern and have also compared the differences of actual and predicted values in both principle and practical aspects. Moreover, based on weighted overlay, the district is classified in toa very high, high, medium and low risk zone of COVID-2019. The Prophet model can acquire past values and consider current and preceding residual series _ historical knowledge. An efficient linear model to efficiently capture a linear pattern of theCOVID-19 disease series was demonstrated in the Prophet model. In general , decomposition methods operate best when the sequence is compatible with the hypothesis for decomposition. The drawback of the model is that only the data from the time series can derive linear relationships. With events which may be influenced by multiple factors, including several meteorological and specific social influences , this does not work well.</a:t>
            </a:r>
            <a:endParaRPr lang="en-IN" dirty="0"/>
          </a:p>
        </p:txBody>
      </p:sp>
    </p:spTree>
    <p:extLst>
      <p:ext uri="{BB962C8B-B14F-4D97-AF65-F5344CB8AC3E}">
        <p14:creationId xmlns:p14="http://schemas.microsoft.com/office/powerpoint/2010/main" val="4049612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2651-4B99-46CF-AA28-4EDD3AF1C0C6}"/>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3E892DD0-0152-464F-9342-9F100E606070}"/>
              </a:ext>
            </a:extLst>
          </p:cNvPr>
          <p:cNvSpPr>
            <a:spLocks noGrp="1"/>
          </p:cNvSpPr>
          <p:nvPr>
            <p:ph idx="1"/>
          </p:nvPr>
        </p:nvSpPr>
        <p:spPr/>
        <p:txBody>
          <a:bodyPr>
            <a:normAutofit fontScale="85000" lnSpcReduction="10000"/>
          </a:bodyPr>
          <a:lstStyle/>
          <a:p>
            <a:pPr marL="6350" indent="-6350" algn="just">
              <a:lnSpc>
                <a:spcPct val="187000"/>
              </a:lnSpc>
              <a:spcAft>
                <a:spcPts val="1070"/>
              </a:spcAft>
            </a:pPr>
            <a:r>
              <a:rPr lang="en-IN" sz="1800" dirty="0">
                <a:solidFill>
                  <a:schemeClr val="tx1"/>
                </a:solidFill>
                <a:effectLst/>
                <a:latin typeface="Arial" panose="020B0604020202020204" pitchFamily="34" charset="0"/>
                <a:ea typeface="Arial" panose="020B0604020202020204" pitchFamily="34" charset="0"/>
              </a:rPr>
              <a:t>The  coronavirus (COVID-19) outbreak produced devastating effects on the global  economy and the health of entire communities. Although the COVID-19 survival rate  is high, the number of severe cases that result in death is increasing daily. A timely  prediction of at-risk patients of COVID-19 with precautionary measures is expected  to increase the survival rate of patients and reduce the fatality rate. This research  provides a prediction method for the early identification of COVID-19 patient’s  outcome based on patients’ characteristics monitored at home, while in quarantine.  The data were </a:t>
            </a:r>
            <a:r>
              <a:rPr lang="en-IN" sz="1800" dirty="0" err="1">
                <a:solidFill>
                  <a:schemeClr val="tx1"/>
                </a:solidFill>
                <a:effectLst/>
                <a:latin typeface="Arial" panose="020B0604020202020204" pitchFamily="34" charset="0"/>
                <a:ea typeface="Arial" panose="020B0604020202020204" pitchFamily="34" charset="0"/>
              </a:rPr>
              <a:t>analyzed</a:t>
            </a:r>
            <a:r>
              <a:rPr lang="en-IN" sz="1800" dirty="0">
                <a:solidFill>
                  <a:schemeClr val="tx1"/>
                </a:solidFill>
                <a:effectLst/>
                <a:latin typeface="Arial" panose="020B0604020202020204" pitchFamily="34" charset="0"/>
                <a:ea typeface="Arial" panose="020B0604020202020204" pitchFamily="34" charset="0"/>
              </a:rPr>
              <a:t> using three classification </a:t>
            </a:r>
            <a:r>
              <a:rPr lang="en-IN" sz="1800" dirty="0">
                <a:solidFill>
                  <a:schemeClr val="tx1"/>
                </a:solidFill>
                <a:effectLst/>
                <a:latin typeface="Segoe UI" panose="020B0502040204020203" pitchFamily="34" charset="0"/>
                <a:ea typeface="Segoe UI" panose="020B0502040204020203" pitchFamily="34" charset="0"/>
              </a:rPr>
              <a:t>polynomial regression, SVM  </a:t>
            </a:r>
            <a:endParaRPr lang="en-IN" sz="1800" dirty="0">
              <a:solidFill>
                <a:schemeClr val="tx1"/>
              </a:solidFill>
              <a:effectLst/>
              <a:latin typeface="Arial" panose="020B0604020202020204" pitchFamily="34" charset="0"/>
              <a:ea typeface="Arial" panose="020B0604020202020204" pitchFamily="34" charset="0"/>
            </a:endParaRPr>
          </a:p>
          <a:p>
            <a:pPr marL="6350" indent="-6350" algn="just">
              <a:lnSpc>
                <a:spcPct val="190000"/>
              </a:lnSpc>
              <a:spcAft>
                <a:spcPts val="1070"/>
              </a:spcAft>
            </a:pPr>
            <a:r>
              <a:rPr lang="en-IN" sz="1800" dirty="0">
                <a:solidFill>
                  <a:schemeClr val="tx1"/>
                </a:solidFill>
                <a:effectLst/>
                <a:latin typeface="Segoe UI" panose="020B0502040204020203" pitchFamily="34" charset="0"/>
                <a:ea typeface="Segoe UI" panose="020B0502040204020203" pitchFamily="34" charset="0"/>
              </a:rPr>
              <a:t>Prediction, Prophet Model</a:t>
            </a:r>
            <a:r>
              <a:rPr lang="en-IN" sz="1800" dirty="0">
                <a:solidFill>
                  <a:schemeClr val="tx1"/>
                </a:solidFill>
                <a:effectLst/>
                <a:latin typeface="Arial" panose="020B0604020202020204" pitchFamily="34" charset="0"/>
                <a:ea typeface="Arial" panose="020B0604020202020204" pitchFamily="34" charset="0"/>
              </a:rPr>
              <a:t> Initially , the data were  </a:t>
            </a:r>
            <a:r>
              <a:rPr lang="en-IN" sz="1800" dirty="0" err="1">
                <a:solidFill>
                  <a:schemeClr val="tx1"/>
                </a:solidFill>
                <a:effectLst/>
                <a:latin typeface="Arial" panose="020B0604020202020204" pitchFamily="34" charset="0"/>
                <a:ea typeface="Arial" panose="020B0604020202020204" pitchFamily="34" charset="0"/>
              </a:rPr>
              <a:t>preprocessed</a:t>
            </a:r>
            <a:r>
              <a:rPr lang="en-IN" sz="1800" dirty="0">
                <a:solidFill>
                  <a:schemeClr val="tx1"/>
                </a:solidFill>
                <a:effectLst/>
                <a:latin typeface="Arial" panose="020B0604020202020204" pitchFamily="34" charset="0"/>
                <a:ea typeface="Arial" panose="020B0604020202020204" pitchFamily="34" charset="0"/>
              </a:rPr>
              <a:t>  using  several   </a:t>
            </a:r>
            <a:r>
              <a:rPr lang="en-IN" sz="1800" dirty="0" err="1">
                <a:solidFill>
                  <a:schemeClr val="tx1"/>
                </a:solidFill>
                <a:effectLst/>
                <a:latin typeface="Arial" panose="020B0604020202020204" pitchFamily="34" charset="0"/>
                <a:ea typeface="Arial" panose="020B0604020202020204" pitchFamily="34" charset="0"/>
              </a:rPr>
              <a:t>Preprocessing</a:t>
            </a:r>
            <a:r>
              <a:rPr lang="en-IN" sz="1800" dirty="0">
                <a:solidFill>
                  <a:schemeClr val="tx1"/>
                </a:solidFill>
                <a:effectLst/>
                <a:latin typeface="Arial" panose="020B0604020202020204" pitchFamily="34" charset="0"/>
                <a:ea typeface="Arial" panose="020B0604020202020204" pitchFamily="34" charset="0"/>
              </a:rPr>
              <a:t>   techniques. Furthermore,10-k cross-validation was applied for data   partitioning  </a:t>
            </a:r>
          </a:p>
          <a:p>
            <a:endParaRPr lang="en-IN" dirty="0"/>
          </a:p>
        </p:txBody>
      </p:sp>
    </p:spTree>
    <p:extLst>
      <p:ext uri="{BB962C8B-B14F-4D97-AF65-F5344CB8AC3E}">
        <p14:creationId xmlns:p14="http://schemas.microsoft.com/office/powerpoint/2010/main" val="2134637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D274A-FC41-4AB6-8271-74AF46C3DD9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4EFDA41-6707-477F-B659-5EE3E9FE2688}"/>
              </a:ext>
            </a:extLst>
          </p:cNvPr>
          <p:cNvSpPr>
            <a:spLocks noGrp="1"/>
          </p:cNvSpPr>
          <p:nvPr>
            <p:ph idx="1"/>
          </p:nvPr>
        </p:nvSpPr>
        <p:spPr>
          <a:xfrm>
            <a:off x="913795" y="2076450"/>
            <a:ext cx="10353762" cy="4422962"/>
          </a:xfrm>
        </p:spPr>
        <p:txBody>
          <a:bodyPr>
            <a:normAutofit fontScale="92500" lnSpcReduction="20000"/>
          </a:bodyPr>
          <a:lstStyle/>
          <a:p>
            <a:pPr marL="36900" indent="0">
              <a:buNone/>
            </a:pPr>
            <a:r>
              <a:rPr lang="en-US" dirty="0">
                <a:effectLst/>
              </a:rPr>
              <a:t>The year 2020 has been a disastrous year for humankind. We humans, all around the globe have come across the Coronavirus. It was first identified in December 2019in Wuhan, China. The World Health Organization declared the outbreak a Public Health Emergency Concern on 20 January 2020, and later a pandemic on 11 March 2020. As of 3 April2021, more than 130 million cases have been of — International confirmed, with more than 2.84 million deaths attributed to COVID-19, making it one of the deadliest pandemics in history. India witnessed an outbreak of COVID-19,during the last week of January 2020 when a few Indian students travelled to Kerala from Wuhan located in China. In 2020, from January to till today, we have not been able to get rid of the virus. As per the World Health Organization (WHO), numerous potentialCOVID-19 antibodies are being examined, and many voluminous clinical trials may report their results later at the near end of2020 or the very beginning of 2021. WHO is working with partners around the world to help coordinate with the key steps in this process Companies such as Biotech have concluded a phase 3 study of theCOVID-19 vaccine and claim to be 95%sufficient against the virus.</a:t>
            </a:r>
            <a:endParaRPr lang="en-IN" dirty="0">
              <a:effectLst/>
            </a:endParaRPr>
          </a:p>
        </p:txBody>
      </p:sp>
    </p:spTree>
    <p:extLst>
      <p:ext uri="{BB962C8B-B14F-4D97-AF65-F5344CB8AC3E}">
        <p14:creationId xmlns:p14="http://schemas.microsoft.com/office/powerpoint/2010/main" val="2377540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3F320-0351-46BF-AD8E-DF5FE45DBEE3}"/>
              </a:ext>
            </a:extLst>
          </p:cNvPr>
          <p:cNvSpPr>
            <a:spLocks noGrp="1"/>
          </p:cNvSpPr>
          <p:nvPr>
            <p:ph type="title"/>
          </p:nvPr>
        </p:nvSpPr>
        <p:spPr>
          <a:xfrm>
            <a:off x="904830" y="618565"/>
            <a:ext cx="10353762" cy="1257300"/>
          </a:xfrm>
        </p:spPr>
        <p:txBody>
          <a:bodyPr/>
          <a:lstStyle/>
          <a:p>
            <a:r>
              <a:rPr lang="en-IN" dirty="0">
                <a:latin typeface="Algerian" panose="04020705040A02060702" pitchFamily="82" charset="0"/>
              </a:rPr>
              <a:t>LITERATURE SURVEY</a:t>
            </a:r>
          </a:p>
        </p:txBody>
      </p:sp>
      <p:graphicFrame>
        <p:nvGraphicFramePr>
          <p:cNvPr id="4" name="Content Placeholder 3">
            <a:extLst>
              <a:ext uri="{FF2B5EF4-FFF2-40B4-BE49-F238E27FC236}">
                <a16:creationId xmlns:a16="http://schemas.microsoft.com/office/drawing/2014/main" id="{F0802F6C-EA8F-44CA-B745-71B124D3F260}"/>
              </a:ext>
            </a:extLst>
          </p:cNvPr>
          <p:cNvGraphicFramePr>
            <a:graphicFrameLocks noGrp="1"/>
          </p:cNvGraphicFramePr>
          <p:nvPr>
            <p:ph idx="1"/>
            <p:extLst>
              <p:ext uri="{D42A27DB-BD31-4B8C-83A1-F6EECF244321}">
                <p14:modId xmlns:p14="http://schemas.microsoft.com/office/powerpoint/2010/main" val="3701978262"/>
              </p:ext>
            </p:extLst>
          </p:nvPr>
        </p:nvGraphicFramePr>
        <p:xfrm>
          <a:off x="869576" y="1568824"/>
          <a:ext cx="10578353" cy="4858869"/>
        </p:xfrm>
        <a:graphic>
          <a:graphicData uri="http://schemas.openxmlformats.org/drawingml/2006/table">
            <a:tbl>
              <a:tblPr>
                <a:tableStyleId>{5C22544A-7EE6-4342-B048-85BDC9FD1C3A}</a:tableStyleId>
              </a:tblPr>
              <a:tblGrid>
                <a:gridCol w="799893">
                  <a:extLst>
                    <a:ext uri="{9D8B030D-6E8A-4147-A177-3AD203B41FA5}">
                      <a16:colId xmlns:a16="http://schemas.microsoft.com/office/drawing/2014/main" val="1074024589"/>
                    </a:ext>
                  </a:extLst>
                </a:gridCol>
                <a:gridCol w="1505572">
                  <a:extLst>
                    <a:ext uri="{9D8B030D-6E8A-4147-A177-3AD203B41FA5}">
                      <a16:colId xmlns:a16="http://schemas.microsoft.com/office/drawing/2014/main" val="1749346345"/>
                    </a:ext>
                  </a:extLst>
                </a:gridCol>
                <a:gridCol w="1039932">
                  <a:extLst>
                    <a:ext uri="{9D8B030D-6E8A-4147-A177-3AD203B41FA5}">
                      <a16:colId xmlns:a16="http://schemas.microsoft.com/office/drawing/2014/main" val="3602030260"/>
                    </a:ext>
                  </a:extLst>
                </a:gridCol>
                <a:gridCol w="7232956">
                  <a:extLst>
                    <a:ext uri="{9D8B030D-6E8A-4147-A177-3AD203B41FA5}">
                      <a16:colId xmlns:a16="http://schemas.microsoft.com/office/drawing/2014/main" val="715847534"/>
                    </a:ext>
                  </a:extLst>
                </a:gridCol>
              </a:tblGrid>
              <a:tr h="280320">
                <a:tc>
                  <a:txBody>
                    <a:bodyPr/>
                    <a:lstStyle/>
                    <a:p>
                      <a:pPr algn="l" fontAlgn="b"/>
                      <a:r>
                        <a:rPr lang="en-IN" sz="1100" u="none" strike="noStrike" dirty="0">
                          <a:effectLst/>
                        </a:rPr>
                        <a:t>SL.NO</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1"/>
                    </a:solidFill>
                  </a:tcPr>
                </a:tc>
                <a:tc>
                  <a:txBody>
                    <a:bodyPr/>
                    <a:lstStyle/>
                    <a:p>
                      <a:pPr algn="l" fontAlgn="b"/>
                      <a:r>
                        <a:rPr lang="en-IN" sz="1100" u="none" strike="noStrike">
                          <a:effectLst/>
                        </a:rPr>
                        <a:t>AUTHOR</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accent1"/>
                    </a:solidFill>
                  </a:tcPr>
                </a:tc>
                <a:tc>
                  <a:txBody>
                    <a:bodyPr/>
                    <a:lstStyle/>
                    <a:p>
                      <a:pPr algn="l" fontAlgn="b"/>
                      <a:r>
                        <a:rPr lang="en-IN" sz="1100" u="none" strike="noStrike" dirty="0">
                          <a:effectLst/>
                        </a:rPr>
                        <a:t>YEAR</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1"/>
                    </a:solidFill>
                  </a:tcPr>
                </a:tc>
                <a:tc>
                  <a:txBody>
                    <a:bodyPr/>
                    <a:lstStyle/>
                    <a:p>
                      <a:pPr algn="l" fontAlgn="b"/>
                      <a:r>
                        <a:rPr lang="en-IN" sz="1100" u="none" strike="noStrike" dirty="0">
                          <a:effectLst/>
                        </a:rPr>
                        <a:t>LITERATURE  SURVEY</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1"/>
                    </a:solidFill>
                  </a:tcPr>
                </a:tc>
                <a:extLst>
                  <a:ext uri="{0D108BD9-81ED-4DB2-BD59-A6C34878D82A}">
                    <a16:rowId xmlns:a16="http://schemas.microsoft.com/office/drawing/2014/main" val="2628147103"/>
                  </a:ext>
                </a:extLst>
              </a:tr>
              <a:tr h="560639">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DR.Kumar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2019-2020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Used the ARIMA model for predicting the outbreak in the top</a:t>
                      </a:r>
                      <a:br>
                        <a:rPr lang="en-US" sz="1100" u="none" strike="noStrike" dirty="0">
                          <a:effectLst/>
                        </a:rPr>
                      </a:br>
                      <a:r>
                        <a:rPr lang="en-US" sz="1100" u="none" strike="noStrike" dirty="0">
                          <a:effectLst/>
                        </a:rPr>
                        <a:t>15 European countries.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9501952"/>
                  </a:ext>
                </a:extLst>
              </a:tr>
              <a:tr h="934398">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DR.Tuli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2019-2020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Proposed an ML model that can run continuously</a:t>
                      </a:r>
                      <a:br>
                        <a:rPr lang="en-US" sz="1100" u="none" strike="noStrike">
                          <a:effectLst/>
                        </a:rPr>
                      </a:br>
                      <a:r>
                        <a:rPr lang="en-US" sz="1100" u="none" strike="noStrike">
                          <a:effectLst/>
                        </a:rPr>
                        <a:t>on Cloud Data Centers (CDCs) for precise prediction of spread and proactive</a:t>
                      </a:r>
                      <a:br>
                        <a:rPr lang="en-US" sz="1100" u="none" strike="noStrike">
                          <a:effectLst/>
                        </a:rPr>
                      </a:br>
                      <a:r>
                        <a:rPr lang="en-US" sz="1100" u="none" strike="noStrike">
                          <a:effectLst/>
                        </a:rPr>
                        <a:t>development of strategic response by the government and citizens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44381641"/>
                  </a:ext>
                </a:extLst>
              </a:tr>
              <a:tr h="840958">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DR. Robust Weibull</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2019-2020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Proposed the data on the spread of COVID-19 in the top 10 densely populated</a:t>
                      </a:r>
                      <a:br>
                        <a:rPr lang="en-US" sz="1100" u="none" strike="noStrike">
                          <a:effectLst/>
                        </a:rPr>
                      </a:br>
                      <a:r>
                        <a:rPr lang="en-US" sz="1100" u="none" strike="noStrike">
                          <a:effectLst/>
                        </a:rPr>
                        <a:t>countries, viz., India, Bangladesh, the Democratic Republic of Congo, Pakistan, China, Philippines,</a:t>
                      </a:r>
                      <a:br>
                        <a:rPr lang="en-US" sz="1100" u="none" strike="noStrike">
                          <a:effectLst/>
                        </a:rPr>
                      </a:br>
                      <a:r>
                        <a:rPr lang="en-US" sz="1100" u="none" strike="noStrike">
                          <a:effectLst/>
                        </a:rPr>
                        <a:t>Germany, Indonesia, Ethiopia, and Nigeria were analyzed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11596104"/>
                  </a:ext>
                </a:extLst>
              </a:tr>
              <a:tr h="1121277">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DR.Tomar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2019-2020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have used data-driven estimation methods like, long</a:t>
                      </a:r>
                      <a:br>
                        <a:rPr lang="en-US" sz="1100" u="none" strike="noStrike" dirty="0">
                          <a:effectLst/>
                        </a:rPr>
                      </a:br>
                      <a:r>
                        <a:rPr lang="en-US" sz="1100" u="none" strike="noStrike" dirty="0">
                          <a:effectLst/>
                        </a:rPr>
                        <a:t>short-term memory (LSTM) and curve fitting for prediction for the monthly number</a:t>
                      </a:r>
                      <a:br>
                        <a:rPr lang="en-US" sz="1100" u="none" strike="noStrike" dirty="0">
                          <a:effectLst/>
                        </a:rPr>
                      </a:br>
                      <a:r>
                        <a:rPr lang="en-US" sz="1100" u="none" strike="noStrike" dirty="0">
                          <a:effectLst/>
                        </a:rPr>
                        <a:t>of COVID-19 cases in India and also the effect of preventive measures like, social</a:t>
                      </a:r>
                      <a:br>
                        <a:rPr lang="en-US" sz="1100" u="none" strike="noStrike" dirty="0">
                          <a:effectLst/>
                        </a:rPr>
                      </a:br>
                      <a:r>
                        <a:rPr lang="en-US" sz="1100" u="none" strike="noStrike" dirty="0">
                          <a:effectLst/>
                        </a:rPr>
                        <a:t>isolation and lockdown on the spread of COVID-19.</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42100987"/>
                  </a:ext>
                </a:extLst>
              </a:tr>
              <a:tr h="1121277">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DR. Prabodh Kumar</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2019-2020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have applied</a:t>
                      </a:r>
                      <a:br>
                        <a:rPr lang="en-US" sz="1100" u="none" strike="noStrike" dirty="0">
                          <a:effectLst/>
                        </a:rPr>
                      </a:br>
                      <a:r>
                        <a:rPr lang="en-US" sz="1100" u="none" strike="noStrike" dirty="0">
                          <a:effectLst/>
                        </a:rPr>
                        <a:t>cluster analysis, to classify real groups of infectious disease of COVID-19 on a data</a:t>
                      </a:r>
                      <a:br>
                        <a:rPr lang="en-US" sz="1100" u="none" strike="noStrike" dirty="0">
                          <a:effectLst/>
                        </a:rPr>
                      </a:br>
                      <a:r>
                        <a:rPr lang="en-US" sz="1100" u="none" strike="noStrike" dirty="0">
                          <a:effectLst/>
                        </a:rPr>
                        <a:t>set of different states and union territories in India, based on their high similarity to</a:t>
                      </a:r>
                      <a:br>
                        <a:rPr lang="en-US" sz="1100" u="none" strike="noStrike" dirty="0">
                          <a:effectLst/>
                        </a:rPr>
                      </a:br>
                      <a:r>
                        <a:rPr lang="en-US" sz="1100" u="none" strike="noStrike" dirty="0">
                          <a:effectLst/>
                        </a:rPr>
                        <a:t>each other.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63874613"/>
                  </a:ext>
                </a:extLst>
              </a:tr>
            </a:tbl>
          </a:graphicData>
        </a:graphic>
      </p:graphicFrame>
    </p:spTree>
    <p:extLst>
      <p:ext uri="{BB962C8B-B14F-4D97-AF65-F5344CB8AC3E}">
        <p14:creationId xmlns:p14="http://schemas.microsoft.com/office/powerpoint/2010/main" val="168204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3038297157"/>
              </p:ext>
            </p:extLst>
          </p:nvPr>
        </p:nvGraphicFramePr>
        <p:xfrm>
          <a:off x="1024128" y="1692402"/>
          <a:ext cx="10353675" cy="26113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a:extLst>
              <a:ext uri="{FF2B5EF4-FFF2-40B4-BE49-F238E27FC236}">
                <a16:creationId xmlns:a16="http://schemas.microsoft.com/office/drawing/2014/main" id="{FD9F05FA-62E0-4C59-BE94-55A04B5D4ED8}"/>
              </a:ext>
            </a:extLst>
          </p:cNvPr>
          <p:cNvSpPr>
            <a:spLocks noGrp="1"/>
          </p:cNvSpPr>
          <p:nvPr>
            <p:ph type="title"/>
          </p:nvPr>
        </p:nvSpPr>
        <p:spPr>
          <a:xfrm>
            <a:off x="913795" y="609599"/>
            <a:ext cx="10353762" cy="4912659"/>
          </a:xfrm>
        </p:spPr>
        <p:txBody>
          <a:bodyPr>
            <a:noAutofit/>
          </a:bodyPr>
          <a:lstStyle/>
          <a:p>
            <a:pPr marL="6350" indent="-6350">
              <a:lnSpc>
                <a:spcPct val="107000"/>
              </a:lnSpc>
              <a:spcAft>
                <a:spcPts val="1070"/>
              </a:spcAft>
            </a:pPr>
            <a:r>
              <a:rPr lang="en-US" sz="2400" u="sng" dirty="0">
                <a:highlight>
                  <a:srgbClr val="808080"/>
                </a:highlight>
              </a:rPr>
              <a:t>Objective</a:t>
            </a:r>
            <a:r>
              <a:rPr lang="en-US" sz="2400" dirty="0"/>
              <a:t>: The main goal of this thesis is to develop a machine learning model that could predict the outbreak </a:t>
            </a:r>
            <a:r>
              <a:rPr lang="en-US" sz="2400"/>
              <a:t>of COVID-19 . </a:t>
            </a:r>
            <a:r>
              <a:rPr lang="en-US" sz="2400" dirty="0"/>
              <a:t>To develop such a model, a literature study alongside an experiment is set to identify a suitable algorithm. To assess the features that impact the prediction model.</a:t>
            </a:r>
            <a:endParaRPr lang="en-IN" sz="2400" dirty="0"/>
          </a:p>
        </p:txBody>
      </p:sp>
    </p:spTree>
    <p:extLst>
      <p:ext uri="{BB962C8B-B14F-4D97-AF65-F5344CB8AC3E}">
        <p14:creationId xmlns:p14="http://schemas.microsoft.com/office/powerpoint/2010/main" val="2689089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C6AED-D6C3-462F-879C-B4AFD821F208}"/>
              </a:ext>
            </a:extLst>
          </p:cNvPr>
          <p:cNvSpPr>
            <a:spLocks noGrp="1"/>
          </p:cNvSpPr>
          <p:nvPr>
            <p:ph type="title"/>
          </p:nvPr>
        </p:nvSpPr>
        <p:spPr/>
        <p:txBody>
          <a:bodyPr/>
          <a:lstStyle/>
          <a:p>
            <a:r>
              <a:rPr lang="en-IN" dirty="0"/>
              <a:t>METHODOLOGY</a:t>
            </a:r>
          </a:p>
        </p:txBody>
      </p:sp>
      <p:pic>
        <p:nvPicPr>
          <p:cNvPr id="5" name="Content Placeholder 4">
            <a:extLst>
              <a:ext uri="{FF2B5EF4-FFF2-40B4-BE49-F238E27FC236}">
                <a16:creationId xmlns:a16="http://schemas.microsoft.com/office/drawing/2014/main" id="{861191E2-31A9-4AFB-ABA6-77F10F05F201}"/>
              </a:ext>
            </a:extLst>
          </p:cNvPr>
          <p:cNvPicPr>
            <a:picLocks noGrp="1" noChangeAspect="1"/>
          </p:cNvPicPr>
          <p:nvPr>
            <p:ph idx="1"/>
          </p:nvPr>
        </p:nvPicPr>
        <p:blipFill>
          <a:blip r:embed="rId2"/>
          <a:stretch>
            <a:fillRect/>
          </a:stretch>
        </p:blipFill>
        <p:spPr>
          <a:xfrm>
            <a:off x="2976562" y="2076450"/>
            <a:ext cx="6229350" cy="3714750"/>
          </a:xfrm>
        </p:spPr>
      </p:pic>
    </p:spTree>
    <p:extLst>
      <p:ext uri="{BB962C8B-B14F-4D97-AF65-F5344CB8AC3E}">
        <p14:creationId xmlns:p14="http://schemas.microsoft.com/office/powerpoint/2010/main" val="3160944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2987C-F5C7-4E0D-9776-8B269A74565B}"/>
              </a:ext>
            </a:extLst>
          </p:cNvPr>
          <p:cNvSpPr>
            <a:spLocks noGrp="1"/>
          </p:cNvSpPr>
          <p:nvPr>
            <p:ph type="title"/>
          </p:nvPr>
        </p:nvSpPr>
        <p:spPr>
          <a:xfrm>
            <a:off x="913795" y="161926"/>
            <a:ext cx="10353762" cy="1047749"/>
          </a:xfrm>
        </p:spPr>
        <p:txBody>
          <a:bodyPr/>
          <a:lstStyle/>
          <a:p>
            <a:r>
              <a:rPr lang="en-IN" dirty="0">
                <a:latin typeface="Algerian" panose="04020705040A02060702" pitchFamily="82" charset="0"/>
              </a:rPr>
              <a:t>Implementation flow chart</a:t>
            </a:r>
          </a:p>
        </p:txBody>
      </p:sp>
      <p:pic>
        <p:nvPicPr>
          <p:cNvPr id="9" name="Picture 8">
            <a:extLst>
              <a:ext uri="{FF2B5EF4-FFF2-40B4-BE49-F238E27FC236}">
                <a16:creationId xmlns:a16="http://schemas.microsoft.com/office/drawing/2014/main" id="{30C2F42F-1EED-4BE0-8917-CC11DAC0250A}"/>
              </a:ext>
            </a:extLst>
          </p:cNvPr>
          <p:cNvPicPr>
            <a:picLocks noChangeAspect="1"/>
          </p:cNvPicPr>
          <p:nvPr/>
        </p:nvPicPr>
        <p:blipFill>
          <a:blip r:embed="rId2"/>
          <a:stretch>
            <a:fillRect/>
          </a:stretch>
        </p:blipFill>
        <p:spPr>
          <a:xfrm>
            <a:off x="3978461" y="1319949"/>
            <a:ext cx="4235077" cy="51257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FEDBCEF4-2A72-4CB3-9D3A-90D3D23FBA01}"/>
              </a:ext>
            </a:extLst>
          </p:cNvPr>
          <p:cNvSpPr txBox="1"/>
          <p:nvPr/>
        </p:nvSpPr>
        <p:spPr>
          <a:xfrm>
            <a:off x="5337641" y="3379694"/>
            <a:ext cx="1649506" cy="253916"/>
          </a:xfrm>
          <a:prstGeom prst="rect">
            <a:avLst/>
          </a:prstGeom>
          <a:solidFill>
            <a:schemeClr val="tx1"/>
          </a:solidFill>
        </p:spPr>
        <p:txBody>
          <a:bodyPr wrap="square" rtlCol="0">
            <a:spAutoFit/>
          </a:bodyPr>
          <a:lstStyle/>
          <a:p>
            <a:r>
              <a:rPr lang="en-IN" sz="1050" b="1" dirty="0">
                <a:solidFill>
                  <a:schemeClr val="bg1"/>
                </a:solidFill>
                <a:latin typeface="Algerian" panose="04020705040A02060702" pitchFamily="82" charset="0"/>
              </a:rPr>
              <a:t>          SVM METHOD</a:t>
            </a:r>
          </a:p>
        </p:txBody>
      </p:sp>
    </p:spTree>
    <p:extLst>
      <p:ext uri="{BB962C8B-B14F-4D97-AF65-F5344CB8AC3E}">
        <p14:creationId xmlns:p14="http://schemas.microsoft.com/office/powerpoint/2010/main" val="4279340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FB82E-1FBC-4B44-8EDB-D3C071958A53}"/>
              </a:ext>
            </a:extLst>
          </p:cNvPr>
          <p:cNvSpPr>
            <a:spLocks noGrp="1"/>
          </p:cNvSpPr>
          <p:nvPr>
            <p:ph idx="1"/>
          </p:nvPr>
        </p:nvSpPr>
        <p:spPr>
          <a:xfrm>
            <a:off x="913795" y="304800"/>
            <a:ext cx="10353762" cy="6373906"/>
          </a:xfrm>
        </p:spPr>
        <p:txBody>
          <a:bodyPr>
            <a:normAutofit lnSpcReduction="10000"/>
          </a:bodyPr>
          <a:lstStyle/>
          <a:p>
            <a:pPr marL="36900" indent="0">
              <a:buNone/>
            </a:pPr>
            <a:r>
              <a:rPr lang="en-IN" dirty="0">
                <a:solidFill>
                  <a:srgbClr val="FFC000"/>
                </a:solidFill>
              </a:rPr>
              <a:t>A. Data Collection:</a:t>
            </a:r>
          </a:p>
          <a:p>
            <a:pPr marL="36900" indent="0">
              <a:buNone/>
            </a:pPr>
            <a:r>
              <a:rPr lang="en-US" dirty="0"/>
              <a:t>The data for the ongoing Covid-19outbreak in world as well as India is collected from . The columns of this dataset include the Total number of Confirmed, Active , Cured, and Death cases of Covid-19 patients accumulating all the states with countries on a day-to-day basis from 22th January 2020 to last date of toady.</a:t>
            </a:r>
          </a:p>
          <a:p>
            <a:pPr marL="36900" indent="0">
              <a:buNone/>
            </a:pPr>
            <a:endParaRPr lang="en-US" dirty="0"/>
          </a:p>
          <a:p>
            <a:pPr marL="36900" indent="0">
              <a:buNone/>
            </a:pPr>
            <a:r>
              <a:rPr lang="en-IN" dirty="0">
                <a:solidFill>
                  <a:srgbClr val="FFC000"/>
                </a:solidFill>
              </a:rPr>
              <a:t>B. Data Pre-processing:</a:t>
            </a:r>
          </a:p>
          <a:p>
            <a:pPr marL="36900" indent="0">
              <a:buNone/>
            </a:pPr>
            <a:r>
              <a:rPr lang="en-US" dirty="0">
                <a:solidFill>
                  <a:schemeClr val="tx1"/>
                </a:solidFill>
              </a:rPr>
              <a:t>In the section of data pre- processing, redundant or null values were removed by data cleaning. Further, we have set the column attributes as -"Confirmed, Active, Cured and Deaths cases" for which the dependent variable and "Dates" as_ the independent variable.</a:t>
            </a:r>
          </a:p>
          <a:p>
            <a:pPr marL="36900" indent="0">
              <a:buNone/>
            </a:pPr>
            <a:r>
              <a:rPr lang="en-IN" dirty="0">
                <a:solidFill>
                  <a:srgbClr val="FFC000"/>
                </a:solidFill>
              </a:rPr>
              <a:t>C. Data Visualization:</a:t>
            </a:r>
            <a:endParaRPr lang="en-US" dirty="0">
              <a:solidFill>
                <a:schemeClr val="tx1"/>
              </a:solidFill>
            </a:endParaRPr>
          </a:p>
          <a:p>
            <a:pPr marL="36900" indent="0">
              <a:buNone/>
            </a:pPr>
            <a:r>
              <a:rPr lang="en-US" u="sng" dirty="0">
                <a:solidFill>
                  <a:srgbClr val="FFC000"/>
                </a:solidFill>
              </a:rPr>
              <a:t> </a:t>
            </a:r>
            <a:r>
              <a:rPr lang="en-US" dirty="0">
                <a:solidFill>
                  <a:schemeClr val="tx1"/>
                </a:solidFill>
              </a:rPr>
              <a:t>A Heat Map visualization could be combination of </a:t>
            </a:r>
            <a:r>
              <a:rPr lang="en-US" dirty="0" err="1">
                <a:solidFill>
                  <a:schemeClr val="tx1"/>
                </a:solidFill>
              </a:rPr>
              <a:t>coloured</a:t>
            </a:r>
            <a:r>
              <a:rPr lang="en-US" dirty="0">
                <a:solidFill>
                  <a:schemeClr val="tx1"/>
                </a:solidFill>
              </a:rPr>
              <a:t> rectangles, each representing a quality component that permits clients to rapidly get a handle on the state and effect of an expansive number of factors at one time.</a:t>
            </a:r>
            <a:endParaRPr lang="en-IN" dirty="0">
              <a:solidFill>
                <a:schemeClr val="tx1"/>
              </a:solidFill>
            </a:endParaRPr>
          </a:p>
        </p:txBody>
      </p:sp>
    </p:spTree>
    <p:extLst>
      <p:ext uri="{BB962C8B-B14F-4D97-AF65-F5344CB8AC3E}">
        <p14:creationId xmlns:p14="http://schemas.microsoft.com/office/powerpoint/2010/main" val="3905776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6A468B-42CF-4B6D-A4C5-EA3519187293}"/>
              </a:ext>
            </a:extLst>
          </p:cNvPr>
          <p:cNvSpPr>
            <a:spLocks noGrp="1"/>
          </p:cNvSpPr>
          <p:nvPr>
            <p:ph idx="1"/>
          </p:nvPr>
        </p:nvSpPr>
        <p:spPr>
          <a:xfrm>
            <a:off x="913795" y="510988"/>
            <a:ext cx="10353762" cy="5280211"/>
          </a:xfrm>
        </p:spPr>
        <p:txBody>
          <a:bodyPr/>
          <a:lstStyle/>
          <a:p>
            <a:pPr marL="36900" indent="0">
              <a:buNone/>
            </a:pPr>
            <a:r>
              <a:rPr lang="en-IN" dirty="0">
                <a:solidFill>
                  <a:srgbClr val="FFC000"/>
                </a:solidFill>
              </a:rPr>
              <a:t>D.  Polynomial regression model:</a:t>
            </a:r>
          </a:p>
          <a:p>
            <a:pPr marL="36900" indent="0">
              <a:buNone/>
            </a:pPr>
            <a:r>
              <a:rPr lang="en-US" dirty="0">
                <a:effectLst/>
              </a:rPr>
              <a:t>We have employed the model of polynomial regression provides __ the relationship between the dependent variable Y and the independent variable X and is modelled as 2nd, 3rd, 4th, and 5th-degreepolynomial in x. here we choose fix degree because of large covid-19 time series data set world and India .</a:t>
            </a:r>
          </a:p>
          <a:p>
            <a:pPr marL="36900" indent="0">
              <a:buNone/>
            </a:pPr>
            <a:endParaRPr lang="en-US" dirty="0">
              <a:effectLst/>
            </a:endParaRPr>
          </a:p>
          <a:p>
            <a:pPr marL="36900" indent="0">
              <a:buNone/>
            </a:pPr>
            <a:r>
              <a:rPr lang="en-IN" dirty="0">
                <a:solidFill>
                  <a:srgbClr val="FFC000"/>
                </a:solidFill>
                <a:effectLst/>
              </a:rPr>
              <a:t>E.   SVM model:</a:t>
            </a:r>
          </a:p>
          <a:p>
            <a:pPr marL="36900" indent="0">
              <a:buNone/>
            </a:pPr>
            <a:r>
              <a:rPr lang="en-US" dirty="0">
                <a:solidFill>
                  <a:schemeClr val="tx1"/>
                </a:solidFill>
                <a:effectLst/>
              </a:rPr>
              <a:t>The second type of regression analysis that we have used is SVM (Support Vector Machines) time series prediction model. SVM are used for time series prediction and compared to radial basis function networks.</a:t>
            </a:r>
            <a:endParaRPr lang="en-IN" dirty="0">
              <a:solidFill>
                <a:schemeClr val="tx1"/>
              </a:solidFill>
              <a:effectLst/>
            </a:endParaRPr>
          </a:p>
        </p:txBody>
      </p:sp>
    </p:spTree>
    <p:extLst>
      <p:ext uri="{BB962C8B-B14F-4D97-AF65-F5344CB8AC3E}">
        <p14:creationId xmlns:p14="http://schemas.microsoft.com/office/powerpoint/2010/main" val="3828677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{B7E76749-38AC-44A3-878B-3EC2744D4DD7}tf12214701_win32</Template>
  <TotalTime>401</TotalTime>
  <Words>1111</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Calibri</vt:lpstr>
      <vt:lpstr>Goudy Old Style</vt:lpstr>
      <vt:lpstr>Segoe UI</vt:lpstr>
      <vt:lpstr>Wingdings 2</vt:lpstr>
      <vt:lpstr>SlateVTI</vt:lpstr>
      <vt:lpstr>MP-II Project</vt:lpstr>
      <vt:lpstr>ABSTRACT</vt:lpstr>
      <vt:lpstr>INTRODUCTION</vt:lpstr>
      <vt:lpstr>LITERATURE SURVEY</vt:lpstr>
      <vt:lpstr>Objective: The main goal of this thesis is to develop a machine learning model that could predict the outbreak of COVID-19 . To develop such a model, a literature study alongside an experiment is set to identify a suitable algorithm. To assess the features that impact the prediction model.</vt:lpstr>
      <vt:lpstr>METHODOLOGY</vt:lpstr>
      <vt:lpstr>Implementation flow chart</vt:lpstr>
      <vt:lpstr>PowerPoint Presentation</vt:lpstr>
      <vt:lpstr>PowerPoint Presentation</vt:lpstr>
      <vt:lpstr>OUTPUTS</vt:lpstr>
      <vt:lpstr>PREDICTION ANALYSIS</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AIDS PROJECT</dc:title>
  <dc:creator>gokul vinakollu</dc:creator>
  <cp:lastModifiedBy>gokul vinakollu</cp:lastModifiedBy>
  <cp:revision>10</cp:revision>
  <dcterms:created xsi:type="dcterms:W3CDTF">2022-03-06T11:55:44Z</dcterms:created>
  <dcterms:modified xsi:type="dcterms:W3CDTF">2022-04-15T05:32:25Z</dcterms:modified>
</cp:coreProperties>
</file>