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15" r:id="rId1"/>
  </p:sldMasterIdLst>
  <p:sldIdLst>
    <p:sldId id="256" r:id="rId2"/>
    <p:sldId id="257" r:id="rId3"/>
    <p:sldId id="258" r:id="rId4"/>
    <p:sldId id="264" r:id="rId5"/>
    <p:sldId id="266" r:id="rId6"/>
    <p:sldId id="260" r:id="rId7"/>
    <p:sldId id="259" r:id="rId8"/>
    <p:sldId id="261" r:id="rId9"/>
    <p:sldId id="262" r:id="rId10"/>
    <p:sldId id="263"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6" d="100"/>
          <a:sy n="96" d="100"/>
        </p:scale>
        <p:origin x="13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7937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82973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05818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42228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1885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47741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50090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25209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8A87A34-81AB-432B-8DAE-1953F412C126}" type="datetimeFigureOut">
              <a:rPr lang="en-US" smtClean="0"/>
              <a:t>11/15/2022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74431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8A87A34-81AB-432B-8DAE-1953F412C126}" type="datetimeFigureOut">
              <a:rPr lang="en-US" smtClean="0"/>
              <a:t>11/15/2022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2431048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5030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8A87A34-81AB-432B-8DAE-1953F412C126}" type="datetimeFigureOut">
              <a:rPr lang="en-US" smtClean="0"/>
              <a:pPr/>
              <a:t>11/15/2022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5469893"/>
      </p:ext>
    </p:extLst>
  </p:cSld>
  <p:clrMap bg1="lt1" tx1="dk1" bg2="lt2" tx2="dk2" accent1="accent1" accent2="accent2" accent3="accent3" accent4="accent4" accent5="accent5" accent6="accent6" hlink="hlink" folHlink="folHlink"/>
  <p:sldLayoutIdLst>
    <p:sldLayoutId id="2147483916" r:id="rId1"/>
    <p:sldLayoutId id="2147483917" r:id="rId2"/>
    <p:sldLayoutId id="2147483918" r:id="rId3"/>
    <p:sldLayoutId id="2147483919" r:id="rId4"/>
    <p:sldLayoutId id="2147483920" r:id="rId5"/>
    <p:sldLayoutId id="2147483921" r:id="rId6"/>
    <p:sldLayoutId id="2147483922" r:id="rId7"/>
    <p:sldLayoutId id="2147483923" r:id="rId8"/>
    <p:sldLayoutId id="2147483924" r:id="rId9"/>
    <p:sldLayoutId id="2147483925" r:id="rId10"/>
    <p:sldLayoutId id="214748392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D337B-9934-93B9-7241-C682CA7FF74B}"/>
              </a:ext>
            </a:extLst>
          </p:cNvPr>
          <p:cNvSpPr>
            <a:spLocks noGrp="1"/>
          </p:cNvSpPr>
          <p:nvPr>
            <p:ph type="ctrTitle"/>
          </p:nvPr>
        </p:nvSpPr>
        <p:spPr>
          <a:xfrm>
            <a:off x="930303" y="121258"/>
            <a:ext cx="10986344" cy="2900238"/>
          </a:xfrm>
        </p:spPr>
        <p:txBody>
          <a:bodyPr>
            <a:normAutofit/>
          </a:bodyPr>
          <a:lstStyle/>
          <a:p>
            <a:r>
              <a:rPr lang="en-IN" sz="7200" dirty="0">
                <a:solidFill>
                  <a:schemeClr val="accent5">
                    <a:lumMod val="75000"/>
                  </a:schemeClr>
                </a:solidFill>
                <a:latin typeface="Times New Roman" panose="02020603050405020304" pitchFamily="18" charset="0"/>
                <a:cs typeface="Times New Roman" panose="02020603050405020304" pitchFamily="18" charset="0"/>
              </a:rPr>
              <a:t>Predicting the quality of water using ML algorithm</a:t>
            </a:r>
          </a:p>
        </p:txBody>
      </p:sp>
      <p:sp>
        <p:nvSpPr>
          <p:cNvPr id="3" name="Subtitle 2">
            <a:extLst>
              <a:ext uri="{FF2B5EF4-FFF2-40B4-BE49-F238E27FC236}">
                <a16:creationId xmlns:a16="http://schemas.microsoft.com/office/drawing/2014/main" id="{4F311818-D495-BE03-02A9-A2A1FD52D406}"/>
              </a:ext>
            </a:extLst>
          </p:cNvPr>
          <p:cNvSpPr>
            <a:spLocks noGrp="1"/>
          </p:cNvSpPr>
          <p:nvPr>
            <p:ph type="subTitle" idx="1"/>
          </p:nvPr>
        </p:nvSpPr>
        <p:spPr>
          <a:xfrm>
            <a:off x="1102288" y="6218018"/>
            <a:ext cx="9001462" cy="1655762"/>
          </a:xfrm>
        </p:spPr>
        <p:txBody>
          <a:bodyPr/>
          <a:lstStyle/>
          <a:p>
            <a:endParaRPr lang="en-IN" dirty="0"/>
          </a:p>
        </p:txBody>
      </p:sp>
      <p:pic>
        <p:nvPicPr>
          <p:cNvPr id="7" name="Picture 6">
            <a:extLst>
              <a:ext uri="{FF2B5EF4-FFF2-40B4-BE49-F238E27FC236}">
                <a16:creationId xmlns:a16="http://schemas.microsoft.com/office/drawing/2014/main" id="{023FFD50-07BE-FB83-6F67-5966D3995C4C}"/>
              </a:ext>
            </a:extLst>
          </p:cNvPr>
          <p:cNvPicPr>
            <a:picLocks noChangeAspect="1"/>
          </p:cNvPicPr>
          <p:nvPr/>
        </p:nvPicPr>
        <p:blipFill>
          <a:blip r:embed="rId2"/>
          <a:stretch>
            <a:fillRect/>
          </a:stretch>
        </p:blipFill>
        <p:spPr>
          <a:xfrm>
            <a:off x="7007214" y="3429000"/>
            <a:ext cx="4758359" cy="2791157"/>
          </a:xfrm>
          <a:prstGeom prst="rect">
            <a:avLst/>
          </a:prstGeom>
        </p:spPr>
      </p:pic>
    </p:spTree>
    <p:extLst>
      <p:ext uri="{BB962C8B-B14F-4D97-AF65-F5344CB8AC3E}">
        <p14:creationId xmlns:p14="http://schemas.microsoft.com/office/powerpoint/2010/main" val="2209803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EE5BA-BA6C-8374-BEA0-5D6E1656A8F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828E80B1-4533-D6B9-1887-FE941BA518F0}"/>
              </a:ext>
            </a:extLst>
          </p:cNvPr>
          <p:cNvSpPr>
            <a:spLocks noGrp="1"/>
          </p:cNvSpPr>
          <p:nvPr>
            <p:ph idx="1"/>
          </p:nvPr>
        </p:nvSpPr>
        <p:spPr/>
        <p:txBody>
          <a:bodyPr>
            <a:normAutofit/>
          </a:bodyPr>
          <a:lstStyle/>
          <a:p>
            <a:r>
              <a:rPr lang="en-IN" dirty="0">
                <a:effectLst/>
                <a:latin typeface="Times New Roman" panose="02020603050405020304" pitchFamily="18" charset="0"/>
                <a:ea typeface="Calibri" panose="020F0502020204030204" pitchFamily="34" charset="0"/>
              </a:rPr>
              <a:t>A machine learning classifier for predicting the quality of Indian river water was built successfully in this work with 96.1 percent accuracy, we find that Support Vector Machine(SVM) performs the best when compared to other machine learning models.</a:t>
            </a:r>
            <a:endParaRPr lang="en-IN" sz="2400" dirty="0"/>
          </a:p>
        </p:txBody>
      </p:sp>
      <p:pic>
        <p:nvPicPr>
          <p:cNvPr id="3074" name="Picture 2" descr="All You Need to Know About Support Vector Machines">
            <a:extLst>
              <a:ext uri="{FF2B5EF4-FFF2-40B4-BE49-F238E27FC236}">
                <a16:creationId xmlns:a16="http://schemas.microsoft.com/office/drawing/2014/main" id="{9B0BF506-F2F3-1086-6FCD-71045BF202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5384" y="3573705"/>
            <a:ext cx="3028950" cy="15144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9310FE5-A3FA-2201-CCFA-3FB534765FE5}"/>
              </a:ext>
            </a:extLst>
          </p:cNvPr>
          <p:cNvSpPr txBox="1"/>
          <p:nvPr/>
        </p:nvSpPr>
        <p:spPr>
          <a:xfrm>
            <a:off x="8304983" y="5499762"/>
            <a:ext cx="2909751" cy="369332"/>
          </a:xfrm>
          <a:prstGeom prst="rect">
            <a:avLst/>
          </a:prstGeom>
          <a:noFill/>
        </p:spPr>
        <p:txBody>
          <a:bodyPr wrap="square" rtlCol="0">
            <a:spAutoFit/>
          </a:bodyPr>
          <a:lstStyle/>
          <a:p>
            <a:r>
              <a:rPr lang="en-US" b="1" dirty="0">
                <a:solidFill>
                  <a:schemeClr val="accent1">
                    <a:lumMod val="75000"/>
                  </a:schemeClr>
                </a:solidFill>
                <a:latin typeface="Times New Roman" panose="02020603050405020304" pitchFamily="18" charset="0"/>
                <a:cs typeface="Times New Roman" panose="02020603050405020304" pitchFamily="18" charset="0"/>
              </a:rPr>
              <a:t>Support Vector Machine</a:t>
            </a:r>
            <a:endParaRPr lang="en-IN" b="1"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4127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50C5B-20AE-0E07-34AC-BB666912925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B6954F9-8A56-0919-6F2E-AACA0D9ECB08}"/>
              </a:ext>
            </a:extLst>
          </p:cNvPr>
          <p:cNvSpPr>
            <a:spLocks noGrp="1"/>
          </p:cNvSpPr>
          <p:nvPr>
            <p:ph idx="1"/>
          </p:nvPr>
        </p:nvSpPr>
        <p:spPr/>
        <p:txBody>
          <a:bodyPr>
            <a:normAutofit lnSpcReduction="10000"/>
          </a:bodyPr>
          <a:lstStyle/>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Zeilhofer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P.,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Zeilhofer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L. V. A. C.,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Hardoim</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E. L., Lima, Z. M. D., &amp; Oliveira, C. S. (2007). GIS applications for mapping and spatial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modeling</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of urban-use water quality: a case study in District of Cuiabá, Mato Grosso, Brazil.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Cadernos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de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saude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publica, 23, 875-884.</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[2]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Payen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G. (2011). Worldwide needs for safe drinking water are underestimated: billions of people are impacted.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Aquafed</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[3] Xiang, Y., &amp; Jiang, L. (2009, January). Water quality prediction using LS-SVM and particle swarm optimization. In 2009 Second International Workshop on Knowledge Discovery and Data Mining (pp. 900-904). IEEE.</a:t>
            </a:r>
          </a:p>
          <a:p>
            <a:r>
              <a:rPr lang="en-IN"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[4]</a:t>
            </a:r>
            <a:r>
              <a:rPr lang="en-IN" sz="1800" u="none" strike="noStrike" dirty="0" err="1">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Afifah</a:t>
            </a:r>
            <a:r>
              <a:rPr lang="en-IN"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T., Ahmed, A. N., &amp; El-</a:t>
            </a:r>
            <a:r>
              <a:rPr lang="en-IN" sz="1800" u="none" strike="noStrike" dirty="0" err="1">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Shafie</a:t>
            </a:r>
            <a:r>
              <a:rPr lang="en-IN"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 (2014). Dissolved oxygen prediction using Support Vector Machine in Terengganu River. Middle East Journal of Scientific Research, 21(11), 2182-2188.</a:t>
            </a:r>
          </a:p>
          <a:p>
            <a:r>
              <a:rPr lang="en-IN"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[5]Khan, Y., &amp; See, C. S. (2016, April). Predicting and </a:t>
            </a:r>
            <a:r>
              <a:rPr lang="en-IN" sz="1800" u="none" strike="noStrike" dirty="0" err="1">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analyzing</a:t>
            </a:r>
            <a:r>
              <a:rPr lang="en-IN"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water quality using Machine Learning: A comprehensive model. In 2016 IEEE Long Island Systems, Applications and Technology Conference (LISAT) (pp. 1-6). IEEE.</a:t>
            </a:r>
          </a:p>
          <a:p>
            <a:endParaRPr lang="en-IN" sz="18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01517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B30AE-1E14-9C25-55CB-E6DFD331E3E4}"/>
              </a:ext>
            </a:extLst>
          </p:cNvPr>
          <p:cNvSpPr>
            <a:spLocks noGrp="1"/>
          </p:cNvSpPr>
          <p:nvPr>
            <p:ph type="title"/>
          </p:nvPr>
        </p:nvSpPr>
        <p:spPr>
          <a:xfrm>
            <a:off x="1192696" y="60960"/>
            <a:ext cx="9534172" cy="1326321"/>
          </a:xfrm>
        </p:spPr>
        <p:txBody>
          <a:bodyPr/>
          <a:lstStyle/>
          <a:p>
            <a:r>
              <a:rPr lang="en-IN"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F5807687-269C-78CB-8CBB-B62363B2AECA}"/>
              </a:ext>
            </a:extLst>
          </p:cNvPr>
          <p:cNvSpPr>
            <a:spLocks noGrp="1"/>
          </p:cNvSpPr>
          <p:nvPr>
            <p:ph idx="1"/>
          </p:nvPr>
        </p:nvSpPr>
        <p:spPr>
          <a:xfrm>
            <a:off x="1192696" y="1749662"/>
            <a:ext cx="7395318" cy="3695136"/>
          </a:xfrm>
        </p:spPr>
        <p:txBody>
          <a:bodyPr/>
          <a:lstStyle/>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Issue of poor water quality due to </a:t>
            </a:r>
            <a:r>
              <a:rPr lang="en-IN" dirty="0">
                <a:effectLst/>
                <a:latin typeface="Times New Roman" panose="02020603050405020304" pitchFamily="18" charset="0"/>
                <a:ea typeface="Calibri" panose="020F0502020204030204" pitchFamily="34" charset="0"/>
                <a:cs typeface="Times New Roman" panose="02020603050405020304" pitchFamily="18" charset="0"/>
              </a:rPr>
              <a:t>urbanisation, industrial waste, </a:t>
            </a:r>
            <a:r>
              <a:rPr lang="en-IN" dirty="0">
                <a:latin typeface="Times New Roman" panose="02020603050405020304" pitchFamily="18" charset="0"/>
                <a:ea typeface="Calibri" panose="020F0502020204030204" pitchFamily="34" charset="0"/>
                <a:cs typeface="Times New Roman" panose="02020603050405020304" pitchFamily="18" charset="0"/>
              </a:rPr>
              <a:t>                 </a:t>
            </a:r>
            <a:r>
              <a:rPr lang="en-IN" dirty="0">
                <a:effectLst/>
                <a:latin typeface="Times New Roman" panose="02020603050405020304" pitchFamily="18" charset="0"/>
                <a:ea typeface="Calibri" panose="020F0502020204030204" pitchFamily="34" charset="0"/>
                <a:cs typeface="Times New Roman" panose="02020603050405020304" pitchFamily="18" charset="0"/>
              </a:rPr>
              <a:t>population expansion.</a:t>
            </a:r>
          </a:p>
          <a:p>
            <a:pPr>
              <a:buFont typeface="Wingdings" panose="05000000000000000000" pitchFamily="2" charset="2"/>
              <a:buChar char="Ø"/>
            </a:pPr>
            <a:r>
              <a:rPr lang="en-IN" dirty="0">
                <a:effectLst/>
                <a:latin typeface="Times New Roman" panose="02020603050405020304" pitchFamily="18" charset="0"/>
                <a:ea typeface="Calibri" panose="020F0502020204030204" pitchFamily="34" charset="0"/>
                <a:cs typeface="Times New Roman" panose="02020603050405020304" pitchFamily="18" charset="0"/>
              </a:rPr>
              <a:t>Frequently, the pollution is the result of our own acts.</a:t>
            </a:r>
          </a:p>
          <a:p>
            <a:pPr>
              <a:buFont typeface="Wingdings" panose="05000000000000000000" pitchFamily="2" charset="2"/>
              <a:buChar char="Ø"/>
            </a:pPr>
            <a:r>
              <a:rPr lang="en-IN" dirty="0">
                <a:effectLst/>
                <a:latin typeface="Times New Roman" panose="02020603050405020304" pitchFamily="18" charset="0"/>
                <a:ea typeface="Calibri" panose="020F0502020204030204" pitchFamily="34" charset="0"/>
                <a:cs typeface="Times New Roman" panose="02020603050405020304" pitchFamily="18" charset="0"/>
              </a:rPr>
              <a:t>It is urgent that this issue be resolved so that good water may be obtained for diverse uses.</a:t>
            </a:r>
          </a:p>
          <a:p>
            <a:pPr>
              <a:buFont typeface="Wingdings" panose="05000000000000000000" pitchFamily="2" charset="2"/>
              <a:buChar char="Ø"/>
            </a:pPr>
            <a:r>
              <a:rPr lang="en-IN" dirty="0">
                <a:effectLst/>
                <a:latin typeface="Times New Roman" panose="02020603050405020304" pitchFamily="18" charset="0"/>
                <a:ea typeface="Calibri" panose="020F0502020204030204" pitchFamily="34" charset="0"/>
                <a:cs typeface="Times New Roman" panose="02020603050405020304" pitchFamily="18" charset="0"/>
              </a:rPr>
              <a:t>Building a machine learning model for analysing the water quality of Indian rivers is the main goal of our effort.</a:t>
            </a:r>
          </a:p>
          <a:p>
            <a:endParaRPr lang="en-IN" dirty="0"/>
          </a:p>
        </p:txBody>
      </p:sp>
      <p:pic>
        <p:nvPicPr>
          <p:cNvPr id="7" name="Picture 6">
            <a:extLst>
              <a:ext uri="{FF2B5EF4-FFF2-40B4-BE49-F238E27FC236}">
                <a16:creationId xmlns:a16="http://schemas.microsoft.com/office/drawing/2014/main" id="{B7084AF6-7608-C23E-70EB-24EBF0E307C5}"/>
              </a:ext>
            </a:extLst>
          </p:cNvPr>
          <p:cNvPicPr>
            <a:picLocks noChangeAspect="1"/>
          </p:cNvPicPr>
          <p:nvPr/>
        </p:nvPicPr>
        <p:blipFill>
          <a:blip r:embed="rId2"/>
          <a:stretch>
            <a:fillRect/>
          </a:stretch>
        </p:blipFill>
        <p:spPr>
          <a:xfrm>
            <a:off x="8639670" y="3944278"/>
            <a:ext cx="2533650" cy="1800225"/>
          </a:xfrm>
          <a:prstGeom prst="rect">
            <a:avLst/>
          </a:prstGeom>
        </p:spPr>
      </p:pic>
      <p:pic>
        <p:nvPicPr>
          <p:cNvPr id="9" name="Picture 8">
            <a:extLst>
              <a:ext uri="{FF2B5EF4-FFF2-40B4-BE49-F238E27FC236}">
                <a16:creationId xmlns:a16="http://schemas.microsoft.com/office/drawing/2014/main" id="{0FA5160F-D651-CF55-F5CE-A6C0B3815786}"/>
              </a:ext>
            </a:extLst>
          </p:cNvPr>
          <p:cNvPicPr>
            <a:picLocks noChangeAspect="1"/>
          </p:cNvPicPr>
          <p:nvPr/>
        </p:nvPicPr>
        <p:blipFill>
          <a:blip r:embed="rId3"/>
          <a:stretch>
            <a:fillRect/>
          </a:stretch>
        </p:blipFill>
        <p:spPr>
          <a:xfrm>
            <a:off x="3732523" y="4541726"/>
            <a:ext cx="2952750" cy="1552575"/>
          </a:xfrm>
          <a:prstGeom prst="rect">
            <a:avLst/>
          </a:prstGeom>
        </p:spPr>
      </p:pic>
      <p:pic>
        <p:nvPicPr>
          <p:cNvPr id="14" name="Picture 13">
            <a:extLst>
              <a:ext uri="{FF2B5EF4-FFF2-40B4-BE49-F238E27FC236}">
                <a16:creationId xmlns:a16="http://schemas.microsoft.com/office/drawing/2014/main" id="{4233A0B4-FC2D-7B13-C229-0471E37BEDA7}"/>
              </a:ext>
            </a:extLst>
          </p:cNvPr>
          <p:cNvPicPr>
            <a:picLocks noChangeAspect="1"/>
          </p:cNvPicPr>
          <p:nvPr/>
        </p:nvPicPr>
        <p:blipFill>
          <a:blip r:embed="rId4"/>
          <a:stretch>
            <a:fillRect/>
          </a:stretch>
        </p:blipFill>
        <p:spPr>
          <a:xfrm>
            <a:off x="8639670" y="1264631"/>
            <a:ext cx="2628900" cy="1743075"/>
          </a:xfrm>
          <a:prstGeom prst="rect">
            <a:avLst/>
          </a:prstGeom>
        </p:spPr>
      </p:pic>
      <p:sp>
        <p:nvSpPr>
          <p:cNvPr id="15" name="TextBox 14">
            <a:extLst>
              <a:ext uri="{FF2B5EF4-FFF2-40B4-BE49-F238E27FC236}">
                <a16:creationId xmlns:a16="http://schemas.microsoft.com/office/drawing/2014/main" id="{4408FA20-4C63-58C1-8503-2CD7186530EA}"/>
              </a:ext>
            </a:extLst>
          </p:cNvPr>
          <p:cNvSpPr txBox="1"/>
          <p:nvPr/>
        </p:nvSpPr>
        <p:spPr>
          <a:xfrm>
            <a:off x="8639670" y="3275937"/>
            <a:ext cx="2628900" cy="400110"/>
          </a:xfrm>
          <a:prstGeom prst="rect">
            <a:avLst/>
          </a:prstGeom>
          <a:noFill/>
        </p:spPr>
        <p:txBody>
          <a:bodyPr wrap="square" rtlCol="0">
            <a:spAutoFit/>
          </a:bodyPr>
          <a:lstStyle/>
          <a:p>
            <a:pPr algn="ctr"/>
            <a:r>
              <a:rPr lang="en-US" sz="2000" dirty="0">
                <a:solidFill>
                  <a:srgbClr val="00B0F0"/>
                </a:solidFill>
                <a:latin typeface="Times New Roman" panose="02020603050405020304" pitchFamily="18" charset="0"/>
                <a:cs typeface="Times New Roman" panose="02020603050405020304" pitchFamily="18" charset="0"/>
              </a:rPr>
              <a:t>Urbanization</a:t>
            </a:r>
            <a:endParaRPr lang="en-IN" sz="2000" dirty="0">
              <a:solidFill>
                <a:srgbClr val="00B0F0"/>
              </a:solidFill>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29FA9A63-EC34-FA0C-7DDE-366DAEAEFD68}"/>
              </a:ext>
            </a:extLst>
          </p:cNvPr>
          <p:cNvSpPr txBox="1"/>
          <p:nvPr/>
        </p:nvSpPr>
        <p:spPr>
          <a:xfrm>
            <a:off x="8734920" y="6023230"/>
            <a:ext cx="2533650" cy="400110"/>
          </a:xfrm>
          <a:prstGeom prst="rect">
            <a:avLst/>
          </a:prstGeom>
          <a:noFill/>
        </p:spPr>
        <p:txBody>
          <a:bodyPr wrap="square" rtlCol="0">
            <a:spAutoFit/>
          </a:bodyPr>
          <a:lstStyle/>
          <a:p>
            <a:pPr algn="ctr"/>
            <a:r>
              <a:rPr lang="en-US" sz="2000" dirty="0">
                <a:solidFill>
                  <a:srgbClr val="00B0F0"/>
                </a:solidFill>
                <a:latin typeface="Times New Roman" panose="02020603050405020304" pitchFamily="18" charset="0"/>
                <a:cs typeface="Times New Roman" panose="02020603050405020304" pitchFamily="18" charset="0"/>
              </a:rPr>
              <a:t>Industrial waste</a:t>
            </a:r>
            <a:endParaRPr lang="en-IN" sz="2000"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0652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647F9-8F7F-FC76-9B24-478B3260D5D9}"/>
              </a:ext>
            </a:extLst>
          </p:cNvPr>
          <p:cNvSpPr>
            <a:spLocks noGrp="1"/>
          </p:cNvSpPr>
          <p:nvPr>
            <p:ph type="title"/>
          </p:nvPr>
        </p:nvSpPr>
        <p:spPr>
          <a:xfrm>
            <a:off x="1160890" y="262392"/>
            <a:ext cx="9319486" cy="1326321"/>
          </a:xfrm>
        </p:spPr>
        <p:txBody>
          <a:bodyPr/>
          <a:lstStyle/>
          <a:p>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8645E0B2-5717-80F0-D5A7-F09D594861CA}"/>
              </a:ext>
            </a:extLst>
          </p:cNvPr>
          <p:cNvSpPr>
            <a:spLocks noGrp="1"/>
          </p:cNvSpPr>
          <p:nvPr>
            <p:ph idx="1"/>
          </p:nvPr>
        </p:nvSpPr>
        <p:spPr>
          <a:xfrm>
            <a:off x="1160890" y="1873426"/>
            <a:ext cx="7602052" cy="3994635"/>
          </a:xfrm>
        </p:spPr>
        <p:txBody>
          <a:bodyPr>
            <a:normAutofit/>
          </a:bodyPr>
          <a:lstStyle/>
          <a:p>
            <a:pPr>
              <a:buFont typeface="Wingdings" panose="05000000000000000000" pitchFamily="2" charset="2"/>
              <a:buChar char="Ø"/>
            </a:pPr>
            <a:r>
              <a:rPr lang="en-IN" dirty="0">
                <a:effectLst/>
                <a:latin typeface="Times New Roman" panose="02020603050405020304" pitchFamily="18" charset="0"/>
                <a:ea typeface="Calibri" panose="020F0502020204030204" pitchFamily="34" charset="0"/>
                <a:cs typeface="Times New Roman" panose="02020603050405020304" pitchFamily="18" charset="0"/>
              </a:rPr>
              <a:t>Humanity benefits much from the lakes, rivers, marshes, and other sources of water. </a:t>
            </a:r>
          </a:p>
          <a:p>
            <a:pPr>
              <a:buFont typeface="Wingdings" panose="05000000000000000000" pitchFamily="2" charset="2"/>
              <a:buChar char="Ø"/>
            </a:pPr>
            <a:r>
              <a:rPr lang="en-IN" dirty="0">
                <a:effectLst/>
                <a:latin typeface="Times New Roman" panose="02020603050405020304" pitchFamily="18" charset="0"/>
                <a:ea typeface="Calibri" panose="020F0502020204030204" pitchFamily="34" charset="0"/>
                <a:cs typeface="Times New Roman" panose="02020603050405020304" pitchFamily="18" charset="0"/>
              </a:rPr>
              <a:t>Nearly 1.6 million people die each year as a result of waterborne infections, according to a UNO report [1]. </a:t>
            </a:r>
          </a:p>
          <a:p>
            <a:pPr>
              <a:buFont typeface="Wingdings" panose="05000000000000000000" pitchFamily="2" charset="2"/>
              <a:buChar char="Ø"/>
            </a:pPr>
            <a:r>
              <a:rPr lang="en-IN" dirty="0">
                <a:effectLst/>
                <a:latin typeface="Times New Roman" panose="02020603050405020304" pitchFamily="18" charset="0"/>
                <a:ea typeface="Calibri" panose="020F0502020204030204" pitchFamily="34" charset="0"/>
                <a:cs typeface="Times New Roman" panose="02020603050405020304" pitchFamily="18" charset="0"/>
              </a:rPr>
              <a:t>Poor water quality causes about 1.8 million deaths annually in poorer countries [</a:t>
            </a:r>
            <a:r>
              <a:rPr lang="en-IN" dirty="0">
                <a:latin typeface="Times New Roman" panose="02020603050405020304" pitchFamily="18" charset="0"/>
                <a:ea typeface="Calibri" panose="020F0502020204030204" pitchFamily="34" charset="0"/>
                <a:cs typeface="Times New Roman" panose="02020603050405020304" pitchFamily="18" charset="0"/>
              </a:rPr>
              <a:t>2</a:t>
            </a:r>
            <a:r>
              <a:rPr lang="en-IN" dirty="0">
                <a:effectLst/>
                <a:latin typeface="Times New Roman" panose="02020603050405020304" pitchFamily="18" charset="0"/>
                <a:ea typeface="Calibri" panose="020F0502020204030204" pitchFamily="34" charset="0"/>
                <a:cs typeface="Times New Roman" panose="02020603050405020304" pitchFamily="18" charset="0"/>
              </a:rPr>
              <a:t>].</a:t>
            </a:r>
          </a:p>
          <a:p>
            <a:pPr>
              <a:buFont typeface="Wingdings" panose="05000000000000000000" pitchFamily="2" charset="2"/>
              <a:buChar char="Ø"/>
            </a:pPr>
            <a:r>
              <a:rPr lang="en-IN" dirty="0">
                <a:effectLst/>
                <a:latin typeface="Times New Roman" panose="02020603050405020304" pitchFamily="18" charset="0"/>
                <a:ea typeface="Calibri" panose="020F0502020204030204" pitchFamily="34" charset="0"/>
                <a:cs typeface="Times New Roman" panose="02020603050405020304" pitchFamily="18" charset="0"/>
              </a:rPr>
              <a:t>Therefore, a variety of methodologies are required to evaluate the water's quality and identify its likely future trends in order to minimise any negative effects on humanity as a whole.</a:t>
            </a:r>
          </a:p>
          <a:p>
            <a:endParaRPr lang="en-IN" dirty="0"/>
          </a:p>
        </p:txBody>
      </p:sp>
      <p:pic>
        <p:nvPicPr>
          <p:cNvPr id="5" name="Picture 4">
            <a:extLst>
              <a:ext uri="{FF2B5EF4-FFF2-40B4-BE49-F238E27FC236}">
                <a16:creationId xmlns:a16="http://schemas.microsoft.com/office/drawing/2014/main" id="{2FB8CFEE-8F23-A825-13FD-673CD9B157C7}"/>
              </a:ext>
            </a:extLst>
          </p:cNvPr>
          <p:cNvPicPr>
            <a:picLocks noChangeAspect="1"/>
          </p:cNvPicPr>
          <p:nvPr/>
        </p:nvPicPr>
        <p:blipFill>
          <a:blip r:embed="rId2"/>
          <a:stretch>
            <a:fillRect/>
          </a:stretch>
        </p:blipFill>
        <p:spPr>
          <a:xfrm>
            <a:off x="9065580" y="4258297"/>
            <a:ext cx="2466975" cy="1847850"/>
          </a:xfrm>
          <a:prstGeom prst="rect">
            <a:avLst/>
          </a:prstGeom>
        </p:spPr>
      </p:pic>
      <p:pic>
        <p:nvPicPr>
          <p:cNvPr id="7" name="Picture 6">
            <a:extLst>
              <a:ext uri="{FF2B5EF4-FFF2-40B4-BE49-F238E27FC236}">
                <a16:creationId xmlns:a16="http://schemas.microsoft.com/office/drawing/2014/main" id="{1831D358-D032-0C93-28F9-D4BF413E6D29}"/>
              </a:ext>
            </a:extLst>
          </p:cNvPr>
          <p:cNvPicPr>
            <a:picLocks noChangeAspect="1"/>
          </p:cNvPicPr>
          <p:nvPr/>
        </p:nvPicPr>
        <p:blipFill>
          <a:blip r:embed="rId3"/>
          <a:stretch>
            <a:fillRect/>
          </a:stretch>
        </p:blipFill>
        <p:spPr>
          <a:xfrm>
            <a:off x="9021041" y="1675778"/>
            <a:ext cx="2556055" cy="1607041"/>
          </a:xfrm>
          <a:prstGeom prst="rect">
            <a:avLst/>
          </a:prstGeom>
        </p:spPr>
      </p:pic>
    </p:spTree>
    <p:extLst>
      <p:ext uri="{BB962C8B-B14F-4D97-AF65-F5344CB8AC3E}">
        <p14:creationId xmlns:p14="http://schemas.microsoft.com/office/powerpoint/2010/main" val="1212850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EAA6C-F86C-A788-60C7-CB1F98505BD2}"/>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Introduction</a:t>
            </a:r>
            <a:endParaRPr lang="en-IN" dirty="0"/>
          </a:p>
        </p:txBody>
      </p:sp>
      <p:sp>
        <p:nvSpPr>
          <p:cNvPr id="3" name="Content Placeholder 2">
            <a:extLst>
              <a:ext uri="{FF2B5EF4-FFF2-40B4-BE49-F238E27FC236}">
                <a16:creationId xmlns:a16="http://schemas.microsoft.com/office/drawing/2014/main" id="{02DDE801-F14A-8C0B-CEC3-F876AF73A1FB}"/>
              </a:ext>
            </a:extLst>
          </p:cNvPr>
          <p:cNvSpPr>
            <a:spLocks noGrp="1"/>
          </p:cNvSpPr>
          <p:nvPr>
            <p:ph idx="1"/>
          </p:nvPr>
        </p:nvSpPr>
        <p:spPr>
          <a:xfrm>
            <a:off x="1097279" y="1917171"/>
            <a:ext cx="10058401" cy="4023360"/>
          </a:xfrm>
        </p:spPr>
        <p:txBody>
          <a:bodyPr/>
          <a:lstStyle/>
          <a:p>
            <a:pPr marL="6160" indent="0">
              <a:buNone/>
            </a:pPr>
            <a:r>
              <a:rPr lang="en-US" b="1" i="1" dirty="0">
                <a:solidFill>
                  <a:srgbClr val="00B050"/>
                </a:solidFill>
                <a:latin typeface="Times New Roman" panose="02020603050405020304" pitchFamily="18" charset="0"/>
                <a:cs typeface="Times New Roman" panose="02020603050405020304" pitchFamily="18" charset="0"/>
              </a:rPr>
              <a:t>Motivation:</a:t>
            </a:r>
          </a:p>
          <a:p>
            <a:pPr marL="6160" indent="0">
              <a:lnSpc>
                <a:spcPct val="100000"/>
              </a:lnSpc>
              <a:buNone/>
            </a:pPr>
            <a:r>
              <a:rPr lang="en-US" b="1" i="1" dirty="0">
                <a:solidFill>
                  <a:srgbClr val="00B050"/>
                </a:solidFill>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 During the last years</a:t>
            </a:r>
            <a:r>
              <a:rPr lang="en-US" dirty="0">
                <a:latin typeface="Times New Roman" panose="02020603050405020304" pitchFamily="18" charset="0"/>
                <a:cs typeface="Times New Roman" panose="02020603050405020304" pitchFamily="18" charset="0"/>
              </a:rPr>
              <a:t>,</a:t>
            </a:r>
            <a:r>
              <a:rPr lang="en-US" b="0" i="0" dirty="0">
                <a:effectLst/>
                <a:latin typeface="Times New Roman" panose="02020603050405020304" pitchFamily="18" charset="0"/>
                <a:cs typeface="Times New Roman" panose="02020603050405020304" pitchFamily="18" charset="0"/>
              </a:rPr>
              <a:t> water quality has been threatened by various pollutants. Therefore modeling and predicting water quality have become very important in controlling water pollution</a:t>
            </a:r>
            <a:r>
              <a:rPr lang="en-US" b="1" i="1" dirty="0">
                <a:solidFill>
                  <a:srgbClr val="00B050"/>
                </a:solidFill>
                <a:effectLst/>
                <a:latin typeface="Times New Roman" panose="02020603050405020304" pitchFamily="18" charset="0"/>
                <a:cs typeface="Times New Roman" panose="02020603050405020304" pitchFamily="18" charset="0"/>
              </a:rPr>
              <a:t>.</a:t>
            </a:r>
          </a:p>
          <a:p>
            <a:pPr marL="6160" indent="0">
              <a:lnSpc>
                <a:spcPct val="100000"/>
              </a:lnSpc>
              <a:buNone/>
            </a:pPr>
            <a:endParaRPr lang="en-US" b="1" i="1" dirty="0">
              <a:solidFill>
                <a:srgbClr val="00B050"/>
              </a:solidFill>
              <a:latin typeface="Times New Roman" panose="02020603050405020304" pitchFamily="18" charset="0"/>
              <a:cs typeface="Times New Roman" panose="02020603050405020304" pitchFamily="18" charset="0"/>
            </a:endParaRPr>
          </a:p>
          <a:p>
            <a:endParaRPr lang="en-IN" dirty="0"/>
          </a:p>
          <a:p>
            <a:endParaRPr lang="en-IN" dirty="0"/>
          </a:p>
        </p:txBody>
      </p:sp>
      <p:pic>
        <p:nvPicPr>
          <p:cNvPr id="4098" name="Picture 2" descr="Forming Pollution Is Easy, But Resolving The Impact Of It Is Difficult  #ThursdayMotivation #AIMEP #NowheraShaikJu… | Water pollution, Thursday  motivation, Pollution">
            <a:extLst>
              <a:ext uri="{FF2B5EF4-FFF2-40B4-BE49-F238E27FC236}">
                <a16:creationId xmlns:a16="http://schemas.microsoft.com/office/drawing/2014/main" id="{320089B5-2BBC-5818-6F58-3DD919142E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1837" y="3780494"/>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1418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C5C3C-675D-A95A-3968-92B8486A86D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340B20D-B9E6-BD12-F864-E4F8A8441EC8}"/>
              </a:ext>
            </a:extLst>
          </p:cNvPr>
          <p:cNvSpPr>
            <a:spLocks noGrp="1"/>
          </p:cNvSpPr>
          <p:nvPr>
            <p:ph idx="1"/>
          </p:nvPr>
        </p:nvSpPr>
        <p:spPr/>
        <p:txBody>
          <a:bodyPr/>
          <a:lstStyle/>
          <a:p>
            <a:pPr marL="6160" indent="0">
              <a:buNone/>
            </a:pPr>
            <a:r>
              <a:rPr lang="en-US" b="1" i="1" dirty="0">
                <a:solidFill>
                  <a:srgbClr val="00B050"/>
                </a:solidFill>
                <a:latin typeface="Times New Roman" panose="02020603050405020304" pitchFamily="18" charset="0"/>
                <a:cs typeface="Times New Roman" panose="02020603050405020304" pitchFamily="18" charset="0"/>
              </a:rPr>
              <a:t>Objective:</a:t>
            </a:r>
          </a:p>
          <a:p>
            <a:pPr marL="6160" indent="0" algn="l">
              <a:buNone/>
            </a:pPr>
            <a:r>
              <a:rPr lang="en-US" b="1" i="1" dirty="0">
                <a:latin typeface="Times New Roman" panose="02020603050405020304" pitchFamily="18" charset="0"/>
                <a:cs typeface="Times New Roman" panose="02020603050405020304" pitchFamily="18" charset="0"/>
              </a:rPr>
              <a:t>	</a:t>
            </a:r>
            <a:r>
              <a:rPr lang="en-US" b="1" i="1" dirty="0">
                <a:latin typeface="source-serif-pro"/>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To p</a:t>
            </a:r>
            <a:r>
              <a:rPr lang="en-US" b="0" i="0" dirty="0">
                <a:effectLst/>
                <a:latin typeface="Times New Roman" panose="02020603050405020304" pitchFamily="18" charset="0"/>
                <a:cs typeface="Times New Roman" panose="02020603050405020304" pitchFamily="18" charset="0"/>
              </a:rPr>
              <a:t>redict the water quality and to using two different models in terms of minimizing the difference between predicted and actual rating.</a:t>
            </a:r>
          </a:p>
          <a:p>
            <a:endParaRPr lang="en-IN" dirty="0"/>
          </a:p>
        </p:txBody>
      </p:sp>
      <p:pic>
        <p:nvPicPr>
          <p:cNvPr id="5122" name="Picture 2" descr="11 Top Machine Learning Algorithms used by Data Scientists - DataFlair">
            <a:extLst>
              <a:ext uri="{FF2B5EF4-FFF2-40B4-BE49-F238E27FC236}">
                <a16:creationId xmlns:a16="http://schemas.microsoft.com/office/drawing/2014/main" id="{12CAE228-2C4B-4606-A0DA-F745D1BE1CF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573"/>
          <a:stretch/>
        </p:blipFill>
        <p:spPr bwMode="auto">
          <a:xfrm>
            <a:off x="3068410" y="3429000"/>
            <a:ext cx="5280455" cy="2440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6473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A8409-3A36-735A-28C7-1090E0A55573}"/>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Related work</a:t>
            </a:r>
          </a:p>
        </p:txBody>
      </p:sp>
      <p:sp>
        <p:nvSpPr>
          <p:cNvPr id="3" name="Content Placeholder 2">
            <a:extLst>
              <a:ext uri="{FF2B5EF4-FFF2-40B4-BE49-F238E27FC236}">
                <a16:creationId xmlns:a16="http://schemas.microsoft.com/office/drawing/2014/main" id="{3EE3B777-23EE-F07E-82A2-1B89B511E0FD}"/>
              </a:ext>
            </a:extLst>
          </p:cNvPr>
          <p:cNvSpPr>
            <a:spLocks noGrp="1"/>
          </p:cNvSpPr>
          <p:nvPr>
            <p:ph idx="1"/>
          </p:nvPr>
        </p:nvSpPr>
        <p:spPr>
          <a:xfrm>
            <a:off x="1264257" y="2096064"/>
            <a:ext cx="9891423" cy="3695136"/>
          </a:xfrm>
        </p:spPr>
        <p:txBody>
          <a:bodyPr>
            <a:normAutofit/>
          </a:bodyPr>
          <a:lstStyle/>
          <a:p>
            <a:pPr>
              <a:buFont typeface="Wingdings" panose="05000000000000000000" pitchFamily="2" charset="2"/>
              <a:buChar char="Ø"/>
            </a:pPr>
            <a:r>
              <a:rPr lang="en-IN" dirty="0">
                <a:effectLst/>
                <a:latin typeface="Times New Roman" panose="02020603050405020304" pitchFamily="18" charset="0"/>
                <a:ea typeface="Calibri" panose="020F0502020204030204" pitchFamily="34" charset="0"/>
              </a:rPr>
              <a:t>In [3], the researchers suggested combining the particle swarm optimization (PSO) method with least squares SVM to predict the quality.</a:t>
            </a:r>
          </a:p>
          <a:p>
            <a:pPr>
              <a:buFont typeface="Wingdings" panose="05000000000000000000" pitchFamily="2" charset="2"/>
              <a:buChar char="Ø"/>
            </a:pPr>
            <a:r>
              <a:rPr lang="en-IN" dirty="0">
                <a:effectLst/>
                <a:latin typeface="Times New Roman" panose="02020603050405020304" pitchFamily="18" charset="0"/>
                <a:ea typeface="Calibri" panose="020F0502020204030204" pitchFamily="34" charset="0"/>
              </a:rPr>
              <a:t>An ANN-NAR, a time-series analysis, and an artificial feedforward neural network were used to create a model in [5] that could predict the quality of water.</a:t>
            </a:r>
          </a:p>
          <a:p>
            <a:pPr>
              <a:buFont typeface="Wingdings" panose="05000000000000000000" pitchFamily="2" charset="2"/>
              <a:buChar char="Ø"/>
            </a:pPr>
            <a:r>
              <a:rPr lang="en-IN" dirty="0">
                <a:effectLst/>
                <a:latin typeface="Times New Roman" panose="02020603050405020304" pitchFamily="18" charset="0"/>
                <a:ea typeface="Calibri" panose="020F0502020204030204" pitchFamily="34" charset="0"/>
              </a:rPr>
              <a:t>In [4], they predicted a free-built wetland's water quality index. With a Mean Absolute Error (MAE) of 0.9984 </a:t>
            </a:r>
            <a:endParaRPr lang="en-IN" sz="2400" dirty="0"/>
          </a:p>
        </p:txBody>
      </p:sp>
    </p:spTree>
    <p:extLst>
      <p:ext uri="{BB962C8B-B14F-4D97-AF65-F5344CB8AC3E}">
        <p14:creationId xmlns:p14="http://schemas.microsoft.com/office/powerpoint/2010/main" val="3619440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2B232-4750-5AB9-697C-72197A9C9A56}"/>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9C702BFD-E8AE-1CEA-A417-64BF319544D3}"/>
              </a:ext>
            </a:extLst>
          </p:cNvPr>
          <p:cNvSpPr>
            <a:spLocks noGrp="1"/>
          </p:cNvSpPr>
          <p:nvPr>
            <p:ph idx="1"/>
          </p:nvPr>
        </p:nvSpPr>
        <p:spPr>
          <a:xfrm>
            <a:off x="1915275" y="2108640"/>
            <a:ext cx="2093565" cy="436879"/>
          </a:xfrm>
        </p:spPr>
        <p:txBody>
          <a:bodyPr>
            <a:normAutofit/>
          </a:bodyPr>
          <a:lstStyle/>
          <a:p>
            <a:pPr marL="0" indent="0" algn="ctr">
              <a:buNone/>
            </a:pPr>
            <a:r>
              <a:rPr lang="en-IN" dirty="0">
                <a:solidFill>
                  <a:srgbClr val="00B0F0"/>
                </a:solidFill>
                <a:effectLst/>
                <a:latin typeface="Times New Roman" panose="02020603050405020304" pitchFamily="18" charset="0"/>
                <a:ea typeface="Calibri" panose="020F0502020204030204" pitchFamily="34" charset="0"/>
              </a:rPr>
              <a:t>Dataset</a:t>
            </a:r>
          </a:p>
          <a:p>
            <a:pPr marL="0" indent="0">
              <a:buNone/>
            </a:pPr>
            <a:endParaRPr lang="en-IN" dirty="0"/>
          </a:p>
        </p:txBody>
      </p:sp>
      <p:sp>
        <p:nvSpPr>
          <p:cNvPr id="8" name="TextBox 7">
            <a:extLst>
              <a:ext uri="{FF2B5EF4-FFF2-40B4-BE49-F238E27FC236}">
                <a16:creationId xmlns:a16="http://schemas.microsoft.com/office/drawing/2014/main" id="{E3DC508F-ABBE-63FC-3B37-E11226A81360}"/>
              </a:ext>
            </a:extLst>
          </p:cNvPr>
          <p:cNvSpPr txBox="1"/>
          <p:nvPr/>
        </p:nvSpPr>
        <p:spPr>
          <a:xfrm>
            <a:off x="3475661" y="2692399"/>
            <a:ext cx="2326640" cy="2345322"/>
          </a:xfrm>
          <a:prstGeom prst="rect">
            <a:avLst/>
          </a:prstGeom>
          <a:noFill/>
        </p:spPr>
        <p:txBody>
          <a:bodyPr wrap="square" rtlCol="0">
            <a:spAutoFit/>
          </a:bodyPr>
          <a:lstStyle/>
          <a:p>
            <a:pPr marL="0" indent="0">
              <a:lnSpc>
                <a:spcPct val="150000"/>
              </a:lnSpc>
              <a:buNone/>
            </a:pPr>
            <a:r>
              <a:rPr lang="en-IN" sz="2000" dirty="0">
                <a:effectLst/>
                <a:latin typeface="Times New Roman" panose="02020603050405020304" pitchFamily="18" charset="0"/>
                <a:ea typeface="Calibri" panose="020F0502020204030204" pitchFamily="34" charset="0"/>
              </a:rPr>
              <a:t>Conductivity</a:t>
            </a:r>
          </a:p>
          <a:p>
            <a:pPr marL="0" indent="0">
              <a:lnSpc>
                <a:spcPct val="150000"/>
              </a:lnSpc>
              <a:buNone/>
            </a:pPr>
            <a:r>
              <a:rPr lang="en-IN" sz="2000" dirty="0">
                <a:effectLst/>
                <a:latin typeface="Times New Roman" panose="02020603050405020304" pitchFamily="18" charset="0"/>
                <a:ea typeface="Calibri" panose="020F0502020204030204" pitchFamily="34" charset="0"/>
              </a:rPr>
              <a:t>Organic carbon</a:t>
            </a:r>
          </a:p>
          <a:p>
            <a:pPr marL="0" indent="0">
              <a:lnSpc>
                <a:spcPct val="150000"/>
              </a:lnSpc>
              <a:buNone/>
            </a:pPr>
            <a:r>
              <a:rPr lang="en-IN" sz="2000" dirty="0">
                <a:effectLst/>
                <a:latin typeface="Times New Roman" panose="02020603050405020304" pitchFamily="18" charset="0"/>
                <a:ea typeface="Calibri" panose="020F0502020204030204" pitchFamily="34" charset="0"/>
              </a:rPr>
              <a:t>Trihalomethanes</a:t>
            </a:r>
          </a:p>
          <a:p>
            <a:pPr marL="0" indent="0">
              <a:lnSpc>
                <a:spcPct val="150000"/>
              </a:lnSpc>
              <a:buNone/>
            </a:pPr>
            <a:r>
              <a:rPr lang="en-IN" sz="2000" dirty="0">
                <a:effectLst/>
                <a:latin typeface="Times New Roman" panose="02020603050405020304" pitchFamily="18" charset="0"/>
                <a:ea typeface="Calibri" panose="020F0502020204030204" pitchFamily="34" charset="0"/>
              </a:rPr>
              <a:t>Turbidity</a:t>
            </a:r>
          </a:p>
          <a:p>
            <a:pPr marL="0" indent="0">
              <a:lnSpc>
                <a:spcPct val="150000"/>
              </a:lnSpc>
              <a:buNone/>
            </a:pPr>
            <a:r>
              <a:rPr lang="en-IN" sz="2000" dirty="0">
                <a:effectLst/>
                <a:latin typeface="Times New Roman" panose="02020603050405020304" pitchFamily="18" charset="0"/>
                <a:ea typeface="Calibri" panose="020F0502020204030204" pitchFamily="34" charset="0"/>
              </a:rPr>
              <a:t>Probability</a:t>
            </a:r>
            <a:r>
              <a:rPr lang="en-IN" dirty="0">
                <a:effectLst/>
                <a:latin typeface="Times New Roman" panose="02020603050405020304" pitchFamily="18" charset="0"/>
                <a:ea typeface="Calibri" panose="020F0502020204030204" pitchFamily="34" charset="0"/>
              </a:rPr>
              <a:t>	</a:t>
            </a:r>
          </a:p>
        </p:txBody>
      </p:sp>
      <p:sp>
        <p:nvSpPr>
          <p:cNvPr id="9" name="TextBox 8">
            <a:extLst>
              <a:ext uri="{FF2B5EF4-FFF2-40B4-BE49-F238E27FC236}">
                <a16:creationId xmlns:a16="http://schemas.microsoft.com/office/drawing/2014/main" id="{E69B744B-DDAE-37D6-7382-DAD1AC1265E7}"/>
              </a:ext>
            </a:extLst>
          </p:cNvPr>
          <p:cNvSpPr txBox="1"/>
          <p:nvPr/>
        </p:nvSpPr>
        <p:spPr>
          <a:xfrm>
            <a:off x="1097280" y="2697257"/>
            <a:ext cx="2214880" cy="2345322"/>
          </a:xfrm>
          <a:prstGeom prst="rect">
            <a:avLst/>
          </a:prstGeom>
          <a:noFill/>
        </p:spPr>
        <p:txBody>
          <a:bodyPr wrap="square" rtlCol="0">
            <a:spAutoFit/>
          </a:bodyPr>
          <a:lstStyle/>
          <a:p>
            <a:pPr marL="0" indent="0">
              <a:lnSpc>
                <a:spcPct val="150000"/>
              </a:lnSpc>
              <a:buNone/>
            </a:pPr>
            <a:r>
              <a:rPr lang="en-IN" sz="2000" dirty="0">
                <a:effectLst/>
                <a:latin typeface="Times New Roman" panose="02020603050405020304" pitchFamily="18" charset="0"/>
                <a:ea typeface="Calibri" panose="020F0502020204030204" pitchFamily="34" charset="0"/>
              </a:rPr>
              <a:t>PH                              </a:t>
            </a:r>
          </a:p>
          <a:p>
            <a:pPr marL="0" indent="0">
              <a:lnSpc>
                <a:spcPct val="150000"/>
              </a:lnSpc>
              <a:buNone/>
            </a:pPr>
            <a:r>
              <a:rPr lang="en-IN" sz="2000" dirty="0">
                <a:effectLst/>
                <a:latin typeface="Times New Roman" panose="02020603050405020304" pitchFamily="18" charset="0"/>
                <a:ea typeface="Calibri" panose="020F0502020204030204" pitchFamily="34" charset="0"/>
              </a:rPr>
              <a:t>Hardness</a:t>
            </a:r>
          </a:p>
          <a:p>
            <a:pPr marL="0" indent="0">
              <a:lnSpc>
                <a:spcPct val="150000"/>
              </a:lnSpc>
              <a:buNone/>
            </a:pPr>
            <a:r>
              <a:rPr lang="en-IN" sz="2000" dirty="0">
                <a:effectLst/>
                <a:latin typeface="Times New Roman" panose="02020603050405020304" pitchFamily="18" charset="0"/>
                <a:ea typeface="Calibri" panose="020F0502020204030204" pitchFamily="34" charset="0"/>
              </a:rPr>
              <a:t>Solids</a:t>
            </a:r>
          </a:p>
          <a:p>
            <a:pPr marL="0" indent="0">
              <a:lnSpc>
                <a:spcPct val="150000"/>
              </a:lnSpc>
              <a:buNone/>
            </a:pPr>
            <a:r>
              <a:rPr lang="en-IN" sz="2000" dirty="0">
                <a:effectLst/>
                <a:latin typeface="Times New Roman" panose="02020603050405020304" pitchFamily="18" charset="0"/>
                <a:ea typeface="Calibri" panose="020F0502020204030204" pitchFamily="34" charset="0"/>
              </a:rPr>
              <a:t>Chloramines</a:t>
            </a:r>
          </a:p>
          <a:p>
            <a:pPr marL="0" indent="0">
              <a:lnSpc>
                <a:spcPct val="150000"/>
              </a:lnSpc>
              <a:buNone/>
            </a:pPr>
            <a:r>
              <a:rPr lang="en-IN" sz="2000" dirty="0">
                <a:effectLst/>
                <a:latin typeface="Times New Roman" panose="02020603050405020304" pitchFamily="18" charset="0"/>
                <a:ea typeface="Calibri" panose="020F0502020204030204" pitchFamily="34" charset="0"/>
              </a:rPr>
              <a:t>Sulphate</a:t>
            </a:r>
            <a:endParaRPr lang="en-IN" dirty="0">
              <a:effectLst/>
              <a:latin typeface="Times New Roman" panose="02020603050405020304" pitchFamily="18" charset="0"/>
              <a:ea typeface="Calibri" panose="020F0502020204030204" pitchFamily="34" charset="0"/>
            </a:endParaRPr>
          </a:p>
        </p:txBody>
      </p:sp>
      <p:sp>
        <p:nvSpPr>
          <p:cNvPr id="4" name="TextBox 3">
            <a:extLst>
              <a:ext uri="{FF2B5EF4-FFF2-40B4-BE49-F238E27FC236}">
                <a16:creationId xmlns:a16="http://schemas.microsoft.com/office/drawing/2014/main" id="{615157D0-3354-CE7E-D983-062CA9BEC1AD}"/>
              </a:ext>
            </a:extLst>
          </p:cNvPr>
          <p:cNvSpPr txBox="1"/>
          <p:nvPr/>
        </p:nvSpPr>
        <p:spPr>
          <a:xfrm>
            <a:off x="7744853" y="2108640"/>
            <a:ext cx="2035535" cy="707886"/>
          </a:xfrm>
          <a:prstGeom prst="rect">
            <a:avLst/>
          </a:prstGeom>
          <a:noFill/>
        </p:spPr>
        <p:txBody>
          <a:bodyPr wrap="square" rtlCol="0">
            <a:spAutoFit/>
          </a:bodyPr>
          <a:lstStyle/>
          <a:p>
            <a:r>
              <a:rPr lang="en-IN" sz="2000" dirty="0">
                <a:solidFill>
                  <a:srgbClr val="00B0F0"/>
                </a:solidFill>
                <a:latin typeface="+mj-lt"/>
              </a:rPr>
              <a:t>Steps involved</a:t>
            </a:r>
          </a:p>
          <a:p>
            <a:endParaRPr lang="en-IN" sz="2000" dirty="0">
              <a:solidFill>
                <a:schemeClr val="accent3"/>
              </a:solidFill>
              <a:latin typeface="+mj-lt"/>
            </a:endParaRPr>
          </a:p>
        </p:txBody>
      </p:sp>
      <p:sp>
        <p:nvSpPr>
          <p:cNvPr id="5" name="TextBox 4">
            <a:extLst>
              <a:ext uri="{FF2B5EF4-FFF2-40B4-BE49-F238E27FC236}">
                <a16:creationId xmlns:a16="http://schemas.microsoft.com/office/drawing/2014/main" id="{9BBA6A4A-EF58-7BC1-A076-1AED1577E323}"/>
              </a:ext>
            </a:extLst>
          </p:cNvPr>
          <p:cNvSpPr txBox="1"/>
          <p:nvPr/>
        </p:nvSpPr>
        <p:spPr>
          <a:xfrm>
            <a:off x="7744853" y="2697257"/>
            <a:ext cx="3607595" cy="2345322"/>
          </a:xfrm>
          <a:prstGeom prst="rect">
            <a:avLst/>
          </a:prstGeom>
          <a:noFill/>
        </p:spPr>
        <p:txBody>
          <a:bodyPr wrap="square" rtlCol="0">
            <a:spAutoFit/>
          </a:bodyPr>
          <a:lstStyle/>
          <a:p>
            <a:pPr>
              <a:lnSpc>
                <a:spcPct val="150000"/>
              </a:lnSpc>
            </a:pPr>
            <a:r>
              <a:rPr lang="en-IN" sz="2000" dirty="0">
                <a:latin typeface="Times New Roman" panose="02020603050405020304" pitchFamily="18" charset="0"/>
                <a:cs typeface="Times New Roman" panose="02020603050405020304" pitchFamily="18" charset="0"/>
              </a:rPr>
              <a:t>Data Collection</a:t>
            </a:r>
          </a:p>
          <a:p>
            <a:pPr>
              <a:lnSpc>
                <a:spcPct val="150000"/>
              </a:lnSpc>
            </a:pPr>
            <a:r>
              <a:rPr lang="en-IN" sz="2000" dirty="0">
                <a:latin typeface="Times New Roman" panose="02020603050405020304" pitchFamily="18" charset="0"/>
                <a:cs typeface="Times New Roman" panose="02020603050405020304" pitchFamily="18" charset="0"/>
              </a:rPr>
              <a:t>Data Pre-processing</a:t>
            </a:r>
          </a:p>
          <a:p>
            <a:pPr>
              <a:lnSpc>
                <a:spcPct val="150000"/>
              </a:lnSpc>
            </a:pPr>
            <a:r>
              <a:rPr lang="en-IN" sz="2000" dirty="0">
                <a:latin typeface="Times New Roman" panose="02020603050405020304" pitchFamily="18" charset="0"/>
                <a:cs typeface="Times New Roman" panose="02020603050405020304" pitchFamily="18" charset="0"/>
              </a:rPr>
              <a:t>Data visualization</a:t>
            </a:r>
          </a:p>
          <a:p>
            <a:pPr>
              <a:lnSpc>
                <a:spcPct val="150000"/>
              </a:lnSpc>
            </a:pPr>
            <a:r>
              <a:rPr lang="en-IN" sz="2000" dirty="0">
                <a:latin typeface="Times New Roman" panose="02020603050405020304" pitchFamily="18" charset="0"/>
                <a:cs typeface="Times New Roman" panose="02020603050405020304" pitchFamily="18" charset="0"/>
              </a:rPr>
              <a:t>Training model</a:t>
            </a:r>
          </a:p>
          <a:p>
            <a:pPr>
              <a:lnSpc>
                <a:spcPct val="150000"/>
              </a:lnSpc>
            </a:pPr>
            <a:r>
              <a:rPr lang="en-IN" sz="2000" dirty="0">
                <a:latin typeface="Times New Roman" panose="02020603050405020304" pitchFamily="18" charset="0"/>
                <a:cs typeface="Times New Roman" panose="02020603050405020304" pitchFamily="18" charset="0"/>
              </a:rPr>
              <a:t>Testing model</a:t>
            </a:r>
          </a:p>
        </p:txBody>
      </p:sp>
    </p:spTree>
    <p:extLst>
      <p:ext uri="{BB962C8B-B14F-4D97-AF65-F5344CB8AC3E}">
        <p14:creationId xmlns:p14="http://schemas.microsoft.com/office/powerpoint/2010/main" val="1005306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BEA91-A7AA-E3BF-F898-7DB26A4536AA}"/>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C3AE545C-E7B3-6C7E-6BEA-32CD88B6DD46}"/>
              </a:ext>
            </a:extLst>
          </p:cNvPr>
          <p:cNvSpPr>
            <a:spLocks noGrp="1"/>
          </p:cNvSpPr>
          <p:nvPr>
            <p:ph idx="1"/>
          </p:nvPr>
        </p:nvSpPr>
        <p:spPr>
          <a:xfrm>
            <a:off x="977406" y="2210910"/>
            <a:ext cx="4392991" cy="2508593"/>
          </a:xfrm>
        </p:spPr>
        <p:txBody>
          <a:bodyPr/>
          <a:lstStyle/>
          <a:p>
            <a:pPr marL="0" indent="0">
              <a:buNone/>
            </a:pPr>
            <a:r>
              <a:rPr lang="en-IN" dirty="0">
                <a:solidFill>
                  <a:srgbClr val="00B0F0"/>
                </a:solidFill>
                <a:latin typeface="Times New Roman" panose="02020603050405020304" pitchFamily="18" charset="0"/>
                <a:cs typeface="Times New Roman" panose="02020603050405020304" pitchFamily="18" charset="0"/>
              </a:rPr>
              <a:t>Algorithms Used:</a:t>
            </a:r>
          </a:p>
          <a:p>
            <a:pPr marL="0" indent="0">
              <a:buNone/>
            </a:pPr>
            <a:r>
              <a:rPr lang="en-IN" dirty="0">
                <a:latin typeface="Times New Roman" panose="02020603050405020304" pitchFamily="18" charset="0"/>
                <a:cs typeface="Times New Roman" panose="02020603050405020304" pitchFamily="18" charset="0"/>
              </a:rPr>
              <a:t>	Logistic Regression</a:t>
            </a:r>
          </a:p>
          <a:p>
            <a:pPr marL="0" indent="0">
              <a:buNone/>
            </a:pPr>
            <a:r>
              <a:rPr lang="en-IN" dirty="0">
                <a:latin typeface="Times New Roman" panose="02020603050405020304" pitchFamily="18" charset="0"/>
                <a:cs typeface="Times New Roman" panose="02020603050405020304" pitchFamily="18" charset="0"/>
              </a:rPr>
              <a:t>	Decision Tree Classifier</a:t>
            </a:r>
          </a:p>
          <a:p>
            <a:pPr marL="0" indent="0">
              <a:buNone/>
            </a:pPr>
            <a:r>
              <a:rPr lang="en-IN" dirty="0">
                <a:latin typeface="Times New Roman" panose="02020603050405020304" pitchFamily="18" charset="0"/>
                <a:cs typeface="Times New Roman" panose="02020603050405020304" pitchFamily="18" charset="0"/>
              </a:rPr>
              <a:t>	Support Vector Machine</a:t>
            </a:r>
          </a:p>
          <a:p>
            <a:pPr marL="0" indent="0">
              <a:buNone/>
            </a:pPr>
            <a:r>
              <a:rPr lang="en-IN" dirty="0">
                <a:latin typeface="Times New Roman" panose="02020603050405020304" pitchFamily="18" charset="0"/>
                <a:cs typeface="Times New Roman" panose="02020603050405020304" pitchFamily="18" charset="0"/>
              </a:rPr>
              <a:t>	Random forest</a:t>
            </a:r>
          </a:p>
        </p:txBody>
      </p:sp>
      <p:pic>
        <p:nvPicPr>
          <p:cNvPr id="2050" name="Picture 2" descr="Data Preprocessing in Python. At the heart of Machine Learning is to… | by  Afroz Chakure | DataDrivenInvestor">
            <a:extLst>
              <a:ext uri="{FF2B5EF4-FFF2-40B4-BE49-F238E27FC236}">
                <a16:creationId xmlns:a16="http://schemas.microsoft.com/office/drawing/2014/main" id="{60DE0F9C-9E34-D3C9-5907-0A516F66CE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9516" y="2210910"/>
            <a:ext cx="4751306" cy="2436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9686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D2E8F-44B0-F695-1EDE-A4DDDC2AD558}"/>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Results and observations</a:t>
            </a:r>
          </a:p>
        </p:txBody>
      </p:sp>
      <p:graphicFrame>
        <p:nvGraphicFramePr>
          <p:cNvPr id="4" name="Table 4">
            <a:extLst>
              <a:ext uri="{FF2B5EF4-FFF2-40B4-BE49-F238E27FC236}">
                <a16:creationId xmlns:a16="http://schemas.microsoft.com/office/drawing/2014/main" id="{D7A106C8-8225-0E03-81E6-82388859FEB8}"/>
              </a:ext>
            </a:extLst>
          </p:cNvPr>
          <p:cNvGraphicFramePr>
            <a:graphicFrameLocks noGrp="1"/>
          </p:cNvGraphicFramePr>
          <p:nvPr>
            <p:ph idx="1"/>
            <p:extLst>
              <p:ext uri="{D42A27DB-BD31-4B8C-83A1-F6EECF244321}">
                <p14:modId xmlns:p14="http://schemas.microsoft.com/office/powerpoint/2010/main" val="1316988257"/>
              </p:ext>
            </p:extLst>
          </p:nvPr>
        </p:nvGraphicFramePr>
        <p:xfrm>
          <a:off x="3339547" y="2556675"/>
          <a:ext cx="4784995" cy="2754798"/>
        </p:xfrm>
        <a:graphic>
          <a:graphicData uri="http://schemas.openxmlformats.org/drawingml/2006/table">
            <a:tbl>
              <a:tblPr firstRow="1" bandRow="1">
                <a:tableStyleId>{7DF18680-E054-41AD-8BC1-D1AEF772440D}</a:tableStyleId>
              </a:tblPr>
              <a:tblGrid>
                <a:gridCol w="2471166">
                  <a:extLst>
                    <a:ext uri="{9D8B030D-6E8A-4147-A177-3AD203B41FA5}">
                      <a16:colId xmlns:a16="http://schemas.microsoft.com/office/drawing/2014/main" val="1957566541"/>
                    </a:ext>
                  </a:extLst>
                </a:gridCol>
                <a:gridCol w="2313829">
                  <a:extLst>
                    <a:ext uri="{9D8B030D-6E8A-4147-A177-3AD203B41FA5}">
                      <a16:colId xmlns:a16="http://schemas.microsoft.com/office/drawing/2014/main" val="3252734497"/>
                    </a:ext>
                  </a:extLst>
                </a:gridCol>
              </a:tblGrid>
              <a:tr h="522338">
                <a:tc>
                  <a:txBody>
                    <a:bodyPr/>
                    <a:lstStyle/>
                    <a:p>
                      <a:r>
                        <a:rPr lang="en-IN" sz="2000" dirty="0">
                          <a:latin typeface="Times New Roman" panose="02020603050405020304" pitchFamily="18" charset="0"/>
                          <a:cs typeface="Times New Roman" panose="02020603050405020304" pitchFamily="18" charset="0"/>
                        </a:rPr>
                        <a:t>Algorithm</a:t>
                      </a:r>
                    </a:p>
                  </a:txBody>
                  <a:tcPr/>
                </a:tc>
                <a:tc>
                  <a:txBody>
                    <a:bodyPr/>
                    <a:lstStyle/>
                    <a:p>
                      <a:r>
                        <a:rPr lang="en-IN" sz="2000" dirty="0">
                          <a:latin typeface="Times New Roman" panose="02020603050405020304" pitchFamily="18" charset="0"/>
                          <a:cs typeface="Times New Roman" panose="02020603050405020304" pitchFamily="18" charset="0"/>
                        </a:rPr>
                        <a:t>Accuracy</a:t>
                      </a:r>
                    </a:p>
                  </a:txBody>
                  <a:tcPr/>
                </a:tc>
                <a:extLst>
                  <a:ext uri="{0D108BD9-81ED-4DB2-BD59-A6C34878D82A}">
                    <a16:rowId xmlns:a16="http://schemas.microsoft.com/office/drawing/2014/main" val="3765084934"/>
                  </a:ext>
                </a:extLst>
              </a:tr>
              <a:tr h="558115">
                <a:tc>
                  <a:txBody>
                    <a:bodyPr/>
                    <a:lstStyle/>
                    <a:p>
                      <a:r>
                        <a:rPr lang="en-IN" dirty="0">
                          <a:latin typeface="Times New Roman" panose="02020603050405020304" pitchFamily="18" charset="0"/>
                          <a:cs typeface="Times New Roman" panose="02020603050405020304" pitchFamily="18" charset="0"/>
                        </a:rPr>
                        <a:t>Logistic Regression</a:t>
                      </a:r>
                      <a:endParaRPr lang="en-IN" dirty="0"/>
                    </a:p>
                  </a:txBody>
                  <a:tcPr/>
                </a:tc>
                <a:tc>
                  <a:txBody>
                    <a:bodyPr/>
                    <a:lstStyle/>
                    <a:p>
                      <a:r>
                        <a:rPr lang="en-IN" sz="2000" dirty="0">
                          <a:latin typeface="Times New Roman" panose="02020603050405020304" pitchFamily="18" charset="0"/>
                          <a:cs typeface="Times New Roman" panose="02020603050405020304" pitchFamily="18" charset="0"/>
                        </a:rPr>
                        <a:t>93.6%</a:t>
                      </a:r>
                    </a:p>
                  </a:txBody>
                  <a:tcPr/>
                </a:tc>
                <a:extLst>
                  <a:ext uri="{0D108BD9-81ED-4DB2-BD59-A6C34878D82A}">
                    <a16:rowId xmlns:a16="http://schemas.microsoft.com/office/drawing/2014/main" val="713339923"/>
                  </a:ext>
                </a:extLst>
              </a:tr>
              <a:tr h="5581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Decision Tree Classifier</a:t>
                      </a:r>
                    </a:p>
                  </a:txBody>
                  <a:tcPr/>
                </a:tc>
                <a:tc>
                  <a:txBody>
                    <a:bodyPr/>
                    <a:lstStyle/>
                    <a:p>
                      <a:r>
                        <a:rPr lang="en-IN" sz="2000" dirty="0">
                          <a:latin typeface="Times New Roman" panose="02020603050405020304" pitchFamily="18" charset="0"/>
                          <a:cs typeface="Times New Roman" panose="02020603050405020304" pitchFamily="18" charset="0"/>
                        </a:rPr>
                        <a:t>92.2%</a:t>
                      </a:r>
                    </a:p>
                  </a:txBody>
                  <a:tcPr/>
                </a:tc>
                <a:extLst>
                  <a:ext uri="{0D108BD9-81ED-4DB2-BD59-A6C34878D82A}">
                    <a16:rowId xmlns:a16="http://schemas.microsoft.com/office/drawing/2014/main" val="3293388940"/>
                  </a:ext>
                </a:extLst>
              </a:tr>
              <a:tr h="5581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Support Vector Machine</a:t>
                      </a:r>
                      <a:endParaRPr lang="en-IN" dirty="0"/>
                    </a:p>
                  </a:txBody>
                  <a:tcPr>
                    <a:blipFill>
                      <a:blip r:embed="rId2"/>
                      <a:tile tx="0" ty="0" sx="100000" sy="100000" flip="none" algn="tl"/>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96.1%</a:t>
                      </a:r>
                    </a:p>
                  </a:txBody>
                  <a:tcPr>
                    <a:blipFill>
                      <a:blip r:embed="rId2"/>
                      <a:tile tx="0" ty="0" sx="100000" sy="100000" flip="none" algn="tl"/>
                    </a:blipFill>
                  </a:tcPr>
                </a:tc>
                <a:extLst>
                  <a:ext uri="{0D108BD9-81ED-4DB2-BD59-A6C34878D82A}">
                    <a16:rowId xmlns:a16="http://schemas.microsoft.com/office/drawing/2014/main" val="2455946259"/>
                  </a:ext>
                </a:extLst>
              </a:tr>
              <a:tr h="5581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Random forest</a:t>
                      </a:r>
                      <a:endParaRPr lang="en-IN" dirty="0"/>
                    </a:p>
                  </a:txBody>
                  <a:tcPr/>
                </a:tc>
                <a:tc>
                  <a:txBody>
                    <a:bodyPr/>
                    <a:lstStyle/>
                    <a:p>
                      <a:r>
                        <a:rPr lang="en-IN" sz="2000" dirty="0">
                          <a:latin typeface="Times New Roman" panose="02020603050405020304" pitchFamily="18" charset="0"/>
                          <a:cs typeface="Times New Roman" panose="02020603050405020304" pitchFamily="18" charset="0"/>
                        </a:rPr>
                        <a:t>94.4%</a:t>
                      </a:r>
                    </a:p>
                  </a:txBody>
                  <a:tcPr/>
                </a:tc>
                <a:extLst>
                  <a:ext uri="{0D108BD9-81ED-4DB2-BD59-A6C34878D82A}">
                    <a16:rowId xmlns:a16="http://schemas.microsoft.com/office/drawing/2014/main" val="2341957039"/>
                  </a:ext>
                </a:extLst>
              </a:tr>
            </a:tbl>
          </a:graphicData>
        </a:graphic>
      </p:graphicFrame>
    </p:spTree>
    <p:extLst>
      <p:ext uri="{BB962C8B-B14F-4D97-AF65-F5344CB8AC3E}">
        <p14:creationId xmlns:p14="http://schemas.microsoft.com/office/powerpoint/2010/main" val="36471230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223</TotalTime>
  <Words>667</Words>
  <Application>Microsoft Office PowerPoint</Application>
  <PresentationFormat>Widescreen</PresentationFormat>
  <Paragraphs>70</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Calibri Light</vt:lpstr>
      <vt:lpstr>source-serif-pro</vt:lpstr>
      <vt:lpstr>Times New Roman</vt:lpstr>
      <vt:lpstr>Wingdings</vt:lpstr>
      <vt:lpstr>Retrospect</vt:lpstr>
      <vt:lpstr>Predicting the quality of water using ML algorithm</vt:lpstr>
      <vt:lpstr>Abstract</vt:lpstr>
      <vt:lpstr>Introduction</vt:lpstr>
      <vt:lpstr>Introduction</vt:lpstr>
      <vt:lpstr>Introduction</vt:lpstr>
      <vt:lpstr>Related work</vt:lpstr>
      <vt:lpstr>Methodology</vt:lpstr>
      <vt:lpstr>Methodology</vt:lpstr>
      <vt:lpstr>Results and observations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quality of water using ml algorithm</dc:title>
  <dc:creator>nani</dc:creator>
  <cp:lastModifiedBy>nani</cp:lastModifiedBy>
  <cp:revision>4</cp:revision>
  <dcterms:created xsi:type="dcterms:W3CDTF">2022-11-14T15:55:53Z</dcterms:created>
  <dcterms:modified xsi:type="dcterms:W3CDTF">2022-11-15T09:31:42Z</dcterms:modified>
</cp:coreProperties>
</file>