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75" r:id="rId7"/>
    <p:sldId id="260" r:id="rId8"/>
    <p:sldId id="261" r:id="rId9"/>
    <p:sldId id="262" r:id="rId10"/>
    <p:sldId id="264" r:id="rId11"/>
    <p:sldId id="265" r:id="rId12"/>
    <p:sldId id="266" r:id="rId13"/>
    <p:sldId id="267" r:id="rId14"/>
    <p:sldId id="268" r:id="rId15"/>
    <p:sldId id="269" r:id="rId16"/>
    <p:sldId id="270" r:id="rId17"/>
    <p:sldId id="274"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25AB"/>
    <a:srgbClr val="CCFCCF"/>
    <a:srgbClr val="F8D0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0CE3-1C38-9225-A54B-01188B4D33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FA4CB4-EDD0-A3EE-A015-A6D7BC659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DF4EC7-1C5A-4F38-6C65-C7B807EF8F05}"/>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5" name="Footer Placeholder 4">
            <a:extLst>
              <a:ext uri="{FF2B5EF4-FFF2-40B4-BE49-F238E27FC236}">
                <a16:creationId xmlns:a16="http://schemas.microsoft.com/office/drawing/2014/main" id="{E38D6DC8-9F08-1ED1-7AA0-4C66836C4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20AF96-4D84-688A-FB6C-4BC2E587041D}"/>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195686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55007-14BE-E517-DA1A-E87A913C62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121C6C-E8F2-DC08-C1DA-CBA77A1003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858DB2-303B-BF64-36C3-0DD10A95BC05}"/>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5" name="Footer Placeholder 4">
            <a:extLst>
              <a:ext uri="{FF2B5EF4-FFF2-40B4-BE49-F238E27FC236}">
                <a16:creationId xmlns:a16="http://schemas.microsoft.com/office/drawing/2014/main" id="{8E88D42F-0F14-F247-93F9-77A4A34DC6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AD9FD4-C459-4480-A2C6-48166DA04347}"/>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60105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CBE12D-66C8-8527-F08A-713E3B0F95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D91414-007D-10E8-53E8-477C7FDF5E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7CD9B-A60B-DAD0-E861-375A41310B55}"/>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5" name="Footer Placeholder 4">
            <a:extLst>
              <a:ext uri="{FF2B5EF4-FFF2-40B4-BE49-F238E27FC236}">
                <a16:creationId xmlns:a16="http://schemas.microsoft.com/office/drawing/2014/main" id="{5B74A57F-AB98-628B-7AB1-1EB1C6A434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95EE8-0BE2-C80B-D12E-483BF28FBD0B}"/>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2500456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5D4F-0915-A1D7-8FF6-0A7A44473A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060357-1FB5-9B63-990A-B79A4340E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485A58-E483-E0EE-5C6F-4DAC051079BA}"/>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5" name="Footer Placeholder 4">
            <a:extLst>
              <a:ext uri="{FF2B5EF4-FFF2-40B4-BE49-F238E27FC236}">
                <a16:creationId xmlns:a16="http://schemas.microsoft.com/office/drawing/2014/main" id="{85DB75AE-2FE7-D98E-48E4-A69456A9B3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5CD13-0135-308A-EE60-103F8BF0B4FE}"/>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148765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CAF06-8C30-9020-5974-4C00748FA2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5ACDB5-2FC9-32D1-6EBA-A422200F71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7687D4-C73C-E1F5-49D3-DDEAC9A1F100}"/>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5" name="Footer Placeholder 4">
            <a:extLst>
              <a:ext uri="{FF2B5EF4-FFF2-40B4-BE49-F238E27FC236}">
                <a16:creationId xmlns:a16="http://schemas.microsoft.com/office/drawing/2014/main" id="{F29E268E-811D-B49D-A5F8-29DE0EB6B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03364-CC0D-D829-7C76-ACB3F56D06C2}"/>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287009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FB82-6FAD-3352-6A7D-2AAC6C768C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7E6C7D-C9AE-6B29-D5A6-6525069D14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296B6A-4CB6-4A36-03CF-E35ED55270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36B994-C408-2932-5BFE-2EC18D6DE310}"/>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6" name="Footer Placeholder 5">
            <a:extLst>
              <a:ext uri="{FF2B5EF4-FFF2-40B4-BE49-F238E27FC236}">
                <a16:creationId xmlns:a16="http://schemas.microsoft.com/office/drawing/2014/main" id="{FD798A2B-29EB-0BFE-CB03-B03F967C6A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8F553-37DA-8489-927C-F9F9847AEC63}"/>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208557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E6E9-F8A2-F94F-2597-32DDBEF831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E2A67D-EF76-1FD0-CAEB-ED1EE69C2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1D2556-9B01-06DB-0181-27F678E62B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DFA194-3713-A7F3-3E10-2AA71475E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B3FD8D-FDA9-E78C-BD9D-A0C4DD58CE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12C0EC-A699-7292-E16A-CE4CDA9CB3B2}"/>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8" name="Footer Placeholder 7">
            <a:extLst>
              <a:ext uri="{FF2B5EF4-FFF2-40B4-BE49-F238E27FC236}">
                <a16:creationId xmlns:a16="http://schemas.microsoft.com/office/drawing/2014/main" id="{E6A1C0EC-CB29-4827-604D-A802FCB350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C5D572-D2CC-65C3-D8F7-6333641235E2}"/>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169213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0045-8EE9-1627-DC24-0898E5AE62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28AA29-B0CA-9F8D-EBAA-5B3F9DF4CED3}"/>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4" name="Footer Placeholder 3">
            <a:extLst>
              <a:ext uri="{FF2B5EF4-FFF2-40B4-BE49-F238E27FC236}">
                <a16:creationId xmlns:a16="http://schemas.microsoft.com/office/drawing/2014/main" id="{4BEFFC0D-8DF9-05EA-9485-511278D805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1C92C4-DE88-F51F-5310-CDCCCC0B5F57}"/>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2405316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EE925F-4709-D071-7876-C9DA50068ADE}"/>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3" name="Footer Placeholder 2">
            <a:extLst>
              <a:ext uri="{FF2B5EF4-FFF2-40B4-BE49-F238E27FC236}">
                <a16:creationId xmlns:a16="http://schemas.microsoft.com/office/drawing/2014/main" id="{28733F81-6691-15E6-3278-F7350B3822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BAF751-EC1D-D4D6-ACAB-80B7EB112BF1}"/>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319948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16A6-BCCA-C373-8948-F9CB132AB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A975F5-7CAB-B9C6-9EAD-578274B844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3793DB-1C85-A09B-C37C-F6833248C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8BEDC-D3F3-691A-AA87-D89F2ED97F5B}"/>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6" name="Footer Placeholder 5">
            <a:extLst>
              <a:ext uri="{FF2B5EF4-FFF2-40B4-BE49-F238E27FC236}">
                <a16:creationId xmlns:a16="http://schemas.microsoft.com/office/drawing/2014/main" id="{E324D65C-28A2-2058-F223-C7A7D37572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2526A9-2BEF-9D1D-15A8-03F9255D3E85}"/>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331637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677B-568C-0360-AB13-F3832E2AE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C47C3A-C4A3-C911-D8F5-7FB958103D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603DE3-2302-238C-90D5-21AD5477E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E03F4-CFE8-5385-7B69-E94719E0EA41}"/>
              </a:ext>
            </a:extLst>
          </p:cNvPr>
          <p:cNvSpPr>
            <a:spLocks noGrp="1"/>
          </p:cNvSpPr>
          <p:nvPr>
            <p:ph type="dt" sz="half" idx="10"/>
          </p:nvPr>
        </p:nvSpPr>
        <p:spPr/>
        <p:txBody>
          <a:bodyPr/>
          <a:lstStyle/>
          <a:p>
            <a:fld id="{9915E405-0D15-4DCE-B2B6-49C38C1BFC63}" type="datetimeFigureOut">
              <a:rPr lang="en-IN" smtClean="0"/>
              <a:t>17-11-2022</a:t>
            </a:fld>
            <a:endParaRPr lang="en-IN"/>
          </a:p>
        </p:txBody>
      </p:sp>
      <p:sp>
        <p:nvSpPr>
          <p:cNvPr id="6" name="Footer Placeholder 5">
            <a:extLst>
              <a:ext uri="{FF2B5EF4-FFF2-40B4-BE49-F238E27FC236}">
                <a16:creationId xmlns:a16="http://schemas.microsoft.com/office/drawing/2014/main" id="{A7FB7A53-349B-3742-EAC4-CFBA28F3AD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99D267-800F-5B68-DD3D-7BDEC81A4CC2}"/>
              </a:ext>
            </a:extLst>
          </p:cNvPr>
          <p:cNvSpPr>
            <a:spLocks noGrp="1"/>
          </p:cNvSpPr>
          <p:nvPr>
            <p:ph type="sldNum" sz="quarter" idx="12"/>
          </p:nvPr>
        </p:nvSpPr>
        <p:spPr/>
        <p:txBody>
          <a:bodyPr/>
          <a:lstStyle/>
          <a:p>
            <a:fld id="{D1D07CF3-2F10-415C-B7DB-181D960FE361}" type="slidenum">
              <a:rPr lang="en-IN" smtClean="0"/>
              <a:t>‹#›</a:t>
            </a:fld>
            <a:endParaRPr lang="en-IN"/>
          </a:p>
        </p:txBody>
      </p:sp>
    </p:spTree>
    <p:extLst>
      <p:ext uri="{BB962C8B-B14F-4D97-AF65-F5344CB8AC3E}">
        <p14:creationId xmlns:p14="http://schemas.microsoft.com/office/powerpoint/2010/main" val="575965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21AE6-AA80-D46A-B8CE-8C5D9198F2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64CBD7-22BF-6EDB-3F42-4930704824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B97F9-4FD4-607C-4EA0-DDD503D70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15E405-0D15-4DCE-B2B6-49C38C1BFC63}" type="datetimeFigureOut">
              <a:rPr lang="en-IN" smtClean="0"/>
              <a:t>17-11-2022</a:t>
            </a:fld>
            <a:endParaRPr lang="en-IN"/>
          </a:p>
        </p:txBody>
      </p:sp>
      <p:sp>
        <p:nvSpPr>
          <p:cNvPr id="5" name="Footer Placeholder 4">
            <a:extLst>
              <a:ext uri="{FF2B5EF4-FFF2-40B4-BE49-F238E27FC236}">
                <a16:creationId xmlns:a16="http://schemas.microsoft.com/office/drawing/2014/main" id="{24FA5373-4C5D-06A4-9231-7A22948BD6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773A4B-99A6-DB78-AF88-D0BFADEF9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07CF3-2F10-415C-B7DB-181D960FE361}" type="slidenum">
              <a:rPr lang="en-IN" smtClean="0"/>
              <a:t>‹#›</a:t>
            </a:fld>
            <a:endParaRPr lang="en-IN"/>
          </a:p>
        </p:txBody>
      </p:sp>
    </p:spTree>
    <p:extLst>
      <p:ext uri="{BB962C8B-B14F-4D97-AF65-F5344CB8AC3E}">
        <p14:creationId xmlns:p14="http://schemas.microsoft.com/office/powerpoint/2010/main" val="94832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topics/voting-system?l=java&amp;o=desc&amp;s=" TargetMode="External"/><Relationship Id="rId2" Type="http://schemas.openxmlformats.org/officeDocument/2006/relationships/hyperlink" Target="https://www.youtube.com/watch?v=wgAjRQInzVI"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58907608_Online_Voting_System_Using_Java_and_SQ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n/thank-you-letters-140227/" TargetMode="Externa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stock.com/free-photos/voting-hand-ballot-wooden-box-787861648"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indianetzone.com/administration/"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rgbClr val="FFFF00"/>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A94D-38A7-4729-1CDD-D2BBEC1681CD}"/>
              </a:ext>
            </a:extLst>
          </p:cNvPr>
          <p:cNvSpPr>
            <a:spLocks noGrp="1"/>
          </p:cNvSpPr>
          <p:nvPr>
            <p:ph type="ctrTitle"/>
          </p:nvPr>
        </p:nvSpPr>
        <p:spPr>
          <a:xfrm>
            <a:off x="1524000" y="142241"/>
            <a:ext cx="9144000" cy="2326640"/>
          </a:xfrm>
        </p:spPr>
        <p:txBody>
          <a:bodyPr>
            <a:normAutofit/>
          </a:bodyPr>
          <a:lstStyle/>
          <a:p>
            <a:r>
              <a:rPr lang="en-US" sz="6000" b="1" dirty="0">
                <a:latin typeface="Algerian" panose="04020705040A02060702" pitchFamily="82" charset="0"/>
              </a:rPr>
              <a:t>ONLINE VOTING SYSTEM</a:t>
            </a:r>
            <a:br>
              <a:rPr lang="en-US" sz="6000" b="1" dirty="0">
                <a:latin typeface="Algerian" panose="04020705040A02060702" pitchFamily="82" charset="0"/>
              </a:rPr>
            </a:br>
            <a:endParaRPr lang="en-IN" b="1" dirty="0">
              <a:latin typeface="Algerian" panose="04020705040A02060702" pitchFamily="82" charset="0"/>
            </a:endParaRPr>
          </a:p>
        </p:txBody>
      </p:sp>
      <p:sp>
        <p:nvSpPr>
          <p:cNvPr id="3" name="Subtitle 2">
            <a:extLst>
              <a:ext uri="{FF2B5EF4-FFF2-40B4-BE49-F238E27FC236}">
                <a16:creationId xmlns:a16="http://schemas.microsoft.com/office/drawing/2014/main" id="{C77D645C-F4B7-0C20-230A-148AE95BC6D6}"/>
              </a:ext>
            </a:extLst>
          </p:cNvPr>
          <p:cNvSpPr>
            <a:spLocks noGrp="1"/>
          </p:cNvSpPr>
          <p:nvPr>
            <p:ph type="subTitle" idx="1"/>
          </p:nvPr>
        </p:nvSpPr>
        <p:spPr>
          <a:xfrm>
            <a:off x="406400" y="2484783"/>
            <a:ext cx="11206480" cy="3698239"/>
          </a:xfrm>
        </p:spPr>
        <p:txBody>
          <a:bodyPr>
            <a:normAutofit/>
          </a:bodyPr>
          <a:lstStyle/>
          <a:p>
            <a:endParaRPr lang="en-US" sz="2800" b="1" dirty="0">
              <a:latin typeface="Algerian" panose="04020705040A02060702" pitchFamily="82" charset="0"/>
            </a:endParaRPr>
          </a:p>
          <a:p>
            <a:r>
              <a:rPr lang="en-US" sz="2800" b="1" dirty="0">
                <a:latin typeface="Times New Roman" panose="02020603050405020304" pitchFamily="18" charset="0"/>
                <a:cs typeface="Times New Roman" panose="02020603050405020304" pitchFamily="18" charset="0"/>
              </a:rPr>
              <a:t>TEAM MEMBERS</a:t>
            </a:r>
            <a:endParaRPr lang="en-IN" sz="2800" b="1" dirty="0">
              <a:latin typeface="Times New Roman" panose="02020603050405020304" pitchFamily="18" charset="0"/>
              <a:cs typeface="Times New Roman" panose="02020603050405020304" pitchFamily="18" charset="0"/>
            </a:endParaRPr>
          </a:p>
          <a:p>
            <a:pPr algn="l"/>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G charan </a:t>
            </a:r>
            <a:r>
              <a:rPr lang="en-IN" sz="2800" dirty="0" err="1">
                <a:latin typeface="Times New Roman" panose="02020603050405020304" pitchFamily="18" charset="0"/>
                <a:cs typeface="Times New Roman" panose="02020603050405020304" pitchFamily="18" charset="0"/>
              </a:rPr>
              <a:t>kumar</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naidu</a:t>
            </a:r>
            <a:r>
              <a:rPr lang="en-IN" sz="2800" dirty="0">
                <a:latin typeface="Times New Roman" panose="02020603050405020304" pitchFamily="18" charset="0"/>
                <a:cs typeface="Times New Roman" panose="02020603050405020304" pitchFamily="18" charset="0"/>
              </a:rPr>
              <a:t>(99210042136)</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93656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E8D8-2D1E-A50B-5ECF-F7AA819DCB1A}"/>
              </a:ext>
            </a:extLst>
          </p:cNvPr>
          <p:cNvSpPr>
            <a:spLocks noGrp="1"/>
          </p:cNvSpPr>
          <p:nvPr>
            <p:ph type="title"/>
          </p:nvPr>
        </p:nvSpPr>
        <p:spPr>
          <a:xfrm>
            <a:off x="838200" y="365125"/>
            <a:ext cx="10515600" cy="904875"/>
          </a:xfrm>
        </p:spPr>
        <p:txBody>
          <a:bodyPr/>
          <a:lstStyle/>
          <a:p>
            <a:pPr algn="ctr"/>
            <a:r>
              <a:rPr lang="en-US" b="1" dirty="0">
                <a:latin typeface="Times New Roman" panose="02020603050405020304" pitchFamily="18" charset="0"/>
                <a:cs typeface="Times New Roman" panose="02020603050405020304" pitchFamily="18" charset="0"/>
              </a:rPr>
              <a:t>Source Code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801BE2-A2C5-BD84-37D3-F82701DA9F0E}"/>
              </a:ext>
            </a:extLst>
          </p:cNvPr>
          <p:cNvSpPr>
            <a:spLocks noGrp="1"/>
          </p:cNvSpPr>
          <p:nvPr>
            <p:ph idx="1"/>
          </p:nvPr>
        </p:nvSpPr>
        <p:spPr>
          <a:xfrm>
            <a:off x="838200" y="1402080"/>
            <a:ext cx="10916920" cy="4774883"/>
          </a:xfrm>
        </p:spPr>
        <p:txBody>
          <a:bodyPr>
            <a:noAutofit/>
          </a:bodyPr>
          <a:lstStyle/>
          <a:p>
            <a:r>
              <a:rPr lang="en-IN" sz="1050" dirty="0">
                <a:latin typeface="Times New Roman" panose="02020603050405020304" pitchFamily="18" charset="0"/>
                <a:cs typeface="Times New Roman" panose="02020603050405020304" pitchFamily="18" charset="0"/>
              </a:rPr>
              <a:t>import </a:t>
            </a:r>
            <a:r>
              <a:rPr lang="en-IN" sz="1050" dirty="0" err="1">
                <a:latin typeface="Times New Roman" panose="02020603050405020304" pitchFamily="18" charset="0"/>
                <a:cs typeface="Times New Roman" panose="02020603050405020304" pitchFamily="18" charset="0"/>
              </a:rPr>
              <a:t>java.sql</a:t>
            </a:r>
            <a:r>
              <a:rPr lang="en-IN" sz="1050" dirty="0">
                <a:latin typeface="Times New Roman" panose="02020603050405020304" pitchFamily="18" charset="0"/>
                <a:cs typeface="Times New Roman" panose="02020603050405020304" pitchFamily="18" charset="0"/>
              </a:rPr>
              <a:t>.*;</a:t>
            </a:r>
          </a:p>
          <a:p>
            <a:r>
              <a:rPr lang="en-IN" sz="1050" dirty="0">
                <a:latin typeface="Times New Roman" panose="02020603050405020304" pitchFamily="18" charset="0"/>
                <a:cs typeface="Times New Roman" panose="02020603050405020304" pitchFamily="18" charset="0"/>
              </a:rPr>
              <a:t>import </a:t>
            </a:r>
            <a:r>
              <a:rPr lang="en-IN" sz="1050" dirty="0" err="1">
                <a:latin typeface="Times New Roman" panose="02020603050405020304" pitchFamily="18" charset="0"/>
                <a:cs typeface="Times New Roman" panose="02020603050405020304" pitchFamily="18" charset="0"/>
              </a:rPr>
              <a:t>javax.swing.JOptionPane</a:t>
            </a:r>
            <a:r>
              <a:rPr lang="en-IN" sz="1050" dirty="0">
                <a:latin typeface="Times New Roman" panose="02020603050405020304" pitchFamily="18" charset="0"/>
                <a:cs typeface="Times New Roman" panose="02020603050405020304" pitchFamily="18" charset="0"/>
              </a:rPr>
              <a:t>;</a:t>
            </a:r>
          </a:p>
          <a:p>
            <a:r>
              <a:rPr lang="en-IN" sz="1050" dirty="0">
                <a:latin typeface="Times New Roman" panose="02020603050405020304" pitchFamily="18" charset="0"/>
                <a:cs typeface="Times New Roman" panose="02020603050405020304" pitchFamily="18" charset="0"/>
              </a:rPr>
              <a:t>public class </a:t>
            </a:r>
            <a:r>
              <a:rPr lang="en-IN" sz="1050" dirty="0" err="1">
                <a:latin typeface="Times New Roman" panose="02020603050405020304" pitchFamily="18" charset="0"/>
                <a:cs typeface="Times New Roman" panose="02020603050405020304" pitchFamily="18" charset="0"/>
              </a:rPr>
              <a:t>adminlogin</a:t>
            </a:r>
            <a:r>
              <a:rPr lang="en-IN" sz="1050" dirty="0">
                <a:latin typeface="Times New Roman" panose="02020603050405020304" pitchFamily="18" charset="0"/>
                <a:cs typeface="Times New Roman" panose="02020603050405020304" pitchFamily="18" charset="0"/>
              </a:rPr>
              <a:t> extends </a:t>
            </a:r>
            <a:r>
              <a:rPr lang="en-IN" sz="1050" dirty="0" err="1">
                <a:latin typeface="Times New Roman" panose="02020603050405020304" pitchFamily="18" charset="0"/>
                <a:cs typeface="Times New Roman" panose="02020603050405020304" pitchFamily="18" charset="0"/>
              </a:rPr>
              <a:t>javax.swing.JFrame</a:t>
            </a:r>
            <a:r>
              <a:rPr lang="en-IN" sz="1050" dirty="0">
                <a:latin typeface="Times New Roman" panose="02020603050405020304" pitchFamily="18" charset="0"/>
                <a:cs typeface="Times New Roman" panose="02020603050405020304" pitchFamily="18" charset="0"/>
              </a:rPr>
              <a:t> {   </a:t>
            </a:r>
          </a:p>
          <a:p>
            <a:r>
              <a:rPr lang="en-IN" sz="1050" dirty="0">
                <a:latin typeface="Times New Roman" panose="02020603050405020304" pitchFamily="18" charset="0"/>
                <a:cs typeface="Times New Roman" panose="02020603050405020304" pitchFamily="18" charset="0"/>
              </a:rPr>
              <a:t>    Connection con;</a:t>
            </a:r>
          </a:p>
          <a:p>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ResultSet</a:t>
            </a: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rs</a:t>
            </a:r>
            <a:r>
              <a:rPr lang="en-IN" sz="1050" dirty="0">
                <a:latin typeface="Times New Roman" panose="02020603050405020304" pitchFamily="18" charset="0"/>
                <a:cs typeface="Times New Roman" panose="02020603050405020304" pitchFamily="18" charset="0"/>
              </a:rPr>
              <a:t>;</a:t>
            </a:r>
          </a:p>
          <a:p>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PreparedStatement</a:t>
            </a:r>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pst</a:t>
            </a:r>
            <a:r>
              <a:rPr lang="en-IN" sz="1050" dirty="0">
                <a:latin typeface="Times New Roman" panose="02020603050405020304" pitchFamily="18" charset="0"/>
                <a:cs typeface="Times New Roman" panose="02020603050405020304" pitchFamily="18" charset="0"/>
              </a:rPr>
              <a:t>;</a:t>
            </a:r>
          </a:p>
          <a:p>
            <a:r>
              <a:rPr lang="en-IN" sz="1050" dirty="0">
                <a:latin typeface="Times New Roman" panose="02020603050405020304" pitchFamily="18" charset="0"/>
                <a:cs typeface="Times New Roman" panose="02020603050405020304" pitchFamily="18" charset="0"/>
              </a:rPr>
              <a:t>    public </a:t>
            </a:r>
            <a:r>
              <a:rPr lang="en-IN" sz="1050" dirty="0" err="1">
                <a:latin typeface="Times New Roman" panose="02020603050405020304" pitchFamily="18" charset="0"/>
                <a:cs typeface="Times New Roman" panose="02020603050405020304" pitchFamily="18" charset="0"/>
              </a:rPr>
              <a:t>adminlogin</a:t>
            </a:r>
            <a:r>
              <a:rPr lang="en-IN" sz="1050" dirty="0">
                <a:latin typeface="Times New Roman" panose="02020603050405020304" pitchFamily="18" charset="0"/>
                <a:cs typeface="Times New Roman" panose="02020603050405020304" pitchFamily="18" charset="0"/>
              </a:rPr>
              <a:t>() {</a:t>
            </a:r>
          </a:p>
          <a:p>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initComponents</a:t>
            </a:r>
            <a:r>
              <a:rPr lang="en-IN" sz="1050" dirty="0">
                <a:latin typeface="Times New Roman" panose="02020603050405020304" pitchFamily="18" charset="0"/>
                <a:cs typeface="Times New Roman" panose="02020603050405020304" pitchFamily="18" charset="0"/>
              </a:rPr>
              <a:t>();</a:t>
            </a:r>
          </a:p>
          <a:p>
            <a:r>
              <a:rPr lang="en-IN" sz="1050" dirty="0">
                <a:latin typeface="Times New Roman" panose="02020603050405020304" pitchFamily="18" charset="0"/>
                <a:cs typeface="Times New Roman" panose="02020603050405020304" pitchFamily="18" charset="0"/>
              </a:rPr>
              <a:t>    }</a:t>
            </a:r>
          </a:p>
          <a:p>
            <a:r>
              <a:rPr lang="en-IN" sz="1050" dirty="0">
                <a:latin typeface="Times New Roman" panose="02020603050405020304" pitchFamily="18" charset="0"/>
                <a:cs typeface="Times New Roman" panose="02020603050405020304" pitchFamily="18" charset="0"/>
              </a:rPr>
              <a:t>               </a:t>
            </a:r>
          </a:p>
          <a:p>
            <a:r>
              <a:rPr lang="en-IN" sz="1050" dirty="0">
                <a:latin typeface="Times New Roman" panose="02020603050405020304" pitchFamily="18" charset="0"/>
                <a:cs typeface="Times New Roman" panose="02020603050405020304" pitchFamily="18" charset="0"/>
              </a:rPr>
              <a:t>      public Connection </a:t>
            </a:r>
            <a:r>
              <a:rPr lang="en-IN" sz="1050" dirty="0" err="1">
                <a:latin typeface="Times New Roman" panose="02020603050405020304" pitchFamily="18" charset="0"/>
                <a:cs typeface="Times New Roman" panose="02020603050405020304" pitchFamily="18" charset="0"/>
              </a:rPr>
              <a:t>getConnection</a:t>
            </a:r>
            <a:r>
              <a:rPr lang="en-IN" sz="1050" dirty="0">
                <a:latin typeface="Times New Roman" panose="02020603050405020304" pitchFamily="18" charset="0"/>
                <a:cs typeface="Times New Roman" panose="02020603050405020304" pitchFamily="18" charset="0"/>
              </a:rPr>
              <a:t>(){</a:t>
            </a:r>
          </a:p>
          <a:p>
            <a:r>
              <a:rPr lang="en-IN" sz="1050" dirty="0">
                <a:latin typeface="Times New Roman" panose="02020603050405020304" pitchFamily="18" charset="0"/>
                <a:cs typeface="Times New Roman" panose="02020603050405020304" pitchFamily="18" charset="0"/>
              </a:rPr>
              <a:t>        try{                                                                        </a:t>
            </a:r>
          </a:p>
          <a:p>
            <a:r>
              <a:rPr lang="en-IN" sz="1050" dirty="0">
                <a:latin typeface="Times New Roman" panose="02020603050405020304" pitchFamily="18" charset="0"/>
                <a:cs typeface="Times New Roman" panose="02020603050405020304" pitchFamily="18" charset="0"/>
              </a:rPr>
              <a:t>            Connection con = (Connection)</a:t>
            </a:r>
            <a:r>
              <a:rPr lang="en-IN" sz="1050" dirty="0" err="1">
                <a:latin typeface="Times New Roman" panose="02020603050405020304" pitchFamily="18" charset="0"/>
                <a:cs typeface="Times New Roman" panose="02020603050405020304" pitchFamily="18" charset="0"/>
              </a:rPr>
              <a:t>DriverManager.getConnection</a:t>
            </a:r>
            <a:r>
              <a:rPr lang="en-IN" sz="1050" dirty="0">
                <a:latin typeface="Times New Roman" panose="02020603050405020304" pitchFamily="18" charset="0"/>
                <a:cs typeface="Times New Roman" panose="02020603050405020304" pitchFamily="18" charset="0"/>
              </a:rPr>
              <a:t>("</a:t>
            </a:r>
            <a:r>
              <a:rPr lang="en-IN" sz="1050" dirty="0" err="1">
                <a:latin typeface="Times New Roman" panose="02020603050405020304" pitchFamily="18" charset="0"/>
                <a:cs typeface="Times New Roman" panose="02020603050405020304" pitchFamily="18" charset="0"/>
              </a:rPr>
              <a:t>jdbc:mysql</a:t>
            </a:r>
            <a:r>
              <a:rPr lang="en-IN" sz="1050" dirty="0">
                <a:latin typeface="Times New Roman" panose="02020603050405020304" pitchFamily="18" charset="0"/>
                <a:cs typeface="Times New Roman" panose="02020603050405020304" pitchFamily="18" charset="0"/>
              </a:rPr>
              <a:t>://localhost:3306/vote","root","kareganesh@123");</a:t>
            </a:r>
          </a:p>
          <a:p>
            <a:r>
              <a:rPr lang="en-IN" sz="1050" dirty="0">
                <a:latin typeface="Times New Roman" panose="02020603050405020304" pitchFamily="18" charset="0"/>
                <a:cs typeface="Times New Roman" panose="02020603050405020304" pitchFamily="18" charset="0"/>
              </a:rPr>
              <a:t>            return con;         </a:t>
            </a:r>
          </a:p>
          <a:p>
            <a:r>
              <a:rPr lang="en-IN" sz="1050" dirty="0">
                <a:latin typeface="Times New Roman" panose="02020603050405020304" pitchFamily="18" charset="0"/>
                <a:cs typeface="Times New Roman" panose="02020603050405020304" pitchFamily="18" charset="0"/>
              </a:rPr>
              <a:t>        }      </a:t>
            </a:r>
          </a:p>
          <a:p>
            <a:r>
              <a:rPr lang="en-IN" sz="1050" dirty="0">
                <a:latin typeface="Times New Roman" panose="02020603050405020304" pitchFamily="18" charset="0"/>
                <a:cs typeface="Times New Roman" panose="02020603050405020304" pitchFamily="18" charset="0"/>
              </a:rPr>
              <a:t>        catch(Exception e){          </a:t>
            </a:r>
          </a:p>
          <a:p>
            <a:r>
              <a:rPr lang="en-IN" sz="1050" dirty="0">
                <a:latin typeface="Times New Roman" panose="02020603050405020304" pitchFamily="18" charset="0"/>
                <a:cs typeface="Times New Roman" panose="02020603050405020304" pitchFamily="18" charset="0"/>
              </a:rPr>
              <a:t>        }</a:t>
            </a:r>
          </a:p>
          <a:p>
            <a:r>
              <a:rPr lang="en-IN" sz="1050" dirty="0">
                <a:latin typeface="Times New Roman" panose="02020603050405020304" pitchFamily="18" charset="0"/>
                <a:cs typeface="Times New Roman" panose="02020603050405020304" pitchFamily="18" charset="0"/>
              </a:rPr>
              <a:t>        return null;</a:t>
            </a:r>
          </a:p>
        </p:txBody>
      </p:sp>
    </p:spTree>
    <p:extLst>
      <p:ext uri="{BB962C8B-B14F-4D97-AF65-F5344CB8AC3E}">
        <p14:creationId xmlns:p14="http://schemas.microsoft.com/office/powerpoint/2010/main" val="577361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2000">
              <a:srgbClr val="DB25AB"/>
            </a:gs>
            <a:gs pos="48000">
              <a:schemeClr val="accent4">
                <a:lumMod val="97000"/>
                <a:lumOff val="3000"/>
              </a:schemeClr>
            </a:gs>
            <a:gs pos="100000">
              <a:schemeClr val="accent4">
                <a:lumMod val="60000"/>
                <a:lumOff val="40000"/>
              </a:schemeClr>
            </a:gs>
          </a:gsLst>
          <a:lin ang="13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50835-F2B6-3B19-BBC8-90568745B04E}"/>
              </a:ext>
            </a:extLst>
          </p:cNvPr>
          <p:cNvSpPr>
            <a:spLocks noGrp="1"/>
          </p:cNvSpPr>
          <p:nvPr>
            <p:ph type="ctrTitle"/>
          </p:nvPr>
        </p:nvSpPr>
        <p:spPr>
          <a:xfrm>
            <a:off x="1524000" y="132399"/>
            <a:ext cx="650240" cy="873441"/>
          </a:xfrm>
        </p:spPr>
        <p:txBody>
          <a:bodyPr>
            <a:normAutofit fontScale="90000"/>
          </a:bodyPr>
          <a:lstStyle/>
          <a:p>
            <a:r>
              <a:rPr lang="en-US" dirty="0"/>
              <a:t>  </a:t>
            </a:r>
            <a:endParaRPr lang="en-IN" dirty="0"/>
          </a:p>
        </p:txBody>
      </p:sp>
      <p:sp>
        <p:nvSpPr>
          <p:cNvPr id="3" name="Subtitle 2">
            <a:extLst>
              <a:ext uri="{FF2B5EF4-FFF2-40B4-BE49-F238E27FC236}">
                <a16:creationId xmlns:a16="http://schemas.microsoft.com/office/drawing/2014/main" id="{88C6D5B6-058A-E5E3-D5B3-ADDBB70F6022}"/>
              </a:ext>
            </a:extLst>
          </p:cNvPr>
          <p:cNvSpPr>
            <a:spLocks noGrp="1"/>
          </p:cNvSpPr>
          <p:nvPr>
            <p:ph type="subTitle" idx="1"/>
          </p:nvPr>
        </p:nvSpPr>
        <p:spPr>
          <a:xfrm>
            <a:off x="142240" y="132399"/>
            <a:ext cx="11948160" cy="6593202"/>
          </a:xfrm>
        </p:spPr>
        <p:txBody>
          <a:bodyPr>
            <a:normAutofit fontScale="47500" lnSpcReduction="20000"/>
          </a:bodyPr>
          <a:lstStyle/>
          <a:p>
            <a:pPr algn="l"/>
            <a:r>
              <a:rPr lang="en-IN" dirty="0"/>
              <a:t>private void jButton1ActionPerformed(</a:t>
            </a:r>
            <a:r>
              <a:rPr lang="en-IN" dirty="0" err="1"/>
              <a:t>java.awt.event.ActionEvent</a:t>
            </a:r>
            <a:r>
              <a:rPr lang="en-IN" dirty="0"/>
              <a:t> </a:t>
            </a:r>
            <a:r>
              <a:rPr lang="en-IN" dirty="0" err="1"/>
              <a:t>evt</a:t>
            </a:r>
            <a:r>
              <a:rPr lang="en-IN" dirty="0"/>
              <a:t>) {                                         </a:t>
            </a:r>
          </a:p>
          <a:p>
            <a:pPr algn="l"/>
            <a:endParaRPr lang="en-IN" dirty="0"/>
          </a:p>
          <a:p>
            <a:pPr algn="l"/>
            <a:r>
              <a:rPr lang="en-IN" dirty="0"/>
              <a:t>        String u=</a:t>
            </a:r>
            <a:r>
              <a:rPr lang="en-IN" dirty="0" err="1"/>
              <a:t>user.getText</a:t>
            </a:r>
            <a:r>
              <a:rPr lang="en-IN" dirty="0"/>
              <a:t>();</a:t>
            </a:r>
          </a:p>
          <a:p>
            <a:pPr algn="l"/>
            <a:r>
              <a:rPr lang="en-IN" dirty="0"/>
              <a:t>        String p =</a:t>
            </a:r>
            <a:r>
              <a:rPr lang="en-IN" dirty="0" err="1"/>
              <a:t>pass.getText</a:t>
            </a:r>
            <a:r>
              <a:rPr lang="en-IN" dirty="0"/>
              <a:t>();</a:t>
            </a:r>
          </a:p>
          <a:p>
            <a:pPr algn="l"/>
            <a:r>
              <a:rPr lang="en-IN" dirty="0"/>
              <a:t>        String query ="SELECT </a:t>
            </a:r>
            <a:r>
              <a:rPr lang="en-IN" dirty="0" err="1"/>
              <a:t>Username,Password</a:t>
            </a:r>
            <a:r>
              <a:rPr lang="en-IN" dirty="0"/>
              <a:t> from admin where Username='"+u+"'  AND Password='"+p+"'     ";</a:t>
            </a:r>
          </a:p>
          <a:p>
            <a:pPr algn="l"/>
            <a:r>
              <a:rPr lang="en-IN" dirty="0"/>
              <a:t>    </a:t>
            </a:r>
          </a:p>
          <a:p>
            <a:pPr algn="l"/>
            <a:r>
              <a:rPr lang="en-IN" dirty="0"/>
              <a:t>        try{                     </a:t>
            </a:r>
          </a:p>
          <a:p>
            <a:pPr algn="l"/>
            <a:r>
              <a:rPr lang="en-IN" dirty="0"/>
              <a:t>            Connection con = </a:t>
            </a:r>
            <a:r>
              <a:rPr lang="en-IN" dirty="0" err="1"/>
              <a:t>getConnection</a:t>
            </a:r>
            <a:r>
              <a:rPr lang="en-IN" dirty="0"/>
              <a:t>();          </a:t>
            </a:r>
          </a:p>
          <a:p>
            <a:pPr algn="l"/>
            <a:r>
              <a:rPr lang="en-IN" dirty="0"/>
              <a:t>            </a:t>
            </a:r>
            <a:r>
              <a:rPr lang="en-IN" dirty="0" err="1"/>
              <a:t>pst</a:t>
            </a:r>
            <a:r>
              <a:rPr lang="en-IN" dirty="0"/>
              <a:t> = </a:t>
            </a:r>
            <a:r>
              <a:rPr lang="en-IN" dirty="0" err="1"/>
              <a:t>con.prepareStatement</a:t>
            </a:r>
            <a:r>
              <a:rPr lang="en-IN" dirty="0"/>
              <a:t>(query);  </a:t>
            </a:r>
          </a:p>
          <a:p>
            <a:pPr algn="l"/>
            <a:r>
              <a:rPr lang="en-IN" dirty="0"/>
              <a:t>            </a:t>
            </a:r>
            <a:r>
              <a:rPr lang="en-IN" dirty="0" err="1"/>
              <a:t>rs</a:t>
            </a:r>
            <a:r>
              <a:rPr lang="en-IN" dirty="0"/>
              <a:t> = </a:t>
            </a:r>
            <a:r>
              <a:rPr lang="en-IN" dirty="0" err="1"/>
              <a:t>pst.executeQuery</a:t>
            </a:r>
            <a:r>
              <a:rPr lang="en-IN" dirty="0"/>
              <a:t>();</a:t>
            </a:r>
          </a:p>
          <a:p>
            <a:pPr algn="l"/>
            <a:r>
              <a:rPr lang="en-IN" dirty="0"/>
              <a:t>            </a:t>
            </a:r>
          </a:p>
          <a:p>
            <a:pPr algn="l"/>
            <a:r>
              <a:rPr lang="en-IN" dirty="0"/>
              <a:t>            if(</a:t>
            </a:r>
            <a:r>
              <a:rPr lang="en-IN" dirty="0" err="1"/>
              <a:t>rs.next</a:t>
            </a:r>
            <a:r>
              <a:rPr lang="en-IN" dirty="0"/>
              <a:t>()){                                          </a:t>
            </a:r>
          </a:p>
          <a:p>
            <a:pPr algn="l"/>
            <a:r>
              <a:rPr lang="en-IN" dirty="0"/>
              <a:t>                </a:t>
            </a:r>
            <a:r>
              <a:rPr lang="en-IN" dirty="0" err="1"/>
              <a:t>rs.close</a:t>
            </a:r>
            <a:r>
              <a:rPr lang="en-IN" dirty="0"/>
              <a:t>();</a:t>
            </a:r>
          </a:p>
          <a:p>
            <a:pPr algn="l"/>
            <a:r>
              <a:rPr lang="en-IN" dirty="0"/>
              <a:t>                </a:t>
            </a:r>
            <a:r>
              <a:rPr lang="en-IN" dirty="0" err="1"/>
              <a:t>pst.close</a:t>
            </a:r>
            <a:r>
              <a:rPr lang="en-IN" dirty="0"/>
              <a:t>();                </a:t>
            </a:r>
          </a:p>
          <a:p>
            <a:pPr algn="l"/>
            <a:r>
              <a:rPr lang="en-IN" dirty="0"/>
              <a:t>                </a:t>
            </a:r>
            <a:r>
              <a:rPr lang="en-IN" dirty="0" err="1"/>
              <a:t>JOptionPane.showMessageDialog</a:t>
            </a:r>
            <a:r>
              <a:rPr lang="en-IN" dirty="0"/>
              <a:t>(null,"</a:t>
            </a:r>
            <a:r>
              <a:rPr lang="en-IN" dirty="0" err="1"/>
              <a:t>Sucess</a:t>
            </a:r>
            <a:r>
              <a:rPr lang="en-IN" dirty="0"/>
              <a:t> Login!"+" "+u +""+p);</a:t>
            </a:r>
          </a:p>
          <a:p>
            <a:pPr algn="l"/>
            <a:r>
              <a:rPr lang="en-IN" dirty="0"/>
              <a:t>                </a:t>
            </a:r>
          </a:p>
          <a:p>
            <a:pPr algn="l"/>
            <a:r>
              <a:rPr lang="en-IN" dirty="0"/>
              <a:t>                </a:t>
            </a:r>
            <a:r>
              <a:rPr lang="en-IN" dirty="0" err="1"/>
              <a:t>setVisible</a:t>
            </a:r>
            <a:r>
              <a:rPr lang="en-IN" dirty="0"/>
              <a:t>(false);</a:t>
            </a:r>
          </a:p>
          <a:p>
            <a:pPr algn="l"/>
            <a:r>
              <a:rPr lang="en-IN" dirty="0"/>
              <a:t>                </a:t>
            </a:r>
            <a:r>
              <a:rPr lang="en-IN" dirty="0" err="1"/>
              <a:t>adminmenu</a:t>
            </a:r>
            <a:r>
              <a:rPr lang="en-IN" dirty="0"/>
              <a:t> info = new </a:t>
            </a:r>
            <a:r>
              <a:rPr lang="en-IN" dirty="0" err="1"/>
              <a:t>adminmenu</a:t>
            </a:r>
            <a:r>
              <a:rPr lang="en-IN" dirty="0"/>
              <a:t>();</a:t>
            </a:r>
          </a:p>
          <a:p>
            <a:pPr algn="l"/>
            <a:r>
              <a:rPr lang="en-IN" dirty="0"/>
              <a:t>                </a:t>
            </a:r>
            <a:r>
              <a:rPr lang="en-IN" dirty="0" err="1"/>
              <a:t>info.setVisible</a:t>
            </a:r>
            <a:r>
              <a:rPr lang="en-IN" dirty="0"/>
              <a:t>(true);</a:t>
            </a:r>
          </a:p>
          <a:p>
            <a:pPr algn="l"/>
            <a:r>
              <a:rPr lang="en-IN" dirty="0"/>
              <a:t>                </a:t>
            </a:r>
            <a:r>
              <a:rPr lang="en-IN" dirty="0" err="1"/>
              <a:t>info.setLocationRelativeTo</a:t>
            </a:r>
            <a:r>
              <a:rPr lang="en-IN" dirty="0"/>
              <a:t>(null);                          </a:t>
            </a:r>
          </a:p>
          <a:p>
            <a:pPr algn="l"/>
            <a:r>
              <a:rPr lang="en-IN" dirty="0"/>
              <a:t>            }            </a:t>
            </a:r>
          </a:p>
          <a:p>
            <a:pPr algn="l"/>
            <a:r>
              <a:rPr lang="en-IN" dirty="0"/>
              <a:t>            else if (</a:t>
            </a:r>
            <a:r>
              <a:rPr lang="en-IN" dirty="0" err="1"/>
              <a:t>u.isEmpty</a:t>
            </a:r>
            <a:r>
              <a:rPr lang="en-IN" dirty="0"/>
              <a:t>() || </a:t>
            </a:r>
            <a:r>
              <a:rPr lang="en-IN" dirty="0" err="1"/>
              <a:t>p.isEmpty</a:t>
            </a:r>
            <a:r>
              <a:rPr lang="en-IN" dirty="0"/>
              <a:t>()) {                             </a:t>
            </a:r>
          </a:p>
          <a:p>
            <a:pPr algn="l"/>
            <a:r>
              <a:rPr lang="en-IN" dirty="0"/>
              <a:t>                </a:t>
            </a:r>
            <a:r>
              <a:rPr lang="en-IN" dirty="0" err="1"/>
              <a:t>JOptionPane.showMessageDialog</a:t>
            </a:r>
            <a:r>
              <a:rPr lang="en-IN" dirty="0"/>
              <a:t>(</a:t>
            </a:r>
            <a:r>
              <a:rPr lang="en-IN" dirty="0" err="1"/>
              <a:t>null,"Please</a:t>
            </a:r>
            <a:r>
              <a:rPr lang="en-IN" dirty="0"/>
              <a:t> enter a username and password!");         </a:t>
            </a:r>
          </a:p>
          <a:p>
            <a:pPr algn="l"/>
            <a:r>
              <a:rPr lang="en-IN" dirty="0"/>
              <a:t>            }          </a:t>
            </a:r>
          </a:p>
          <a:p>
            <a:pPr algn="l"/>
            <a:r>
              <a:rPr lang="en-IN" dirty="0"/>
              <a:t>        }     </a:t>
            </a:r>
          </a:p>
          <a:p>
            <a:pPr algn="l"/>
            <a:r>
              <a:rPr lang="en-IN" dirty="0"/>
              <a:t>        catch(Exception e){                </a:t>
            </a:r>
          </a:p>
          <a:p>
            <a:pPr algn="l"/>
            <a:r>
              <a:rPr lang="en-IN" dirty="0"/>
              <a:t>        }</a:t>
            </a:r>
          </a:p>
        </p:txBody>
      </p:sp>
    </p:spTree>
    <p:extLst>
      <p:ext uri="{BB962C8B-B14F-4D97-AF65-F5344CB8AC3E}">
        <p14:creationId xmlns:p14="http://schemas.microsoft.com/office/powerpoint/2010/main" val="365345445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00"/>
            </a:gs>
            <a:gs pos="48000">
              <a:schemeClr val="accent4">
                <a:lumMod val="97000"/>
                <a:lumOff val="3000"/>
              </a:schemeClr>
            </a:gs>
            <a:gs pos="100000">
              <a:schemeClr val="accent4">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69F33-AF96-CB58-9547-1E247235E29B}"/>
              </a:ext>
            </a:extLst>
          </p:cNvPr>
          <p:cNvSpPr>
            <a:spLocks noGrp="1"/>
          </p:cNvSpPr>
          <p:nvPr>
            <p:ph type="ctrTitle"/>
          </p:nvPr>
        </p:nvSpPr>
        <p:spPr>
          <a:xfrm>
            <a:off x="1524000" y="274321"/>
            <a:ext cx="497840" cy="558799"/>
          </a:xfrm>
        </p:spPr>
        <p:txBody>
          <a:bodyPr>
            <a:normAutofit fontScale="90000"/>
          </a:bodyPr>
          <a:lstStyle/>
          <a:p>
            <a:r>
              <a:rPr lang="en-US" dirty="0"/>
              <a:t>  </a:t>
            </a:r>
            <a:endParaRPr lang="en-IN" dirty="0"/>
          </a:p>
        </p:txBody>
      </p:sp>
      <p:sp>
        <p:nvSpPr>
          <p:cNvPr id="3" name="Subtitle 2">
            <a:extLst>
              <a:ext uri="{FF2B5EF4-FFF2-40B4-BE49-F238E27FC236}">
                <a16:creationId xmlns:a16="http://schemas.microsoft.com/office/drawing/2014/main" id="{F6365E70-BEEA-404D-DD79-CF50D3A02C37}"/>
              </a:ext>
            </a:extLst>
          </p:cNvPr>
          <p:cNvSpPr>
            <a:spLocks noGrp="1"/>
          </p:cNvSpPr>
          <p:nvPr>
            <p:ph type="subTitle" idx="1"/>
          </p:nvPr>
        </p:nvSpPr>
        <p:spPr>
          <a:xfrm>
            <a:off x="193040" y="274321"/>
            <a:ext cx="11816080" cy="6471919"/>
          </a:xfrm>
        </p:spPr>
        <p:txBody>
          <a:bodyPr>
            <a:normAutofit fontScale="47500" lnSpcReduction="20000"/>
          </a:bodyPr>
          <a:lstStyle/>
          <a:p>
            <a:pPr algn="l"/>
            <a:r>
              <a:rPr lang="en-IN" dirty="0">
                <a:latin typeface="Times New Roman" panose="02020603050405020304" pitchFamily="18" charset="0"/>
                <a:cs typeface="Times New Roman" panose="02020603050405020304" pitchFamily="18" charset="0"/>
              </a:rPr>
              <a:t>private void jButton2ActionPerformed(</a:t>
            </a:r>
            <a:r>
              <a:rPr lang="en-IN" dirty="0" err="1">
                <a:latin typeface="Times New Roman" panose="02020603050405020304" pitchFamily="18" charset="0"/>
                <a:cs typeface="Times New Roman" panose="02020603050405020304" pitchFamily="18" charset="0"/>
              </a:rPr>
              <a:t>java.awt.event.ActionEvent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evt</a:t>
            </a:r>
            <a:r>
              <a:rPr lang="en-IN" dirty="0">
                <a:latin typeface="Times New Roman" panose="02020603050405020304" pitchFamily="18" charset="0"/>
                <a:cs typeface="Times New Roman" panose="02020603050405020304" pitchFamily="18" charset="0"/>
              </a:rPr>
              <a:t>) {                                                          </a:t>
            </a:r>
          </a:p>
          <a:p>
            <a:pPr algn="l"/>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algn="l"/>
            <a:r>
              <a:rPr lang="en-IN" dirty="0">
                <a:latin typeface="Times New Roman" panose="02020603050405020304" pitchFamily="18" charset="0"/>
                <a:cs typeface="Times New Roman" panose="02020603050405020304" pitchFamily="18" charset="0"/>
              </a:rPr>
              <a:t>        try {</a:t>
            </a:r>
          </a:p>
          <a:p>
            <a:pPr algn="l"/>
            <a:r>
              <a:rPr lang="en-IN" dirty="0">
                <a:latin typeface="Times New Roman" panose="02020603050405020304" pitchFamily="18" charset="0"/>
                <a:cs typeface="Times New Roman" panose="02020603050405020304" pitchFamily="18" charset="0"/>
              </a:rPr>
              <a:t>            for (</a:t>
            </a:r>
            <a:r>
              <a:rPr lang="en-IN" dirty="0" err="1">
                <a:latin typeface="Times New Roman" panose="02020603050405020304" pitchFamily="18" charset="0"/>
                <a:cs typeface="Times New Roman" panose="02020603050405020304" pitchFamily="18" charset="0"/>
              </a:rPr>
              <a:t>javax.swing.UIManager.LookAndFeelInfo</a:t>
            </a:r>
            <a:r>
              <a:rPr lang="en-IN" dirty="0">
                <a:latin typeface="Times New Roman" panose="02020603050405020304" pitchFamily="18" charset="0"/>
                <a:cs typeface="Times New Roman" panose="02020603050405020304" pitchFamily="18" charset="0"/>
              </a:rPr>
              <a:t> info : </a:t>
            </a:r>
            <a:r>
              <a:rPr lang="en-IN" dirty="0" err="1">
                <a:latin typeface="Times New Roman" panose="02020603050405020304" pitchFamily="18" charset="0"/>
                <a:cs typeface="Times New Roman" panose="02020603050405020304" pitchFamily="18" charset="0"/>
              </a:rPr>
              <a:t>javax.swing.UIManager.getInstalledLookAndFeels</a:t>
            </a:r>
            <a:r>
              <a:rPr lang="en-IN" dirty="0">
                <a:latin typeface="Times New Roman" panose="02020603050405020304" pitchFamily="18" charset="0"/>
                <a:cs typeface="Times New Roman" panose="02020603050405020304" pitchFamily="18" charset="0"/>
              </a:rPr>
              <a:t>()) {</a:t>
            </a:r>
          </a:p>
          <a:p>
            <a:pPr algn="l"/>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Nimbus".equals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info.getName</a:t>
            </a:r>
            <a:r>
              <a:rPr lang="en-IN" dirty="0">
                <a:latin typeface="Times New Roman" panose="02020603050405020304" pitchFamily="18" charset="0"/>
                <a:cs typeface="Times New Roman" panose="02020603050405020304" pitchFamily="18" charset="0"/>
              </a:rPr>
              <a:t>())) {</a:t>
            </a:r>
          </a:p>
          <a:p>
            <a:pPr algn="l"/>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javax.swing.UIManager.setLookAndFeel</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info.getClassName</a:t>
            </a:r>
            <a:r>
              <a:rPr lang="en-IN" dirty="0">
                <a:latin typeface="Times New Roman" panose="02020603050405020304" pitchFamily="18" charset="0"/>
                <a:cs typeface="Times New Roman" panose="02020603050405020304" pitchFamily="18" charset="0"/>
              </a:rPr>
              <a:t>());</a:t>
            </a:r>
          </a:p>
          <a:p>
            <a:pPr algn="l"/>
            <a:r>
              <a:rPr lang="en-IN" dirty="0">
                <a:latin typeface="Times New Roman" panose="02020603050405020304" pitchFamily="18" charset="0"/>
                <a:cs typeface="Times New Roman" panose="02020603050405020304" pitchFamily="18" charset="0"/>
              </a:rPr>
              <a:t>                    break}}</a:t>
            </a:r>
          </a:p>
          <a:p>
            <a:pPr algn="l"/>
            <a:r>
              <a:rPr lang="en-IN" dirty="0">
                <a:latin typeface="Times New Roman" panose="02020603050405020304" pitchFamily="18" charset="0"/>
                <a:cs typeface="Times New Roman" panose="02020603050405020304" pitchFamily="18" charset="0"/>
              </a:rPr>
              <a:t>        } catch (</a:t>
            </a:r>
            <a:r>
              <a:rPr lang="en-IN" dirty="0" err="1">
                <a:latin typeface="Times New Roman" panose="02020603050405020304" pitchFamily="18" charset="0"/>
                <a:cs typeface="Times New Roman" panose="02020603050405020304" pitchFamily="18" charset="0"/>
              </a:rPr>
              <a:t>ClassNotFoundException</a:t>
            </a:r>
            <a:r>
              <a:rPr lang="en-IN" dirty="0">
                <a:latin typeface="Times New Roman" panose="02020603050405020304" pitchFamily="18" charset="0"/>
                <a:cs typeface="Times New Roman" panose="02020603050405020304" pitchFamily="18" charset="0"/>
              </a:rPr>
              <a:t> ex) {</a:t>
            </a:r>
          </a:p>
          <a:p>
            <a:pPr algn="l"/>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java.util.logging.Logger.getLogger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adminlogin.class.getName</a:t>
            </a:r>
            <a:r>
              <a:rPr lang="en-IN" dirty="0">
                <a:latin typeface="Times New Roman" panose="02020603050405020304" pitchFamily="18" charset="0"/>
                <a:cs typeface="Times New Roman" panose="02020603050405020304" pitchFamily="18" charset="0"/>
              </a:rPr>
              <a:t>()).log(</a:t>
            </a:r>
            <a:r>
              <a:rPr lang="en-IN" dirty="0" err="1">
                <a:latin typeface="Times New Roman" panose="02020603050405020304" pitchFamily="18" charset="0"/>
                <a:cs typeface="Times New Roman" panose="02020603050405020304" pitchFamily="18" charset="0"/>
              </a:rPr>
              <a:t>java.util.logging.Level.SEVERE</a:t>
            </a:r>
            <a:r>
              <a:rPr lang="en-IN" dirty="0">
                <a:latin typeface="Times New Roman" panose="02020603050405020304" pitchFamily="18" charset="0"/>
                <a:cs typeface="Times New Roman" panose="02020603050405020304" pitchFamily="18" charset="0"/>
              </a:rPr>
              <a:t>, null, ex);</a:t>
            </a:r>
          </a:p>
          <a:p>
            <a:pPr algn="l"/>
            <a:r>
              <a:rPr lang="en-IN" dirty="0">
                <a:latin typeface="Times New Roman" panose="02020603050405020304" pitchFamily="18" charset="0"/>
                <a:cs typeface="Times New Roman" panose="02020603050405020304" pitchFamily="18" charset="0"/>
              </a:rPr>
              <a:t>        } catch (</a:t>
            </a:r>
            <a:r>
              <a:rPr lang="en-IN" dirty="0" err="1">
                <a:latin typeface="Times New Roman" panose="02020603050405020304" pitchFamily="18" charset="0"/>
                <a:cs typeface="Times New Roman" panose="02020603050405020304" pitchFamily="18" charset="0"/>
              </a:rPr>
              <a:t>InstantiationException</a:t>
            </a:r>
            <a:r>
              <a:rPr lang="en-IN" dirty="0">
                <a:latin typeface="Times New Roman" panose="02020603050405020304" pitchFamily="18" charset="0"/>
                <a:cs typeface="Times New Roman" panose="02020603050405020304" pitchFamily="18" charset="0"/>
              </a:rPr>
              <a:t> ex) {</a:t>
            </a:r>
          </a:p>
          <a:p>
            <a:pPr algn="l"/>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java.util.logging.Logger.getLogger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adminlogin.class.getName</a:t>
            </a:r>
            <a:r>
              <a:rPr lang="en-IN" dirty="0">
                <a:latin typeface="Times New Roman" panose="02020603050405020304" pitchFamily="18" charset="0"/>
                <a:cs typeface="Times New Roman" panose="02020603050405020304" pitchFamily="18" charset="0"/>
              </a:rPr>
              <a:t>()).log(</a:t>
            </a:r>
            <a:r>
              <a:rPr lang="en-IN" dirty="0" err="1">
                <a:latin typeface="Times New Roman" panose="02020603050405020304" pitchFamily="18" charset="0"/>
                <a:cs typeface="Times New Roman" panose="02020603050405020304" pitchFamily="18" charset="0"/>
              </a:rPr>
              <a:t>java.util.logging.Level.SEVERE</a:t>
            </a:r>
            <a:r>
              <a:rPr lang="en-IN" dirty="0">
                <a:latin typeface="Times New Roman" panose="02020603050405020304" pitchFamily="18" charset="0"/>
                <a:cs typeface="Times New Roman" panose="02020603050405020304" pitchFamily="18" charset="0"/>
              </a:rPr>
              <a:t>, null, ex);</a:t>
            </a:r>
          </a:p>
          <a:p>
            <a:pPr algn="l"/>
            <a:r>
              <a:rPr lang="en-IN" dirty="0">
                <a:latin typeface="Times New Roman" panose="02020603050405020304" pitchFamily="18" charset="0"/>
                <a:cs typeface="Times New Roman" panose="02020603050405020304" pitchFamily="18" charset="0"/>
              </a:rPr>
              <a:t>        } catch (IllegalAccessException ex) {</a:t>
            </a:r>
          </a:p>
          <a:p>
            <a:pPr algn="l"/>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java.util.logging.Logger.getLogger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adminlogin.class.getName</a:t>
            </a:r>
            <a:r>
              <a:rPr lang="en-IN" dirty="0">
                <a:latin typeface="Times New Roman" panose="02020603050405020304" pitchFamily="18" charset="0"/>
                <a:cs typeface="Times New Roman" panose="02020603050405020304" pitchFamily="18" charset="0"/>
              </a:rPr>
              <a:t>()).log(</a:t>
            </a:r>
            <a:r>
              <a:rPr lang="en-IN" dirty="0" err="1">
                <a:latin typeface="Times New Roman" panose="02020603050405020304" pitchFamily="18" charset="0"/>
                <a:cs typeface="Times New Roman" panose="02020603050405020304" pitchFamily="18" charset="0"/>
              </a:rPr>
              <a:t>java.util.logging.Level.SEVERE</a:t>
            </a:r>
            <a:r>
              <a:rPr lang="en-IN" dirty="0">
                <a:latin typeface="Times New Roman" panose="02020603050405020304" pitchFamily="18" charset="0"/>
                <a:cs typeface="Times New Roman" panose="02020603050405020304" pitchFamily="18" charset="0"/>
              </a:rPr>
              <a:t>, null, ex);</a:t>
            </a:r>
          </a:p>
          <a:p>
            <a:pPr algn="l"/>
            <a:r>
              <a:rPr lang="en-IN" dirty="0">
                <a:latin typeface="Times New Roman" panose="02020603050405020304" pitchFamily="18" charset="0"/>
                <a:cs typeface="Times New Roman" panose="02020603050405020304" pitchFamily="18" charset="0"/>
              </a:rPr>
              <a:t>        } catch (</a:t>
            </a:r>
            <a:r>
              <a:rPr lang="en-IN" dirty="0" err="1">
                <a:latin typeface="Times New Roman" panose="02020603050405020304" pitchFamily="18" charset="0"/>
                <a:cs typeface="Times New Roman" panose="02020603050405020304" pitchFamily="18" charset="0"/>
              </a:rPr>
              <a:t>javax.swing.UnsupportedLookAndFeelException</a:t>
            </a:r>
            <a:r>
              <a:rPr lang="en-IN" dirty="0">
                <a:latin typeface="Times New Roman" panose="02020603050405020304" pitchFamily="18" charset="0"/>
                <a:cs typeface="Times New Roman" panose="02020603050405020304" pitchFamily="18" charset="0"/>
              </a:rPr>
              <a:t> ex) {</a:t>
            </a:r>
          </a:p>
          <a:p>
            <a:pPr algn="l"/>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java.util.logging.Logger.getLogger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adminlogin.class.getName</a:t>
            </a:r>
            <a:r>
              <a:rPr lang="en-IN" dirty="0">
                <a:latin typeface="Times New Roman" panose="02020603050405020304" pitchFamily="18" charset="0"/>
                <a:cs typeface="Times New Roman" panose="02020603050405020304" pitchFamily="18" charset="0"/>
              </a:rPr>
              <a:t>()).log(</a:t>
            </a:r>
            <a:r>
              <a:rPr lang="en-IN" dirty="0" err="1">
                <a:latin typeface="Times New Roman" panose="02020603050405020304" pitchFamily="18" charset="0"/>
                <a:cs typeface="Times New Roman" panose="02020603050405020304" pitchFamily="18" charset="0"/>
              </a:rPr>
              <a:t>java.util.logging.Level.SEVERE</a:t>
            </a:r>
            <a:r>
              <a:rPr lang="en-IN" dirty="0">
                <a:latin typeface="Times New Roman" panose="02020603050405020304" pitchFamily="18" charset="0"/>
                <a:cs typeface="Times New Roman" panose="02020603050405020304" pitchFamily="18" charset="0"/>
              </a:rPr>
              <a:t>, null, ex);</a:t>
            </a:r>
          </a:p>
          <a:p>
            <a:pPr algn="l"/>
            <a:r>
              <a:rPr lang="en-IN" dirty="0">
                <a:latin typeface="Times New Roman" panose="02020603050405020304" pitchFamily="18" charset="0"/>
                <a:cs typeface="Times New Roman" panose="02020603050405020304" pitchFamily="18" charset="0"/>
              </a:rPr>
              <a:t>        }</a:t>
            </a:r>
          </a:p>
          <a:p>
            <a:pPr algn="l"/>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java.awt.EventQueue.invokeLater</a:t>
            </a:r>
            <a:r>
              <a:rPr lang="en-IN" dirty="0">
                <a:latin typeface="Times New Roman" panose="02020603050405020304" pitchFamily="18" charset="0"/>
                <a:cs typeface="Times New Roman" panose="02020603050405020304" pitchFamily="18" charset="0"/>
              </a:rPr>
              <a:t>(new Runnable() {</a:t>
            </a:r>
          </a:p>
          <a:p>
            <a:pPr algn="l"/>
            <a:r>
              <a:rPr lang="en-IN" dirty="0">
                <a:latin typeface="Times New Roman" panose="02020603050405020304" pitchFamily="18" charset="0"/>
                <a:cs typeface="Times New Roman" panose="02020603050405020304" pitchFamily="18" charset="0"/>
              </a:rPr>
              <a:t>            public void run() {</a:t>
            </a:r>
          </a:p>
          <a:p>
            <a:pPr algn="l"/>
            <a:r>
              <a:rPr lang="en-IN" dirty="0">
                <a:latin typeface="Times New Roman" panose="02020603050405020304" pitchFamily="18" charset="0"/>
                <a:cs typeface="Times New Roman" panose="02020603050405020304" pitchFamily="18" charset="0"/>
              </a:rPr>
              <a:t>                new </a:t>
            </a:r>
            <a:r>
              <a:rPr lang="en-IN" dirty="0" err="1">
                <a:latin typeface="Times New Roman" panose="02020603050405020304" pitchFamily="18" charset="0"/>
                <a:cs typeface="Times New Roman" panose="02020603050405020304" pitchFamily="18" charset="0"/>
              </a:rPr>
              <a:t>adminlogin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setVisible</a:t>
            </a:r>
            <a:r>
              <a:rPr lang="en-IN" dirty="0">
                <a:latin typeface="Times New Roman" panose="02020603050405020304" pitchFamily="18" charset="0"/>
                <a:cs typeface="Times New Roman" panose="02020603050405020304" pitchFamily="18" charset="0"/>
              </a:rPr>
              <a:t>(true);</a:t>
            </a:r>
          </a:p>
          <a:p>
            <a:pPr algn="l"/>
            <a:r>
              <a:rPr lang="en-IN" dirty="0">
                <a:latin typeface="Times New Roman" panose="02020603050405020304" pitchFamily="18" charset="0"/>
                <a:cs typeface="Times New Roman" panose="02020603050405020304" pitchFamily="18" charset="0"/>
              </a:rPr>
              <a:t>    private </a:t>
            </a:r>
            <a:r>
              <a:rPr lang="en-IN" dirty="0" err="1">
                <a:latin typeface="Times New Roman" panose="02020603050405020304" pitchFamily="18" charset="0"/>
                <a:cs typeface="Times New Roman" panose="02020603050405020304" pitchFamily="18" charset="0"/>
              </a:rPr>
              <a:t>javax.swing.JButton</a:t>
            </a:r>
            <a:r>
              <a:rPr lang="en-IN" dirty="0">
                <a:latin typeface="Times New Roman" panose="02020603050405020304" pitchFamily="18" charset="0"/>
                <a:cs typeface="Times New Roman" panose="02020603050405020304" pitchFamily="18" charset="0"/>
              </a:rPr>
              <a:t> jButton1;</a:t>
            </a:r>
          </a:p>
          <a:p>
            <a:pPr algn="l"/>
            <a:r>
              <a:rPr lang="en-IN" dirty="0">
                <a:latin typeface="Times New Roman" panose="02020603050405020304" pitchFamily="18" charset="0"/>
                <a:cs typeface="Times New Roman" panose="02020603050405020304" pitchFamily="18" charset="0"/>
              </a:rPr>
              <a:t>    private </a:t>
            </a:r>
            <a:r>
              <a:rPr lang="en-IN" dirty="0" err="1">
                <a:latin typeface="Times New Roman" panose="02020603050405020304" pitchFamily="18" charset="0"/>
                <a:cs typeface="Times New Roman" panose="02020603050405020304" pitchFamily="18" charset="0"/>
              </a:rPr>
              <a:t>javax.swing.JButton</a:t>
            </a:r>
            <a:r>
              <a:rPr lang="en-IN" dirty="0">
                <a:latin typeface="Times New Roman" panose="02020603050405020304" pitchFamily="18" charset="0"/>
                <a:cs typeface="Times New Roman" panose="02020603050405020304" pitchFamily="18" charset="0"/>
              </a:rPr>
              <a:t> jButton2;</a:t>
            </a:r>
          </a:p>
          <a:p>
            <a:pPr algn="l"/>
            <a:r>
              <a:rPr lang="en-IN" dirty="0">
                <a:latin typeface="Times New Roman" panose="02020603050405020304" pitchFamily="18" charset="0"/>
                <a:cs typeface="Times New Roman" panose="02020603050405020304" pitchFamily="18" charset="0"/>
              </a:rPr>
              <a:t>    private </a:t>
            </a:r>
            <a:r>
              <a:rPr lang="en-IN" dirty="0" err="1">
                <a:latin typeface="Times New Roman" panose="02020603050405020304" pitchFamily="18" charset="0"/>
                <a:cs typeface="Times New Roman" panose="02020603050405020304" pitchFamily="18" charset="0"/>
              </a:rPr>
              <a:t>javax.swing.JLabel</a:t>
            </a:r>
            <a:r>
              <a:rPr lang="en-IN" dirty="0">
                <a:latin typeface="Times New Roman" panose="02020603050405020304" pitchFamily="18" charset="0"/>
                <a:cs typeface="Times New Roman" panose="02020603050405020304" pitchFamily="18" charset="0"/>
              </a:rPr>
              <a:t> jLabel1;</a:t>
            </a:r>
          </a:p>
          <a:p>
            <a:pPr algn="l"/>
            <a:r>
              <a:rPr lang="en-IN" dirty="0">
                <a:latin typeface="Times New Roman" panose="02020603050405020304" pitchFamily="18" charset="0"/>
                <a:cs typeface="Times New Roman" panose="02020603050405020304" pitchFamily="18" charset="0"/>
              </a:rPr>
              <a:t>    private </a:t>
            </a:r>
            <a:r>
              <a:rPr lang="en-IN" dirty="0" err="1">
                <a:latin typeface="Times New Roman" panose="02020603050405020304" pitchFamily="18" charset="0"/>
                <a:cs typeface="Times New Roman" panose="02020603050405020304" pitchFamily="18" charset="0"/>
              </a:rPr>
              <a:t>javax.swing.JLabel</a:t>
            </a:r>
            <a:r>
              <a:rPr lang="en-IN" dirty="0">
                <a:latin typeface="Times New Roman" panose="02020603050405020304" pitchFamily="18" charset="0"/>
                <a:cs typeface="Times New Roman" panose="02020603050405020304" pitchFamily="18" charset="0"/>
              </a:rPr>
              <a:t> jLabel2;</a:t>
            </a:r>
          </a:p>
          <a:p>
            <a:pPr algn="l"/>
            <a:r>
              <a:rPr lang="en-IN" dirty="0">
                <a:latin typeface="Times New Roman" panose="02020603050405020304" pitchFamily="18" charset="0"/>
                <a:cs typeface="Times New Roman" panose="02020603050405020304" pitchFamily="18" charset="0"/>
              </a:rPr>
              <a:t>    private </a:t>
            </a:r>
            <a:r>
              <a:rPr lang="en-IN" dirty="0" err="1">
                <a:latin typeface="Times New Roman" panose="02020603050405020304" pitchFamily="18" charset="0"/>
                <a:cs typeface="Times New Roman" panose="02020603050405020304" pitchFamily="18" charset="0"/>
              </a:rPr>
              <a:t>javax.swing.JPasswordField</a:t>
            </a:r>
            <a:r>
              <a:rPr lang="en-IN" dirty="0">
                <a:latin typeface="Times New Roman" panose="02020603050405020304" pitchFamily="18" charset="0"/>
                <a:cs typeface="Times New Roman" panose="02020603050405020304" pitchFamily="18" charset="0"/>
              </a:rPr>
              <a:t> pass;</a:t>
            </a:r>
          </a:p>
          <a:p>
            <a:pPr algn="l"/>
            <a:r>
              <a:rPr lang="en-IN" dirty="0">
                <a:latin typeface="Times New Roman" panose="02020603050405020304" pitchFamily="18" charset="0"/>
                <a:cs typeface="Times New Roman" panose="02020603050405020304" pitchFamily="18" charset="0"/>
              </a:rPr>
              <a:t>    private </a:t>
            </a:r>
            <a:r>
              <a:rPr lang="en-IN" dirty="0" err="1">
                <a:latin typeface="Times New Roman" panose="02020603050405020304" pitchFamily="18" charset="0"/>
                <a:cs typeface="Times New Roman" panose="02020603050405020304" pitchFamily="18" charset="0"/>
              </a:rPr>
              <a:t>javax.swing.JTextField</a:t>
            </a:r>
            <a:r>
              <a:rPr lang="en-IN" dirty="0">
                <a:latin typeface="Times New Roman" panose="02020603050405020304" pitchFamily="18" charset="0"/>
                <a:cs typeface="Times New Roman" panose="02020603050405020304" pitchFamily="18" charset="0"/>
              </a:rPr>
              <a:t> user;</a:t>
            </a:r>
          </a:p>
        </p:txBody>
      </p:sp>
    </p:spTree>
    <p:extLst>
      <p:ext uri="{BB962C8B-B14F-4D97-AF65-F5344CB8AC3E}">
        <p14:creationId xmlns:p14="http://schemas.microsoft.com/office/powerpoint/2010/main" val="13714132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48000">
              <a:schemeClr val="accent4">
                <a:lumMod val="97000"/>
                <a:lumOff val="3000"/>
              </a:schemeClr>
            </a:gs>
            <a:gs pos="100000">
              <a:schemeClr val="accent4">
                <a:lumMod val="60000"/>
                <a:lumOff val="4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6516-1B68-4F45-CA1C-26EEAA5DBCF9}"/>
              </a:ext>
            </a:extLst>
          </p:cNvPr>
          <p:cNvSpPr>
            <a:spLocks noGrp="1"/>
          </p:cNvSpPr>
          <p:nvPr>
            <p:ph type="title"/>
          </p:nvPr>
        </p:nvSpPr>
        <p:spPr>
          <a:xfrm>
            <a:off x="447040" y="22309"/>
            <a:ext cx="10515600" cy="1325563"/>
          </a:xfrm>
        </p:spPr>
        <p:txBody>
          <a:bodyPr/>
          <a:lstStyle/>
          <a:p>
            <a:r>
              <a:rPr lang="en-US" b="1" dirty="0">
                <a:latin typeface="Times New Roman" panose="02020603050405020304" pitchFamily="18" charset="0"/>
                <a:cs typeface="Times New Roman" panose="02020603050405020304" pitchFamily="18" charset="0"/>
              </a:rPr>
              <a:t>Output Screenshots</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9663C28-CDFB-DF8F-5A3C-725AE8654E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377" y="2284784"/>
            <a:ext cx="4686434" cy="3943246"/>
          </a:xfrm>
          <a:prstGeom prst="rect">
            <a:avLst/>
          </a:prstGeom>
        </p:spPr>
      </p:pic>
      <p:pic>
        <p:nvPicPr>
          <p:cNvPr id="5" name="Picture 4">
            <a:extLst>
              <a:ext uri="{FF2B5EF4-FFF2-40B4-BE49-F238E27FC236}">
                <a16:creationId xmlns:a16="http://schemas.microsoft.com/office/drawing/2014/main" id="{454B68EB-A350-145F-8F7E-1C1510E57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480536"/>
            <a:ext cx="5340350" cy="3298190"/>
          </a:xfrm>
          <a:prstGeom prst="rect">
            <a:avLst/>
          </a:prstGeom>
        </p:spPr>
      </p:pic>
      <p:sp>
        <p:nvSpPr>
          <p:cNvPr id="7" name="TextBox 6">
            <a:extLst>
              <a:ext uri="{FF2B5EF4-FFF2-40B4-BE49-F238E27FC236}">
                <a16:creationId xmlns:a16="http://schemas.microsoft.com/office/drawing/2014/main" id="{3971F280-9F1B-439C-B6E7-8188A9555A6A}"/>
              </a:ext>
            </a:extLst>
          </p:cNvPr>
          <p:cNvSpPr txBox="1"/>
          <p:nvPr/>
        </p:nvSpPr>
        <p:spPr>
          <a:xfrm>
            <a:off x="7056120" y="1469182"/>
            <a:ext cx="2997200" cy="498342"/>
          </a:xfrm>
          <a:prstGeom prst="rect">
            <a:avLst/>
          </a:prstGeom>
          <a:noFill/>
        </p:spPr>
        <p:txBody>
          <a:bodyPr wrap="square">
            <a:spAutoFit/>
          </a:bodyPr>
          <a:lstStyle/>
          <a:p>
            <a:pPr algn="ctr" eaLnBrk="0">
              <a:lnSpc>
                <a:spcPct val="150000"/>
              </a:lnSpc>
              <a:spcAft>
                <a:spcPts val="800"/>
              </a:spcAft>
            </a:pPr>
            <a:r>
              <a:rPr lang="en-IN" sz="2000" b="1" dirty="0">
                <a:solidFill>
                  <a:srgbClr val="000000"/>
                </a:solidFill>
                <a:effectLst/>
                <a:latin typeface="Times New Roman" panose="02020603050405020304" pitchFamily="18" charset="0"/>
                <a:ea typeface="Arial" panose="020B0604020202020204" pitchFamily="34" charset="0"/>
              </a:rPr>
              <a:t>ADMIN PAGE</a:t>
            </a:r>
            <a:endParaRPr lang="en-IN" sz="1400" dirty="0">
              <a:solidFill>
                <a:srgbClr val="000000"/>
              </a:solidFill>
              <a:effectLst/>
              <a:latin typeface="Arial" panose="020B0604020202020204" pitchFamily="34" charset="0"/>
              <a:ea typeface="Arial" panose="020B0604020202020204" pitchFamily="34" charset="0"/>
            </a:endParaRPr>
          </a:p>
        </p:txBody>
      </p:sp>
      <p:sp>
        <p:nvSpPr>
          <p:cNvPr id="9" name="TextBox 8">
            <a:extLst>
              <a:ext uri="{FF2B5EF4-FFF2-40B4-BE49-F238E27FC236}">
                <a16:creationId xmlns:a16="http://schemas.microsoft.com/office/drawing/2014/main" id="{D8203F40-30F7-AFCC-1920-45C80156564C}"/>
              </a:ext>
            </a:extLst>
          </p:cNvPr>
          <p:cNvSpPr txBox="1"/>
          <p:nvPr/>
        </p:nvSpPr>
        <p:spPr>
          <a:xfrm>
            <a:off x="2138680" y="1616273"/>
            <a:ext cx="414528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HOME PAGE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6815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3480-73F2-922A-1DB1-F12C93D98E43}"/>
              </a:ext>
            </a:extLst>
          </p:cNvPr>
          <p:cNvSpPr>
            <a:spLocks noGrp="1"/>
          </p:cNvSpPr>
          <p:nvPr>
            <p:ph type="ctrTitle"/>
          </p:nvPr>
        </p:nvSpPr>
        <p:spPr>
          <a:xfrm>
            <a:off x="1524000" y="1122363"/>
            <a:ext cx="1412240" cy="594677"/>
          </a:xfrm>
        </p:spPr>
        <p:txBody>
          <a:bodyPr>
            <a:normAutofit fontScale="90000"/>
          </a:bodyPr>
          <a:lstStyle/>
          <a:p>
            <a:r>
              <a:rPr lang="en-US" dirty="0"/>
              <a:t> </a:t>
            </a:r>
            <a:endParaRPr lang="en-IN" dirty="0"/>
          </a:p>
        </p:txBody>
      </p:sp>
      <p:sp>
        <p:nvSpPr>
          <p:cNvPr id="3" name="Subtitle 2">
            <a:extLst>
              <a:ext uri="{FF2B5EF4-FFF2-40B4-BE49-F238E27FC236}">
                <a16:creationId xmlns:a16="http://schemas.microsoft.com/office/drawing/2014/main" id="{34815DB8-5F83-CFF1-4108-BFD33C33840A}"/>
              </a:ext>
            </a:extLst>
          </p:cNvPr>
          <p:cNvSpPr>
            <a:spLocks noGrp="1"/>
          </p:cNvSpPr>
          <p:nvPr>
            <p:ph type="subTitle" idx="1"/>
          </p:nvPr>
        </p:nvSpPr>
        <p:spPr>
          <a:xfrm>
            <a:off x="142240" y="487680"/>
            <a:ext cx="11785600" cy="6045200"/>
          </a:xfrm>
        </p:spPr>
        <p:txBody>
          <a:bodyPr/>
          <a:lstStyle/>
          <a:p>
            <a:r>
              <a:rPr lang="en-US" dirty="0"/>
              <a:t>   </a:t>
            </a:r>
            <a:endParaRPr lang="en-IN" dirty="0"/>
          </a:p>
        </p:txBody>
      </p:sp>
      <p:pic>
        <p:nvPicPr>
          <p:cNvPr id="4" name="Picture 3">
            <a:extLst>
              <a:ext uri="{FF2B5EF4-FFF2-40B4-BE49-F238E27FC236}">
                <a16:creationId xmlns:a16="http://schemas.microsoft.com/office/drawing/2014/main" id="{0A140847-8E28-D6F2-0F99-687C58103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85" y="2517405"/>
            <a:ext cx="5873115" cy="2889885"/>
          </a:xfrm>
          <a:prstGeom prst="rect">
            <a:avLst/>
          </a:prstGeom>
        </p:spPr>
      </p:pic>
      <p:sp>
        <p:nvSpPr>
          <p:cNvPr id="6" name="TextBox 5">
            <a:extLst>
              <a:ext uri="{FF2B5EF4-FFF2-40B4-BE49-F238E27FC236}">
                <a16:creationId xmlns:a16="http://schemas.microsoft.com/office/drawing/2014/main" id="{F304BF69-ED97-FB43-6D26-DC4D21008730}"/>
              </a:ext>
            </a:extLst>
          </p:cNvPr>
          <p:cNvSpPr txBox="1"/>
          <p:nvPr/>
        </p:nvSpPr>
        <p:spPr>
          <a:xfrm>
            <a:off x="783657" y="1253372"/>
            <a:ext cx="4714240" cy="498342"/>
          </a:xfrm>
          <a:prstGeom prst="rect">
            <a:avLst/>
          </a:prstGeom>
          <a:noFill/>
        </p:spPr>
        <p:txBody>
          <a:bodyPr wrap="square">
            <a:spAutoFit/>
          </a:bodyPr>
          <a:lstStyle/>
          <a:p>
            <a:pPr algn="ctr" eaLnBrk="0">
              <a:lnSpc>
                <a:spcPct val="150000"/>
              </a:lnSpc>
              <a:spcAft>
                <a:spcPts val="800"/>
              </a:spcAft>
            </a:pPr>
            <a:r>
              <a:rPr lang="en-IN" sz="2000" b="1" dirty="0">
                <a:solidFill>
                  <a:srgbClr val="000000"/>
                </a:solidFill>
                <a:effectLst/>
                <a:latin typeface="Times New Roman" panose="02020603050405020304" pitchFamily="18" charset="0"/>
                <a:ea typeface="Arial" panose="020B0604020202020204" pitchFamily="34" charset="0"/>
              </a:rPr>
              <a:t>ADMIN LOGIN</a:t>
            </a:r>
            <a:endParaRPr lang="en-IN" sz="1400" dirty="0">
              <a:solidFill>
                <a:srgbClr val="000000"/>
              </a:solidFill>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EF785753-CCF1-E322-F4A1-4619495BE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760" y="2615830"/>
            <a:ext cx="5730240" cy="2791460"/>
          </a:xfrm>
          <a:prstGeom prst="rect">
            <a:avLst/>
          </a:prstGeom>
        </p:spPr>
      </p:pic>
      <p:sp>
        <p:nvSpPr>
          <p:cNvPr id="9" name="TextBox 8">
            <a:extLst>
              <a:ext uri="{FF2B5EF4-FFF2-40B4-BE49-F238E27FC236}">
                <a16:creationId xmlns:a16="http://schemas.microsoft.com/office/drawing/2014/main" id="{F96A7D21-1342-E1C0-CDB3-9A6C1DBFF837}"/>
              </a:ext>
            </a:extLst>
          </p:cNvPr>
          <p:cNvSpPr txBox="1"/>
          <p:nvPr/>
        </p:nvSpPr>
        <p:spPr>
          <a:xfrm>
            <a:off x="8187891" y="1302488"/>
            <a:ext cx="573024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Arial" panose="020B0604020202020204" pitchFamily="34" charset="0"/>
              </a:rPr>
              <a:t>ADMIN ACCESS</a:t>
            </a:r>
            <a:endParaRPr lang="en-IN" sz="2000" dirty="0"/>
          </a:p>
        </p:txBody>
      </p:sp>
    </p:spTree>
    <p:extLst>
      <p:ext uri="{BB962C8B-B14F-4D97-AF65-F5344CB8AC3E}">
        <p14:creationId xmlns:p14="http://schemas.microsoft.com/office/powerpoint/2010/main" val="380004946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A3D3-6055-7EA6-8876-4DD26734FD05}"/>
              </a:ext>
            </a:extLst>
          </p:cNvPr>
          <p:cNvSpPr>
            <a:spLocks noGrp="1"/>
          </p:cNvSpPr>
          <p:nvPr>
            <p:ph type="ctrTitle"/>
          </p:nvPr>
        </p:nvSpPr>
        <p:spPr>
          <a:xfrm>
            <a:off x="1524000" y="1122363"/>
            <a:ext cx="1097280" cy="635317"/>
          </a:xfrm>
        </p:spPr>
        <p:txBody>
          <a:bodyPr>
            <a:normAutofit fontScale="90000"/>
          </a:bodyPr>
          <a:lstStyle/>
          <a:p>
            <a:r>
              <a:rPr lang="en-US" dirty="0"/>
              <a:t>  </a:t>
            </a:r>
            <a:endParaRPr lang="en-IN" dirty="0"/>
          </a:p>
        </p:txBody>
      </p:sp>
      <p:sp>
        <p:nvSpPr>
          <p:cNvPr id="3" name="Subtitle 2">
            <a:extLst>
              <a:ext uri="{FF2B5EF4-FFF2-40B4-BE49-F238E27FC236}">
                <a16:creationId xmlns:a16="http://schemas.microsoft.com/office/drawing/2014/main" id="{435B585B-0408-9644-5E74-8076FA777E65}"/>
              </a:ext>
            </a:extLst>
          </p:cNvPr>
          <p:cNvSpPr>
            <a:spLocks noGrp="1"/>
          </p:cNvSpPr>
          <p:nvPr>
            <p:ph type="subTitle" idx="1"/>
          </p:nvPr>
        </p:nvSpPr>
        <p:spPr>
          <a:xfrm>
            <a:off x="233680" y="264160"/>
            <a:ext cx="11836400" cy="6482080"/>
          </a:xfrm>
        </p:spPr>
        <p:txBody>
          <a:bodyPr/>
          <a:lstStyle/>
          <a:p>
            <a:r>
              <a:rPr lang="en-US" dirty="0"/>
              <a:t>  </a:t>
            </a:r>
            <a:endParaRPr lang="en-IN" dirty="0"/>
          </a:p>
        </p:txBody>
      </p:sp>
      <p:pic>
        <p:nvPicPr>
          <p:cNvPr id="5" name="Picture 4">
            <a:extLst>
              <a:ext uri="{FF2B5EF4-FFF2-40B4-BE49-F238E27FC236}">
                <a16:creationId xmlns:a16="http://schemas.microsoft.com/office/drawing/2014/main" id="{35C39E81-82E4-D92F-32BA-3EEF3FA5D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84" y="3033950"/>
            <a:ext cx="5283835" cy="1884680"/>
          </a:xfrm>
          <a:prstGeom prst="rect">
            <a:avLst/>
          </a:prstGeom>
        </p:spPr>
      </p:pic>
      <p:pic>
        <p:nvPicPr>
          <p:cNvPr id="6" name="Picture 5">
            <a:extLst>
              <a:ext uri="{FF2B5EF4-FFF2-40B4-BE49-F238E27FC236}">
                <a16:creationId xmlns:a16="http://schemas.microsoft.com/office/drawing/2014/main" id="{8529598C-6664-4536-CE32-84A63B0B5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600" y="2731372"/>
            <a:ext cx="3922395" cy="2489835"/>
          </a:xfrm>
          <a:prstGeom prst="rect">
            <a:avLst/>
          </a:prstGeom>
        </p:spPr>
      </p:pic>
      <p:sp>
        <p:nvSpPr>
          <p:cNvPr id="8" name="TextBox 7">
            <a:extLst>
              <a:ext uri="{FF2B5EF4-FFF2-40B4-BE49-F238E27FC236}">
                <a16:creationId xmlns:a16="http://schemas.microsoft.com/office/drawing/2014/main" id="{264A8002-53D6-2C4C-ACDC-983C8826AC07}"/>
              </a:ext>
            </a:extLst>
          </p:cNvPr>
          <p:cNvSpPr txBox="1"/>
          <p:nvPr/>
        </p:nvSpPr>
        <p:spPr>
          <a:xfrm>
            <a:off x="1731803" y="1670018"/>
            <a:ext cx="513080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Arial" panose="020B0604020202020204" pitchFamily="34" charset="0"/>
              </a:rPr>
              <a:t>VOTER LOGIN </a:t>
            </a:r>
            <a:endParaRPr lang="en-IN" sz="2000" dirty="0"/>
          </a:p>
        </p:txBody>
      </p:sp>
      <p:sp>
        <p:nvSpPr>
          <p:cNvPr id="10" name="TextBox 9">
            <a:extLst>
              <a:ext uri="{FF2B5EF4-FFF2-40B4-BE49-F238E27FC236}">
                <a16:creationId xmlns:a16="http://schemas.microsoft.com/office/drawing/2014/main" id="{9382C27B-15A9-4180-FD1E-6BFC26D2743E}"/>
              </a:ext>
            </a:extLst>
          </p:cNvPr>
          <p:cNvSpPr txBox="1"/>
          <p:nvPr/>
        </p:nvSpPr>
        <p:spPr>
          <a:xfrm>
            <a:off x="7807158" y="1636793"/>
            <a:ext cx="609600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Arial" panose="020B0604020202020204" pitchFamily="34" charset="0"/>
              </a:rPr>
              <a:t>VOTE CONFIRMATION</a:t>
            </a:r>
            <a:endParaRPr lang="en-IN" sz="2000" dirty="0"/>
          </a:p>
        </p:txBody>
      </p:sp>
    </p:spTree>
    <p:extLst>
      <p:ext uri="{BB962C8B-B14F-4D97-AF65-F5344CB8AC3E}">
        <p14:creationId xmlns:p14="http://schemas.microsoft.com/office/powerpoint/2010/main" val="190597559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90">
          <a:fgClr>
            <a:srgbClr val="92D05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FEE5-3239-2F40-082C-C58262BCE8C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65B20F-768E-2795-60AD-C56D97DA01ED}"/>
              </a:ext>
            </a:extLst>
          </p:cNvPr>
          <p:cNvSpPr>
            <a:spLocks noGrp="1"/>
          </p:cNvSpPr>
          <p:nvPr>
            <p:ph idx="1"/>
          </p:nvPr>
        </p:nvSpPr>
        <p:spPr/>
        <p:txBody>
          <a:bodyPr>
            <a:normAutofit/>
          </a:bodyPr>
          <a:lstStyle/>
          <a:p>
            <a:pPr marL="0" indent="0" algn="just">
              <a:buNone/>
            </a:pPr>
            <a:r>
              <a:rPr lang="en-IN" dirty="0">
                <a:solidFill>
                  <a:srgbClr val="000000"/>
                </a:solidFill>
                <a:effectLst/>
                <a:latin typeface="Times New Roman" panose="02020603050405020304" pitchFamily="18" charset="0"/>
                <a:ea typeface="Arial" panose="020B0604020202020204" pitchFamily="34" charset="0"/>
              </a:rPr>
              <a:t>		Compared to traditional voting methods, online voting offers many advantages. These include lower costs, faster generation of results, easy availability, accuracy and low risk of human error. Online voting systems require a high level of security and privacy. Further development will focus on designing a system that is easy to use and provides an acceptable level of security and privacy through proper authentication.</a:t>
            </a:r>
            <a:endParaRPr lang="en-IN" dirty="0"/>
          </a:p>
        </p:txBody>
      </p:sp>
    </p:spTree>
    <p:extLst>
      <p:ext uri="{BB962C8B-B14F-4D97-AF65-F5344CB8AC3E}">
        <p14:creationId xmlns:p14="http://schemas.microsoft.com/office/powerpoint/2010/main" val="80063639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00"/>
            </a:gs>
            <a:gs pos="74000">
              <a:schemeClr val="accent5">
                <a:lumMod val="45000"/>
                <a:lumOff val="55000"/>
              </a:schemeClr>
            </a:gs>
            <a:gs pos="83000">
              <a:schemeClr val="accent5">
                <a:lumMod val="45000"/>
                <a:lumOff val="55000"/>
              </a:schemeClr>
            </a:gs>
            <a:gs pos="100000">
              <a:schemeClr val="accent5">
                <a:lumMod val="30000"/>
                <a:lumOff val="70000"/>
              </a:schemeClr>
            </a:gs>
          </a:gsLst>
          <a:lin ang="138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E006-6DE4-FA80-778A-3CC7C649081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4CFCAB-39FB-407C-D734-A47C65338503}"/>
              </a:ext>
            </a:extLst>
          </p:cNvPr>
          <p:cNvSpPr>
            <a:spLocks noGrp="1"/>
          </p:cNvSpPr>
          <p:nvPr>
            <p:ph idx="1"/>
          </p:nvPr>
        </p:nvSpPr>
        <p:spPr>
          <a:xfrm>
            <a:off x="1325479" y="1937920"/>
            <a:ext cx="9541042" cy="3564522"/>
          </a:xfrm>
        </p:spPr>
        <p:txBody>
          <a:bodyPr>
            <a:normAutofit/>
          </a:bodyPr>
          <a:lstStyle/>
          <a:p>
            <a:pPr marL="0" indent="0" algn="just">
              <a:buNone/>
            </a:pPr>
            <a:r>
              <a:rPr lang="en-IN" sz="3200" dirty="0">
                <a:solidFill>
                  <a:srgbClr val="000000"/>
                </a:solidFill>
                <a:effectLst/>
                <a:latin typeface="Times New Roman" panose="02020603050405020304" pitchFamily="18" charset="0"/>
                <a:ea typeface="Arial" panose="020B0604020202020204" pitchFamily="34" charset="0"/>
              </a:rPr>
              <a:t>		</a:t>
            </a:r>
            <a:r>
              <a:rPr lang="en-IN" sz="2000" dirty="0">
                <a:solidFill>
                  <a:srgbClr val="000000"/>
                </a:solidFill>
                <a:effectLst/>
                <a:latin typeface="Times New Roman" panose="02020603050405020304" pitchFamily="18" charset="0"/>
                <a:ea typeface="Arial" panose="020B0604020202020204" pitchFamily="34" charset="0"/>
              </a:rPr>
              <a:t>Our project may help the election commission to conduct elections in online mode there by reducing the cost of maintenance and declaring results in easy way .This also helps to reduce fake votes and one voter can have only one vote .All the credentials of the voter are verified and given access this reduces time of verifying the credentials of voters. It also reduce the wastage of the papers in ballot voting system.</a:t>
            </a:r>
            <a:endParaRPr lang="en-IN" sz="2000" dirty="0">
              <a:solidFill>
                <a:srgbClr val="000000"/>
              </a:solidFill>
              <a:effectLst/>
              <a:latin typeface="Arial" panose="020B0604020202020204" pitchFamily="34" charset="0"/>
              <a:ea typeface="Arial" panose="020B0604020202020204" pitchFamily="34" charset="0"/>
            </a:endParaRPr>
          </a:p>
          <a:p>
            <a:pPr algn="just"/>
            <a:endParaRPr lang="en-IN" sz="3200" dirty="0"/>
          </a:p>
        </p:txBody>
      </p:sp>
    </p:spTree>
    <p:extLst>
      <p:ext uri="{BB962C8B-B14F-4D97-AF65-F5344CB8AC3E}">
        <p14:creationId xmlns:p14="http://schemas.microsoft.com/office/powerpoint/2010/main" val="343651684"/>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00"/>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2A49-7D82-0F1A-581D-5C14615355CB}"/>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BA197B-0BAC-262E-6A26-8711782D4037}"/>
              </a:ext>
            </a:extLst>
          </p:cNvPr>
          <p:cNvSpPr>
            <a:spLocks noGrp="1"/>
          </p:cNvSpPr>
          <p:nvPr>
            <p:ph idx="1"/>
          </p:nvPr>
        </p:nvSpPr>
        <p:spPr>
          <a:xfrm>
            <a:off x="838200" y="1825624"/>
            <a:ext cx="10515600" cy="4920615"/>
          </a:xfrm>
        </p:spPr>
        <p:txBody>
          <a:bodyPr>
            <a:normAutofit fontScale="92500"/>
          </a:bodyPr>
          <a:lstStyle/>
          <a:p>
            <a:pPr algn="just" eaLnBrk="0">
              <a:lnSpc>
                <a:spcPct val="150000"/>
              </a:lnSpc>
              <a:spcAft>
                <a:spcPts val="800"/>
              </a:spcAft>
            </a:pPr>
            <a:r>
              <a:rPr lang="en-IN" sz="1800" dirty="0">
                <a:solidFill>
                  <a:srgbClr val="000000"/>
                </a:solidFill>
                <a:effectLst/>
                <a:latin typeface="Times New Roman" panose="02020603050405020304" pitchFamily="18" charset="0"/>
                <a:ea typeface="Arial" panose="020B0604020202020204" pitchFamily="34" charset="0"/>
              </a:rPr>
              <a:t>Al-Ameen, A. and Talab, S. A. (2013). The technical feasibility and security of e-voting. Int. Arab J. Inf. Technol., 10(4):397–404.</a:t>
            </a:r>
            <a:endParaRPr lang="en-IN" sz="1800" dirty="0">
              <a:solidFill>
                <a:srgbClr val="000000"/>
              </a:solidFill>
              <a:effectLst/>
              <a:latin typeface="Arial" panose="020B0604020202020204" pitchFamily="34" charset="0"/>
              <a:ea typeface="Arial" panose="020B0604020202020204" pitchFamily="34" charset="0"/>
            </a:endParaRPr>
          </a:p>
          <a:p>
            <a:pPr algn="just" eaLnBrk="0">
              <a:lnSpc>
                <a:spcPct val="150000"/>
              </a:lnSpc>
              <a:spcAft>
                <a:spcPts val="800"/>
              </a:spcAft>
            </a:pPr>
            <a:r>
              <a:rPr lang="en-IN" sz="1800" dirty="0">
                <a:solidFill>
                  <a:srgbClr val="000000"/>
                </a:solidFill>
                <a:effectLst/>
                <a:latin typeface="Times New Roman" panose="02020603050405020304" pitchFamily="18" charset="0"/>
                <a:ea typeface="Arial" panose="020B0604020202020204" pitchFamily="34" charset="0"/>
              </a:rPr>
              <a:t> [2] </a:t>
            </a:r>
            <a:r>
              <a:rPr lang="en-IN" sz="1800" dirty="0" err="1">
                <a:solidFill>
                  <a:srgbClr val="000000"/>
                </a:solidFill>
                <a:effectLst/>
                <a:latin typeface="Times New Roman" panose="02020603050405020304" pitchFamily="18" charset="0"/>
                <a:ea typeface="Arial" panose="020B0604020202020204" pitchFamily="34" charset="0"/>
              </a:rPr>
              <a:t>Hussien</a:t>
            </a:r>
            <a:r>
              <a:rPr lang="en-IN" sz="1800" dirty="0">
                <a:solidFill>
                  <a:srgbClr val="000000"/>
                </a:solidFill>
                <a:effectLst/>
                <a:latin typeface="Times New Roman" panose="02020603050405020304" pitchFamily="18" charset="0"/>
                <a:ea typeface="Arial" panose="020B0604020202020204" pitchFamily="34" charset="0"/>
              </a:rPr>
              <a:t>, H. and </a:t>
            </a:r>
            <a:r>
              <a:rPr lang="en-IN" sz="1800" dirty="0" err="1">
                <a:solidFill>
                  <a:srgbClr val="000000"/>
                </a:solidFill>
                <a:effectLst/>
                <a:latin typeface="Times New Roman" panose="02020603050405020304" pitchFamily="18" charset="0"/>
                <a:ea typeface="Arial" panose="020B0604020202020204" pitchFamily="34" charset="0"/>
              </a:rPr>
              <a:t>Aboelnaga</a:t>
            </a:r>
            <a:r>
              <a:rPr lang="en-IN" sz="1800" dirty="0">
                <a:solidFill>
                  <a:srgbClr val="000000"/>
                </a:solidFill>
                <a:effectLst/>
                <a:latin typeface="Times New Roman" panose="02020603050405020304" pitchFamily="18" charset="0"/>
                <a:ea typeface="Arial" panose="020B0604020202020204" pitchFamily="34" charset="0"/>
              </a:rPr>
              <a:t>, H. (2013). Design of a secured e-voting system. In 2013 International Conference on Computer Applications Technology (ICCAT), pages 1–5. IEEE</a:t>
            </a:r>
            <a:endParaRPr lang="en-IN" sz="1800" dirty="0">
              <a:solidFill>
                <a:srgbClr val="000000"/>
              </a:solidFill>
              <a:effectLst/>
              <a:latin typeface="Arial" panose="020B0604020202020204" pitchFamily="34" charset="0"/>
              <a:ea typeface="Arial" panose="020B0604020202020204" pitchFamily="34" charset="0"/>
            </a:endParaRPr>
          </a:p>
          <a:p>
            <a:pPr algn="just" eaLnBrk="0">
              <a:lnSpc>
                <a:spcPct val="150000"/>
              </a:lnSpc>
              <a:spcAft>
                <a:spcPts val="800"/>
              </a:spcAft>
            </a:pPr>
            <a:r>
              <a:rPr lang="en-IN" sz="1800" dirty="0">
                <a:solidFill>
                  <a:srgbClr val="000000"/>
                </a:solidFill>
                <a:effectLst/>
                <a:latin typeface="Times New Roman" panose="02020603050405020304" pitchFamily="18" charset="0"/>
                <a:ea typeface="Arial" panose="020B0604020202020204" pitchFamily="34" charset="0"/>
              </a:rPr>
              <a:t> [3] Kohno, T., Stubblefield, A., Rubin, A. D., and Wallach, D. S. (2004). Analysis of an electronic voting system. In IEEE Symposium on Security and Privacy, 2004. Proceedings. 2004, pages 27–40. IEEE.</a:t>
            </a:r>
            <a:endParaRPr lang="en-IN" sz="1800" dirty="0">
              <a:solidFill>
                <a:srgbClr val="000000"/>
              </a:solidFill>
              <a:effectLst/>
              <a:latin typeface="Arial" panose="020B0604020202020204" pitchFamily="34" charset="0"/>
              <a:ea typeface="Arial" panose="020B0604020202020204" pitchFamily="34" charset="0"/>
            </a:endParaRPr>
          </a:p>
          <a:p>
            <a:pPr algn="just" eaLnBrk="0">
              <a:lnSpc>
                <a:spcPct val="150000"/>
              </a:lnSpc>
              <a:spcAft>
                <a:spcPts val="800"/>
              </a:spcAft>
            </a:pPr>
            <a:r>
              <a:rPr lang="en-IN" sz="1800" dirty="0">
                <a:solidFill>
                  <a:srgbClr val="000000"/>
                </a:solidFill>
                <a:effectLst/>
                <a:latin typeface="Times New Roman" panose="02020603050405020304" pitchFamily="18" charset="0"/>
                <a:ea typeface="Arial" panose="020B0604020202020204" pitchFamily="34" charset="0"/>
              </a:rPr>
              <a:t> </a:t>
            </a:r>
            <a:r>
              <a:rPr lang="en-IN" sz="1800" dirty="0">
                <a:solidFill>
                  <a:srgbClr val="000000"/>
                </a:solidFill>
                <a:effectLst/>
                <a:latin typeface="Times New Roman" panose="02020603050405020304" pitchFamily="18" charset="0"/>
                <a:ea typeface="Arial" panose="020B0604020202020204" pitchFamily="34" charset="0"/>
                <a:hlinkClick r:id="rId2"/>
              </a:rPr>
              <a:t>https://www.youtube.com/watch?v=wgAjRQInzVI</a:t>
            </a:r>
            <a:endParaRPr lang="en-IN" sz="1800" dirty="0">
              <a:solidFill>
                <a:srgbClr val="000000"/>
              </a:solidFill>
              <a:effectLst/>
              <a:latin typeface="Times New Roman" panose="02020603050405020304" pitchFamily="18" charset="0"/>
              <a:ea typeface="Arial" panose="020B0604020202020204" pitchFamily="34" charset="0"/>
            </a:endParaRPr>
          </a:p>
          <a:p>
            <a:pPr algn="just" eaLnBrk="0">
              <a:lnSpc>
                <a:spcPct val="150000"/>
              </a:lnSpc>
              <a:spcAft>
                <a:spcPts val="800"/>
              </a:spcAft>
            </a:pPr>
            <a:r>
              <a:rPr lang="en-IN" sz="1800" dirty="0">
                <a:solidFill>
                  <a:srgbClr val="000000"/>
                </a:solidFill>
                <a:effectLst/>
                <a:latin typeface="Times New Roman" panose="02020603050405020304" pitchFamily="18" charset="0"/>
                <a:ea typeface="Arial" panose="020B0604020202020204" pitchFamily="34" charset="0"/>
                <a:hlinkClick r:id="rId3"/>
              </a:rPr>
              <a:t>https://github.com/topics/voting-system?l=java&amp;o=desc&amp;s=</a:t>
            </a:r>
            <a:endParaRPr lang="en-IN" sz="1800" dirty="0">
              <a:solidFill>
                <a:srgbClr val="000000"/>
              </a:solidFill>
              <a:effectLst/>
              <a:latin typeface="Times New Roman" panose="02020603050405020304" pitchFamily="18" charset="0"/>
              <a:ea typeface="Arial" panose="020B0604020202020204" pitchFamily="34" charset="0"/>
            </a:endParaRPr>
          </a:p>
          <a:p>
            <a:pPr algn="just" eaLnBrk="0">
              <a:lnSpc>
                <a:spcPct val="150000"/>
              </a:lnSpc>
              <a:spcAft>
                <a:spcPts val="800"/>
              </a:spcAft>
            </a:pPr>
            <a:r>
              <a:rPr lang="en-IN" sz="1800" dirty="0">
                <a:solidFill>
                  <a:srgbClr val="000000"/>
                </a:solidFill>
                <a:effectLst/>
                <a:latin typeface="Arial" panose="020B0604020202020204" pitchFamily="34" charset="0"/>
                <a:ea typeface="Arial" panose="020B0604020202020204" pitchFamily="34" charset="0"/>
                <a:hlinkClick r:id="rId4"/>
              </a:rPr>
              <a:t>https://www.researchgate.net/publication/358907608_Online_Voting_System_Using_Java_and_SQL</a:t>
            </a:r>
            <a:endParaRPr lang="en-IN" sz="1800" dirty="0">
              <a:solidFill>
                <a:srgbClr val="000000"/>
              </a:solidFill>
              <a:effectLst/>
              <a:latin typeface="Arial" panose="020B0604020202020204" pitchFamily="34" charset="0"/>
              <a:ea typeface="Arial" panose="020B0604020202020204" pitchFamily="34" charset="0"/>
            </a:endParaRPr>
          </a:p>
          <a:p>
            <a:pPr algn="just" eaLnBrk="0">
              <a:lnSpc>
                <a:spcPct val="150000"/>
              </a:lnSpc>
              <a:spcAft>
                <a:spcPts val="800"/>
              </a:spcAft>
            </a:pPr>
            <a:endParaRPr lang="en-IN" sz="1800" dirty="0">
              <a:solidFill>
                <a:srgbClr val="000000"/>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7302378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736A-2EBF-F009-72DC-CE4A6542B3E3}"/>
              </a:ext>
            </a:extLst>
          </p:cNvPr>
          <p:cNvSpPr>
            <a:spLocks noGrp="1"/>
          </p:cNvSpPr>
          <p:nvPr>
            <p:ph type="title"/>
          </p:nvPr>
        </p:nvSpPr>
        <p:spPr/>
        <p:txBody>
          <a:bodyPr/>
          <a:lstStyle/>
          <a:p>
            <a:r>
              <a:rPr lang="en-IN" dirty="0"/>
              <a:t>  </a:t>
            </a:r>
          </a:p>
        </p:txBody>
      </p:sp>
      <p:sp>
        <p:nvSpPr>
          <p:cNvPr id="13" name="TextBox 12">
            <a:extLst>
              <a:ext uri="{FF2B5EF4-FFF2-40B4-BE49-F238E27FC236}">
                <a16:creationId xmlns:a16="http://schemas.microsoft.com/office/drawing/2014/main" id="{E7ED9022-20D2-1DD7-3E1E-CE26303740C5}"/>
              </a:ext>
            </a:extLst>
          </p:cNvPr>
          <p:cNvSpPr txBox="1"/>
          <p:nvPr/>
        </p:nvSpPr>
        <p:spPr>
          <a:xfrm>
            <a:off x="4235196" y="5512340"/>
            <a:ext cx="3721608" cy="230832"/>
          </a:xfrm>
          <a:prstGeom prst="rect">
            <a:avLst/>
          </a:prstGeom>
          <a:noFill/>
        </p:spPr>
        <p:txBody>
          <a:bodyPr wrap="square" rtlCol="0">
            <a:spAutoFit/>
          </a:bodyPr>
          <a:lstStyle/>
          <a:p>
            <a:r>
              <a:rPr lang="en-IN" sz="900" dirty="0"/>
              <a:t>  </a:t>
            </a:r>
          </a:p>
        </p:txBody>
      </p:sp>
      <p:sp>
        <p:nvSpPr>
          <p:cNvPr id="15" name="Content Placeholder 14">
            <a:extLst>
              <a:ext uri="{FF2B5EF4-FFF2-40B4-BE49-F238E27FC236}">
                <a16:creationId xmlns:a16="http://schemas.microsoft.com/office/drawing/2014/main" id="{2B2D12EC-C9EA-AA30-9CB9-8C1B83EC8FEB}"/>
              </a:ext>
            </a:extLst>
          </p:cNvPr>
          <p:cNvSpPr>
            <a:spLocks noGrp="1"/>
          </p:cNvSpPr>
          <p:nvPr>
            <p:ph idx="1"/>
          </p:nvPr>
        </p:nvSpPr>
        <p:spPr/>
        <p:txBody>
          <a:bodyPr/>
          <a:lstStyle/>
          <a:p>
            <a:r>
              <a:rPr lang="en-IN" dirty="0"/>
              <a:t>  </a:t>
            </a:r>
          </a:p>
        </p:txBody>
      </p:sp>
    </p:spTree>
    <p:extLst>
      <p:ext uri="{BB962C8B-B14F-4D97-AF65-F5344CB8AC3E}">
        <p14:creationId xmlns:p14="http://schemas.microsoft.com/office/powerpoint/2010/main" val="383587928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00"/>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13BC-789A-52B1-505F-4CB796E8567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5B4E4C-B275-881B-FE31-24413C347360}"/>
              </a:ext>
            </a:extLst>
          </p:cNvPr>
          <p:cNvSpPr>
            <a:spLocks noGrp="1"/>
          </p:cNvSpPr>
          <p:nvPr>
            <p:ph idx="1"/>
          </p:nvPr>
        </p:nvSpPr>
        <p:spPr/>
        <p:txBody>
          <a:bodyPr>
            <a:normAutofit fontScale="92500" lnSpcReduction="20000"/>
          </a:bodyPr>
          <a:lstStyle/>
          <a:p>
            <a:r>
              <a:rPr lang="en-US" sz="2200" dirty="0">
                <a:latin typeface="Times New Roman" panose="02020603050405020304" pitchFamily="18" charset="0"/>
                <a:cs typeface="Times New Roman" panose="02020603050405020304" pitchFamily="18" charset="0"/>
              </a:rPr>
              <a:t>Abstract</a:t>
            </a:r>
          </a:p>
          <a:p>
            <a:r>
              <a:rPr lang="en-US" sz="2200" dirty="0">
                <a:latin typeface="Times New Roman" panose="02020603050405020304" pitchFamily="18" charset="0"/>
                <a:cs typeface="Times New Roman" panose="02020603050405020304" pitchFamily="18" charset="0"/>
              </a:rPr>
              <a:t>Introduction</a:t>
            </a:r>
          </a:p>
          <a:p>
            <a:r>
              <a:rPr lang="en-US" sz="2200" dirty="0">
                <a:latin typeface="Times New Roman" panose="02020603050405020304" pitchFamily="18" charset="0"/>
                <a:cs typeface="Times New Roman" panose="02020603050405020304" pitchFamily="18" charset="0"/>
              </a:rPr>
              <a:t>Existing System</a:t>
            </a:r>
          </a:p>
          <a:p>
            <a:r>
              <a:rPr lang="en-US" sz="2200" dirty="0">
                <a:latin typeface="Times New Roman" panose="02020603050405020304" pitchFamily="18" charset="0"/>
                <a:cs typeface="Times New Roman" panose="02020603050405020304" pitchFamily="18" charset="0"/>
              </a:rPr>
              <a:t>Proposed System</a:t>
            </a:r>
          </a:p>
          <a:p>
            <a:r>
              <a:rPr lang="en-US" sz="2200" dirty="0">
                <a:latin typeface="Times New Roman" panose="02020603050405020304" pitchFamily="18" charset="0"/>
                <a:cs typeface="Times New Roman" panose="02020603050405020304" pitchFamily="18" charset="0"/>
              </a:rPr>
              <a:t>Features</a:t>
            </a:r>
          </a:p>
          <a:p>
            <a:r>
              <a:rPr lang="en-US" sz="2200" dirty="0">
                <a:latin typeface="Times New Roman" panose="02020603050405020304" pitchFamily="18" charset="0"/>
                <a:cs typeface="Times New Roman" panose="02020603050405020304" pitchFamily="18" charset="0"/>
              </a:rPr>
              <a:t>Module Description</a:t>
            </a:r>
          </a:p>
          <a:p>
            <a:r>
              <a:rPr lang="en-US" sz="2200" dirty="0">
                <a:latin typeface="Times New Roman" panose="02020603050405020304" pitchFamily="18" charset="0"/>
                <a:cs typeface="Times New Roman" panose="02020603050405020304" pitchFamily="18" charset="0"/>
              </a:rPr>
              <a:t>System Design</a:t>
            </a:r>
          </a:p>
          <a:p>
            <a:r>
              <a:rPr lang="en-US" sz="2200" dirty="0">
                <a:latin typeface="Times New Roman" panose="02020603050405020304" pitchFamily="18" charset="0"/>
                <a:cs typeface="Times New Roman" panose="02020603050405020304" pitchFamily="18" charset="0"/>
              </a:rPr>
              <a:t>Source Code</a:t>
            </a:r>
          </a:p>
          <a:p>
            <a:r>
              <a:rPr lang="en-US" sz="2200" dirty="0">
                <a:latin typeface="Times New Roman" panose="02020603050405020304" pitchFamily="18" charset="0"/>
                <a:cs typeface="Times New Roman" panose="02020603050405020304" pitchFamily="18" charset="0"/>
              </a:rPr>
              <a:t>Output Screenshots</a:t>
            </a:r>
          </a:p>
          <a:p>
            <a:r>
              <a:rPr lang="en-US" sz="2200" dirty="0">
                <a:latin typeface="Times New Roman" panose="02020603050405020304" pitchFamily="18" charset="0"/>
                <a:cs typeface="Times New Roman" panose="02020603050405020304" pitchFamily="18" charset="0"/>
              </a:rPr>
              <a:t>Conclusion</a:t>
            </a:r>
          </a:p>
          <a:p>
            <a:r>
              <a:rPr lang="en-US" sz="2200" dirty="0">
                <a:latin typeface="Times New Roman" panose="02020603050405020304" pitchFamily="18" charset="0"/>
                <a:cs typeface="Times New Roman" panose="02020603050405020304" pitchFamily="18" charset="0"/>
              </a:rPr>
              <a:t>Future Scope</a:t>
            </a:r>
          </a:p>
          <a:p>
            <a:r>
              <a:rPr lang="en-US" sz="2200"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2594502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0000"/>
            </a:gs>
            <a:gs pos="46000">
              <a:schemeClr val="accent4">
                <a:lumMod val="95000"/>
                <a:lumOff val="5000"/>
              </a:schemeClr>
            </a:gs>
            <a:gs pos="100000">
              <a:schemeClr val="accent4">
                <a:lumMod val="60000"/>
              </a:schemeClr>
            </a:gs>
          </a:gsLst>
          <a:lin ang="42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E7C5-FBA9-7E9D-3531-2ADAFF5759AD}"/>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550296-5F0E-2FD9-86AE-3027EC7DEF85}"/>
              </a:ext>
            </a:extLst>
          </p:cNvPr>
          <p:cNvSpPr>
            <a:spLocks noGrp="1"/>
          </p:cNvSpPr>
          <p:nvPr>
            <p:ph idx="1"/>
          </p:nvPr>
        </p:nvSpPr>
        <p:spPr>
          <a:xfrm>
            <a:off x="1146644" y="1921275"/>
            <a:ext cx="9898711" cy="4802187"/>
          </a:xfrm>
          <a:noFill/>
        </p:spPr>
        <p:txBody>
          <a:bodyPr>
            <a:noAutofit/>
          </a:bodyPr>
          <a:lstStyle/>
          <a:p>
            <a:pPr algn="just"/>
            <a:r>
              <a:rPr lang="en-IN" sz="2000" spc="50" dirty="0">
                <a:solidFill>
                  <a:srgbClr val="000000"/>
                </a:solidFill>
                <a:effectLst/>
                <a:latin typeface="Times New Roman" panose="02020603050405020304" pitchFamily="18" charset="0"/>
                <a:ea typeface="Times New Roman" panose="02020603050405020304" pitchFamily="18" charset="0"/>
              </a:rPr>
              <a:t>A secure and user-friendly online voting system is currently being designed.</a:t>
            </a:r>
          </a:p>
          <a:p>
            <a:pPr algn="just"/>
            <a:r>
              <a:rPr lang="en-IN" sz="2000" spc="50" dirty="0">
                <a:solidFill>
                  <a:srgbClr val="000000"/>
                </a:solidFill>
                <a:effectLst/>
                <a:latin typeface="Times New Roman" panose="02020603050405020304" pitchFamily="18" charset="0"/>
                <a:ea typeface="Times New Roman" panose="02020603050405020304" pitchFamily="18" charset="0"/>
              </a:rPr>
              <a:t>The online voting mechanism is designed to allow voters from all around the world to choose their representatives.</a:t>
            </a:r>
          </a:p>
          <a:p>
            <a:pPr algn="just"/>
            <a:r>
              <a:rPr lang="en-IN" sz="2000" spc="50" dirty="0">
                <a:solidFill>
                  <a:srgbClr val="000000"/>
                </a:solidFill>
                <a:effectLst/>
                <a:latin typeface="Times New Roman" panose="02020603050405020304" pitchFamily="18" charset="0"/>
                <a:ea typeface="Times New Roman" panose="02020603050405020304" pitchFamily="18" charset="0"/>
              </a:rPr>
              <a:t>Elections using electronic ballot have taken the place of recent years, the norm.</a:t>
            </a:r>
          </a:p>
          <a:p>
            <a:pPr algn="just"/>
            <a:r>
              <a:rPr lang="en-IN" sz="2000" spc="50" dirty="0">
                <a:solidFill>
                  <a:srgbClr val="000000"/>
                </a:solidFill>
                <a:effectLst/>
                <a:latin typeface="Times New Roman" panose="02020603050405020304" pitchFamily="18" charset="0"/>
                <a:ea typeface="Times New Roman" panose="02020603050405020304" pitchFamily="18" charset="0"/>
              </a:rPr>
              <a:t>The ability to vote accurately and directly online has enabled the system to advance to the point where it can replace the current online polling system.</a:t>
            </a:r>
          </a:p>
          <a:p>
            <a:pPr algn="just"/>
            <a:r>
              <a:rPr lang="en-IN" sz="2000" spc="50" dirty="0">
                <a:solidFill>
                  <a:srgbClr val="000000"/>
                </a:solidFill>
                <a:effectLst/>
                <a:latin typeface="Times New Roman" panose="02020603050405020304" pitchFamily="18" charset="0"/>
                <a:ea typeface="Times New Roman" panose="02020603050405020304" pitchFamily="18" charset="0"/>
              </a:rPr>
              <a:t>When registering to vote online, a user enters their Voter ID, email address, password, and thumb (because these things are all unique to them).</a:t>
            </a:r>
            <a:endParaRPr lang="en-IN" sz="2000" dirty="0"/>
          </a:p>
        </p:txBody>
      </p:sp>
      <p:pic>
        <p:nvPicPr>
          <p:cNvPr id="4" name="Picture 3">
            <a:extLst>
              <a:ext uri="{FF2B5EF4-FFF2-40B4-BE49-F238E27FC236}">
                <a16:creationId xmlns:a16="http://schemas.microsoft.com/office/drawing/2014/main" id="{95985D97-D93E-7004-6488-12CD01AC9D4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60955" y="4717237"/>
            <a:ext cx="2226555" cy="18505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961224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7500">
              <a:schemeClr val="accent6">
                <a:lumMod val="96000"/>
                <a:lumOff val="4000"/>
              </a:schemeClr>
            </a:gs>
            <a:gs pos="0">
              <a:srgbClr val="FFFF00"/>
            </a:gs>
            <a:gs pos="35000">
              <a:schemeClr val="accent2">
                <a:lumMod val="0"/>
                <a:lumOff val="100000"/>
              </a:schemeClr>
            </a:gs>
            <a:gs pos="100000">
              <a:schemeClr val="accent2">
                <a:lumMod val="100000"/>
              </a:schemeClr>
            </a:gs>
          </a:gsLst>
          <a:lin ang="138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CA83-84E3-9928-C8EC-C69311C584D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65728A-64BC-4F99-074E-E614978D3760}"/>
              </a:ext>
            </a:extLst>
          </p:cNvPr>
          <p:cNvSpPr>
            <a:spLocks noGrp="1"/>
          </p:cNvSpPr>
          <p:nvPr>
            <p:ph idx="1"/>
          </p:nvPr>
        </p:nvSpPr>
        <p:spPr>
          <a:xfrm>
            <a:off x="1025719" y="2120059"/>
            <a:ext cx="10662698" cy="4014208"/>
          </a:xfrm>
        </p:spPr>
        <p:txBody>
          <a:bodyPr>
            <a:normAutofit/>
          </a:bodyPr>
          <a:lstStyle/>
          <a:p>
            <a:pPr algn="just"/>
            <a:r>
              <a:rPr lang="en-IN" sz="2000" spc="50" dirty="0">
                <a:solidFill>
                  <a:srgbClr val="000000"/>
                </a:solidFill>
                <a:effectLst/>
                <a:latin typeface="Times New Roman" panose="02020603050405020304" pitchFamily="18" charset="0"/>
                <a:ea typeface="Times New Roman" panose="02020603050405020304" pitchFamily="18" charset="0"/>
              </a:rPr>
              <a:t>Our project focuses on an online voting system utilising JAVA and MYSQL that allows us to shorten voting times and assures voting is secure.</a:t>
            </a:r>
          </a:p>
          <a:p>
            <a:pPr algn="just"/>
            <a:r>
              <a:rPr lang="en-IN" sz="2000" spc="50" dirty="0">
                <a:solidFill>
                  <a:srgbClr val="000000"/>
                </a:solidFill>
                <a:effectLst/>
                <a:latin typeface="Times New Roman" panose="02020603050405020304" pitchFamily="18" charset="0"/>
                <a:ea typeface="Times New Roman" panose="02020603050405020304" pitchFamily="18" charset="0"/>
              </a:rPr>
              <a:t>For this voting system, voters can sign in using their Voter </a:t>
            </a:r>
            <a:r>
              <a:rPr lang="en-IN" sz="2000" spc="50" dirty="0" err="1">
                <a:solidFill>
                  <a:srgbClr val="000000"/>
                </a:solidFill>
                <a:effectLst/>
                <a:latin typeface="Times New Roman" panose="02020603050405020304" pitchFamily="18" charset="0"/>
                <a:ea typeface="Times New Roman" panose="02020603050405020304" pitchFamily="18" charset="0"/>
              </a:rPr>
              <a:t>ID,and</a:t>
            </a:r>
            <a:r>
              <a:rPr lang="en-IN" sz="2000" spc="50" dirty="0">
                <a:solidFill>
                  <a:srgbClr val="000000"/>
                </a:solidFill>
                <a:effectLst/>
                <a:latin typeface="Times New Roman" panose="02020603050405020304" pitchFamily="18" charset="0"/>
                <a:ea typeface="Times New Roman" panose="02020603050405020304" pitchFamily="18" charset="0"/>
              </a:rPr>
              <a:t> Password.</a:t>
            </a:r>
          </a:p>
          <a:p>
            <a:pPr algn="just"/>
            <a:r>
              <a:rPr lang="en-IN" sz="2000" spc="50" dirty="0">
                <a:solidFill>
                  <a:srgbClr val="000000"/>
                </a:solidFill>
                <a:effectLst/>
                <a:latin typeface="Times New Roman" panose="02020603050405020304" pitchFamily="18" charset="0"/>
                <a:ea typeface="Times New Roman" panose="02020603050405020304" pitchFamily="18" charset="0"/>
              </a:rPr>
              <a:t>The Admin can control the entire voting system and managing over all process and taking care of the database.</a:t>
            </a:r>
          </a:p>
          <a:p>
            <a:pPr algn="just"/>
            <a:r>
              <a:rPr lang="en-IN" sz="2000" spc="50" dirty="0">
                <a:solidFill>
                  <a:srgbClr val="000000"/>
                </a:solidFill>
                <a:effectLst/>
                <a:latin typeface="Times New Roman" panose="02020603050405020304" pitchFamily="18" charset="0"/>
                <a:ea typeface="Times New Roman" panose="02020603050405020304" pitchFamily="18" charset="0"/>
              </a:rPr>
              <a:t>The Admin can sign in using Admin ID and Password.</a:t>
            </a:r>
          </a:p>
          <a:p>
            <a:pPr algn="just"/>
            <a:r>
              <a:rPr lang="en-IN" sz="2000" spc="50" dirty="0">
                <a:solidFill>
                  <a:srgbClr val="000000"/>
                </a:solidFill>
                <a:effectLst/>
                <a:latin typeface="Times New Roman" panose="02020603050405020304" pitchFamily="18" charset="0"/>
                <a:ea typeface="Times New Roman" panose="02020603050405020304" pitchFamily="18" charset="0"/>
              </a:rPr>
              <a:t>The admin has the access to all the details of the voters ,candidates list and details and can count the number of votes that a particular candidate have got and can declare the results.</a:t>
            </a:r>
            <a:endParaRPr lang="en-IN" sz="2000" dirty="0"/>
          </a:p>
        </p:txBody>
      </p:sp>
      <p:pic>
        <p:nvPicPr>
          <p:cNvPr id="4" name="Picture 3">
            <a:extLst>
              <a:ext uri="{FF2B5EF4-FFF2-40B4-BE49-F238E27FC236}">
                <a16:creationId xmlns:a16="http://schemas.microsoft.com/office/drawing/2014/main" id="{01D7C910-B2A0-9451-2AEE-CD32A130D38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76" b="1"/>
          <a:stretch/>
        </p:blipFill>
        <p:spPr>
          <a:xfrm>
            <a:off x="9921661" y="5264563"/>
            <a:ext cx="1544120" cy="12283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3524204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00"/>
            </a:gs>
            <a:gs pos="74000">
              <a:schemeClr val="accent5">
                <a:lumMod val="45000"/>
                <a:lumOff val="55000"/>
              </a:schemeClr>
            </a:gs>
            <a:gs pos="83000">
              <a:schemeClr val="accent5">
                <a:lumMod val="45000"/>
                <a:lumOff val="55000"/>
              </a:schemeClr>
            </a:gs>
            <a:gs pos="100000">
              <a:schemeClr val="accent5">
                <a:lumMod val="30000"/>
                <a:lumOff val="70000"/>
              </a:schemeClr>
            </a:gs>
          </a:gsLst>
          <a:lin ang="138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E006-6DE4-FA80-778A-3CC7C649081B}"/>
              </a:ext>
            </a:extLst>
          </p:cNvPr>
          <p:cNvSpPr>
            <a:spLocks noGrp="1"/>
          </p:cNvSpPr>
          <p:nvPr>
            <p:ph type="title"/>
          </p:nvPr>
        </p:nvSpPr>
        <p:spPr/>
        <p:txBody>
          <a:bodyPr>
            <a:normAutofit/>
          </a:bodyPr>
          <a:lstStyle/>
          <a:p>
            <a:pPr algn="ctr"/>
            <a:r>
              <a:rPr lang="en-IN" b="1" dirty="0">
                <a:effectLst/>
                <a:latin typeface="Times New Roman" panose="02020603050405020304" pitchFamily="18" charset="0"/>
                <a:ea typeface="Calibri" panose="020F0502020204030204" pitchFamily="34" charset="0"/>
              </a:rPr>
              <a:t>Existing System</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744CFCAB-39FB-407C-D734-A47C65338503}"/>
              </a:ext>
            </a:extLst>
          </p:cNvPr>
          <p:cNvSpPr>
            <a:spLocks noGrp="1"/>
          </p:cNvSpPr>
          <p:nvPr>
            <p:ph idx="1"/>
          </p:nvPr>
        </p:nvSpPr>
        <p:spPr>
          <a:xfrm>
            <a:off x="1187116" y="1925053"/>
            <a:ext cx="10166684" cy="4251910"/>
          </a:xfrm>
        </p:spPr>
        <p:txBody>
          <a:bodyPr>
            <a:norm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Existing system is a manual one in which users and the details of the candidates are stored in books. The users have to wait a long time in queues for voting.</a:t>
            </a:r>
          </a:p>
          <a:p>
            <a:pPr algn="just"/>
            <a:r>
              <a:rPr lang="en-IN" sz="2000" dirty="0">
                <a:solidFill>
                  <a:srgbClr val="000000"/>
                </a:solidFill>
                <a:effectLst/>
                <a:latin typeface="Times New Roman" panose="02020603050405020304" pitchFamily="18" charset="0"/>
                <a:ea typeface="Times New Roman" panose="02020603050405020304" pitchFamily="18" charset="0"/>
              </a:rPr>
              <a:t>Wrong and unwanted votes are given. Counting of votes are done manually which takes lots of time and inaccurate counting is done.</a:t>
            </a:r>
          </a:p>
          <a:p>
            <a:pPr algn="just"/>
            <a:r>
              <a:rPr lang="en-IN" sz="2000" dirty="0">
                <a:solidFill>
                  <a:srgbClr val="000000"/>
                </a:solidFill>
                <a:effectLst/>
                <a:latin typeface="Times New Roman" panose="02020603050405020304" pitchFamily="18" charset="0"/>
                <a:ea typeface="Times New Roman" panose="02020603050405020304" pitchFamily="18" charset="0"/>
              </a:rPr>
              <a:t>It is very difficult to maintain historical data. In the existing system, there is compulsory need in physical presence in the time of election polling.</a:t>
            </a:r>
          </a:p>
          <a:p>
            <a:pPr algn="just"/>
            <a:r>
              <a:rPr lang="en-IN" sz="2000" dirty="0">
                <a:solidFill>
                  <a:srgbClr val="000000"/>
                </a:solidFill>
                <a:effectLst/>
                <a:latin typeface="Times New Roman" panose="02020603050405020304" pitchFamily="18" charset="0"/>
                <a:ea typeface="Times New Roman" panose="02020603050405020304" pitchFamily="18" charset="0"/>
              </a:rPr>
              <a:t>In the existing system, there is compulsory need in physical presence in the time of election polling or vote counting.</a:t>
            </a:r>
            <a:endParaRPr lang="en-IN" sz="2000" dirty="0"/>
          </a:p>
        </p:txBody>
      </p:sp>
    </p:spTree>
    <p:extLst>
      <p:ext uri="{BB962C8B-B14F-4D97-AF65-F5344CB8AC3E}">
        <p14:creationId xmlns:p14="http://schemas.microsoft.com/office/powerpoint/2010/main" val="379515718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A3D3-6055-7EA6-8876-4DD26734FD05}"/>
              </a:ext>
            </a:extLst>
          </p:cNvPr>
          <p:cNvSpPr>
            <a:spLocks noGrp="1"/>
          </p:cNvSpPr>
          <p:nvPr>
            <p:ph type="title"/>
          </p:nvPr>
        </p:nvSpPr>
        <p:spPr/>
        <p:txBody>
          <a:bodyPr>
            <a:normAutofit/>
          </a:bodyPr>
          <a:lstStyle/>
          <a:p>
            <a:pPr marL="228600" algn="ctr">
              <a:lnSpc>
                <a:spcPct val="107000"/>
              </a:lnSpc>
              <a:spcAft>
                <a:spcPts val="800"/>
              </a:spcAft>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Proposed System</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435B585B-0408-9644-5E74-8076FA777E65}"/>
              </a:ext>
            </a:extLst>
          </p:cNvPr>
          <p:cNvSpPr>
            <a:spLocks noGrp="1"/>
          </p:cNvSpPr>
          <p:nvPr>
            <p:ph idx="1"/>
          </p:nvPr>
        </p:nvSpPr>
        <p:spPr>
          <a:xfrm>
            <a:off x="1411704" y="1909011"/>
            <a:ext cx="9942095" cy="4267952"/>
          </a:xfrm>
        </p:spPr>
        <p:txBody>
          <a:bodyPr>
            <a:normAutofit/>
          </a:bodyPr>
          <a:lstStyle/>
          <a:p>
            <a:r>
              <a:rPr lang="en-US" sz="2000" dirty="0"/>
              <a:t> </a:t>
            </a:r>
            <a:r>
              <a:rPr lang="en-IN" sz="2000" dirty="0">
                <a:solidFill>
                  <a:srgbClr val="000000"/>
                </a:solidFill>
                <a:effectLst/>
                <a:latin typeface="Times New Roman" panose="02020603050405020304" pitchFamily="18" charset="0"/>
                <a:ea typeface="Times New Roman" panose="02020603050405020304" pitchFamily="18" charset="0"/>
              </a:rPr>
              <a:t>The Online Voting System is a software application which avoids more manual hours that need to spend in record keeping and calculating votes.</a:t>
            </a:r>
          </a:p>
          <a:p>
            <a:r>
              <a:rPr lang="en-IN" sz="2000" dirty="0">
                <a:solidFill>
                  <a:srgbClr val="000000"/>
                </a:solidFill>
                <a:effectLst/>
                <a:latin typeface="Times New Roman" panose="02020603050405020304" pitchFamily="18" charset="0"/>
                <a:ea typeface="Times New Roman" panose="02020603050405020304" pitchFamily="18" charset="0"/>
              </a:rPr>
              <a:t>Through this the users and the candidates are registered online. </a:t>
            </a:r>
            <a:endParaRPr lang="en-IN" sz="2000" dirty="0">
              <a:solidFill>
                <a:srgbClr val="000000"/>
              </a:solidFill>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Their information is stored in the database the admin can easily access the details of the voters and the candidates.</a:t>
            </a:r>
          </a:p>
          <a:p>
            <a:r>
              <a:rPr lang="en-IN" sz="2000" dirty="0">
                <a:solidFill>
                  <a:srgbClr val="000000"/>
                </a:solidFill>
                <a:effectLst/>
                <a:latin typeface="Times New Roman" panose="02020603050405020304" pitchFamily="18" charset="0"/>
                <a:ea typeface="Times New Roman" panose="02020603050405020304" pitchFamily="18" charset="0"/>
              </a:rPr>
              <a:t>Every User allowed to vote only once so there is no chance of duplicated votes. </a:t>
            </a:r>
            <a:endParaRPr lang="en-IN" sz="2000" dirty="0">
              <a:solidFill>
                <a:srgbClr val="000000"/>
              </a:solidFill>
              <a:latin typeface="Times New Roman" panose="02020603050405020304" pitchFamily="18" charset="0"/>
              <a:ea typeface="Times New Roman" panose="02020603050405020304" pitchFamily="18" charset="0"/>
            </a:endParaRPr>
          </a:p>
          <a:p>
            <a:r>
              <a:rPr lang="en-IN" sz="2000" dirty="0">
                <a:solidFill>
                  <a:srgbClr val="000000"/>
                </a:solidFill>
                <a:effectLst/>
                <a:latin typeface="Times New Roman" panose="02020603050405020304" pitchFamily="18" charset="0"/>
                <a:ea typeface="Times New Roman" panose="02020603050405020304" pitchFamily="18" charset="0"/>
              </a:rPr>
              <a:t>This application keeps the data in a centralized way which is available to all the users simultaneously. </a:t>
            </a:r>
          </a:p>
        </p:txBody>
      </p:sp>
    </p:spTree>
    <p:extLst>
      <p:ext uri="{BB962C8B-B14F-4D97-AF65-F5344CB8AC3E}">
        <p14:creationId xmlns:p14="http://schemas.microsoft.com/office/powerpoint/2010/main" val="189893674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50000">
              <a:srgbClr val="CCFCCF"/>
            </a:gs>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CEB2-30E8-FEEF-A711-0748FE172679}"/>
              </a:ext>
            </a:extLst>
          </p:cNvPr>
          <p:cNvSpPr>
            <a:spLocks noGrp="1"/>
          </p:cNvSpPr>
          <p:nvPr>
            <p:ph type="title"/>
          </p:nvPr>
        </p:nvSpPr>
        <p:spPr>
          <a:xfrm>
            <a:off x="838200" y="273685"/>
            <a:ext cx="10515600" cy="1087755"/>
          </a:xfrm>
        </p:spPr>
        <p:txBody>
          <a:bodyPr>
            <a:normAutofit/>
          </a:bodyPr>
          <a:lstStyle/>
          <a:p>
            <a:r>
              <a:rPr lang="en-US" b="1" dirty="0">
                <a:latin typeface="Times New Roman" panose="02020603050405020304" pitchFamily="18" charset="0"/>
                <a:cs typeface="Times New Roman" panose="02020603050405020304" pitchFamily="18" charset="0"/>
              </a:rPr>
              <a:t>Features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4609DC-4E63-8D01-2EFE-78D7B94DDB7B}"/>
              </a:ext>
            </a:extLst>
          </p:cNvPr>
          <p:cNvSpPr>
            <a:spLocks noGrp="1"/>
          </p:cNvSpPr>
          <p:nvPr>
            <p:ph idx="1"/>
          </p:nvPr>
        </p:nvSpPr>
        <p:spPr>
          <a:xfrm>
            <a:off x="396240" y="1361440"/>
            <a:ext cx="11521440" cy="5131435"/>
          </a:xfrm>
        </p:spPr>
        <p:txBody>
          <a:bodyPr>
            <a:noAutofit/>
          </a:bodyPr>
          <a:lstStyle/>
          <a:p>
            <a:pPr marL="342900" lvl="0" indent="-342900" eaLnBrk="0">
              <a:lnSpc>
                <a:spcPct val="100000"/>
              </a:lnSpc>
              <a:spcBef>
                <a:spcPts val="445"/>
              </a:spcBef>
              <a:spcAft>
                <a:spcPts val="800"/>
              </a:spcAft>
              <a:buFont typeface="Wingdings" panose="05000000000000000000" pitchFamily="2" charset="2"/>
              <a:buChar char=""/>
            </a:pPr>
            <a:r>
              <a:rPr lang="en-IN" sz="20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Online voting system is user friendly and secure</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eaLnBrk="0">
              <a:lnSpc>
                <a:spcPct val="100000"/>
              </a:lnSpc>
              <a:spcBef>
                <a:spcPts val="445"/>
              </a:spcBef>
              <a:spcAft>
                <a:spcPts val="800"/>
              </a:spcAft>
              <a:buFont typeface="Wingdings" panose="05000000000000000000" pitchFamily="2" charset="2"/>
              <a:buChar char=""/>
            </a:pPr>
            <a:r>
              <a:rPr lang="en-IN" sz="20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Reduces the time and money in conducting the offline elections</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eaLnBrk="0">
              <a:lnSpc>
                <a:spcPct val="100000"/>
              </a:lnSpc>
              <a:spcBef>
                <a:spcPts val="445"/>
              </a:spcBef>
              <a:spcAft>
                <a:spcPts val="800"/>
              </a:spcAft>
              <a:buFont typeface="Wingdings" panose="05000000000000000000" pitchFamily="2" charset="2"/>
              <a:buChar char=""/>
            </a:pPr>
            <a:r>
              <a:rPr lang="en-IN" sz="20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Securing counting of the results</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eaLnBrk="0">
              <a:lnSpc>
                <a:spcPct val="100000"/>
              </a:lnSpc>
              <a:spcBef>
                <a:spcPts val="445"/>
              </a:spcBef>
              <a:spcAft>
                <a:spcPts val="800"/>
              </a:spcAft>
              <a:buFont typeface="Wingdings" panose="05000000000000000000" pitchFamily="2" charset="2"/>
              <a:buChar char=""/>
            </a:pPr>
            <a:r>
              <a:rPr lang="en-IN" sz="2000" spc="5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Reduce the cost of staff and the ballot boxes</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eaLnBrk="1" fontAlgn="auto">
              <a:lnSpc>
                <a:spcPct val="100000"/>
              </a:lnSpc>
              <a:buFont typeface="Wingdings" panose="05000000000000000000" pitchFamily="2"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 valid vote can be eliminated from the final tally</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eaLnBrk="1" fontAlgn="auto">
              <a:lnSpc>
                <a:spcPct val="100000"/>
              </a:lnSpc>
              <a:buFont typeface="Wingdings" panose="05000000000000000000" pitchFamily="2"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 possible to alter a vote</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eaLnBrk="1" fontAlgn="auto">
              <a:lnSpc>
                <a:spcPct val="100000"/>
              </a:lnSpc>
              <a:spcAft>
                <a:spcPts val="800"/>
              </a:spcAft>
              <a:buFont typeface="Wingdings" panose="05000000000000000000" pitchFamily="2"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Anyone can independently verify that counting was correct</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eaLnBrk="1" fontAlgn="auto">
              <a:lnSpc>
                <a:spcPct val="100000"/>
              </a:lnSpc>
              <a:buFont typeface="Wingdings" panose="05000000000000000000" pitchFamily="2"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Flexibility</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eaLnBrk="1" fontAlgn="auto">
              <a:lnSpc>
                <a:spcPct val="100000"/>
              </a:lnSpc>
              <a:buFont typeface="Wingdings" panose="05000000000000000000" pitchFamily="2"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Mobility</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eaLnBrk="1" fontAlgn="auto">
              <a:lnSpc>
                <a:spcPct val="100000"/>
              </a:lnSpc>
              <a:spcAft>
                <a:spcPts val="800"/>
              </a:spcAft>
              <a:buFont typeface="Wingdings" panose="05000000000000000000" pitchFamily="2" charset="2"/>
              <a:buChar char=""/>
            </a:pPr>
            <a:r>
              <a:rPr lang="en-IN"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Convenience</a:t>
            </a:r>
            <a:endParaRPr lang="en-IN" sz="20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00000"/>
              </a:lnSpc>
            </a:pPr>
            <a:endParaRPr lang="en-IN" sz="2400" dirty="0"/>
          </a:p>
        </p:txBody>
      </p:sp>
    </p:spTree>
    <p:extLst>
      <p:ext uri="{BB962C8B-B14F-4D97-AF65-F5344CB8AC3E}">
        <p14:creationId xmlns:p14="http://schemas.microsoft.com/office/powerpoint/2010/main" val="263597082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48000">
              <a:schemeClr val="accent4">
                <a:lumMod val="97000"/>
                <a:lumOff val="3000"/>
              </a:schemeClr>
            </a:gs>
            <a:gs pos="100000">
              <a:schemeClr val="accent4">
                <a:lumMod val="60000"/>
                <a:lumOff val="40000"/>
              </a:schemeClr>
            </a:gs>
          </a:gsLst>
          <a:lin ang="21594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61C7-FFCD-6EE0-EC83-ECDEDFD39724}"/>
              </a:ext>
            </a:extLst>
          </p:cNvPr>
          <p:cNvSpPr>
            <a:spLocks noGrp="1"/>
          </p:cNvSpPr>
          <p:nvPr>
            <p:ph type="title"/>
          </p:nvPr>
        </p:nvSpPr>
        <p:spPr>
          <a:xfrm>
            <a:off x="838200" y="273685"/>
            <a:ext cx="10515600" cy="1325563"/>
          </a:xfrm>
        </p:spPr>
        <p:txBody>
          <a:bodyPr>
            <a:normAutofit/>
          </a:bodyPr>
          <a:lstStyle/>
          <a:p>
            <a:pPr algn="ctr"/>
            <a:r>
              <a:rPr lang="en-IN" b="1" dirty="0">
                <a:solidFill>
                  <a:srgbClr val="000000"/>
                </a:solidFill>
                <a:effectLst/>
                <a:latin typeface="Times New Roman" panose="02020603050405020304" pitchFamily="18" charset="0"/>
                <a:ea typeface="Times New Roman" panose="02020603050405020304" pitchFamily="18" charset="0"/>
              </a:rPr>
              <a:t>Module Description</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9AEDDF4C-50D3-34F5-D2CC-F882D4C27755}"/>
              </a:ext>
            </a:extLst>
          </p:cNvPr>
          <p:cNvSpPr>
            <a:spLocks noGrp="1"/>
          </p:cNvSpPr>
          <p:nvPr>
            <p:ph idx="1"/>
          </p:nvPr>
        </p:nvSpPr>
        <p:spPr>
          <a:xfrm>
            <a:off x="375920" y="1666240"/>
            <a:ext cx="11602720" cy="5019675"/>
          </a:xfrm>
        </p:spPr>
        <p:txBody>
          <a:bodyPr>
            <a:noAutofit/>
          </a:bodyPr>
          <a:lstStyle/>
          <a:p>
            <a:pPr algn="just"/>
            <a:r>
              <a:rPr lang="en-IN" sz="2000" dirty="0">
                <a:solidFill>
                  <a:srgbClr val="000000"/>
                </a:solidFill>
                <a:effectLst/>
                <a:latin typeface="Times New Roman" panose="02020603050405020304" pitchFamily="18" charset="0"/>
                <a:ea typeface="Times New Roman" panose="02020603050405020304" pitchFamily="18" charset="0"/>
              </a:rPr>
              <a:t>The first part of the project consists of the voter page. It  will have ID and Password text fields ,after entering the ID and password and by clicking login the page checks the details of the Voter or Admin and verifies with the database that is created already in  My SQL .</a:t>
            </a:r>
          </a:p>
          <a:p>
            <a:pPr algn="just"/>
            <a:r>
              <a:rPr lang="en-IN" sz="2000" dirty="0">
                <a:solidFill>
                  <a:srgbClr val="000000"/>
                </a:solidFill>
                <a:effectLst/>
                <a:latin typeface="Times New Roman" panose="02020603050405020304" pitchFamily="18" charset="0"/>
                <a:ea typeface="Times New Roman" panose="02020603050405020304" pitchFamily="18" charset="0"/>
              </a:rPr>
              <a:t>When the details entered by the voter are correct the page moves to next page displaying the different candidates /parties names and symbols ,a button is provided for each candidate the voter can select can click only on one button and the result count is saved in the database. </a:t>
            </a:r>
            <a:endParaRPr lang="en-IN" sz="2000" dirty="0">
              <a:solidFill>
                <a:srgbClr val="000000"/>
              </a:solidFill>
              <a:latin typeface="Times New Roman" panose="02020603050405020304" pitchFamily="18" charset="0"/>
              <a:ea typeface="Times New Roman" panose="02020603050405020304" pitchFamily="18" charset="0"/>
            </a:endParaRPr>
          </a:p>
          <a:p>
            <a:pPr algn="just"/>
            <a:r>
              <a:rPr lang="en-IN" sz="2000" dirty="0">
                <a:solidFill>
                  <a:srgbClr val="000000"/>
                </a:solidFill>
                <a:effectLst/>
                <a:latin typeface="Times New Roman" panose="02020603050405020304" pitchFamily="18" charset="0"/>
                <a:ea typeface="Times New Roman" panose="02020603050405020304" pitchFamily="18" charset="0"/>
              </a:rPr>
              <a:t>The another part of the project contains Admin page where  the admin can enter the ID and Password ,when the details entered by the admin are correct it moves to another page where there is voter list and candidate list and can access the database at any time.</a:t>
            </a:r>
            <a:endParaRPr lang="en-IN" dirty="0"/>
          </a:p>
        </p:txBody>
      </p:sp>
    </p:spTree>
    <p:extLst>
      <p:ext uri="{BB962C8B-B14F-4D97-AF65-F5344CB8AC3E}">
        <p14:creationId xmlns:p14="http://schemas.microsoft.com/office/powerpoint/2010/main" val="289986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49000">
              <a:srgbClr val="FFFF00"/>
            </a:gs>
            <a:gs pos="97000">
              <a:schemeClr val="accent2">
                <a:lumMod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77BE-699F-2434-F4B7-A594EBA13B47}"/>
              </a:ext>
            </a:extLst>
          </p:cNvPr>
          <p:cNvSpPr>
            <a:spLocks noGrp="1"/>
          </p:cNvSpPr>
          <p:nvPr>
            <p:ph type="title"/>
          </p:nvPr>
        </p:nvSpPr>
        <p:spPr>
          <a:xfrm>
            <a:off x="838200" y="365125"/>
            <a:ext cx="10515600" cy="68135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System Design</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E940729-9647-40BB-27F9-627D48E8A3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120" y="1046480"/>
            <a:ext cx="6715760" cy="5095875"/>
          </a:xfrm>
          <a:solidFill>
            <a:schemeClr val="bg1"/>
          </a:solidFill>
        </p:spPr>
      </p:pic>
    </p:spTree>
    <p:extLst>
      <p:ext uri="{BB962C8B-B14F-4D97-AF65-F5344CB8AC3E}">
        <p14:creationId xmlns:p14="http://schemas.microsoft.com/office/powerpoint/2010/main" val="373613026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1640</Words>
  <Application>Microsoft Office PowerPoint</Application>
  <PresentationFormat>Widescreen</PresentationFormat>
  <Paragraphs>154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Calibri</vt:lpstr>
      <vt:lpstr>Calibri Light</vt:lpstr>
      <vt:lpstr>Times New Roman</vt:lpstr>
      <vt:lpstr>Wingdings</vt:lpstr>
      <vt:lpstr>Office Theme</vt:lpstr>
      <vt:lpstr>ONLINE VOTING SYSTEM </vt:lpstr>
      <vt:lpstr>Contents</vt:lpstr>
      <vt:lpstr>Abstract</vt:lpstr>
      <vt:lpstr>Introduction</vt:lpstr>
      <vt:lpstr>Existing System</vt:lpstr>
      <vt:lpstr>Proposed System</vt:lpstr>
      <vt:lpstr>Features</vt:lpstr>
      <vt:lpstr>Module Description</vt:lpstr>
      <vt:lpstr>System Design</vt:lpstr>
      <vt:lpstr>Source Code</vt:lpstr>
      <vt:lpstr>  </vt:lpstr>
      <vt:lpstr>  </vt:lpstr>
      <vt:lpstr>Output Screenshots</vt:lpstr>
      <vt:lpstr> </vt:lpstr>
      <vt:lpstr>  </vt:lpstr>
      <vt:lpstr>Conclusion</vt:lpstr>
      <vt:lpstr>Future Scope</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PROGRAMMING-21CSE2403 (MINI PROJECT)</dc:title>
  <dc:creator>kare</dc:creator>
  <cp:lastModifiedBy>nani</cp:lastModifiedBy>
  <cp:revision>3</cp:revision>
  <dcterms:created xsi:type="dcterms:W3CDTF">2022-11-13T18:44:46Z</dcterms:created>
  <dcterms:modified xsi:type="dcterms:W3CDTF">2022-11-17T05:17:06Z</dcterms:modified>
</cp:coreProperties>
</file>