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0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Hypothesis Testing Exercise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</a:t>
            </a:r>
            <a:r>
              <a:rPr lang="en-US" sz="18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</a:t>
            </a:r>
            <a:r>
              <a:rPr lang="en-IN" altLang="en-US" sz="1800" dirty="0"/>
              <a:t>    </a:t>
            </a:r>
            <a:r>
              <a:rPr lang="en-US" sz="1800" dirty="0"/>
              <a:t> Minitab File : </a:t>
            </a:r>
            <a:r>
              <a:rPr lang="en-US" sz="1800" b="1" dirty="0"/>
              <a:t>Cutlets.mtw</a:t>
            </a:r>
            <a:endParaRPr lang="en-US" sz="1800" b="1" dirty="0"/>
          </a:p>
          <a:p>
            <a:pPr>
              <a:buNone/>
            </a:pPr>
            <a:r>
              <a:rPr lang="en-US" sz="1800" b="1" dirty="0"/>
              <a:t> </a:t>
            </a:r>
            <a:r>
              <a:rPr lang="en-IN" altLang="en-US" sz="1800" b="1" dirty="0"/>
              <a:t>    </a:t>
            </a:r>
            <a:r>
              <a:rPr lang="en-IN" altLang="en-US" sz="1800" dirty="0"/>
              <a:t>Ans:        H0: unit A = unit B</a:t>
            </a:r>
            <a:endParaRPr lang="en-IN" altLang="en-US" sz="1800" dirty="0"/>
          </a:p>
          <a:p>
            <a:pPr>
              <a:buNone/>
            </a:pPr>
            <a:r>
              <a:rPr lang="en-IN" altLang="en-US" sz="1800" dirty="0"/>
              <a:t>                     H1: unit A </a:t>
            </a:r>
            <a:r>
              <a:rPr lang="en-I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≠ </a:t>
            </a:r>
            <a:r>
              <a:rPr lang="en-IN" altLang="en-US" sz="1800" dirty="0">
                <a:cs typeface="+mn-lt"/>
              </a:rPr>
              <a:t>unit B</a:t>
            </a:r>
            <a:endParaRPr lang="en-IN" altLang="en-US" sz="1800" dirty="0">
              <a:cs typeface="+mn-lt"/>
            </a:endParaRPr>
          </a:p>
          <a:p>
            <a:pPr>
              <a:buNone/>
            </a:pPr>
            <a:r>
              <a:rPr lang="en-IN" altLang="en-US" sz="1800" dirty="0">
                <a:cs typeface="+mn-lt"/>
              </a:rPr>
              <a:t>               We have to perform two sample 2 tai test,</a:t>
            </a:r>
            <a:endParaRPr lang="en-IN" altLang="en-US" sz="1800" dirty="0"/>
          </a:p>
          <a:p>
            <a:pPr>
              <a:buNone/>
            </a:pPr>
            <a:r>
              <a:rPr lang="en-IN" altLang="en-US" sz="1800" dirty="0"/>
              <a:t>               Significance = 0.025, p value = 0.472</a:t>
            </a:r>
            <a:endParaRPr lang="en-IN" altLang="en-US" sz="1800" dirty="0"/>
          </a:p>
          <a:p>
            <a:pPr>
              <a:buNone/>
            </a:pPr>
            <a:r>
              <a:rPr lang="en-IN" altLang="en-US" sz="1800" dirty="0"/>
              <a:t>              As the p value is greater than 0.05,</a:t>
            </a:r>
            <a:endParaRPr lang="en-IN" altLang="en-US" sz="1800" dirty="0"/>
          </a:p>
          <a:p>
            <a:pPr>
              <a:buNone/>
            </a:pPr>
            <a:r>
              <a:rPr lang="en-IN" altLang="en-US" sz="1800" dirty="0"/>
              <a:t>                  H1 is rejected and H0 is accepted,</a:t>
            </a:r>
            <a:endParaRPr lang="en-IN" altLang="en-US" sz="1800" dirty="0"/>
          </a:p>
          <a:p>
            <a:pPr>
              <a:buNone/>
            </a:pPr>
            <a:r>
              <a:rPr lang="en-IN" altLang="en-US" sz="1800" dirty="0"/>
              <a:t>                   which is unit A = unit B</a:t>
            </a:r>
            <a:endParaRPr lang="en-IN" altLang="en-US" sz="1800" dirty="0"/>
          </a:p>
          <a:p>
            <a:pPr>
              <a:buNone/>
            </a:pPr>
            <a:r>
              <a:rPr lang="en-IN" altLang="en-US" sz="2400" dirty="0"/>
              <a:t>                        </a:t>
            </a:r>
            <a:endParaRPr lang="en-I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4770" y="3666490"/>
            <a:ext cx="3808730" cy="2647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220" b="1" dirty="0"/>
              <a:t>Hypothesis Testing Exercise</a:t>
            </a:r>
            <a:endParaRPr lang="en-US" sz="222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   </a:t>
            </a:r>
            <a:r>
              <a:rPr lang="en-US" sz="18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  <a:endParaRPr lang="en-US" sz="1800" dirty="0"/>
          </a:p>
          <a:p>
            <a:pPr algn="just">
              <a:buNone/>
            </a:pPr>
            <a:r>
              <a:rPr lang="en-US" sz="1800" dirty="0"/>
              <a:t>   </a:t>
            </a:r>
            <a:r>
              <a:rPr lang="en-IN" altLang="en-US" sz="1800" dirty="0"/>
              <a:t> </a:t>
            </a:r>
            <a:r>
              <a:rPr lang="en-US" sz="1800" dirty="0"/>
              <a:t>Analyze the data and determine whether there is any difference in average TAT among the different laboratories at 5% significance level.</a:t>
            </a:r>
            <a:endParaRPr lang="en-US" sz="1800" dirty="0"/>
          </a:p>
          <a:p>
            <a:pPr algn="just">
              <a:buNone/>
            </a:pPr>
            <a:r>
              <a:rPr lang="en-US" sz="1800" dirty="0"/>
              <a:t> Minitab File: </a:t>
            </a:r>
            <a:r>
              <a:rPr lang="en-US" sz="1800" b="1" dirty="0"/>
              <a:t>LabTAT.mtw</a:t>
            </a:r>
            <a:endParaRPr lang="en-US" sz="1800" b="1" dirty="0"/>
          </a:p>
          <a:p>
            <a:pPr algn="just">
              <a:buNone/>
            </a:pPr>
            <a:r>
              <a:rPr lang="en-IN" altLang="en-US" sz="1800" dirty="0"/>
              <a:t>Ans:    Here, H0: = L1 = L2 = L3 = L4</a:t>
            </a:r>
            <a:endParaRPr lang="en-IN" altLang="en-US" sz="1800" dirty="0"/>
          </a:p>
          <a:p>
            <a:pPr algn="just">
              <a:buNone/>
            </a:pPr>
            <a:r>
              <a:rPr lang="en-IN" altLang="en-US" sz="1800" dirty="0"/>
              <a:t>                       H1: = Atleast one of them is different </a:t>
            </a:r>
            <a:endParaRPr lang="en-IN" altLang="en-US" sz="1800" dirty="0"/>
          </a:p>
          <a:p>
            <a:pPr algn="just">
              <a:buNone/>
            </a:pPr>
            <a:r>
              <a:rPr lang="en-IN" altLang="en-US" sz="1800" dirty="0"/>
              <a:t>           Here are are going to perform an ANOVA Test.</a:t>
            </a:r>
            <a:endParaRPr lang="en-IN" altLang="en-US" sz="1800" dirty="0"/>
          </a:p>
          <a:p>
            <a:pPr algn="just">
              <a:buNone/>
            </a:pPr>
            <a:r>
              <a:rPr lang="en-IN" altLang="en-US" sz="1800" dirty="0"/>
              <a:t>    P value = 0.00 , Significance = 0.05</a:t>
            </a:r>
            <a:endParaRPr lang="en-IN" altLang="en-US" sz="1800" dirty="0"/>
          </a:p>
          <a:p>
            <a:pPr algn="just">
              <a:buNone/>
            </a:pPr>
            <a:r>
              <a:rPr lang="en-IN" altLang="en-US" sz="1800" dirty="0"/>
              <a:t>AS we can see that pvalue is less than 0.05,SO we reject Null hypothesis.</a:t>
            </a:r>
            <a:endParaRPr lang="en-IN" altLang="en-US" sz="1800" dirty="0"/>
          </a:p>
          <a:p>
            <a:pPr algn="just">
              <a:buNone/>
            </a:pPr>
            <a:r>
              <a:rPr lang="en-IN" altLang="en-US" sz="1800" dirty="0"/>
              <a:t>So we can say that there is a difference in average TAT among the different laboratories.</a:t>
            </a: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Hypothesis Testing Exercise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</a:t>
            </a:r>
            <a:r>
              <a:rPr lang="en-US" sz="1800" dirty="0"/>
              <a:t> Sales of products in four different regions is tabulated for males and females. Find if male-female buyer rations are similar across regions.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17700" y="1624965"/>
          <a:ext cx="55499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980"/>
                <a:gridCol w="1109980"/>
                <a:gridCol w="1109980"/>
                <a:gridCol w="1109980"/>
                <a:gridCol w="110998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356610"/>
            <a:ext cx="2819400" cy="4356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359910"/>
            <a:ext cx="2819400" cy="30924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357245"/>
            <a:ext cx="3200400" cy="50546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228465"/>
            <a:ext cx="3200400" cy="6254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2996565"/>
            <a:ext cx="2590800" cy="2096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289550"/>
            <a:ext cx="3657600" cy="103314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endParaRPr lang="en-IN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401955" y="403225"/>
            <a:ext cx="8319770" cy="525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Ans:   As the given data is in categorical form and then converted into tabular format, 	  then we willperform the chi-square test.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       here, h0: = all proportions are equal</a:t>
            </a:r>
            <a:endParaRPr lang="en-IN" altLang="en-US"/>
          </a:p>
          <a:p>
            <a:r>
              <a:rPr lang="en-IN" altLang="en-US"/>
              <a:t>                  h1: = all proportions are not equal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      By applying chi-square contigency table,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                 p value = 0.809</a:t>
            </a:r>
            <a:endParaRPr lang="en-IN" altLang="en-US"/>
          </a:p>
          <a:p>
            <a:r>
              <a:rPr lang="en-IN" altLang="en-US"/>
              <a:t>        As we can say that p value is greater than 0.05</a:t>
            </a:r>
            <a:endParaRPr lang="en-IN" altLang="en-US"/>
          </a:p>
          <a:p>
            <a:r>
              <a:rPr lang="en-IN" altLang="en-US"/>
              <a:t>       we will reject the h1, that means all the proportions are not equal.   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Therefore, there is no dependency between male-female buyers rations and are similar across regions.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15975"/>
          </a:xfrm>
        </p:spPr>
        <p:txBody>
          <a:bodyPr/>
          <a:p>
            <a:pPr algn="l"/>
            <a:r>
              <a:rPr lang="en-US" sz="2000" b="1" dirty="0">
                <a:sym typeface="+mn-ea"/>
              </a:rPr>
              <a:t>Hypothesis Testing Exercise</a:t>
            </a:r>
            <a:endParaRPr lang="en-US" sz="2000" b="1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535"/>
            <a:ext cx="8229600" cy="5020945"/>
          </a:xfrm>
        </p:spPr>
        <p:txBody>
          <a:bodyPr>
            <a:normAutofit/>
          </a:bodyPr>
          <a:p>
            <a:pPr algn="just">
              <a:buNone/>
            </a:pPr>
            <a:r>
              <a:rPr lang="en-US" sz="1800" dirty="0" err="1">
                <a:sym typeface="+mn-ea"/>
              </a:rPr>
              <a:t>TeleCall</a:t>
            </a:r>
            <a:r>
              <a:rPr lang="en-US" sz="1800" dirty="0">
                <a:sym typeface="+mn-ea"/>
              </a:rPr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1800" i="1" dirty="0">
                <a:sym typeface="+mn-ea"/>
              </a:rPr>
              <a:t>5% </a:t>
            </a:r>
            <a:r>
              <a:rPr lang="en-US" sz="1800" dirty="0">
                <a:sym typeface="+mn-ea"/>
              </a:rPr>
              <a:t>significance level and help the manager draw appropriate inferences</a:t>
            </a:r>
            <a:endParaRPr lang="en-US" sz="1800" dirty="0"/>
          </a:p>
          <a:p>
            <a:pPr>
              <a:buNone/>
            </a:pPr>
            <a:r>
              <a:rPr lang="en-IN" altLang="en-US" sz="1800" dirty="0">
                <a:sym typeface="+mn-ea"/>
              </a:rPr>
              <a:t>         </a:t>
            </a:r>
            <a:r>
              <a:rPr lang="en-US" sz="1800" dirty="0">
                <a:sym typeface="+mn-ea"/>
              </a:rPr>
              <a:t>Minitab File: </a:t>
            </a:r>
            <a:r>
              <a:rPr lang="en-US" sz="1800" b="1" dirty="0">
                <a:sym typeface="+mn-ea"/>
              </a:rPr>
              <a:t>CustomerOrderForm.mtw</a:t>
            </a:r>
            <a:endParaRPr lang="en-US" sz="1800" b="1" dirty="0"/>
          </a:p>
          <a:p>
            <a:pPr>
              <a:buNone/>
            </a:pPr>
            <a:endParaRPr lang="en-US" sz="1800"/>
          </a:p>
          <a:p>
            <a:pPr>
              <a:buNone/>
            </a:pPr>
            <a:r>
              <a:rPr lang="en-IN" altLang="en-US" sz="1800"/>
              <a:t>Ans:  We are going to conduct a Test of Independence using chi-square test with Contigency table.</a:t>
            </a:r>
            <a:endParaRPr lang="en-IN" altLang="en-US" sz="1800"/>
          </a:p>
          <a:p>
            <a:pPr>
              <a:buNone/>
            </a:pPr>
            <a:r>
              <a:rPr lang="en-IN" altLang="en-US" sz="1800"/>
              <a:t>      Here, H0: = </a:t>
            </a:r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µ1 = µ2 = µ3</a:t>
            </a:r>
            <a:endParaRPr lang="en-IN" altLang="en-US" sz="1800"/>
          </a:p>
          <a:p>
            <a:pPr>
              <a:buNone/>
            </a:pPr>
            <a:r>
              <a:rPr lang="en-IN" altLang="en-US" sz="1800"/>
              <a:t>                 H1: = Atleast one of them is different</a:t>
            </a:r>
            <a:endParaRPr lang="en-IN" altLang="en-US" sz="1800"/>
          </a:p>
          <a:p>
            <a:pPr>
              <a:buNone/>
            </a:pPr>
            <a:r>
              <a:rPr lang="en-IN" altLang="en-US" sz="1800"/>
              <a:t>     p value = 0.425 , Significance = 0.05</a:t>
            </a:r>
            <a:endParaRPr lang="en-IN" altLang="en-US" sz="1800"/>
          </a:p>
          <a:p>
            <a:pPr>
              <a:buNone/>
            </a:pPr>
            <a:r>
              <a:rPr lang="en-IN" altLang="en-US" sz="1800"/>
              <a:t>    Hence we reject H1 whereas p value is greater than 0.05.</a:t>
            </a:r>
            <a:endParaRPr lang="en-IN" altLang="en-US" sz="1800"/>
          </a:p>
          <a:p>
            <a:pPr>
              <a:buNone/>
            </a:pPr>
            <a:endParaRPr lang="en-IN" altLang="en-US" sz="1800"/>
          </a:p>
          <a:p>
            <a:pPr>
              <a:buNone/>
            </a:pPr>
            <a:r>
              <a:rPr lang="en-IN" altLang="en-US" sz="1800"/>
              <a:t>       </a:t>
            </a:r>
            <a:endParaRPr lang="en-I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3275</Words>
  <Application>WPS Presentation</Application>
  <PresentationFormat>On-screen Show (4:3)</PresentationFormat>
  <Paragraphs>99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Hypothesis Testing Exercise</vt:lpstr>
      <vt:lpstr>Hypothesis Testing Exercise</vt:lpstr>
      <vt:lpstr>Hypothesis Testing Exercise</vt:lpstr>
      <vt:lpstr>PowerPoint 演示文稿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Kavya</cp:lastModifiedBy>
  <cp:revision>5</cp:revision>
  <dcterms:created xsi:type="dcterms:W3CDTF">2015-11-14T12:07:00Z</dcterms:created>
  <dcterms:modified xsi:type="dcterms:W3CDTF">2023-11-04T07:56:42Z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822623F912C242EBB5D0E9D8591C5AF9_12</vt:lpwstr>
  </property>
  <property fmtid="{D5CDD505-2E9C-101B-9397-08002B2CF9AE}" pid="3" name="KSOProductBuildVer">
    <vt:lpwstr>1033-12.2.0.13266</vt:lpwstr>
  </property>
</Properties>
</file>