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7" r:id="rId18"/>
    <p:sldId id="278" r:id="rId19"/>
    <p:sldId id="279" r:id="rId20"/>
    <p:sldId id="280" r:id="rId21"/>
    <p:sldId id="281" r:id="rId22"/>
    <p:sldId id="282" r:id="rId23"/>
    <p:sldId id="283"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327" r:id="rId59"/>
    <p:sldId id="328" r:id="rId60"/>
    <p:sldId id="329" r:id="rId61"/>
    <p:sldId id="330" r:id="rId62"/>
    <p:sldId id="331" r:id="rId63"/>
    <p:sldId id="332" r:id="rId64"/>
    <p:sldId id="333" r:id="rId65"/>
    <p:sldId id="334" r:id="rId66"/>
    <p:sldId id="335" r:id="rId67"/>
    <p:sldId id="336" r:id="rId68"/>
    <p:sldId id="337" r:id="rId69"/>
    <p:sldId id="338" r:id="rId70"/>
    <p:sldId id="339" r:id="rId71"/>
    <p:sldId id="340" r:id="rId72"/>
    <p:sldId id="341" r:id="rId73"/>
    <p:sldId id="342" r:id="rId74"/>
    <p:sldId id="343" r:id="rId75"/>
    <p:sldId id="344" r:id="rId76"/>
    <p:sldId id="345"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59" r:id="rId91"/>
    <p:sldId id="360" r:id="rId92"/>
    <p:sldId id="361" r:id="rId93"/>
    <p:sldId id="362" r:id="rId94"/>
    <p:sldId id="363" r:id="rId95"/>
    <p:sldId id="364" r:id="rId96"/>
    <p:sldId id="365" r:id="rId97"/>
    <p:sldId id="366" r:id="rId98"/>
    <p:sldId id="367" r:id="rId99"/>
    <p:sldId id="368"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2" r:id="rId123"/>
    <p:sldId id="393" r:id="rId124"/>
    <p:sldId id="394" r:id="rId125"/>
    <p:sldId id="395" r:id="rId126"/>
    <p:sldId id="396" r:id="rId127"/>
    <p:sldId id="397" r:id="rId128"/>
    <p:sldId id="398" r:id="rId129"/>
    <p:sldId id="399" r:id="rId130"/>
    <p:sldId id="400" r:id="rId131"/>
    <p:sldId id="401" r:id="rId132"/>
    <p:sldId id="403" r:id="rId133"/>
    <p:sldId id="404" r:id="rId134"/>
    <p:sldId id="405" r:id="rId135"/>
    <p:sldId id="406" r:id="rId136"/>
    <p:sldId id="407" r:id="rId137"/>
    <p:sldId id="408" r:id="rId138"/>
    <p:sldId id="409" r:id="rId139"/>
    <p:sldId id="410" r:id="rId140"/>
    <p:sldId id="411" r:id="rId141"/>
    <p:sldId id="412" r:id="rId142"/>
    <p:sldId id="413" r:id="rId143"/>
    <p:sldId id="414" r:id="rId144"/>
    <p:sldId id="415" r:id="rId145"/>
    <p:sldId id="416" r:id="rId146"/>
    <p:sldId id="417" r:id="rId147"/>
    <p:sldId id="418" r:id="rId148"/>
    <p:sldId id="419" r:id="rId149"/>
    <p:sldId id="420" r:id="rId150"/>
    <p:sldId id="421" r:id="rId151"/>
    <p:sldId id="422" r:id="rId152"/>
    <p:sldId id="423" r:id="rId153"/>
    <p:sldId id="424" r:id="rId154"/>
    <p:sldId id="425" r:id="rId155"/>
    <p:sldId id="426" r:id="rId156"/>
    <p:sldId id="427" r:id="rId157"/>
    <p:sldId id="428" r:id="rId158"/>
    <p:sldId id="429" r:id="rId159"/>
    <p:sldId id="430" r:id="rId160"/>
    <p:sldId id="431" r:id="rId161"/>
    <p:sldId id="432" r:id="rId16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8" d="100"/>
          <a:sy n="118" d="100"/>
        </p:scale>
        <p:origin x="-1410"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38" Type="http://schemas.openxmlformats.org/officeDocument/2006/relationships/slide" Target="slides/slide137.xml" /><Relationship Id="rId154" Type="http://schemas.openxmlformats.org/officeDocument/2006/relationships/slide" Target="slides/slide153.xml" /><Relationship Id="rId159" Type="http://schemas.openxmlformats.org/officeDocument/2006/relationships/slide" Target="slides/slide158.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144" Type="http://schemas.openxmlformats.org/officeDocument/2006/relationships/slide" Target="slides/slide143.xml" /><Relationship Id="rId149" Type="http://schemas.openxmlformats.org/officeDocument/2006/relationships/slide" Target="slides/slide148.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60" Type="http://schemas.openxmlformats.org/officeDocument/2006/relationships/slide" Target="slides/slide159.xml" /><Relationship Id="rId165" Type="http://schemas.openxmlformats.org/officeDocument/2006/relationships/theme" Target="theme/theme1.xml" /><Relationship Id="rId22" Type="http://schemas.openxmlformats.org/officeDocument/2006/relationships/slide" Target="slides/slide21.xml" /><Relationship Id="rId27" Type="http://schemas.openxmlformats.org/officeDocument/2006/relationships/slide" Target="slides/slide26.xml" /><Relationship Id="rId43" Type="http://schemas.openxmlformats.org/officeDocument/2006/relationships/slide" Target="slides/slide42.xml" /><Relationship Id="rId48" Type="http://schemas.openxmlformats.org/officeDocument/2006/relationships/slide" Target="slides/slide47.xml" /><Relationship Id="rId64" Type="http://schemas.openxmlformats.org/officeDocument/2006/relationships/slide" Target="slides/slide63.xml" /><Relationship Id="rId69" Type="http://schemas.openxmlformats.org/officeDocument/2006/relationships/slide" Target="slides/slide68.xml" /><Relationship Id="rId113" Type="http://schemas.openxmlformats.org/officeDocument/2006/relationships/slide" Target="slides/slide112.xml" /><Relationship Id="rId118" Type="http://schemas.openxmlformats.org/officeDocument/2006/relationships/slide" Target="slides/slide117.xml" /><Relationship Id="rId134" Type="http://schemas.openxmlformats.org/officeDocument/2006/relationships/slide" Target="slides/slide133.xml" /><Relationship Id="rId139" Type="http://schemas.openxmlformats.org/officeDocument/2006/relationships/slide" Target="slides/slide138.xml" /><Relationship Id="rId80" Type="http://schemas.openxmlformats.org/officeDocument/2006/relationships/slide" Target="slides/slide79.xml" /><Relationship Id="rId85" Type="http://schemas.openxmlformats.org/officeDocument/2006/relationships/slide" Target="slides/slide84.xml" /><Relationship Id="rId150" Type="http://schemas.openxmlformats.org/officeDocument/2006/relationships/slide" Target="slides/slide149.xml" /><Relationship Id="rId155" Type="http://schemas.openxmlformats.org/officeDocument/2006/relationships/slide" Target="slides/slide154.xml" /><Relationship Id="rId12" Type="http://schemas.openxmlformats.org/officeDocument/2006/relationships/slide" Target="slides/slide11.xml" /><Relationship Id="rId17" Type="http://schemas.openxmlformats.org/officeDocument/2006/relationships/slide" Target="slides/slide16.xml" /><Relationship Id="rId33" Type="http://schemas.openxmlformats.org/officeDocument/2006/relationships/slide" Target="slides/slide32.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08" Type="http://schemas.openxmlformats.org/officeDocument/2006/relationships/slide" Target="slides/slide107.xml" /><Relationship Id="rId124" Type="http://schemas.openxmlformats.org/officeDocument/2006/relationships/slide" Target="slides/slide123.xml" /><Relationship Id="rId129" Type="http://schemas.openxmlformats.org/officeDocument/2006/relationships/slide" Target="slides/slide128.xml" /><Relationship Id="rId54" Type="http://schemas.openxmlformats.org/officeDocument/2006/relationships/slide" Target="slides/slide53.xml" /><Relationship Id="rId70" Type="http://schemas.openxmlformats.org/officeDocument/2006/relationships/slide" Target="slides/slide69.xml" /><Relationship Id="rId75" Type="http://schemas.openxmlformats.org/officeDocument/2006/relationships/slide" Target="slides/slide74.xml" /><Relationship Id="rId91" Type="http://schemas.openxmlformats.org/officeDocument/2006/relationships/slide" Target="slides/slide90.xml" /><Relationship Id="rId96" Type="http://schemas.openxmlformats.org/officeDocument/2006/relationships/slide" Target="slides/slide95.xml" /><Relationship Id="rId140" Type="http://schemas.openxmlformats.org/officeDocument/2006/relationships/slide" Target="slides/slide139.xml" /><Relationship Id="rId145" Type="http://schemas.openxmlformats.org/officeDocument/2006/relationships/slide" Target="slides/slide144.xml" /><Relationship Id="rId161" Type="http://schemas.openxmlformats.org/officeDocument/2006/relationships/slide" Target="slides/slide160.xml" /><Relationship Id="rId16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slide" Target="slides/slide129.xml" /><Relationship Id="rId135" Type="http://schemas.openxmlformats.org/officeDocument/2006/relationships/slide" Target="slides/slide134.xml" /><Relationship Id="rId143" Type="http://schemas.openxmlformats.org/officeDocument/2006/relationships/slide" Target="slides/slide142.xml" /><Relationship Id="rId148" Type="http://schemas.openxmlformats.org/officeDocument/2006/relationships/slide" Target="slides/slide147.xml" /><Relationship Id="rId151" Type="http://schemas.openxmlformats.org/officeDocument/2006/relationships/slide" Target="slides/slide150.xml" /><Relationship Id="rId156" Type="http://schemas.openxmlformats.org/officeDocument/2006/relationships/slide" Target="slides/slide155.xml" /><Relationship Id="rId16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141" Type="http://schemas.openxmlformats.org/officeDocument/2006/relationships/slide" Target="slides/slide140.xml" /><Relationship Id="rId146" Type="http://schemas.openxmlformats.org/officeDocument/2006/relationships/slide" Target="slides/slide145.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162" Type="http://schemas.openxmlformats.org/officeDocument/2006/relationships/slide" Target="slides/slide16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slide" Target="slides/slide130.xml" /><Relationship Id="rId136" Type="http://schemas.openxmlformats.org/officeDocument/2006/relationships/slide" Target="slides/slide135.xml" /><Relationship Id="rId157" Type="http://schemas.openxmlformats.org/officeDocument/2006/relationships/slide" Target="slides/slide156.xml" /><Relationship Id="rId61" Type="http://schemas.openxmlformats.org/officeDocument/2006/relationships/slide" Target="slides/slide60.xml" /><Relationship Id="rId82" Type="http://schemas.openxmlformats.org/officeDocument/2006/relationships/slide" Target="slides/slide81.xml" /><Relationship Id="rId152" Type="http://schemas.openxmlformats.org/officeDocument/2006/relationships/slide" Target="slides/slide151.xml" /><Relationship Id="rId19" Type="http://schemas.openxmlformats.org/officeDocument/2006/relationships/slide" Target="slides/slide18.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presProps" Target="presProps.xml" /><Relationship Id="rId3" Type="http://schemas.openxmlformats.org/officeDocument/2006/relationships/slide" Target="slides/slide2.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67073" y="2485389"/>
            <a:ext cx="1609852" cy="695325"/>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39770" y="346913"/>
            <a:ext cx="3664458" cy="512444"/>
          </a:xfrm>
          <a:prstGeom prst="rect">
            <a:avLst/>
          </a:prstGeom>
        </p:spPr>
        <p:txBody>
          <a:bodyPr wrap="square" lIns="0" tIns="0" rIns="0" bIns="0">
            <a:spAutoFit/>
          </a:bodyPr>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a:xfrm>
            <a:off x="536244" y="1331417"/>
            <a:ext cx="8077834" cy="4387850"/>
          </a:xfrm>
          <a:prstGeom prst="rect">
            <a:avLst/>
          </a:prstGeom>
        </p:spPr>
        <p:txBody>
          <a:bodyPr wrap="square" lIns="0" tIns="0" rIns="0" bIns="0">
            <a:spAutoFit/>
          </a:bodyPr>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2" Type="http://schemas.openxmlformats.org/officeDocument/2006/relationships/image" Target="../media/image36.jpg" /><Relationship Id="rId1" Type="http://schemas.openxmlformats.org/officeDocument/2006/relationships/slideLayout" Target="../slideLayouts/slideLayout4.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2.xml.rels><?xml version="1.0" encoding="UTF-8" standalone="yes"?>
<Relationships xmlns="http://schemas.openxmlformats.org/package/2006/relationships"><Relationship Id="rId8" Type="http://schemas.openxmlformats.org/officeDocument/2006/relationships/image" Target="../media/image43.png" /><Relationship Id="rId13" Type="http://schemas.openxmlformats.org/officeDocument/2006/relationships/image" Target="../media/image48.png" /><Relationship Id="rId18" Type="http://schemas.openxmlformats.org/officeDocument/2006/relationships/image" Target="../media/image53.png" /><Relationship Id="rId26" Type="http://schemas.openxmlformats.org/officeDocument/2006/relationships/image" Target="../media/image61.png" /><Relationship Id="rId39" Type="http://schemas.openxmlformats.org/officeDocument/2006/relationships/image" Target="../media/image74.png" /><Relationship Id="rId3" Type="http://schemas.openxmlformats.org/officeDocument/2006/relationships/image" Target="../media/image38.png" /><Relationship Id="rId21" Type="http://schemas.openxmlformats.org/officeDocument/2006/relationships/image" Target="../media/image56.png" /><Relationship Id="rId34" Type="http://schemas.openxmlformats.org/officeDocument/2006/relationships/image" Target="../media/image69.png" /><Relationship Id="rId42" Type="http://schemas.openxmlformats.org/officeDocument/2006/relationships/image" Target="../media/image77.png" /><Relationship Id="rId7" Type="http://schemas.openxmlformats.org/officeDocument/2006/relationships/image" Target="../media/image42.png" /><Relationship Id="rId12" Type="http://schemas.openxmlformats.org/officeDocument/2006/relationships/image" Target="../media/image47.png" /><Relationship Id="rId17" Type="http://schemas.openxmlformats.org/officeDocument/2006/relationships/image" Target="../media/image52.png" /><Relationship Id="rId25" Type="http://schemas.openxmlformats.org/officeDocument/2006/relationships/image" Target="../media/image60.png" /><Relationship Id="rId33" Type="http://schemas.openxmlformats.org/officeDocument/2006/relationships/image" Target="../media/image68.png" /><Relationship Id="rId38" Type="http://schemas.openxmlformats.org/officeDocument/2006/relationships/image" Target="../media/image73.png" /><Relationship Id="rId2" Type="http://schemas.openxmlformats.org/officeDocument/2006/relationships/image" Target="../media/image37.png" /><Relationship Id="rId16" Type="http://schemas.openxmlformats.org/officeDocument/2006/relationships/image" Target="../media/image51.png" /><Relationship Id="rId20" Type="http://schemas.openxmlformats.org/officeDocument/2006/relationships/image" Target="../media/image55.png" /><Relationship Id="rId29" Type="http://schemas.openxmlformats.org/officeDocument/2006/relationships/image" Target="../media/image64.png" /><Relationship Id="rId41" Type="http://schemas.openxmlformats.org/officeDocument/2006/relationships/image" Target="../media/image76.png" /><Relationship Id="rId1" Type="http://schemas.openxmlformats.org/officeDocument/2006/relationships/slideLayout" Target="../slideLayouts/slideLayout5.xml" /><Relationship Id="rId6" Type="http://schemas.openxmlformats.org/officeDocument/2006/relationships/image" Target="../media/image41.png" /><Relationship Id="rId11" Type="http://schemas.openxmlformats.org/officeDocument/2006/relationships/image" Target="../media/image46.png" /><Relationship Id="rId24" Type="http://schemas.openxmlformats.org/officeDocument/2006/relationships/image" Target="../media/image59.png" /><Relationship Id="rId32" Type="http://schemas.openxmlformats.org/officeDocument/2006/relationships/image" Target="../media/image67.png" /><Relationship Id="rId37" Type="http://schemas.openxmlformats.org/officeDocument/2006/relationships/image" Target="../media/image72.png" /><Relationship Id="rId40" Type="http://schemas.openxmlformats.org/officeDocument/2006/relationships/image" Target="../media/image75.png" /><Relationship Id="rId45" Type="http://schemas.openxmlformats.org/officeDocument/2006/relationships/image" Target="../media/image80.png" /><Relationship Id="rId5" Type="http://schemas.openxmlformats.org/officeDocument/2006/relationships/image" Target="../media/image40.png" /><Relationship Id="rId15" Type="http://schemas.openxmlformats.org/officeDocument/2006/relationships/image" Target="../media/image50.png" /><Relationship Id="rId23" Type="http://schemas.openxmlformats.org/officeDocument/2006/relationships/image" Target="../media/image58.png" /><Relationship Id="rId28" Type="http://schemas.openxmlformats.org/officeDocument/2006/relationships/image" Target="../media/image63.png" /><Relationship Id="rId36" Type="http://schemas.openxmlformats.org/officeDocument/2006/relationships/image" Target="../media/image71.png" /><Relationship Id="rId10" Type="http://schemas.openxmlformats.org/officeDocument/2006/relationships/image" Target="../media/image45.png" /><Relationship Id="rId19" Type="http://schemas.openxmlformats.org/officeDocument/2006/relationships/image" Target="../media/image54.png" /><Relationship Id="rId31" Type="http://schemas.openxmlformats.org/officeDocument/2006/relationships/image" Target="../media/image66.png" /><Relationship Id="rId44" Type="http://schemas.openxmlformats.org/officeDocument/2006/relationships/image" Target="../media/image79.png" /><Relationship Id="rId4" Type="http://schemas.openxmlformats.org/officeDocument/2006/relationships/image" Target="../media/image39.png" /><Relationship Id="rId9" Type="http://schemas.openxmlformats.org/officeDocument/2006/relationships/image" Target="../media/image44.png" /><Relationship Id="rId14" Type="http://schemas.openxmlformats.org/officeDocument/2006/relationships/image" Target="../media/image49.png" /><Relationship Id="rId22" Type="http://schemas.openxmlformats.org/officeDocument/2006/relationships/image" Target="../media/image57.png" /><Relationship Id="rId27" Type="http://schemas.openxmlformats.org/officeDocument/2006/relationships/image" Target="../media/image62.png" /><Relationship Id="rId30" Type="http://schemas.openxmlformats.org/officeDocument/2006/relationships/image" Target="../media/image65.png" /><Relationship Id="rId35" Type="http://schemas.openxmlformats.org/officeDocument/2006/relationships/image" Target="../media/image70.png" /><Relationship Id="rId43" Type="http://schemas.openxmlformats.org/officeDocument/2006/relationships/image" Target="../media/image78.png" /></Relationships>
</file>

<file path=ppt/slides/_rels/slide103.xml.rels><?xml version="1.0" encoding="UTF-8" standalone="yes"?>
<Relationships xmlns="http://schemas.openxmlformats.org/package/2006/relationships"><Relationship Id="rId2" Type="http://schemas.openxmlformats.org/officeDocument/2006/relationships/image" Target="../media/image81.jpg" /><Relationship Id="rId1" Type="http://schemas.openxmlformats.org/officeDocument/2006/relationships/slideLayout" Target="../slideLayouts/slideLayout4.xml" /></Relationships>
</file>

<file path=ppt/slides/_rels/slide104.xml.rels><?xml version="1.0" encoding="UTF-8" standalone="yes"?>
<Relationships xmlns="http://schemas.openxmlformats.org/package/2006/relationships"><Relationship Id="rId2" Type="http://schemas.openxmlformats.org/officeDocument/2006/relationships/image" Target="../media/image82.jpg" /><Relationship Id="rId1" Type="http://schemas.openxmlformats.org/officeDocument/2006/relationships/slideLayout" Target="../slideLayouts/slideLayout4.xml" /></Relationships>
</file>

<file path=ppt/slides/_rels/slide105.xml.rels><?xml version="1.0" encoding="UTF-8" standalone="yes"?>
<Relationships xmlns="http://schemas.openxmlformats.org/package/2006/relationships"><Relationship Id="rId8" Type="http://schemas.openxmlformats.org/officeDocument/2006/relationships/image" Target="../media/image89.png" /><Relationship Id="rId13" Type="http://schemas.openxmlformats.org/officeDocument/2006/relationships/image" Target="../media/image94.png" /><Relationship Id="rId18" Type="http://schemas.openxmlformats.org/officeDocument/2006/relationships/image" Target="../media/image99.png" /><Relationship Id="rId26" Type="http://schemas.openxmlformats.org/officeDocument/2006/relationships/image" Target="../media/image107.png" /><Relationship Id="rId3" Type="http://schemas.openxmlformats.org/officeDocument/2006/relationships/image" Target="../media/image84.png" /><Relationship Id="rId21" Type="http://schemas.openxmlformats.org/officeDocument/2006/relationships/image" Target="../media/image102.png" /><Relationship Id="rId34" Type="http://schemas.openxmlformats.org/officeDocument/2006/relationships/image" Target="../media/image115.png" /><Relationship Id="rId7" Type="http://schemas.openxmlformats.org/officeDocument/2006/relationships/image" Target="../media/image88.png" /><Relationship Id="rId12" Type="http://schemas.openxmlformats.org/officeDocument/2006/relationships/image" Target="../media/image93.png" /><Relationship Id="rId17" Type="http://schemas.openxmlformats.org/officeDocument/2006/relationships/image" Target="../media/image98.png" /><Relationship Id="rId25" Type="http://schemas.openxmlformats.org/officeDocument/2006/relationships/image" Target="../media/image106.png" /><Relationship Id="rId33" Type="http://schemas.openxmlformats.org/officeDocument/2006/relationships/image" Target="../media/image114.png" /><Relationship Id="rId2" Type="http://schemas.openxmlformats.org/officeDocument/2006/relationships/image" Target="../media/image83.png" /><Relationship Id="rId16" Type="http://schemas.openxmlformats.org/officeDocument/2006/relationships/image" Target="../media/image97.png" /><Relationship Id="rId20" Type="http://schemas.openxmlformats.org/officeDocument/2006/relationships/image" Target="../media/image101.png" /><Relationship Id="rId29" Type="http://schemas.openxmlformats.org/officeDocument/2006/relationships/image" Target="../media/image110.png" /><Relationship Id="rId1" Type="http://schemas.openxmlformats.org/officeDocument/2006/relationships/slideLayout" Target="../slideLayouts/slideLayout2.xml" /><Relationship Id="rId6" Type="http://schemas.openxmlformats.org/officeDocument/2006/relationships/image" Target="../media/image87.png" /><Relationship Id="rId11" Type="http://schemas.openxmlformats.org/officeDocument/2006/relationships/image" Target="../media/image92.png" /><Relationship Id="rId24" Type="http://schemas.openxmlformats.org/officeDocument/2006/relationships/image" Target="../media/image105.png" /><Relationship Id="rId32" Type="http://schemas.openxmlformats.org/officeDocument/2006/relationships/image" Target="../media/image113.png" /><Relationship Id="rId5" Type="http://schemas.openxmlformats.org/officeDocument/2006/relationships/image" Target="../media/image86.png" /><Relationship Id="rId15" Type="http://schemas.openxmlformats.org/officeDocument/2006/relationships/image" Target="../media/image96.png" /><Relationship Id="rId23" Type="http://schemas.openxmlformats.org/officeDocument/2006/relationships/image" Target="../media/image104.png" /><Relationship Id="rId28" Type="http://schemas.openxmlformats.org/officeDocument/2006/relationships/image" Target="../media/image109.png" /><Relationship Id="rId36" Type="http://schemas.openxmlformats.org/officeDocument/2006/relationships/image" Target="../media/image117.png" /><Relationship Id="rId10" Type="http://schemas.openxmlformats.org/officeDocument/2006/relationships/image" Target="../media/image91.png" /><Relationship Id="rId19" Type="http://schemas.openxmlformats.org/officeDocument/2006/relationships/image" Target="../media/image100.png" /><Relationship Id="rId31" Type="http://schemas.openxmlformats.org/officeDocument/2006/relationships/image" Target="../media/image112.png" /><Relationship Id="rId4" Type="http://schemas.openxmlformats.org/officeDocument/2006/relationships/image" Target="../media/image85.png" /><Relationship Id="rId9" Type="http://schemas.openxmlformats.org/officeDocument/2006/relationships/image" Target="../media/image90.png" /><Relationship Id="rId14" Type="http://schemas.openxmlformats.org/officeDocument/2006/relationships/image" Target="../media/image95.png" /><Relationship Id="rId22" Type="http://schemas.openxmlformats.org/officeDocument/2006/relationships/image" Target="../media/image103.png" /><Relationship Id="rId27" Type="http://schemas.openxmlformats.org/officeDocument/2006/relationships/image" Target="../media/image108.png" /><Relationship Id="rId30" Type="http://schemas.openxmlformats.org/officeDocument/2006/relationships/image" Target="../media/image111.png" /><Relationship Id="rId35" Type="http://schemas.openxmlformats.org/officeDocument/2006/relationships/image" Target="../media/image116.png" /></Relationships>
</file>

<file path=ppt/slides/_rels/slide106.xml.rels><?xml version="1.0" encoding="UTF-8" standalone="yes"?>
<Relationships xmlns="http://schemas.openxmlformats.org/package/2006/relationships"><Relationship Id="rId2" Type="http://schemas.openxmlformats.org/officeDocument/2006/relationships/image" Target="../media/image118.png" /><Relationship Id="rId1" Type="http://schemas.openxmlformats.org/officeDocument/2006/relationships/slideLayout" Target="../slideLayouts/slideLayout4.xml" /></Relationships>
</file>

<file path=ppt/slides/_rels/slide107.xml.rels><?xml version="1.0" encoding="UTF-8" standalone="yes"?>
<Relationships xmlns="http://schemas.openxmlformats.org/package/2006/relationships"><Relationship Id="rId2" Type="http://schemas.openxmlformats.org/officeDocument/2006/relationships/image" Target="../media/image119.jpg" /><Relationship Id="rId1" Type="http://schemas.openxmlformats.org/officeDocument/2006/relationships/slideLayout" Target="../slideLayouts/slideLayout4.xml" /></Relationships>
</file>

<file path=ppt/slides/_rels/slide108.xml.rels><?xml version="1.0" encoding="UTF-8" standalone="yes"?>
<Relationships xmlns="http://schemas.openxmlformats.org/package/2006/relationships"><Relationship Id="rId2" Type="http://schemas.openxmlformats.org/officeDocument/2006/relationships/image" Target="../media/image120.jpg" /><Relationship Id="rId1" Type="http://schemas.openxmlformats.org/officeDocument/2006/relationships/slideLayout" Target="../slideLayouts/slideLayout4.xml" /></Relationships>
</file>

<file path=ppt/slides/_rels/slide109.xml.rels><?xml version="1.0" encoding="UTF-8" standalone="yes"?>
<Relationships xmlns="http://schemas.openxmlformats.org/package/2006/relationships"><Relationship Id="rId3" Type="http://schemas.openxmlformats.org/officeDocument/2006/relationships/image" Target="../media/image122.png" /><Relationship Id="rId2" Type="http://schemas.openxmlformats.org/officeDocument/2006/relationships/image" Target="../media/image121.png" /><Relationship Id="rId1" Type="http://schemas.openxmlformats.org/officeDocument/2006/relationships/slideLayout" Target="../slideLayouts/slideLayout2.xml" /><Relationship Id="rId6" Type="http://schemas.openxmlformats.org/officeDocument/2006/relationships/image" Target="../media/image125.png" /><Relationship Id="rId5" Type="http://schemas.openxmlformats.org/officeDocument/2006/relationships/image" Target="../media/image124.png" /><Relationship Id="rId4" Type="http://schemas.openxmlformats.org/officeDocument/2006/relationships/image" Target="../media/image123.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image" Target="../media/image126.png" /><Relationship Id="rId1" Type="http://schemas.openxmlformats.org/officeDocument/2006/relationships/slideLayout" Target="../slideLayouts/slideLayout4.xml" /></Relationships>
</file>

<file path=ppt/slides/_rels/slide111.xml.rels><?xml version="1.0" encoding="UTF-8" standalone="yes"?>
<Relationships xmlns="http://schemas.openxmlformats.org/package/2006/relationships"><Relationship Id="rId2" Type="http://schemas.openxmlformats.org/officeDocument/2006/relationships/image" Target="../media/image127.png" /><Relationship Id="rId1" Type="http://schemas.openxmlformats.org/officeDocument/2006/relationships/slideLayout" Target="../slideLayouts/slideLayout4.xml" /></Relationships>
</file>

<file path=ppt/slides/_rels/slide112.xml.rels><?xml version="1.0" encoding="UTF-8" standalone="yes"?>
<Relationships xmlns="http://schemas.openxmlformats.org/package/2006/relationships"><Relationship Id="rId3" Type="http://schemas.openxmlformats.org/officeDocument/2006/relationships/image" Target="../media/image122.png" /><Relationship Id="rId2" Type="http://schemas.openxmlformats.org/officeDocument/2006/relationships/image" Target="../media/image121.png" /><Relationship Id="rId1" Type="http://schemas.openxmlformats.org/officeDocument/2006/relationships/slideLayout" Target="../slideLayouts/slideLayout2.xml" /><Relationship Id="rId6" Type="http://schemas.openxmlformats.org/officeDocument/2006/relationships/image" Target="../media/image125.png" /><Relationship Id="rId5" Type="http://schemas.openxmlformats.org/officeDocument/2006/relationships/image" Target="../media/image124.png" /><Relationship Id="rId4" Type="http://schemas.openxmlformats.org/officeDocument/2006/relationships/image" Target="../media/image123.png" /></Relationships>
</file>

<file path=ppt/slides/_rels/slide113.xml.rels><?xml version="1.0" encoding="UTF-8" standalone="yes"?>
<Relationships xmlns="http://schemas.openxmlformats.org/package/2006/relationships"><Relationship Id="rId3" Type="http://schemas.openxmlformats.org/officeDocument/2006/relationships/image" Target="../media/image122.png" /><Relationship Id="rId2" Type="http://schemas.openxmlformats.org/officeDocument/2006/relationships/image" Target="../media/image121.png" /><Relationship Id="rId1" Type="http://schemas.openxmlformats.org/officeDocument/2006/relationships/slideLayout" Target="../slideLayouts/slideLayout2.xml" /><Relationship Id="rId6" Type="http://schemas.openxmlformats.org/officeDocument/2006/relationships/image" Target="../media/image125.png" /><Relationship Id="rId5" Type="http://schemas.openxmlformats.org/officeDocument/2006/relationships/image" Target="../media/image124.png" /><Relationship Id="rId4" Type="http://schemas.openxmlformats.org/officeDocument/2006/relationships/image" Target="../media/image123.png" /></Relationships>
</file>

<file path=ppt/slides/_rels/slide114.xml.rels><?xml version="1.0" encoding="UTF-8" standalone="yes"?>
<Relationships xmlns="http://schemas.openxmlformats.org/package/2006/relationships"><Relationship Id="rId2" Type="http://schemas.openxmlformats.org/officeDocument/2006/relationships/image" Target="../media/image128.png" /><Relationship Id="rId1" Type="http://schemas.openxmlformats.org/officeDocument/2006/relationships/slideLayout" Target="../slideLayouts/slideLayout4.xml" /></Relationships>
</file>

<file path=ppt/slides/_rels/slide115.xml.rels><?xml version="1.0" encoding="UTF-8" standalone="yes"?>
<Relationships xmlns="http://schemas.openxmlformats.org/package/2006/relationships"><Relationship Id="rId2" Type="http://schemas.openxmlformats.org/officeDocument/2006/relationships/image" Target="../media/image129.png" /><Relationship Id="rId1" Type="http://schemas.openxmlformats.org/officeDocument/2006/relationships/slideLayout" Target="../slideLayouts/slideLayout4.xml" /></Relationships>
</file>

<file path=ppt/slides/_rels/slide116.xml.rels><?xml version="1.0" encoding="UTF-8" standalone="yes"?>
<Relationships xmlns="http://schemas.openxmlformats.org/package/2006/relationships"><Relationship Id="rId2" Type="http://schemas.openxmlformats.org/officeDocument/2006/relationships/image" Target="../media/image130.jpg" /><Relationship Id="rId1" Type="http://schemas.openxmlformats.org/officeDocument/2006/relationships/slideLayout" Target="../slideLayouts/slideLayout4.xml" /></Relationships>
</file>

<file path=ppt/slides/_rels/slide117.xml.rels><?xml version="1.0" encoding="UTF-8" standalone="yes"?>
<Relationships xmlns="http://schemas.openxmlformats.org/package/2006/relationships"><Relationship Id="rId2" Type="http://schemas.openxmlformats.org/officeDocument/2006/relationships/image" Target="../media/image131.jpg" /><Relationship Id="rId1" Type="http://schemas.openxmlformats.org/officeDocument/2006/relationships/slideLayout" Target="../slideLayouts/slideLayout4.xml" /></Relationships>
</file>

<file path=ppt/slides/_rels/slide118.xml.rels><?xml version="1.0" encoding="UTF-8" standalone="yes"?>
<Relationships xmlns="http://schemas.openxmlformats.org/package/2006/relationships"><Relationship Id="rId2" Type="http://schemas.openxmlformats.org/officeDocument/2006/relationships/image" Target="../media/image132.jpg" /><Relationship Id="rId1" Type="http://schemas.openxmlformats.org/officeDocument/2006/relationships/slideLayout" Target="../slideLayouts/slideLayout4.xml" /></Relationships>
</file>

<file path=ppt/slides/_rels/slide119.xml.rels><?xml version="1.0" encoding="UTF-8" standalone="yes"?>
<Relationships xmlns="http://schemas.openxmlformats.org/package/2006/relationships"><Relationship Id="rId2" Type="http://schemas.openxmlformats.org/officeDocument/2006/relationships/image" Target="../media/image133.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2" Type="http://schemas.openxmlformats.org/officeDocument/2006/relationships/image" Target="../media/image134.png" /><Relationship Id="rId1" Type="http://schemas.openxmlformats.org/officeDocument/2006/relationships/slideLayout" Target="../slideLayouts/slideLayout4.xml" /></Relationships>
</file>

<file path=ppt/slides/_rels/slide121.xml.rels><?xml version="1.0" encoding="UTF-8" standalone="yes"?>
<Relationships xmlns="http://schemas.openxmlformats.org/package/2006/relationships"><Relationship Id="rId8" Type="http://schemas.openxmlformats.org/officeDocument/2006/relationships/image" Target="../media/image141.png" /><Relationship Id="rId13" Type="http://schemas.openxmlformats.org/officeDocument/2006/relationships/image" Target="../media/image146.png" /><Relationship Id="rId18" Type="http://schemas.openxmlformats.org/officeDocument/2006/relationships/image" Target="../media/image151.png" /><Relationship Id="rId26" Type="http://schemas.openxmlformats.org/officeDocument/2006/relationships/image" Target="../media/image159.png" /><Relationship Id="rId39" Type="http://schemas.openxmlformats.org/officeDocument/2006/relationships/image" Target="../media/image172.png" /><Relationship Id="rId3" Type="http://schemas.openxmlformats.org/officeDocument/2006/relationships/image" Target="../media/image136.png" /><Relationship Id="rId21" Type="http://schemas.openxmlformats.org/officeDocument/2006/relationships/image" Target="../media/image154.png" /><Relationship Id="rId34" Type="http://schemas.openxmlformats.org/officeDocument/2006/relationships/image" Target="../media/image167.png" /><Relationship Id="rId42" Type="http://schemas.openxmlformats.org/officeDocument/2006/relationships/image" Target="../media/image175.png" /><Relationship Id="rId7" Type="http://schemas.openxmlformats.org/officeDocument/2006/relationships/image" Target="../media/image140.png" /><Relationship Id="rId12" Type="http://schemas.openxmlformats.org/officeDocument/2006/relationships/image" Target="../media/image145.png" /><Relationship Id="rId17" Type="http://schemas.openxmlformats.org/officeDocument/2006/relationships/image" Target="../media/image150.png" /><Relationship Id="rId25" Type="http://schemas.openxmlformats.org/officeDocument/2006/relationships/image" Target="../media/image158.png" /><Relationship Id="rId33" Type="http://schemas.openxmlformats.org/officeDocument/2006/relationships/image" Target="../media/image166.png" /><Relationship Id="rId38" Type="http://schemas.openxmlformats.org/officeDocument/2006/relationships/image" Target="../media/image171.png" /><Relationship Id="rId2" Type="http://schemas.openxmlformats.org/officeDocument/2006/relationships/image" Target="../media/image135.png" /><Relationship Id="rId16" Type="http://schemas.openxmlformats.org/officeDocument/2006/relationships/image" Target="../media/image149.png" /><Relationship Id="rId20" Type="http://schemas.openxmlformats.org/officeDocument/2006/relationships/image" Target="../media/image153.png" /><Relationship Id="rId29" Type="http://schemas.openxmlformats.org/officeDocument/2006/relationships/image" Target="../media/image162.png" /><Relationship Id="rId41" Type="http://schemas.openxmlformats.org/officeDocument/2006/relationships/image" Target="../media/image174.png" /><Relationship Id="rId1" Type="http://schemas.openxmlformats.org/officeDocument/2006/relationships/slideLayout" Target="../slideLayouts/slideLayout2.xml" /><Relationship Id="rId6" Type="http://schemas.openxmlformats.org/officeDocument/2006/relationships/image" Target="../media/image139.png" /><Relationship Id="rId11" Type="http://schemas.openxmlformats.org/officeDocument/2006/relationships/image" Target="../media/image144.png" /><Relationship Id="rId24" Type="http://schemas.openxmlformats.org/officeDocument/2006/relationships/image" Target="../media/image157.png" /><Relationship Id="rId32" Type="http://schemas.openxmlformats.org/officeDocument/2006/relationships/image" Target="../media/image165.png" /><Relationship Id="rId37" Type="http://schemas.openxmlformats.org/officeDocument/2006/relationships/image" Target="../media/image170.png" /><Relationship Id="rId40" Type="http://schemas.openxmlformats.org/officeDocument/2006/relationships/image" Target="../media/image173.png" /><Relationship Id="rId5" Type="http://schemas.openxmlformats.org/officeDocument/2006/relationships/image" Target="../media/image138.png" /><Relationship Id="rId15" Type="http://schemas.openxmlformats.org/officeDocument/2006/relationships/image" Target="../media/image148.png" /><Relationship Id="rId23" Type="http://schemas.openxmlformats.org/officeDocument/2006/relationships/image" Target="../media/image156.png" /><Relationship Id="rId28" Type="http://schemas.openxmlformats.org/officeDocument/2006/relationships/image" Target="../media/image161.png" /><Relationship Id="rId36" Type="http://schemas.openxmlformats.org/officeDocument/2006/relationships/image" Target="../media/image169.png" /><Relationship Id="rId10" Type="http://schemas.openxmlformats.org/officeDocument/2006/relationships/image" Target="../media/image143.png" /><Relationship Id="rId19" Type="http://schemas.openxmlformats.org/officeDocument/2006/relationships/image" Target="../media/image152.png" /><Relationship Id="rId31" Type="http://schemas.openxmlformats.org/officeDocument/2006/relationships/image" Target="../media/image164.png" /><Relationship Id="rId44" Type="http://schemas.openxmlformats.org/officeDocument/2006/relationships/image" Target="../media/image177.png" /><Relationship Id="rId4" Type="http://schemas.openxmlformats.org/officeDocument/2006/relationships/image" Target="../media/image137.png" /><Relationship Id="rId9" Type="http://schemas.openxmlformats.org/officeDocument/2006/relationships/image" Target="../media/image142.png" /><Relationship Id="rId14" Type="http://schemas.openxmlformats.org/officeDocument/2006/relationships/image" Target="../media/image147.png" /><Relationship Id="rId22" Type="http://schemas.openxmlformats.org/officeDocument/2006/relationships/image" Target="../media/image155.png" /><Relationship Id="rId27" Type="http://schemas.openxmlformats.org/officeDocument/2006/relationships/image" Target="../media/image160.png" /><Relationship Id="rId30" Type="http://schemas.openxmlformats.org/officeDocument/2006/relationships/image" Target="../media/image163.png" /><Relationship Id="rId35" Type="http://schemas.openxmlformats.org/officeDocument/2006/relationships/image" Target="../media/image168.png" /><Relationship Id="rId43" Type="http://schemas.openxmlformats.org/officeDocument/2006/relationships/image" Target="../media/image176.png" /></Relationships>
</file>

<file path=ppt/slides/_rels/slide122.xml.rels><?xml version="1.0" encoding="UTF-8" standalone="yes"?>
<Relationships xmlns="http://schemas.openxmlformats.org/package/2006/relationships"><Relationship Id="rId2" Type="http://schemas.openxmlformats.org/officeDocument/2006/relationships/image" Target="../media/image178.jpg" /><Relationship Id="rId1" Type="http://schemas.openxmlformats.org/officeDocument/2006/relationships/slideLayout" Target="../slideLayouts/slideLayout4.xml" /></Relationships>
</file>

<file path=ppt/slides/_rels/slide123.xml.rels><?xml version="1.0" encoding="UTF-8" standalone="yes"?>
<Relationships xmlns="http://schemas.openxmlformats.org/package/2006/relationships"><Relationship Id="rId2" Type="http://schemas.openxmlformats.org/officeDocument/2006/relationships/image" Target="../media/image179.jpg" /><Relationship Id="rId1" Type="http://schemas.openxmlformats.org/officeDocument/2006/relationships/slideLayout" Target="../slideLayouts/slideLayout4.xml" /></Relationships>
</file>

<file path=ppt/slides/_rels/slide124.xml.rels><?xml version="1.0" encoding="UTF-8" standalone="yes"?>
<Relationships xmlns="http://schemas.openxmlformats.org/package/2006/relationships"><Relationship Id="rId2" Type="http://schemas.openxmlformats.org/officeDocument/2006/relationships/image" Target="../media/image180.jpg" /><Relationship Id="rId1" Type="http://schemas.openxmlformats.org/officeDocument/2006/relationships/slideLayout" Target="../slideLayouts/slideLayout4.xml" /></Relationships>
</file>

<file path=ppt/slides/_rels/slide125.xml.rels><?xml version="1.0" encoding="UTF-8" standalone="yes"?>
<Relationships xmlns="http://schemas.openxmlformats.org/package/2006/relationships"><Relationship Id="rId2" Type="http://schemas.openxmlformats.org/officeDocument/2006/relationships/image" Target="../media/image181.png" /><Relationship Id="rId1" Type="http://schemas.openxmlformats.org/officeDocument/2006/relationships/slideLayout" Target="../slideLayouts/slideLayout4.xml" /></Relationships>
</file>

<file path=ppt/slides/_rels/slide126.xml.rels><?xml version="1.0" encoding="UTF-8" standalone="yes"?>
<Relationships xmlns="http://schemas.openxmlformats.org/package/2006/relationships"><Relationship Id="rId13" Type="http://schemas.openxmlformats.org/officeDocument/2006/relationships/image" Target="../media/image191.png" /><Relationship Id="rId18" Type="http://schemas.openxmlformats.org/officeDocument/2006/relationships/image" Target="../media/image64.png" /><Relationship Id="rId26" Type="http://schemas.openxmlformats.org/officeDocument/2006/relationships/image" Target="../media/image66.png" /><Relationship Id="rId39" Type="http://schemas.openxmlformats.org/officeDocument/2006/relationships/image" Target="../media/image214.png" /><Relationship Id="rId3" Type="http://schemas.openxmlformats.org/officeDocument/2006/relationships/image" Target="../media/image183.png" /><Relationship Id="rId21" Type="http://schemas.openxmlformats.org/officeDocument/2006/relationships/image" Target="../media/image198.png" /><Relationship Id="rId34" Type="http://schemas.openxmlformats.org/officeDocument/2006/relationships/image" Target="../media/image209.png" /><Relationship Id="rId42" Type="http://schemas.openxmlformats.org/officeDocument/2006/relationships/image" Target="../media/image74.png" /><Relationship Id="rId47" Type="http://schemas.openxmlformats.org/officeDocument/2006/relationships/image" Target="../media/image221.png" /><Relationship Id="rId50" Type="http://schemas.openxmlformats.org/officeDocument/2006/relationships/image" Target="../media/image223.png" /><Relationship Id="rId7" Type="http://schemas.openxmlformats.org/officeDocument/2006/relationships/image" Target="../media/image53.png" /><Relationship Id="rId12" Type="http://schemas.openxmlformats.org/officeDocument/2006/relationships/image" Target="../media/image190.png" /><Relationship Id="rId17" Type="http://schemas.openxmlformats.org/officeDocument/2006/relationships/image" Target="../media/image195.png" /><Relationship Id="rId25" Type="http://schemas.openxmlformats.org/officeDocument/2006/relationships/image" Target="../media/image202.png" /><Relationship Id="rId33" Type="http://schemas.openxmlformats.org/officeDocument/2006/relationships/image" Target="../media/image208.png" /><Relationship Id="rId38" Type="http://schemas.openxmlformats.org/officeDocument/2006/relationships/image" Target="../media/image213.png" /><Relationship Id="rId46" Type="http://schemas.openxmlformats.org/officeDocument/2006/relationships/image" Target="../media/image220.png" /><Relationship Id="rId2" Type="http://schemas.openxmlformats.org/officeDocument/2006/relationships/image" Target="../media/image182.png" /><Relationship Id="rId16" Type="http://schemas.openxmlformats.org/officeDocument/2006/relationships/image" Target="../media/image194.png" /><Relationship Id="rId20" Type="http://schemas.openxmlformats.org/officeDocument/2006/relationships/image" Target="../media/image197.png" /><Relationship Id="rId29" Type="http://schemas.openxmlformats.org/officeDocument/2006/relationships/image" Target="../media/image205.png" /><Relationship Id="rId41" Type="http://schemas.openxmlformats.org/officeDocument/2006/relationships/image" Target="../media/image216.png" /><Relationship Id="rId1" Type="http://schemas.openxmlformats.org/officeDocument/2006/relationships/slideLayout" Target="../slideLayouts/slideLayout2.xml" /><Relationship Id="rId6" Type="http://schemas.openxmlformats.org/officeDocument/2006/relationships/image" Target="../media/image186.png" /><Relationship Id="rId11" Type="http://schemas.openxmlformats.org/officeDocument/2006/relationships/image" Target="../media/image189.png" /><Relationship Id="rId24" Type="http://schemas.openxmlformats.org/officeDocument/2006/relationships/image" Target="../media/image201.png" /><Relationship Id="rId32" Type="http://schemas.openxmlformats.org/officeDocument/2006/relationships/image" Target="../media/image207.png" /><Relationship Id="rId37" Type="http://schemas.openxmlformats.org/officeDocument/2006/relationships/image" Target="../media/image212.png" /><Relationship Id="rId40" Type="http://schemas.openxmlformats.org/officeDocument/2006/relationships/image" Target="../media/image215.png" /><Relationship Id="rId45" Type="http://schemas.openxmlformats.org/officeDocument/2006/relationships/image" Target="../media/image219.png" /><Relationship Id="rId5" Type="http://schemas.openxmlformats.org/officeDocument/2006/relationships/image" Target="../media/image185.png" /><Relationship Id="rId15" Type="http://schemas.openxmlformats.org/officeDocument/2006/relationships/image" Target="../media/image193.png" /><Relationship Id="rId23" Type="http://schemas.openxmlformats.org/officeDocument/2006/relationships/image" Target="../media/image200.png" /><Relationship Id="rId28" Type="http://schemas.openxmlformats.org/officeDocument/2006/relationships/image" Target="../media/image204.png" /><Relationship Id="rId36" Type="http://schemas.openxmlformats.org/officeDocument/2006/relationships/image" Target="../media/image211.png" /><Relationship Id="rId49" Type="http://schemas.openxmlformats.org/officeDocument/2006/relationships/image" Target="../media/image44.png" /><Relationship Id="rId10" Type="http://schemas.openxmlformats.org/officeDocument/2006/relationships/image" Target="../media/image78.png" /><Relationship Id="rId19" Type="http://schemas.openxmlformats.org/officeDocument/2006/relationships/image" Target="../media/image196.png" /><Relationship Id="rId31" Type="http://schemas.openxmlformats.org/officeDocument/2006/relationships/image" Target="../media/image67.png" /><Relationship Id="rId44" Type="http://schemas.openxmlformats.org/officeDocument/2006/relationships/image" Target="../media/image218.png" /><Relationship Id="rId4" Type="http://schemas.openxmlformats.org/officeDocument/2006/relationships/image" Target="../media/image184.png" /><Relationship Id="rId9" Type="http://schemas.openxmlformats.org/officeDocument/2006/relationships/image" Target="../media/image188.png" /><Relationship Id="rId14" Type="http://schemas.openxmlformats.org/officeDocument/2006/relationships/image" Target="../media/image192.png" /><Relationship Id="rId22" Type="http://schemas.openxmlformats.org/officeDocument/2006/relationships/image" Target="../media/image199.png" /><Relationship Id="rId27" Type="http://schemas.openxmlformats.org/officeDocument/2006/relationships/image" Target="../media/image203.png" /><Relationship Id="rId30" Type="http://schemas.openxmlformats.org/officeDocument/2006/relationships/image" Target="../media/image206.png" /><Relationship Id="rId35" Type="http://schemas.openxmlformats.org/officeDocument/2006/relationships/image" Target="../media/image210.png" /><Relationship Id="rId43" Type="http://schemas.openxmlformats.org/officeDocument/2006/relationships/image" Target="../media/image217.png" /><Relationship Id="rId48" Type="http://schemas.openxmlformats.org/officeDocument/2006/relationships/image" Target="../media/image222.png" /><Relationship Id="rId8" Type="http://schemas.openxmlformats.org/officeDocument/2006/relationships/image" Target="../media/image187.png" /><Relationship Id="rId51" Type="http://schemas.openxmlformats.org/officeDocument/2006/relationships/image" Target="../media/image224.png" /></Relationships>
</file>

<file path=ppt/slides/_rels/slide127.xml.rels><?xml version="1.0" encoding="UTF-8" standalone="yes"?>
<Relationships xmlns="http://schemas.openxmlformats.org/package/2006/relationships"><Relationship Id="rId2" Type="http://schemas.openxmlformats.org/officeDocument/2006/relationships/image" Target="../media/image225.png" /><Relationship Id="rId1" Type="http://schemas.openxmlformats.org/officeDocument/2006/relationships/slideLayout" Target="../slideLayouts/slideLayout4.xml" /></Relationships>
</file>

<file path=ppt/slides/_rels/slide128.xml.rels><?xml version="1.0" encoding="UTF-8" standalone="yes"?>
<Relationships xmlns="http://schemas.openxmlformats.org/package/2006/relationships"><Relationship Id="rId2" Type="http://schemas.openxmlformats.org/officeDocument/2006/relationships/image" Target="../media/image226.png" /><Relationship Id="rId1" Type="http://schemas.openxmlformats.org/officeDocument/2006/relationships/slideLayout" Target="../slideLayouts/slideLayout4.xml" /></Relationships>
</file>

<file path=ppt/slides/_rels/slide129.xml.rels><?xml version="1.0" encoding="UTF-8" standalone="yes"?>
<Relationships xmlns="http://schemas.openxmlformats.org/package/2006/relationships"><Relationship Id="rId2" Type="http://schemas.openxmlformats.org/officeDocument/2006/relationships/image" Target="../media/image227.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2" Type="http://schemas.openxmlformats.org/officeDocument/2006/relationships/image" Target="../media/image228.png" /><Relationship Id="rId1" Type="http://schemas.openxmlformats.org/officeDocument/2006/relationships/slideLayout" Target="../slideLayouts/slideLayout4.xml" /></Relationships>
</file>

<file path=ppt/slides/_rels/slide131.xml.rels><?xml version="1.0" encoding="UTF-8" standalone="yes"?>
<Relationships xmlns="http://schemas.openxmlformats.org/package/2006/relationships"><Relationship Id="rId8" Type="http://schemas.openxmlformats.org/officeDocument/2006/relationships/image" Target="../media/image235.png" /><Relationship Id="rId13" Type="http://schemas.openxmlformats.org/officeDocument/2006/relationships/image" Target="../media/image240.png" /><Relationship Id="rId18" Type="http://schemas.openxmlformats.org/officeDocument/2006/relationships/image" Target="../media/image245.png" /><Relationship Id="rId26" Type="http://schemas.openxmlformats.org/officeDocument/2006/relationships/image" Target="../media/image253.png" /><Relationship Id="rId3" Type="http://schemas.openxmlformats.org/officeDocument/2006/relationships/image" Target="../media/image230.png" /><Relationship Id="rId21" Type="http://schemas.openxmlformats.org/officeDocument/2006/relationships/image" Target="../media/image248.png" /><Relationship Id="rId7" Type="http://schemas.openxmlformats.org/officeDocument/2006/relationships/image" Target="../media/image234.png" /><Relationship Id="rId12" Type="http://schemas.openxmlformats.org/officeDocument/2006/relationships/image" Target="../media/image239.png" /><Relationship Id="rId17" Type="http://schemas.openxmlformats.org/officeDocument/2006/relationships/image" Target="../media/image244.png" /><Relationship Id="rId25" Type="http://schemas.openxmlformats.org/officeDocument/2006/relationships/image" Target="../media/image252.png" /><Relationship Id="rId2" Type="http://schemas.openxmlformats.org/officeDocument/2006/relationships/image" Target="../media/image229.png" /><Relationship Id="rId16" Type="http://schemas.openxmlformats.org/officeDocument/2006/relationships/image" Target="../media/image243.png" /><Relationship Id="rId20" Type="http://schemas.openxmlformats.org/officeDocument/2006/relationships/image" Target="../media/image247.png" /><Relationship Id="rId29" Type="http://schemas.openxmlformats.org/officeDocument/2006/relationships/image" Target="../media/image256.png" /><Relationship Id="rId1" Type="http://schemas.openxmlformats.org/officeDocument/2006/relationships/slideLayout" Target="../slideLayouts/slideLayout2.xml" /><Relationship Id="rId6" Type="http://schemas.openxmlformats.org/officeDocument/2006/relationships/image" Target="../media/image233.png" /><Relationship Id="rId11" Type="http://schemas.openxmlformats.org/officeDocument/2006/relationships/image" Target="../media/image238.png" /><Relationship Id="rId24" Type="http://schemas.openxmlformats.org/officeDocument/2006/relationships/image" Target="../media/image251.png" /><Relationship Id="rId32" Type="http://schemas.openxmlformats.org/officeDocument/2006/relationships/image" Target="../media/image259.png" /><Relationship Id="rId5" Type="http://schemas.openxmlformats.org/officeDocument/2006/relationships/image" Target="../media/image232.png" /><Relationship Id="rId15" Type="http://schemas.openxmlformats.org/officeDocument/2006/relationships/image" Target="../media/image242.png" /><Relationship Id="rId23" Type="http://schemas.openxmlformats.org/officeDocument/2006/relationships/image" Target="../media/image250.png" /><Relationship Id="rId28" Type="http://schemas.openxmlformats.org/officeDocument/2006/relationships/image" Target="../media/image255.png" /><Relationship Id="rId10" Type="http://schemas.openxmlformats.org/officeDocument/2006/relationships/image" Target="../media/image237.png" /><Relationship Id="rId19" Type="http://schemas.openxmlformats.org/officeDocument/2006/relationships/image" Target="../media/image246.png" /><Relationship Id="rId31" Type="http://schemas.openxmlformats.org/officeDocument/2006/relationships/image" Target="../media/image258.png" /><Relationship Id="rId4" Type="http://schemas.openxmlformats.org/officeDocument/2006/relationships/image" Target="../media/image231.png" /><Relationship Id="rId9" Type="http://schemas.openxmlformats.org/officeDocument/2006/relationships/image" Target="../media/image236.png" /><Relationship Id="rId14" Type="http://schemas.openxmlformats.org/officeDocument/2006/relationships/image" Target="../media/image241.png" /><Relationship Id="rId22" Type="http://schemas.openxmlformats.org/officeDocument/2006/relationships/image" Target="../media/image249.png" /><Relationship Id="rId27" Type="http://schemas.openxmlformats.org/officeDocument/2006/relationships/image" Target="../media/image254.png" /><Relationship Id="rId30" Type="http://schemas.openxmlformats.org/officeDocument/2006/relationships/image" Target="../media/image257.png" /></Relationships>
</file>

<file path=ppt/slides/_rels/slide132.xml.rels><?xml version="1.0" encoding="UTF-8" standalone="yes"?>
<Relationships xmlns="http://schemas.openxmlformats.org/package/2006/relationships"><Relationship Id="rId2" Type="http://schemas.openxmlformats.org/officeDocument/2006/relationships/image" Target="../media/image260.jpg" /><Relationship Id="rId1" Type="http://schemas.openxmlformats.org/officeDocument/2006/relationships/slideLayout" Target="../slideLayouts/slideLayout4.xml" /></Relationships>
</file>

<file path=ppt/slides/_rels/slide133.xml.rels><?xml version="1.0" encoding="UTF-8" standalone="yes"?>
<Relationships xmlns="http://schemas.openxmlformats.org/package/2006/relationships"><Relationship Id="rId2" Type="http://schemas.openxmlformats.org/officeDocument/2006/relationships/image" Target="../media/image261.png" /><Relationship Id="rId1" Type="http://schemas.openxmlformats.org/officeDocument/2006/relationships/slideLayout" Target="../slideLayouts/slideLayout4.xml" /></Relationships>
</file>

<file path=ppt/slides/_rels/slide134.xml.rels><?xml version="1.0" encoding="UTF-8" standalone="yes"?>
<Relationships xmlns="http://schemas.openxmlformats.org/package/2006/relationships"><Relationship Id="rId2" Type="http://schemas.openxmlformats.org/officeDocument/2006/relationships/image" Target="../media/image262.jpg" /><Relationship Id="rId1" Type="http://schemas.openxmlformats.org/officeDocument/2006/relationships/slideLayout" Target="../slideLayouts/slideLayout4.xml" /></Relationships>
</file>

<file path=ppt/slides/_rels/slide135.xml.rels><?xml version="1.0" encoding="UTF-8" standalone="yes"?>
<Relationships xmlns="http://schemas.openxmlformats.org/package/2006/relationships"><Relationship Id="rId2" Type="http://schemas.openxmlformats.org/officeDocument/2006/relationships/image" Target="../media/image263.png" /><Relationship Id="rId1" Type="http://schemas.openxmlformats.org/officeDocument/2006/relationships/slideLayout" Target="../slideLayouts/slideLayout4.xml" /></Relationships>
</file>

<file path=ppt/slides/_rels/slide136.xml.rels><?xml version="1.0" encoding="UTF-8" standalone="yes"?>
<Relationships xmlns="http://schemas.openxmlformats.org/package/2006/relationships"><Relationship Id="rId2" Type="http://schemas.openxmlformats.org/officeDocument/2006/relationships/image" Target="../media/image264.png" /><Relationship Id="rId1" Type="http://schemas.openxmlformats.org/officeDocument/2006/relationships/slideLayout" Target="../slideLayouts/slideLayout4.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2" Type="http://schemas.openxmlformats.org/officeDocument/2006/relationships/image" Target="../media/image265.jpg"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2" Type="http://schemas.openxmlformats.org/officeDocument/2006/relationships/image" Target="../media/image26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2" Type="http://schemas.openxmlformats.org/officeDocument/2006/relationships/image" Target="../media/image267.jpg"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2" Type="http://schemas.openxmlformats.org/officeDocument/2006/relationships/image" Target="../media/image268.jpg"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2" Type="http://schemas.openxmlformats.org/officeDocument/2006/relationships/image" Target="../media/image269.jpg"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2" Type="http://schemas.openxmlformats.org/officeDocument/2006/relationships/image" Target="../media/image270.png"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2" Type="http://schemas.openxmlformats.org/officeDocument/2006/relationships/image" Target="../media/image271.png"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2" Type="http://schemas.openxmlformats.org/officeDocument/2006/relationships/image" Target="../media/image272.jpg"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2" Type="http://schemas.openxmlformats.org/officeDocument/2006/relationships/image" Target="../media/image273.jpg"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2" Type="http://schemas.openxmlformats.org/officeDocument/2006/relationships/image" Target="../media/image274.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2" Type="http://schemas.openxmlformats.org/officeDocument/2006/relationships/image" Target="../media/image275.png"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2" Type="http://schemas.openxmlformats.org/officeDocument/2006/relationships/image" Target="../media/image276.png"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2" Type="http://schemas.openxmlformats.org/officeDocument/2006/relationships/image" Target="../media/image277.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36.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_rels/slide37.xml.rels><?xml version="1.0" encoding="UTF-8" standalone="yes"?>
<Relationships xmlns="http://schemas.openxmlformats.org/package/2006/relationships"><Relationship Id="rId2" Type="http://schemas.openxmlformats.org/officeDocument/2006/relationships/image" Target="../media/image16.jpg" /><Relationship Id="rId1" Type="http://schemas.openxmlformats.org/officeDocument/2006/relationships/slideLayout" Target="../slideLayouts/slideLayout4.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4.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8.jp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20.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56.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4.xml" /></Relationships>
</file>

<file path=ppt/slides/_rels/slide6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29.jpg" /><Relationship Id="rId1" Type="http://schemas.openxmlformats.org/officeDocument/2006/relationships/slideLayout" Target="../slideLayouts/slideLayout4.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2" Type="http://schemas.openxmlformats.org/officeDocument/2006/relationships/image" Target="../media/image30.jp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31.jpg" /><Relationship Id="rId1" Type="http://schemas.openxmlformats.org/officeDocument/2006/relationships/slideLayout" Target="../slideLayouts/slideLayout4.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32.jpg" /><Relationship Id="rId1" Type="http://schemas.openxmlformats.org/officeDocument/2006/relationships/slideLayout" Target="../slideLayouts/slideLayout4.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image" Target="../media/image33.jpg" /><Relationship Id="rId1" Type="http://schemas.openxmlformats.org/officeDocument/2006/relationships/slideLayout" Target="../slideLayouts/slideLayout4.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34.jpg" /><Relationship Id="rId1" Type="http://schemas.openxmlformats.org/officeDocument/2006/relationships/slideLayout" Target="../slideLayouts/slideLayout4.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35.jpg" /><Relationship Id="rId1" Type="http://schemas.openxmlformats.org/officeDocument/2006/relationships/slideLayout" Target="../slideLayouts/slideLayout4.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1430" rIns="0" bIns="0" rtlCol="0">
            <a:spAutoFit/>
          </a:bodyPr>
          <a:lstStyle/>
          <a:p>
            <a:pPr marL="17145">
              <a:lnSpc>
                <a:spcPct val="100000"/>
              </a:lnSpc>
              <a:spcBef>
                <a:spcPts val="90"/>
              </a:spcBef>
            </a:pPr>
            <a:r>
              <a:rPr spc="-5" dirty="0"/>
              <a:t>UNI</a:t>
            </a:r>
            <a:r>
              <a:rPr spc="-30" dirty="0"/>
              <a:t>T</a:t>
            </a:r>
            <a:r>
              <a:rPr spc="-10" dirty="0"/>
              <a:t>-II</a:t>
            </a:r>
          </a:p>
        </p:txBody>
      </p:sp>
      <p:sp>
        <p:nvSpPr>
          <p:cNvPr id="3" name="object 3"/>
          <p:cNvSpPr txBox="1"/>
          <p:nvPr/>
        </p:nvSpPr>
        <p:spPr>
          <a:xfrm>
            <a:off x="3119373" y="3357117"/>
            <a:ext cx="2905760" cy="574040"/>
          </a:xfrm>
          <a:prstGeom prst="rect">
            <a:avLst/>
          </a:prstGeom>
        </p:spPr>
        <p:txBody>
          <a:bodyPr vert="horz" wrap="square" lIns="0" tIns="12700" rIns="0" bIns="0" rtlCol="0">
            <a:spAutoFit/>
          </a:bodyPr>
          <a:lstStyle/>
          <a:p>
            <a:pPr marL="12700">
              <a:lnSpc>
                <a:spcPct val="100000"/>
              </a:lnSpc>
              <a:spcBef>
                <a:spcPts val="100"/>
              </a:spcBef>
            </a:pPr>
            <a:r>
              <a:rPr sz="3600" b="1" spc="-15" dirty="0">
                <a:solidFill>
                  <a:srgbClr val="FF0000"/>
                </a:solidFill>
                <a:latin typeface="Calibri"/>
                <a:cs typeface="Calibri"/>
              </a:rPr>
              <a:t>Data</a:t>
            </a:r>
            <a:r>
              <a:rPr sz="3600" b="1" spc="-50" dirty="0">
                <a:solidFill>
                  <a:srgbClr val="FF0000"/>
                </a:solidFill>
                <a:latin typeface="Calibri"/>
                <a:cs typeface="Calibri"/>
              </a:rPr>
              <a:t> </a:t>
            </a:r>
            <a:r>
              <a:rPr sz="3600" b="1" spc="-5" dirty="0">
                <a:solidFill>
                  <a:srgbClr val="FF0000"/>
                </a:solidFill>
                <a:latin typeface="Calibri"/>
                <a:cs typeface="Calibri"/>
              </a:rPr>
              <a:t>Link</a:t>
            </a:r>
            <a:r>
              <a:rPr sz="3600" b="1" spc="-30" dirty="0">
                <a:solidFill>
                  <a:srgbClr val="FF0000"/>
                </a:solidFill>
                <a:latin typeface="Calibri"/>
                <a:cs typeface="Calibri"/>
              </a:rPr>
              <a:t> Layer</a:t>
            </a:r>
            <a:endParaRPr sz="36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08603" y="353695"/>
            <a:ext cx="1529715"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F</a:t>
            </a:r>
            <a:r>
              <a:rPr sz="3600" b="0" spc="-80" dirty="0">
                <a:latin typeface="Calibri"/>
                <a:cs typeface="Calibri"/>
              </a:rPr>
              <a:t>r</a:t>
            </a:r>
            <a:r>
              <a:rPr sz="3600" b="0" dirty="0">
                <a:latin typeface="Calibri"/>
                <a:cs typeface="Calibri"/>
              </a:rPr>
              <a:t>aming</a:t>
            </a:r>
            <a:endParaRPr sz="3600">
              <a:latin typeface="Calibri"/>
              <a:cs typeface="Calibri"/>
            </a:endParaRPr>
          </a:p>
        </p:txBody>
      </p:sp>
      <p:sp>
        <p:nvSpPr>
          <p:cNvPr id="3" name="object 3"/>
          <p:cNvSpPr txBox="1"/>
          <p:nvPr/>
        </p:nvSpPr>
        <p:spPr>
          <a:xfrm>
            <a:off x="536244" y="1005966"/>
            <a:ext cx="8078470" cy="3623043"/>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10" dirty="0">
                <a:latin typeface="Calibri"/>
                <a:cs typeface="Calibri"/>
              </a:rPr>
              <a:t>Frames</a:t>
            </a:r>
            <a:r>
              <a:rPr sz="2400" spc="-5" dirty="0">
                <a:latin typeface="Calibri"/>
                <a:cs typeface="Calibri"/>
              </a:rPr>
              <a:t> </a:t>
            </a:r>
            <a:r>
              <a:rPr sz="2400" spc="-20" dirty="0">
                <a:latin typeface="Calibri"/>
                <a:cs typeface="Calibri"/>
              </a:rPr>
              <a:t>are</a:t>
            </a:r>
            <a:r>
              <a:rPr sz="2400" spc="-15" dirty="0">
                <a:latin typeface="Calibri"/>
                <a:cs typeface="Calibri"/>
              </a:rPr>
              <a:t> </a:t>
            </a:r>
            <a:r>
              <a:rPr sz="2400" spc="-10" dirty="0">
                <a:latin typeface="Calibri"/>
                <a:cs typeface="Calibri"/>
              </a:rPr>
              <a:t>generally</a:t>
            </a:r>
            <a:r>
              <a:rPr sz="2400" spc="-5" dirty="0">
                <a:latin typeface="Calibri"/>
                <a:cs typeface="Calibri"/>
              </a:rPr>
              <a:t> </a:t>
            </a:r>
            <a:r>
              <a:rPr sz="2400" spc="-15" dirty="0">
                <a:latin typeface="Calibri"/>
                <a:cs typeface="Calibri"/>
              </a:rPr>
              <a:t>data</a:t>
            </a:r>
            <a:r>
              <a:rPr sz="2400" spc="-10" dirty="0">
                <a:latin typeface="Calibri"/>
                <a:cs typeface="Calibri"/>
              </a:rPr>
              <a:t> </a:t>
            </a:r>
            <a:r>
              <a:rPr sz="2400" spc="-5" dirty="0">
                <a:latin typeface="Calibri"/>
                <a:cs typeface="Calibri"/>
              </a:rPr>
              <a:t>unit</a:t>
            </a:r>
            <a:r>
              <a:rPr sz="2400" dirty="0">
                <a:latin typeface="Calibri"/>
                <a:cs typeface="Calibri"/>
              </a:rPr>
              <a:t> of</a:t>
            </a:r>
            <a:r>
              <a:rPr sz="2400" spc="5" dirty="0">
                <a:latin typeface="Calibri"/>
                <a:cs typeface="Calibri"/>
              </a:rPr>
              <a:t> </a:t>
            </a:r>
            <a:r>
              <a:rPr sz="2400" spc="-15" dirty="0">
                <a:latin typeface="Calibri"/>
                <a:cs typeface="Calibri"/>
              </a:rPr>
              <a:t>data</a:t>
            </a:r>
            <a:r>
              <a:rPr sz="2400" spc="-10" dirty="0">
                <a:latin typeface="Calibri"/>
                <a:cs typeface="Calibri"/>
              </a:rPr>
              <a:t> </a:t>
            </a:r>
            <a:r>
              <a:rPr sz="2400" spc="-5" dirty="0">
                <a:latin typeface="Calibri"/>
                <a:cs typeface="Calibri"/>
              </a:rPr>
              <a:t>link</a:t>
            </a:r>
            <a:r>
              <a:rPr sz="2400" dirty="0">
                <a:latin typeface="Calibri"/>
                <a:cs typeface="Calibri"/>
              </a:rPr>
              <a:t> </a:t>
            </a:r>
            <a:r>
              <a:rPr sz="2400" spc="-25" dirty="0">
                <a:latin typeface="Calibri"/>
                <a:cs typeface="Calibri"/>
              </a:rPr>
              <a:t>layer</a:t>
            </a:r>
            <a:r>
              <a:rPr sz="2400" spc="-20" dirty="0">
                <a:latin typeface="Calibri"/>
                <a:cs typeface="Calibri"/>
              </a:rPr>
              <a:t> </a:t>
            </a:r>
            <a:r>
              <a:rPr sz="2400" spc="-10" dirty="0">
                <a:latin typeface="Calibri"/>
                <a:cs typeface="Calibri"/>
              </a:rPr>
              <a:t>that</a:t>
            </a:r>
            <a:r>
              <a:rPr sz="2400" spc="-5" dirty="0">
                <a:latin typeface="Calibri"/>
                <a:cs typeface="Calibri"/>
              </a:rPr>
              <a:t> </a:t>
            </a:r>
            <a:r>
              <a:rPr sz="2400" dirty="0">
                <a:latin typeface="Calibri"/>
                <a:cs typeface="Calibri"/>
              </a:rPr>
              <a:t>is </a:t>
            </a:r>
            <a:r>
              <a:rPr sz="2400" spc="5" dirty="0">
                <a:latin typeface="Calibri"/>
                <a:cs typeface="Calibri"/>
              </a:rPr>
              <a:t> </a:t>
            </a:r>
            <a:r>
              <a:rPr sz="2400" spc="-15" dirty="0">
                <a:latin typeface="Calibri"/>
                <a:cs typeface="Calibri"/>
              </a:rPr>
              <a:t>transmitted </a:t>
            </a:r>
            <a:r>
              <a:rPr sz="2400" dirty="0">
                <a:latin typeface="Calibri"/>
                <a:cs typeface="Calibri"/>
              </a:rPr>
              <a:t>or </a:t>
            </a:r>
            <a:r>
              <a:rPr sz="2400" spc="-20" dirty="0">
                <a:latin typeface="Calibri"/>
                <a:cs typeface="Calibri"/>
              </a:rPr>
              <a:t>transferred </a:t>
            </a:r>
            <a:r>
              <a:rPr sz="2400" spc="-5" dirty="0">
                <a:latin typeface="Calibri"/>
                <a:cs typeface="Calibri"/>
              </a:rPr>
              <a:t>among </a:t>
            </a:r>
            <a:r>
              <a:rPr sz="2400" spc="-10" dirty="0">
                <a:latin typeface="Calibri"/>
                <a:cs typeface="Calibri"/>
              </a:rPr>
              <a:t>various network points. </a:t>
            </a:r>
            <a:r>
              <a:rPr sz="2400" spc="-30" dirty="0">
                <a:latin typeface="Calibri"/>
                <a:cs typeface="Calibri"/>
              </a:rPr>
              <a:t>It </a:t>
            </a:r>
            <a:r>
              <a:rPr sz="2400" spc="-25" dirty="0">
                <a:latin typeface="Calibri"/>
                <a:cs typeface="Calibri"/>
              </a:rPr>
              <a:t> </a:t>
            </a:r>
            <a:r>
              <a:rPr sz="2400" dirty="0">
                <a:latin typeface="Calibri"/>
                <a:cs typeface="Calibri"/>
              </a:rPr>
              <a:t>includes</a:t>
            </a:r>
            <a:r>
              <a:rPr sz="2400" spc="5" dirty="0">
                <a:latin typeface="Calibri"/>
                <a:cs typeface="Calibri"/>
              </a:rPr>
              <a:t> </a:t>
            </a:r>
            <a:r>
              <a:rPr sz="2400" spc="-10" dirty="0">
                <a:latin typeface="Calibri"/>
                <a:cs typeface="Calibri"/>
              </a:rPr>
              <a:t>complete</a:t>
            </a:r>
            <a:r>
              <a:rPr sz="2400" spc="-5" dirty="0">
                <a:latin typeface="Calibri"/>
                <a:cs typeface="Calibri"/>
              </a:rPr>
              <a:t> </a:t>
            </a:r>
            <a:r>
              <a:rPr sz="2400" spc="-10" dirty="0">
                <a:latin typeface="Calibri"/>
                <a:cs typeface="Calibri"/>
              </a:rPr>
              <a:t>and</a:t>
            </a:r>
            <a:r>
              <a:rPr sz="2400" spc="-5" dirty="0">
                <a:latin typeface="Calibri"/>
                <a:cs typeface="Calibri"/>
              </a:rPr>
              <a:t> </a:t>
            </a:r>
            <a:r>
              <a:rPr sz="2400" dirty="0">
                <a:latin typeface="Calibri"/>
                <a:cs typeface="Calibri"/>
              </a:rPr>
              <a:t>full</a:t>
            </a:r>
            <a:r>
              <a:rPr sz="2400" spc="5" dirty="0">
                <a:latin typeface="Calibri"/>
                <a:cs typeface="Calibri"/>
              </a:rPr>
              <a:t> </a:t>
            </a:r>
            <a:r>
              <a:rPr sz="2400" dirty="0">
                <a:latin typeface="Calibri"/>
                <a:cs typeface="Calibri"/>
              </a:rPr>
              <a:t>addressing,</a:t>
            </a:r>
            <a:r>
              <a:rPr sz="2400" spc="5" dirty="0">
                <a:latin typeface="Calibri"/>
                <a:cs typeface="Calibri"/>
              </a:rPr>
              <a:t> </a:t>
            </a:r>
            <a:r>
              <a:rPr sz="2400" spc="-20" dirty="0">
                <a:latin typeface="Calibri"/>
                <a:cs typeface="Calibri"/>
              </a:rPr>
              <a:t>protocols</a:t>
            </a:r>
            <a:r>
              <a:rPr sz="2400" spc="-15" dirty="0">
                <a:latin typeface="Calibri"/>
                <a:cs typeface="Calibri"/>
              </a:rPr>
              <a:t> </a:t>
            </a:r>
            <a:r>
              <a:rPr sz="2400" spc="-10" dirty="0">
                <a:latin typeface="Calibri"/>
                <a:cs typeface="Calibri"/>
              </a:rPr>
              <a:t>that</a:t>
            </a:r>
            <a:r>
              <a:rPr sz="2400" spc="-5" dirty="0">
                <a:latin typeface="Calibri"/>
                <a:cs typeface="Calibri"/>
              </a:rPr>
              <a:t> </a:t>
            </a:r>
            <a:r>
              <a:rPr sz="2400" spc="-10" dirty="0">
                <a:latin typeface="Calibri"/>
                <a:cs typeface="Calibri"/>
              </a:rPr>
              <a:t>are </a:t>
            </a:r>
            <a:r>
              <a:rPr sz="2400" spc="-5" dirty="0">
                <a:latin typeface="Calibri"/>
                <a:cs typeface="Calibri"/>
              </a:rPr>
              <a:t> essential,</a:t>
            </a:r>
            <a:r>
              <a:rPr sz="2400" spc="-40" dirty="0">
                <a:latin typeface="Calibri"/>
                <a:cs typeface="Calibri"/>
              </a:rPr>
              <a:t> </a:t>
            </a:r>
            <a:r>
              <a:rPr sz="2400" spc="5" dirty="0">
                <a:latin typeface="Calibri"/>
                <a:cs typeface="Calibri"/>
              </a:rPr>
              <a:t>and</a:t>
            </a:r>
            <a:r>
              <a:rPr sz="2400" spc="-5" dirty="0">
                <a:latin typeface="Calibri"/>
                <a:cs typeface="Calibri"/>
              </a:rPr>
              <a:t> </a:t>
            </a:r>
            <a:r>
              <a:rPr sz="2400" spc="-10" dirty="0">
                <a:latin typeface="Calibri"/>
                <a:cs typeface="Calibri"/>
              </a:rPr>
              <a:t>information</a:t>
            </a:r>
            <a:r>
              <a:rPr sz="2400" spc="-65" dirty="0">
                <a:latin typeface="Calibri"/>
                <a:cs typeface="Calibri"/>
              </a:rPr>
              <a:t> </a:t>
            </a:r>
            <a:r>
              <a:rPr sz="2400" dirty="0">
                <a:latin typeface="Calibri"/>
                <a:cs typeface="Calibri"/>
              </a:rPr>
              <a:t>under</a:t>
            </a:r>
            <a:r>
              <a:rPr sz="2400" spc="-25" dirty="0">
                <a:latin typeface="Calibri"/>
                <a:cs typeface="Calibri"/>
              </a:rPr>
              <a:t> </a:t>
            </a:r>
            <a:r>
              <a:rPr sz="2400" spc="-15" dirty="0">
                <a:latin typeface="Calibri"/>
                <a:cs typeface="Calibri"/>
              </a:rPr>
              <a:t>control.</a:t>
            </a:r>
            <a:endParaRPr sz="2400" dirty="0">
              <a:latin typeface="Calibri"/>
              <a:cs typeface="Calibri"/>
            </a:endParaRPr>
          </a:p>
          <a:p>
            <a:pPr>
              <a:lnSpc>
                <a:spcPct val="100000"/>
              </a:lnSpc>
              <a:spcBef>
                <a:spcPts val="10"/>
              </a:spcBef>
            </a:pPr>
            <a:endParaRPr sz="3300" dirty="0">
              <a:latin typeface="Calibri"/>
              <a:cs typeface="Calibri"/>
            </a:endParaRPr>
          </a:p>
          <a:p>
            <a:pPr marL="12700">
              <a:lnSpc>
                <a:spcPct val="100000"/>
              </a:lnSpc>
            </a:pPr>
            <a:r>
              <a:rPr sz="2400" b="1" spc="-5" dirty="0">
                <a:latin typeface="Calibri"/>
                <a:cs typeface="Calibri"/>
              </a:rPr>
              <a:t>Methods </a:t>
            </a:r>
            <a:r>
              <a:rPr sz="2400" b="1" dirty="0">
                <a:latin typeface="Calibri"/>
                <a:cs typeface="Calibri"/>
              </a:rPr>
              <a:t>of</a:t>
            </a:r>
            <a:r>
              <a:rPr sz="2400" b="1" spc="-45" dirty="0">
                <a:latin typeface="Calibri"/>
                <a:cs typeface="Calibri"/>
              </a:rPr>
              <a:t> </a:t>
            </a:r>
            <a:r>
              <a:rPr sz="2400" b="1" spc="-10" dirty="0">
                <a:latin typeface="Calibri"/>
                <a:cs typeface="Calibri"/>
              </a:rPr>
              <a:t>Framing:</a:t>
            </a:r>
            <a:endParaRPr sz="3300" dirty="0">
              <a:latin typeface="Calibri"/>
              <a:cs typeface="Calibri"/>
            </a:endParaRPr>
          </a:p>
          <a:p>
            <a:pPr marL="245745" indent="-233679">
              <a:lnSpc>
                <a:spcPct val="100000"/>
              </a:lnSpc>
              <a:buSzPct val="95833"/>
              <a:buAutoNum type="arabicPeriod"/>
              <a:tabLst>
                <a:tab pos="246379" algn="l"/>
              </a:tabLst>
            </a:pPr>
            <a:r>
              <a:rPr sz="2400" spc="-20" dirty="0">
                <a:latin typeface="Calibri"/>
                <a:cs typeface="Calibri"/>
              </a:rPr>
              <a:t>Byte </a:t>
            </a:r>
            <a:r>
              <a:rPr sz="2400" spc="-10" dirty="0">
                <a:latin typeface="Calibri"/>
                <a:cs typeface="Calibri"/>
              </a:rPr>
              <a:t>count</a:t>
            </a:r>
            <a:r>
              <a:rPr sz="2400" spc="-35" dirty="0">
                <a:latin typeface="Calibri"/>
                <a:cs typeface="Calibri"/>
              </a:rPr>
              <a:t> </a:t>
            </a:r>
            <a:r>
              <a:rPr sz="2400" dirty="0">
                <a:latin typeface="Calibri"/>
                <a:cs typeface="Calibri"/>
              </a:rPr>
              <a:t>or</a:t>
            </a:r>
            <a:r>
              <a:rPr sz="2400" spc="-25" dirty="0">
                <a:latin typeface="Calibri"/>
                <a:cs typeface="Calibri"/>
              </a:rPr>
              <a:t> </a:t>
            </a:r>
            <a:r>
              <a:rPr sz="2400" spc="-10" dirty="0">
                <a:latin typeface="Calibri"/>
                <a:cs typeface="Calibri"/>
              </a:rPr>
              <a:t>Character</a:t>
            </a:r>
            <a:r>
              <a:rPr sz="2400" spc="-30" dirty="0">
                <a:latin typeface="Calibri"/>
                <a:cs typeface="Calibri"/>
              </a:rPr>
              <a:t> </a:t>
            </a:r>
            <a:r>
              <a:rPr sz="2400" spc="-5" dirty="0">
                <a:latin typeface="Calibri"/>
                <a:cs typeface="Calibri"/>
              </a:rPr>
              <a:t>count.</a:t>
            </a:r>
            <a:endParaRPr sz="2400" dirty="0">
              <a:latin typeface="Calibri"/>
              <a:cs typeface="Calibri"/>
            </a:endParaRPr>
          </a:p>
          <a:p>
            <a:pPr marL="12700" marR="1687830">
              <a:lnSpc>
                <a:spcPct val="120100"/>
              </a:lnSpc>
              <a:buSzPct val="95833"/>
              <a:buAutoNum type="arabicPeriod"/>
              <a:tabLst>
                <a:tab pos="245745" algn="l"/>
              </a:tabLst>
            </a:pPr>
            <a:r>
              <a:rPr sz="2400" spc="-5" dirty="0">
                <a:latin typeface="Calibri"/>
                <a:cs typeface="Calibri"/>
              </a:rPr>
              <a:t>Flag </a:t>
            </a:r>
            <a:r>
              <a:rPr sz="2400" spc="-15" dirty="0">
                <a:latin typeface="Calibri"/>
                <a:cs typeface="Calibri"/>
              </a:rPr>
              <a:t>Bytes </a:t>
            </a:r>
            <a:r>
              <a:rPr sz="2400" dirty="0">
                <a:latin typeface="Calibri"/>
                <a:cs typeface="Calibri"/>
              </a:rPr>
              <a:t>with </a:t>
            </a:r>
            <a:r>
              <a:rPr sz="2400" spc="-15" dirty="0">
                <a:latin typeface="Calibri"/>
                <a:cs typeface="Calibri"/>
              </a:rPr>
              <a:t>Byte </a:t>
            </a:r>
            <a:r>
              <a:rPr sz="2400" spc="-5" dirty="0">
                <a:latin typeface="Calibri"/>
                <a:cs typeface="Calibri"/>
              </a:rPr>
              <a:t>stuffing </a:t>
            </a:r>
            <a:r>
              <a:rPr sz="2400" dirty="0">
                <a:latin typeface="Calibri"/>
                <a:cs typeface="Calibri"/>
              </a:rPr>
              <a:t>or </a:t>
            </a:r>
            <a:r>
              <a:rPr sz="2400" spc="-10" dirty="0">
                <a:latin typeface="Calibri"/>
                <a:cs typeface="Calibri"/>
              </a:rPr>
              <a:t>character </a:t>
            </a:r>
            <a:r>
              <a:rPr sz="2400" spc="-5" dirty="0">
                <a:latin typeface="Calibri"/>
                <a:cs typeface="Calibri"/>
              </a:rPr>
              <a:t>stuffing. </a:t>
            </a:r>
            <a:r>
              <a:rPr sz="2400" spc="-530" dirty="0">
                <a:latin typeface="Calibri"/>
                <a:cs typeface="Calibri"/>
              </a:rPr>
              <a:t> </a:t>
            </a:r>
            <a:r>
              <a:rPr sz="2400" spc="-5" dirty="0">
                <a:latin typeface="Calibri"/>
                <a:cs typeface="Calibri"/>
              </a:rPr>
              <a:t>3.Flag</a:t>
            </a:r>
            <a:r>
              <a:rPr sz="2400" spc="-35" dirty="0">
                <a:latin typeface="Calibri"/>
                <a:cs typeface="Calibri"/>
              </a:rPr>
              <a:t> </a:t>
            </a:r>
            <a:r>
              <a:rPr sz="2400" dirty="0">
                <a:latin typeface="Calibri"/>
                <a:cs typeface="Calibri"/>
              </a:rPr>
              <a:t>bits</a:t>
            </a:r>
            <a:r>
              <a:rPr sz="2400" spc="-15" dirty="0">
                <a:latin typeface="Calibri"/>
                <a:cs typeface="Calibri"/>
              </a:rPr>
              <a:t> </a:t>
            </a:r>
            <a:r>
              <a:rPr sz="2400" spc="-5" dirty="0">
                <a:latin typeface="Calibri"/>
                <a:cs typeface="Calibri"/>
              </a:rPr>
              <a:t>with</a:t>
            </a:r>
            <a:r>
              <a:rPr sz="2400" spc="-25" dirty="0">
                <a:latin typeface="Calibri"/>
                <a:cs typeface="Calibri"/>
              </a:rPr>
              <a:t> </a:t>
            </a:r>
            <a:r>
              <a:rPr sz="2400" spc="-5" dirty="0">
                <a:latin typeface="Calibri"/>
                <a:cs typeface="Calibri"/>
              </a:rPr>
              <a:t>Bit stuffing.</a:t>
            </a:r>
            <a:endParaRPr sz="2400" dirty="0">
              <a:latin typeface="Calibri"/>
              <a:cs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454" y="382600"/>
            <a:ext cx="3153410" cy="512445"/>
          </a:xfrm>
          <a:prstGeom prst="rect">
            <a:avLst/>
          </a:prstGeom>
        </p:spPr>
        <p:txBody>
          <a:bodyPr vert="horz" wrap="square" lIns="0" tIns="12065" rIns="0" bIns="0" rtlCol="0">
            <a:spAutoFit/>
          </a:bodyPr>
          <a:lstStyle/>
          <a:p>
            <a:pPr marL="12700">
              <a:lnSpc>
                <a:spcPct val="100000"/>
              </a:lnSpc>
              <a:spcBef>
                <a:spcPts val="95"/>
              </a:spcBef>
            </a:pPr>
            <a:r>
              <a:rPr dirty="0"/>
              <a:t>Binary</a:t>
            </a:r>
            <a:r>
              <a:rPr spc="-65" dirty="0"/>
              <a:t> </a:t>
            </a:r>
            <a:r>
              <a:rPr spc="-20" dirty="0"/>
              <a:t>Countdown</a:t>
            </a:r>
          </a:p>
        </p:txBody>
      </p:sp>
      <p:pic>
        <p:nvPicPr>
          <p:cNvPr id="3" name="object 3"/>
          <p:cNvPicPr/>
          <p:nvPr/>
        </p:nvPicPr>
        <p:blipFill>
          <a:blip r:embed="rId2" cstate="print"/>
          <a:stretch>
            <a:fillRect/>
          </a:stretch>
        </p:blipFill>
        <p:spPr>
          <a:xfrm>
            <a:off x="1331975" y="1542288"/>
            <a:ext cx="6009104" cy="4032504"/>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6994" y="2899359"/>
            <a:ext cx="5428615" cy="695325"/>
          </a:xfrm>
          <a:prstGeom prst="rect">
            <a:avLst/>
          </a:prstGeom>
        </p:spPr>
        <p:txBody>
          <a:bodyPr vert="horz" wrap="square" lIns="0" tIns="12065" rIns="0" bIns="0" rtlCol="0">
            <a:spAutoFit/>
          </a:bodyPr>
          <a:lstStyle/>
          <a:p>
            <a:pPr marL="12700">
              <a:lnSpc>
                <a:spcPct val="100000"/>
              </a:lnSpc>
              <a:spcBef>
                <a:spcPts val="95"/>
              </a:spcBef>
            </a:pPr>
            <a:r>
              <a:rPr sz="4400" b="0" spc="-5" dirty="0">
                <a:latin typeface="Arial MT"/>
                <a:cs typeface="Arial MT"/>
              </a:rPr>
              <a:t>Wired</a:t>
            </a:r>
            <a:r>
              <a:rPr sz="4400" b="0" spc="-15" dirty="0">
                <a:latin typeface="Arial MT"/>
                <a:cs typeface="Arial MT"/>
              </a:rPr>
              <a:t> </a:t>
            </a:r>
            <a:r>
              <a:rPr sz="4400" b="0" spc="-5" dirty="0">
                <a:latin typeface="Arial MT"/>
                <a:cs typeface="Arial MT"/>
              </a:rPr>
              <a:t>LANs:</a:t>
            </a:r>
            <a:r>
              <a:rPr sz="4400" b="0" spc="-25" dirty="0">
                <a:latin typeface="Arial MT"/>
                <a:cs typeface="Arial MT"/>
              </a:rPr>
              <a:t> </a:t>
            </a:r>
            <a:r>
              <a:rPr sz="4400" b="0" spc="-5" dirty="0">
                <a:latin typeface="Arial MT"/>
                <a:cs typeface="Arial MT"/>
              </a:rPr>
              <a:t>Ethernet</a:t>
            </a:r>
            <a:endParaRPr sz="4400">
              <a:latin typeface="Arial MT"/>
              <a:cs typeface="Arial MT"/>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38" y="0"/>
            <a:ext cx="9153525" cy="1381125"/>
            <a:chOff x="-3238" y="0"/>
            <a:chExt cx="9153525" cy="1381125"/>
          </a:xfrm>
        </p:grpSpPr>
        <p:sp>
          <p:nvSpPr>
            <p:cNvPr id="3" name="object 3"/>
            <p:cNvSpPr/>
            <p:nvPr/>
          </p:nvSpPr>
          <p:spPr>
            <a:xfrm>
              <a:off x="1524" y="1524"/>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33CCFF"/>
            </a:solidFill>
          </p:spPr>
          <p:txBody>
            <a:bodyPr wrap="square" lIns="0" tIns="0" rIns="0" bIns="0" rtlCol="0"/>
            <a:lstStyle/>
            <a:p>
              <a:endParaRPr/>
            </a:p>
          </p:txBody>
        </p:sp>
        <p:sp>
          <p:nvSpPr>
            <p:cNvPr id="4" name="object 4"/>
            <p:cNvSpPr/>
            <p:nvPr/>
          </p:nvSpPr>
          <p:spPr>
            <a:xfrm>
              <a:off x="1524" y="1524"/>
              <a:ext cx="9144000" cy="1371600"/>
            </a:xfrm>
            <a:custGeom>
              <a:avLst/>
              <a:gdLst/>
              <a:ahLst/>
              <a:cxnLst/>
              <a:rect l="l" t="t" r="r" b="b"/>
              <a:pathLst>
                <a:path w="9144000" h="1371600">
                  <a:moveTo>
                    <a:pt x="0" y="1371600"/>
                  </a:moveTo>
                  <a:lnTo>
                    <a:pt x="9144000" y="1371600"/>
                  </a:lnTo>
                  <a:lnTo>
                    <a:pt x="9144000" y="0"/>
                  </a:lnTo>
                  <a:lnTo>
                    <a:pt x="0" y="0"/>
                  </a:lnTo>
                  <a:lnTo>
                    <a:pt x="0" y="1371600"/>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231648" y="371830"/>
              <a:ext cx="2546477" cy="513359"/>
            </a:xfrm>
            <a:prstGeom prst="rect">
              <a:avLst/>
            </a:prstGeom>
          </p:spPr>
        </p:pic>
      </p:grpSp>
      <p:sp>
        <p:nvSpPr>
          <p:cNvPr id="6" name="object 6"/>
          <p:cNvSpPr txBox="1"/>
          <p:nvPr/>
        </p:nvSpPr>
        <p:spPr>
          <a:xfrm>
            <a:off x="365252" y="430225"/>
            <a:ext cx="226949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Times New Roman"/>
                <a:cs typeface="Times New Roman"/>
              </a:rPr>
              <a:t>1.1</a:t>
            </a:r>
            <a:r>
              <a:rPr sz="1800" spc="-65" dirty="0">
                <a:latin typeface="Times New Roman"/>
                <a:cs typeface="Times New Roman"/>
              </a:rPr>
              <a:t> </a:t>
            </a:r>
            <a:r>
              <a:rPr sz="1800" dirty="0">
                <a:latin typeface="Times New Roman"/>
                <a:cs typeface="Times New Roman"/>
              </a:rPr>
              <a:t>IEEE</a:t>
            </a:r>
            <a:r>
              <a:rPr sz="1800" spc="-25" dirty="0">
                <a:latin typeface="Times New Roman"/>
                <a:cs typeface="Times New Roman"/>
              </a:rPr>
              <a:t> STANDARDS</a:t>
            </a:r>
            <a:endParaRPr sz="1800">
              <a:latin typeface="Times New Roman"/>
              <a:cs typeface="Times New Roman"/>
            </a:endParaRPr>
          </a:p>
        </p:txBody>
      </p:sp>
      <p:grpSp>
        <p:nvGrpSpPr>
          <p:cNvPr id="7" name="object 7"/>
          <p:cNvGrpSpPr/>
          <p:nvPr/>
        </p:nvGrpSpPr>
        <p:grpSpPr>
          <a:xfrm>
            <a:off x="173736" y="1301534"/>
            <a:ext cx="8517890" cy="2924810"/>
            <a:chOff x="173736" y="1301534"/>
            <a:chExt cx="8517890" cy="2924810"/>
          </a:xfrm>
        </p:grpSpPr>
        <p:pic>
          <p:nvPicPr>
            <p:cNvPr id="8" name="object 8"/>
            <p:cNvPicPr/>
            <p:nvPr/>
          </p:nvPicPr>
          <p:blipFill>
            <a:blip r:embed="rId3" cstate="print"/>
            <a:stretch>
              <a:fillRect/>
            </a:stretch>
          </p:blipFill>
          <p:spPr>
            <a:xfrm>
              <a:off x="173736" y="1301534"/>
              <a:ext cx="769416" cy="790790"/>
            </a:xfrm>
            <a:prstGeom prst="rect">
              <a:avLst/>
            </a:prstGeom>
          </p:spPr>
        </p:pic>
        <p:pic>
          <p:nvPicPr>
            <p:cNvPr id="9" name="object 9"/>
            <p:cNvPicPr/>
            <p:nvPr/>
          </p:nvPicPr>
          <p:blipFill>
            <a:blip r:embed="rId4" cstate="print"/>
            <a:stretch>
              <a:fillRect/>
            </a:stretch>
          </p:blipFill>
          <p:spPr>
            <a:xfrm>
              <a:off x="630936" y="1301534"/>
              <a:ext cx="1183970" cy="790790"/>
            </a:xfrm>
            <a:prstGeom prst="rect">
              <a:avLst/>
            </a:prstGeom>
          </p:spPr>
        </p:pic>
        <p:pic>
          <p:nvPicPr>
            <p:cNvPr id="10" name="object 10"/>
            <p:cNvPicPr/>
            <p:nvPr/>
          </p:nvPicPr>
          <p:blipFill>
            <a:blip r:embed="rId5" cstate="print"/>
            <a:stretch>
              <a:fillRect/>
            </a:stretch>
          </p:blipFill>
          <p:spPr>
            <a:xfrm>
              <a:off x="1344168" y="1301534"/>
              <a:ext cx="559104" cy="790790"/>
            </a:xfrm>
            <a:prstGeom prst="rect">
              <a:avLst/>
            </a:prstGeom>
          </p:spPr>
        </p:pic>
        <p:pic>
          <p:nvPicPr>
            <p:cNvPr id="11" name="object 11"/>
            <p:cNvPicPr/>
            <p:nvPr/>
          </p:nvPicPr>
          <p:blipFill>
            <a:blip r:embed="rId6" cstate="print"/>
            <a:stretch>
              <a:fillRect/>
            </a:stretch>
          </p:blipFill>
          <p:spPr>
            <a:xfrm>
              <a:off x="1588008" y="1301534"/>
              <a:ext cx="906602" cy="790790"/>
            </a:xfrm>
            <a:prstGeom prst="rect">
              <a:avLst/>
            </a:prstGeom>
          </p:spPr>
        </p:pic>
        <p:pic>
          <p:nvPicPr>
            <p:cNvPr id="12" name="object 12"/>
            <p:cNvPicPr/>
            <p:nvPr/>
          </p:nvPicPr>
          <p:blipFill>
            <a:blip r:embed="rId7" cstate="print"/>
            <a:stretch>
              <a:fillRect/>
            </a:stretch>
          </p:blipFill>
          <p:spPr>
            <a:xfrm>
              <a:off x="2182368" y="1301534"/>
              <a:ext cx="1891030" cy="790790"/>
            </a:xfrm>
            <a:prstGeom prst="rect">
              <a:avLst/>
            </a:prstGeom>
          </p:spPr>
        </p:pic>
        <p:pic>
          <p:nvPicPr>
            <p:cNvPr id="13" name="object 13"/>
            <p:cNvPicPr/>
            <p:nvPr/>
          </p:nvPicPr>
          <p:blipFill>
            <a:blip r:embed="rId8" cstate="print"/>
            <a:stretch>
              <a:fillRect/>
            </a:stretch>
          </p:blipFill>
          <p:spPr>
            <a:xfrm>
              <a:off x="3758183" y="1301534"/>
              <a:ext cx="1497964" cy="790790"/>
            </a:xfrm>
            <a:prstGeom prst="rect">
              <a:avLst/>
            </a:prstGeom>
          </p:spPr>
        </p:pic>
        <p:pic>
          <p:nvPicPr>
            <p:cNvPr id="14" name="object 14"/>
            <p:cNvPicPr/>
            <p:nvPr/>
          </p:nvPicPr>
          <p:blipFill>
            <a:blip r:embed="rId9" cstate="print"/>
            <a:stretch>
              <a:fillRect/>
            </a:stretch>
          </p:blipFill>
          <p:spPr>
            <a:xfrm>
              <a:off x="4940807" y="1301534"/>
              <a:ext cx="751116" cy="790790"/>
            </a:xfrm>
            <a:prstGeom prst="rect">
              <a:avLst/>
            </a:prstGeom>
          </p:spPr>
        </p:pic>
        <p:pic>
          <p:nvPicPr>
            <p:cNvPr id="15" name="object 15"/>
            <p:cNvPicPr/>
            <p:nvPr/>
          </p:nvPicPr>
          <p:blipFill>
            <a:blip r:embed="rId6" cstate="print"/>
            <a:stretch>
              <a:fillRect/>
            </a:stretch>
          </p:blipFill>
          <p:spPr>
            <a:xfrm>
              <a:off x="5376671" y="1301534"/>
              <a:ext cx="906602" cy="790790"/>
            </a:xfrm>
            <a:prstGeom prst="rect">
              <a:avLst/>
            </a:prstGeom>
          </p:spPr>
        </p:pic>
        <p:pic>
          <p:nvPicPr>
            <p:cNvPr id="16" name="object 16"/>
            <p:cNvPicPr/>
            <p:nvPr/>
          </p:nvPicPr>
          <p:blipFill>
            <a:blip r:embed="rId10" cstate="print"/>
            <a:stretch>
              <a:fillRect/>
            </a:stretch>
          </p:blipFill>
          <p:spPr>
            <a:xfrm>
              <a:off x="5971032" y="1301534"/>
              <a:ext cx="1235760" cy="790790"/>
            </a:xfrm>
            <a:prstGeom prst="rect">
              <a:avLst/>
            </a:prstGeom>
          </p:spPr>
        </p:pic>
        <p:pic>
          <p:nvPicPr>
            <p:cNvPr id="17" name="object 17"/>
            <p:cNvPicPr/>
            <p:nvPr/>
          </p:nvPicPr>
          <p:blipFill>
            <a:blip r:embed="rId11" cstate="print"/>
            <a:stretch>
              <a:fillRect/>
            </a:stretch>
          </p:blipFill>
          <p:spPr>
            <a:xfrm>
              <a:off x="6894576" y="1301534"/>
              <a:ext cx="1461389" cy="790790"/>
            </a:xfrm>
            <a:prstGeom prst="rect">
              <a:avLst/>
            </a:prstGeom>
          </p:spPr>
        </p:pic>
        <p:pic>
          <p:nvPicPr>
            <p:cNvPr id="18" name="object 18"/>
            <p:cNvPicPr/>
            <p:nvPr/>
          </p:nvPicPr>
          <p:blipFill>
            <a:blip r:embed="rId12" cstate="print"/>
            <a:stretch>
              <a:fillRect/>
            </a:stretch>
          </p:blipFill>
          <p:spPr>
            <a:xfrm>
              <a:off x="8040624" y="1301534"/>
              <a:ext cx="650570" cy="790790"/>
            </a:xfrm>
            <a:prstGeom prst="rect">
              <a:avLst/>
            </a:prstGeom>
          </p:spPr>
        </p:pic>
        <p:pic>
          <p:nvPicPr>
            <p:cNvPr id="19" name="object 19"/>
            <p:cNvPicPr/>
            <p:nvPr/>
          </p:nvPicPr>
          <p:blipFill>
            <a:blip r:embed="rId13" cstate="print"/>
            <a:stretch>
              <a:fillRect/>
            </a:stretch>
          </p:blipFill>
          <p:spPr>
            <a:xfrm>
              <a:off x="173736" y="1728254"/>
              <a:ext cx="1552828" cy="790790"/>
            </a:xfrm>
            <a:prstGeom prst="rect">
              <a:avLst/>
            </a:prstGeom>
          </p:spPr>
        </p:pic>
        <p:pic>
          <p:nvPicPr>
            <p:cNvPr id="20" name="object 20"/>
            <p:cNvPicPr/>
            <p:nvPr/>
          </p:nvPicPr>
          <p:blipFill>
            <a:blip r:embed="rId14" cstate="print"/>
            <a:stretch>
              <a:fillRect/>
            </a:stretch>
          </p:blipFill>
          <p:spPr>
            <a:xfrm>
              <a:off x="1402080" y="1728254"/>
              <a:ext cx="1336420" cy="790790"/>
            </a:xfrm>
            <a:prstGeom prst="rect">
              <a:avLst/>
            </a:prstGeom>
          </p:spPr>
        </p:pic>
        <p:pic>
          <p:nvPicPr>
            <p:cNvPr id="21" name="object 21"/>
            <p:cNvPicPr/>
            <p:nvPr/>
          </p:nvPicPr>
          <p:blipFill>
            <a:blip r:embed="rId15" cstate="print"/>
            <a:stretch>
              <a:fillRect/>
            </a:stretch>
          </p:blipFill>
          <p:spPr>
            <a:xfrm>
              <a:off x="2414015" y="1728254"/>
              <a:ext cx="1503933" cy="790790"/>
            </a:xfrm>
            <a:prstGeom prst="rect">
              <a:avLst/>
            </a:prstGeom>
          </p:spPr>
        </p:pic>
        <p:pic>
          <p:nvPicPr>
            <p:cNvPr id="22" name="object 22"/>
            <p:cNvPicPr/>
            <p:nvPr/>
          </p:nvPicPr>
          <p:blipFill>
            <a:blip r:embed="rId16" cstate="print"/>
            <a:stretch>
              <a:fillRect/>
            </a:stretch>
          </p:blipFill>
          <p:spPr>
            <a:xfrm>
              <a:off x="3590544" y="1728254"/>
              <a:ext cx="1007160" cy="790790"/>
            </a:xfrm>
            <a:prstGeom prst="rect">
              <a:avLst/>
            </a:prstGeom>
          </p:spPr>
        </p:pic>
        <p:pic>
          <p:nvPicPr>
            <p:cNvPr id="23" name="object 23"/>
            <p:cNvPicPr/>
            <p:nvPr/>
          </p:nvPicPr>
          <p:blipFill>
            <a:blip r:embed="rId17" cstate="print"/>
            <a:stretch>
              <a:fillRect/>
            </a:stretch>
          </p:blipFill>
          <p:spPr>
            <a:xfrm>
              <a:off x="4126991" y="1728254"/>
              <a:ext cx="556082" cy="790790"/>
            </a:xfrm>
            <a:prstGeom prst="rect">
              <a:avLst/>
            </a:prstGeom>
          </p:spPr>
        </p:pic>
        <p:pic>
          <p:nvPicPr>
            <p:cNvPr id="24" name="object 24"/>
            <p:cNvPicPr/>
            <p:nvPr/>
          </p:nvPicPr>
          <p:blipFill>
            <a:blip r:embed="rId18" cstate="print"/>
            <a:stretch>
              <a:fillRect/>
            </a:stretch>
          </p:blipFill>
          <p:spPr>
            <a:xfrm>
              <a:off x="4358639" y="1728254"/>
              <a:ext cx="748093" cy="790790"/>
            </a:xfrm>
            <a:prstGeom prst="rect">
              <a:avLst/>
            </a:prstGeom>
          </p:spPr>
        </p:pic>
        <p:pic>
          <p:nvPicPr>
            <p:cNvPr id="25" name="object 25"/>
            <p:cNvPicPr/>
            <p:nvPr/>
          </p:nvPicPr>
          <p:blipFill>
            <a:blip r:embed="rId19" cstate="print"/>
            <a:stretch>
              <a:fillRect/>
            </a:stretch>
          </p:blipFill>
          <p:spPr>
            <a:xfrm>
              <a:off x="4779264" y="1728254"/>
              <a:ext cx="866990" cy="790790"/>
            </a:xfrm>
            <a:prstGeom prst="rect">
              <a:avLst/>
            </a:prstGeom>
          </p:spPr>
        </p:pic>
        <p:pic>
          <p:nvPicPr>
            <p:cNvPr id="26" name="object 26"/>
            <p:cNvPicPr/>
            <p:nvPr/>
          </p:nvPicPr>
          <p:blipFill>
            <a:blip r:embed="rId20" cstate="print"/>
            <a:stretch>
              <a:fillRect/>
            </a:stretch>
          </p:blipFill>
          <p:spPr>
            <a:xfrm>
              <a:off x="5318759" y="1728254"/>
              <a:ext cx="1860676" cy="790790"/>
            </a:xfrm>
            <a:prstGeom prst="rect">
              <a:avLst/>
            </a:prstGeom>
          </p:spPr>
        </p:pic>
        <p:pic>
          <p:nvPicPr>
            <p:cNvPr id="27" name="object 27"/>
            <p:cNvPicPr/>
            <p:nvPr/>
          </p:nvPicPr>
          <p:blipFill>
            <a:blip r:embed="rId18" cstate="print"/>
            <a:stretch>
              <a:fillRect/>
            </a:stretch>
          </p:blipFill>
          <p:spPr>
            <a:xfrm>
              <a:off x="6854952" y="1728254"/>
              <a:ext cx="748093" cy="790790"/>
            </a:xfrm>
            <a:prstGeom prst="rect">
              <a:avLst/>
            </a:prstGeom>
          </p:spPr>
        </p:pic>
        <p:pic>
          <p:nvPicPr>
            <p:cNvPr id="28" name="object 28"/>
            <p:cNvPicPr/>
            <p:nvPr/>
          </p:nvPicPr>
          <p:blipFill>
            <a:blip r:embed="rId21" cstate="print"/>
            <a:stretch>
              <a:fillRect/>
            </a:stretch>
          </p:blipFill>
          <p:spPr>
            <a:xfrm>
              <a:off x="7275576" y="1728254"/>
              <a:ext cx="1415542" cy="790790"/>
            </a:xfrm>
            <a:prstGeom prst="rect">
              <a:avLst/>
            </a:prstGeom>
          </p:spPr>
        </p:pic>
        <p:pic>
          <p:nvPicPr>
            <p:cNvPr id="29" name="object 29"/>
            <p:cNvPicPr/>
            <p:nvPr/>
          </p:nvPicPr>
          <p:blipFill>
            <a:blip r:embed="rId22" cstate="print"/>
            <a:stretch>
              <a:fillRect/>
            </a:stretch>
          </p:blipFill>
          <p:spPr>
            <a:xfrm>
              <a:off x="173736" y="2154974"/>
              <a:ext cx="3320541" cy="790790"/>
            </a:xfrm>
            <a:prstGeom prst="rect">
              <a:avLst/>
            </a:prstGeom>
          </p:spPr>
        </p:pic>
        <p:pic>
          <p:nvPicPr>
            <p:cNvPr id="30" name="object 30"/>
            <p:cNvPicPr/>
            <p:nvPr/>
          </p:nvPicPr>
          <p:blipFill>
            <a:blip r:embed="rId23" cstate="print"/>
            <a:stretch>
              <a:fillRect/>
            </a:stretch>
          </p:blipFill>
          <p:spPr>
            <a:xfrm>
              <a:off x="3130296" y="2154974"/>
              <a:ext cx="1440053" cy="790790"/>
            </a:xfrm>
            <a:prstGeom prst="rect">
              <a:avLst/>
            </a:prstGeom>
          </p:spPr>
        </p:pic>
        <p:pic>
          <p:nvPicPr>
            <p:cNvPr id="31" name="object 31"/>
            <p:cNvPicPr/>
            <p:nvPr/>
          </p:nvPicPr>
          <p:blipFill>
            <a:blip r:embed="rId24" cstate="print"/>
            <a:stretch>
              <a:fillRect/>
            </a:stretch>
          </p:blipFill>
          <p:spPr>
            <a:xfrm>
              <a:off x="4209288" y="2154974"/>
              <a:ext cx="1951989" cy="790790"/>
            </a:xfrm>
            <a:prstGeom prst="rect">
              <a:avLst/>
            </a:prstGeom>
          </p:spPr>
        </p:pic>
        <p:pic>
          <p:nvPicPr>
            <p:cNvPr id="32" name="object 32"/>
            <p:cNvPicPr/>
            <p:nvPr/>
          </p:nvPicPr>
          <p:blipFill>
            <a:blip r:embed="rId25" cstate="print"/>
            <a:stretch>
              <a:fillRect/>
            </a:stretch>
          </p:blipFill>
          <p:spPr>
            <a:xfrm>
              <a:off x="5797295" y="2154974"/>
              <a:ext cx="1126058" cy="790790"/>
            </a:xfrm>
            <a:prstGeom prst="rect">
              <a:avLst/>
            </a:prstGeom>
          </p:spPr>
        </p:pic>
        <p:pic>
          <p:nvPicPr>
            <p:cNvPr id="33" name="object 33"/>
            <p:cNvPicPr/>
            <p:nvPr/>
          </p:nvPicPr>
          <p:blipFill>
            <a:blip r:embed="rId12" cstate="print"/>
            <a:stretch>
              <a:fillRect/>
            </a:stretch>
          </p:blipFill>
          <p:spPr>
            <a:xfrm>
              <a:off x="6562344" y="2154974"/>
              <a:ext cx="650570" cy="790790"/>
            </a:xfrm>
            <a:prstGeom prst="rect">
              <a:avLst/>
            </a:prstGeom>
          </p:spPr>
        </p:pic>
        <p:pic>
          <p:nvPicPr>
            <p:cNvPr id="34" name="object 34"/>
            <p:cNvPicPr/>
            <p:nvPr/>
          </p:nvPicPr>
          <p:blipFill>
            <a:blip r:embed="rId26" cstate="print"/>
            <a:stretch>
              <a:fillRect/>
            </a:stretch>
          </p:blipFill>
          <p:spPr>
            <a:xfrm>
              <a:off x="6851904" y="2154974"/>
              <a:ext cx="1455166" cy="790790"/>
            </a:xfrm>
            <a:prstGeom prst="rect">
              <a:avLst/>
            </a:prstGeom>
          </p:spPr>
        </p:pic>
        <p:pic>
          <p:nvPicPr>
            <p:cNvPr id="35" name="object 35"/>
            <p:cNvPicPr/>
            <p:nvPr/>
          </p:nvPicPr>
          <p:blipFill>
            <a:blip r:embed="rId27" cstate="print"/>
            <a:stretch>
              <a:fillRect/>
            </a:stretch>
          </p:blipFill>
          <p:spPr>
            <a:xfrm>
              <a:off x="7943088" y="2154974"/>
              <a:ext cx="748093" cy="790790"/>
            </a:xfrm>
            <a:prstGeom prst="rect">
              <a:avLst/>
            </a:prstGeom>
          </p:spPr>
        </p:pic>
        <p:pic>
          <p:nvPicPr>
            <p:cNvPr id="36" name="object 36"/>
            <p:cNvPicPr/>
            <p:nvPr/>
          </p:nvPicPr>
          <p:blipFill>
            <a:blip r:embed="rId28" cstate="print"/>
            <a:stretch>
              <a:fillRect/>
            </a:stretch>
          </p:blipFill>
          <p:spPr>
            <a:xfrm>
              <a:off x="173736" y="2581694"/>
              <a:ext cx="2531110" cy="790790"/>
            </a:xfrm>
            <a:prstGeom prst="rect">
              <a:avLst/>
            </a:prstGeom>
          </p:spPr>
        </p:pic>
        <p:pic>
          <p:nvPicPr>
            <p:cNvPr id="37" name="object 37"/>
            <p:cNvPicPr/>
            <p:nvPr/>
          </p:nvPicPr>
          <p:blipFill>
            <a:blip r:embed="rId29" cstate="print"/>
            <a:stretch>
              <a:fillRect/>
            </a:stretch>
          </p:blipFill>
          <p:spPr>
            <a:xfrm>
              <a:off x="2234184" y="2581694"/>
              <a:ext cx="559104" cy="790790"/>
            </a:xfrm>
            <a:prstGeom prst="rect">
              <a:avLst/>
            </a:prstGeom>
          </p:spPr>
        </p:pic>
        <p:pic>
          <p:nvPicPr>
            <p:cNvPr id="38" name="object 38"/>
            <p:cNvPicPr/>
            <p:nvPr/>
          </p:nvPicPr>
          <p:blipFill>
            <a:blip r:embed="rId30" cstate="print"/>
            <a:stretch>
              <a:fillRect/>
            </a:stretch>
          </p:blipFill>
          <p:spPr>
            <a:xfrm>
              <a:off x="2554224" y="2581694"/>
              <a:ext cx="1503934" cy="790790"/>
            </a:xfrm>
            <a:prstGeom prst="rect">
              <a:avLst/>
            </a:prstGeom>
          </p:spPr>
        </p:pic>
        <p:pic>
          <p:nvPicPr>
            <p:cNvPr id="39" name="object 39"/>
            <p:cNvPicPr/>
            <p:nvPr/>
          </p:nvPicPr>
          <p:blipFill>
            <a:blip r:embed="rId31" cstate="print"/>
            <a:stretch>
              <a:fillRect/>
            </a:stretch>
          </p:blipFill>
          <p:spPr>
            <a:xfrm>
              <a:off x="3819144" y="2581694"/>
              <a:ext cx="1007160" cy="790790"/>
            </a:xfrm>
            <a:prstGeom prst="rect">
              <a:avLst/>
            </a:prstGeom>
          </p:spPr>
        </p:pic>
        <p:pic>
          <p:nvPicPr>
            <p:cNvPr id="40" name="object 40"/>
            <p:cNvPicPr/>
            <p:nvPr/>
          </p:nvPicPr>
          <p:blipFill>
            <a:blip r:embed="rId32" cstate="print"/>
            <a:stretch>
              <a:fillRect/>
            </a:stretch>
          </p:blipFill>
          <p:spPr>
            <a:xfrm>
              <a:off x="4587239" y="2581694"/>
              <a:ext cx="708482" cy="790790"/>
            </a:xfrm>
            <a:prstGeom prst="rect">
              <a:avLst/>
            </a:prstGeom>
          </p:spPr>
        </p:pic>
        <p:pic>
          <p:nvPicPr>
            <p:cNvPr id="41" name="object 41"/>
            <p:cNvPicPr/>
            <p:nvPr/>
          </p:nvPicPr>
          <p:blipFill>
            <a:blip r:embed="rId12" cstate="print"/>
            <a:stretch>
              <a:fillRect/>
            </a:stretch>
          </p:blipFill>
          <p:spPr>
            <a:xfrm>
              <a:off x="5056632" y="2581694"/>
              <a:ext cx="650570" cy="790790"/>
            </a:xfrm>
            <a:prstGeom prst="rect">
              <a:avLst/>
            </a:prstGeom>
          </p:spPr>
        </p:pic>
        <p:pic>
          <p:nvPicPr>
            <p:cNvPr id="42" name="object 42"/>
            <p:cNvPicPr/>
            <p:nvPr/>
          </p:nvPicPr>
          <p:blipFill>
            <a:blip r:embed="rId33" cstate="print"/>
            <a:stretch>
              <a:fillRect/>
            </a:stretch>
          </p:blipFill>
          <p:spPr>
            <a:xfrm>
              <a:off x="5468112" y="2581694"/>
              <a:ext cx="1043749" cy="790790"/>
            </a:xfrm>
            <a:prstGeom prst="rect">
              <a:avLst/>
            </a:prstGeom>
          </p:spPr>
        </p:pic>
        <p:pic>
          <p:nvPicPr>
            <p:cNvPr id="43" name="object 43"/>
            <p:cNvPicPr/>
            <p:nvPr/>
          </p:nvPicPr>
          <p:blipFill>
            <a:blip r:embed="rId9" cstate="print"/>
            <a:stretch>
              <a:fillRect/>
            </a:stretch>
          </p:blipFill>
          <p:spPr>
            <a:xfrm>
              <a:off x="6272783" y="2581694"/>
              <a:ext cx="751116" cy="790790"/>
            </a:xfrm>
            <a:prstGeom prst="rect">
              <a:avLst/>
            </a:prstGeom>
          </p:spPr>
        </p:pic>
        <p:pic>
          <p:nvPicPr>
            <p:cNvPr id="44" name="object 44"/>
            <p:cNvPicPr/>
            <p:nvPr/>
          </p:nvPicPr>
          <p:blipFill>
            <a:blip r:embed="rId34" cstate="print"/>
            <a:stretch>
              <a:fillRect/>
            </a:stretch>
          </p:blipFill>
          <p:spPr>
            <a:xfrm>
              <a:off x="6781800" y="2581694"/>
              <a:ext cx="1909445" cy="790790"/>
            </a:xfrm>
            <a:prstGeom prst="rect">
              <a:avLst/>
            </a:prstGeom>
          </p:spPr>
        </p:pic>
        <p:pic>
          <p:nvPicPr>
            <p:cNvPr id="45" name="object 45"/>
            <p:cNvPicPr/>
            <p:nvPr/>
          </p:nvPicPr>
          <p:blipFill>
            <a:blip r:embed="rId35" cstate="print"/>
            <a:stretch>
              <a:fillRect/>
            </a:stretch>
          </p:blipFill>
          <p:spPr>
            <a:xfrm>
              <a:off x="173736" y="3008414"/>
              <a:ext cx="1775333" cy="790790"/>
            </a:xfrm>
            <a:prstGeom prst="rect">
              <a:avLst/>
            </a:prstGeom>
          </p:spPr>
        </p:pic>
        <p:pic>
          <p:nvPicPr>
            <p:cNvPr id="46" name="object 46"/>
            <p:cNvPicPr/>
            <p:nvPr/>
          </p:nvPicPr>
          <p:blipFill>
            <a:blip r:embed="rId27" cstate="print"/>
            <a:stretch>
              <a:fillRect/>
            </a:stretch>
          </p:blipFill>
          <p:spPr>
            <a:xfrm>
              <a:off x="1575816" y="3008414"/>
              <a:ext cx="748093" cy="790790"/>
            </a:xfrm>
            <a:prstGeom prst="rect">
              <a:avLst/>
            </a:prstGeom>
          </p:spPr>
        </p:pic>
        <p:pic>
          <p:nvPicPr>
            <p:cNvPr id="47" name="object 47"/>
            <p:cNvPicPr/>
            <p:nvPr/>
          </p:nvPicPr>
          <p:blipFill>
            <a:blip r:embed="rId6" cstate="print"/>
            <a:stretch>
              <a:fillRect/>
            </a:stretch>
          </p:blipFill>
          <p:spPr>
            <a:xfrm>
              <a:off x="1950719" y="3008414"/>
              <a:ext cx="906602" cy="790790"/>
            </a:xfrm>
            <a:prstGeom prst="rect">
              <a:avLst/>
            </a:prstGeom>
          </p:spPr>
        </p:pic>
        <p:pic>
          <p:nvPicPr>
            <p:cNvPr id="48" name="object 48"/>
            <p:cNvPicPr/>
            <p:nvPr/>
          </p:nvPicPr>
          <p:blipFill>
            <a:blip r:embed="rId36" cstate="print"/>
            <a:stretch>
              <a:fillRect/>
            </a:stretch>
          </p:blipFill>
          <p:spPr>
            <a:xfrm>
              <a:off x="2481071" y="3008414"/>
              <a:ext cx="1656333" cy="790790"/>
            </a:xfrm>
            <a:prstGeom prst="rect">
              <a:avLst/>
            </a:prstGeom>
          </p:spPr>
        </p:pic>
        <p:pic>
          <p:nvPicPr>
            <p:cNvPr id="49" name="object 49"/>
            <p:cNvPicPr/>
            <p:nvPr/>
          </p:nvPicPr>
          <p:blipFill>
            <a:blip r:embed="rId37" cstate="print"/>
            <a:stretch>
              <a:fillRect/>
            </a:stretch>
          </p:blipFill>
          <p:spPr>
            <a:xfrm>
              <a:off x="3764280" y="3008414"/>
              <a:ext cx="1202258" cy="790790"/>
            </a:xfrm>
            <a:prstGeom prst="rect">
              <a:avLst/>
            </a:prstGeom>
          </p:spPr>
        </p:pic>
        <p:pic>
          <p:nvPicPr>
            <p:cNvPr id="50" name="object 50"/>
            <p:cNvPicPr/>
            <p:nvPr/>
          </p:nvPicPr>
          <p:blipFill>
            <a:blip r:embed="rId38" cstate="print"/>
            <a:stretch>
              <a:fillRect/>
            </a:stretch>
          </p:blipFill>
          <p:spPr>
            <a:xfrm>
              <a:off x="4590288" y="3008414"/>
              <a:ext cx="1007160" cy="790790"/>
            </a:xfrm>
            <a:prstGeom prst="rect">
              <a:avLst/>
            </a:prstGeom>
          </p:spPr>
        </p:pic>
        <p:pic>
          <p:nvPicPr>
            <p:cNvPr id="51" name="object 51"/>
            <p:cNvPicPr/>
            <p:nvPr/>
          </p:nvPicPr>
          <p:blipFill>
            <a:blip r:embed="rId6" cstate="print"/>
            <a:stretch>
              <a:fillRect/>
            </a:stretch>
          </p:blipFill>
          <p:spPr>
            <a:xfrm>
              <a:off x="5224271" y="3008414"/>
              <a:ext cx="906602" cy="790790"/>
            </a:xfrm>
            <a:prstGeom prst="rect">
              <a:avLst/>
            </a:prstGeom>
          </p:spPr>
        </p:pic>
        <p:pic>
          <p:nvPicPr>
            <p:cNvPr id="52" name="object 52"/>
            <p:cNvPicPr/>
            <p:nvPr/>
          </p:nvPicPr>
          <p:blipFill>
            <a:blip r:embed="rId39" cstate="print"/>
            <a:stretch>
              <a:fillRect/>
            </a:stretch>
          </p:blipFill>
          <p:spPr>
            <a:xfrm>
              <a:off x="5754624" y="3008414"/>
              <a:ext cx="1104684" cy="790790"/>
            </a:xfrm>
            <a:prstGeom prst="rect">
              <a:avLst/>
            </a:prstGeom>
          </p:spPr>
        </p:pic>
        <p:pic>
          <p:nvPicPr>
            <p:cNvPr id="53" name="object 53"/>
            <p:cNvPicPr/>
            <p:nvPr/>
          </p:nvPicPr>
          <p:blipFill>
            <a:blip r:embed="rId40" cstate="print"/>
            <a:stretch>
              <a:fillRect/>
            </a:stretch>
          </p:blipFill>
          <p:spPr>
            <a:xfrm>
              <a:off x="6486144" y="3008414"/>
              <a:ext cx="1004125" cy="790790"/>
            </a:xfrm>
            <a:prstGeom prst="rect">
              <a:avLst/>
            </a:prstGeom>
          </p:spPr>
        </p:pic>
        <p:pic>
          <p:nvPicPr>
            <p:cNvPr id="54" name="object 54"/>
            <p:cNvPicPr/>
            <p:nvPr/>
          </p:nvPicPr>
          <p:blipFill>
            <a:blip r:embed="rId37" cstate="print"/>
            <a:stretch>
              <a:fillRect/>
            </a:stretch>
          </p:blipFill>
          <p:spPr>
            <a:xfrm>
              <a:off x="7117079" y="3008414"/>
              <a:ext cx="1202258" cy="790790"/>
            </a:xfrm>
            <a:prstGeom prst="rect">
              <a:avLst/>
            </a:prstGeom>
          </p:spPr>
        </p:pic>
        <p:pic>
          <p:nvPicPr>
            <p:cNvPr id="55" name="object 55"/>
            <p:cNvPicPr/>
            <p:nvPr/>
          </p:nvPicPr>
          <p:blipFill>
            <a:blip r:embed="rId41" cstate="print"/>
            <a:stretch>
              <a:fillRect/>
            </a:stretch>
          </p:blipFill>
          <p:spPr>
            <a:xfrm>
              <a:off x="7943088" y="3008414"/>
              <a:ext cx="748093" cy="790790"/>
            </a:xfrm>
            <a:prstGeom prst="rect">
              <a:avLst/>
            </a:prstGeom>
          </p:spPr>
        </p:pic>
        <p:pic>
          <p:nvPicPr>
            <p:cNvPr id="56" name="object 56"/>
            <p:cNvPicPr/>
            <p:nvPr/>
          </p:nvPicPr>
          <p:blipFill>
            <a:blip r:embed="rId42" cstate="print"/>
            <a:stretch>
              <a:fillRect/>
            </a:stretch>
          </p:blipFill>
          <p:spPr>
            <a:xfrm>
              <a:off x="173736" y="3435134"/>
              <a:ext cx="1327277" cy="790790"/>
            </a:xfrm>
            <a:prstGeom prst="rect">
              <a:avLst/>
            </a:prstGeom>
          </p:spPr>
        </p:pic>
        <p:pic>
          <p:nvPicPr>
            <p:cNvPr id="57" name="object 57"/>
            <p:cNvPicPr/>
            <p:nvPr/>
          </p:nvPicPr>
          <p:blipFill>
            <a:blip r:embed="rId43" cstate="print"/>
            <a:stretch>
              <a:fillRect/>
            </a:stretch>
          </p:blipFill>
          <p:spPr>
            <a:xfrm>
              <a:off x="1112519" y="3435134"/>
              <a:ext cx="1122984" cy="790790"/>
            </a:xfrm>
            <a:prstGeom prst="rect">
              <a:avLst/>
            </a:prstGeom>
          </p:spPr>
        </p:pic>
        <p:pic>
          <p:nvPicPr>
            <p:cNvPr id="58" name="object 58"/>
            <p:cNvPicPr/>
            <p:nvPr/>
          </p:nvPicPr>
          <p:blipFill>
            <a:blip r:embed="rId44" cstate="print"/>
            <a:stretch>
              <a:fillRect/>
            </a:stretch>
          </p:blipFill>
          <p:spPr>
            <a:xfrm>
              <a:off x="1853184" y="3435134"/>
              <a:ext cx="1808733" cy="790790"/>
            </a:xfrm>
            <a:prstGeom prst="rect">
              <a:avLst/>
            </a:prstGeom>
          </p:spPr>
        </p:pic>
        <p:pic>
          <p:nvPicPr>
            <p:cNvPr id="59" name="object 59"/>
            <p:cNvPicPr/>
            <p:nvPr/>
          </p:nvPicPr>
          <p:blipFill>
            <a:blip r:embed="rId29" cstate="print"/>
            <a:stretch>
              <a:fillRect/>
            </a:stretch>
          </p:blipFill>
          <p:spPr>
            <a:xfrm>
              <a:off x="3191256" y="3435134"/>
              <a:ext cx="559104" cy="790790"/>
            </a:xfrm>
            <a:prstGeom prst="rect">
              <a:avLst/>
            </a:prstGeom>
          </p:spPr>
        </p:pic>
      </p:grpSp>
      <p:sp>
        <p:nvSpPr>
          <p:cNvPr id="61" name="object 61"/>
          <p:cNvSpPr txBox="1"/>
          <p:nvPr/>
        </p:nvSpPr>
        <p:spPr>
          <a:xfrm>
            <a:off x="231140" y="1394587"/>
            <a:ext cx="8230870" cy="3222036"/>
          </a:xfrm>
          <a:prstGeom prst="rect">
            <a:avLst/>
          </a:prstGeom>
        </p:spPr>
        <p:txBody>
          <a:bodyPr vert="horz" wrap="square" lIns="0" tIns="13335" rIns="0" bIns="0" rtlCol="0">
            <a:spAutoFit/>
          </a:bodyPr>
          <a:lstStyle/>
          <a:p>
            <a:pPr marL="165100" marR="5080" algn="just">
              <a:lnSpc>
                <a:spcPct val="100000"/>
              </a:lnSpc>
              <a:spcBef>
                <a:spcPts val="105"/>
              </a:spcBef>
            </a:pPr>
            <a:r>
              <a:rPr sz="2800" i="1" dirty="0">
                <a:latin typeface="Times New Roman"/>
                <a:cs typeface="Times New Roman"/>
              </a:rPr>
              <a:t>In 1985, </a:t>
            </a:r>
            <a:r>
              <a:rPr sz="2800" i="1" spc="-5" dirty="0">
                <a:latin typeface="Times New Roman"/>
                <a:cs typeface="Times New Roman"/>
              </a:rPr>
              <a:t>the </a:t>
            </a:r>
            <a:r>
              <a:rPr sz="2800" i="1" spc="-10" dirty="0">
                <a:latin typeface="Times New Roman"/>
                <a:cs typeface="Times New Roman"/>
              </a:rPr>
              <a:t>Computer </a:t>
            </a:r>
            <a:r>
              <a:rPr sz="2800" i="1" spc="-5" dirty="0">
                <a:latin typeface="Times New Roman"/>
                <a:cs typeface="Times New Roman"/>
              </a:rPr>
              <a:t>Society </a:t>
            </a:r>
            <a:r>
              <a:rPr sz="2800" i="1" spc="5" dirty="0">
                <a:latin typeface="Times New Roman"/>
                <a:cs typeface="Times New Roman"/>
              </a:rPr>
              <a:t>of </a:t>
            </a:r>
            <a:r>
              <a:rPr sz="2800" i="1" dirty="0">
                <a:latin typeface="Times New Roman"/>
                <a:cs typeface="Times New Roman"/>
              </a:rPr>
              <a:t>the </a:t>
            </a:r>
            <a:r>
              <a:rPr sz="2800" i="1" spc="-10" dirty="0">
                <a:latin typeface="Times New Roman"/>
                <a:cs typeface="Times New Roman"/>
              </a:rPr>
              <a:t>IEEE </a:t>
            </a:r>
            <a:r>
              <a:rPr sz="2800" i="1" spc="-5" dirty="0">
                <a:latin typeface="Times New Roman"/>
                <a:cs typeface="Times New Roman"/>
              </a:rPr>
              <a:t>started </a:t>
            </a:r>
            <a:r>
              <a:rPr sz="2800" i="1" dirty="0">
                <a:latin typeface="Times New Roman"/>
                <a:cs typeface="Times New Roman"/>
              </a:rPr>
              <a:t>a </a:t>
            </a:r>
            <a:r>
              <a:rPr sz="2800" i="1" spc="5" dirty="0">
                <a:latin typeface="Times New Roman"/>
                <a:cs typeface="Times New Roman"/>
              </a:rPr>
              <a:t> </a:t>
            </a:r>
            <a:r>
              <a:rPr sz="2800" i="1" spc="-15" dirty="0">
                <a:latin typeface="Times New Roman"/>
                <a:cs typeface="Times New Roman"/>
              </a:rPr>
              <a:t>project, </a:t>
            </a:r>
            <a:r>
              <a:rPr sz="2800" i="1" spc="-5" dirty="0">
                <a:latin typeface="Times New Roman"/>
                <a:cs typeface="Times New Roman"/>
              </a:rPr>
              <a:t>called </a:t>
            </a:r>
            <a:r>
              <a:rPr sz="2800" i="1" spc="-20" dirty="0">
                <a:latin typeface="Times New Roman"/>
                <a:cs typeface="Times New Roman"/>
              </a:rPr>
              <a:t>Project </a:t>
            </a:r>
            <a:r>
              <a:rPr sz="2800" i="1" spc="5" dirty="0">
                <a:latin typeface="Times New Roman"/>
                <a:cs typeface="Times New Roman"/>
              </a:rPr>
              <a:t>802, </a:t>
            </a:r>
            <a:r>
              <a:rPr sz="2800" i="1" spc="-5" dirty="0">
                <a:latin typeface="Times New Roman"/>
                <a:cs typeface="Times New Roman"/>
              </a:rPr>
              <a:t>to set </a:t>
            </a:r>
            <a:r>
              <a:rPr sz="2800" i="1" spc="-15" dirty="0">
                <a:latin typeface="Times New Roman"/>
                <a:cs typeface="Times New Roman"/>
              </a:rPr>
              <a:t>standards </a:t>
            </a:r>
            <a:r>
              <a:rPr sz="2800" i="1" spc="-5" dirty="0">
                <a:latin typeface="Times New Roman"/>
                <a:cs typeface="Times New Roman"/>
              </a:rPr>
              <a:t>to enable </a:t>
            </a:r>
            <a:r>
              <a:rPr sz="2800" i="1" dirty="0">
                <a:latin typeface="Times New Roman"/>
                <a:cs typeface="Times New Roman"/>
              </a:rPr>
              <a:t> </a:t>
            </a:r>
            <a:r>
              <a:rPr sz="2800" i="1" spc="-10" dirty="0">
                <a:latin typeface="Times New Roman"/>
                <a:cs typeface="Times New Roman"/>
              </a:rPr>
              <a:t>intercommunication </a:t>
            </a:r>
            <a:r>
              <a:rPr sz="2800" i="1" dirty="0">
                <a:latin typeface="Times New Roman"/>
                <a:cs typeface="Times New Roman"/>
              </a:rPr>
              <a:t>among </a:t>
            </a:r>
            <a:r>
              <a:rPr sz="2800" i="1" spc="-5" dirty="0">
                <a:latin typeface="Times New Roman"/>
                <a:cs typeface="Times New Roman"/>
              </a:rPr>
              <a:t>equipment </a:t>
            </a:r>
            <a:r>
              <a:rPr sz="2800" i="1" spc="-35" dirty="0">
                <a:latin typeface="Times New Roman"/>
                <a:cs typeface="Times New Roman"/>
              </a:rPr>
              <a:t>from </a:t>
            </a:r>
            <a:r>
              <a:rPr sz="2800" i="1" spc="5" dirty="0">
                <a:latin typeface="Times New Roman"/>
                <a:cs typeface="Times New Roman"/>
              </a:rPr>
              <a:t>a </a:t>
            </a:r>
            <a:r>
              <a:rPr sz="2800" i="1" spc="-10" dirty="0">
                <a:latin typeface="Times New Roman"/>
                <a:cs typeface="Times New Roman"/>
              </a:rPr>
              <a:t>variety </a:t>
            </a:r>
            <a:r>
              <a:rPr sz="2800" i="1" spc="-15" dirty="0">
                <a:latin typeface="Times New Roman"/>
                <a:cs typeface="Times New Roman"/>
              </a:rPr>
              <a:t>of </a:t>
            </a:r>
            <a:r>
              <a:rPr sz="2800" i="1" spc="-10" dirty="0">
                <a:latin typeface="Times New Roman"/>
                <a:cs typeface="Times New Roman"/>
              </a:rPr>
              <a:t> manufacturers.</a:t>
            </a:r>
            <a:r>
              <a:rPr sz="2800" i="1" spc="-5" dirty="0">
                <a:latin typeface="Times New Roman"/>
                <a:cs typeface="Times New Roman"/>
              </a:rPr>
              <a:t> </a:t>
            </a:r>
            <a:r>
              <a:rPr sz="2800" i="1" spc="-20" dirty="0">
                <a:latin typeface="Times New Roman"/>
                <a:cs typeface="Times New Roman"/>
              </a:rPr>
              <a:t>Project</a:t>
            </a:r>
            <a:r>
              <a:rPr sz="2800" i="1" spc="-15" dirty="0">
                <a:latin typeface="Times New Roman"/>
                <a:cs typeface="Times New Roman"/>
              </a:rPr>
              <a:t> </a:t>
            </a:r>
            <a:r>
              <a:rPr sz="2800" i="1" dirty="0">
                <a:latin typeface="Times New Roman"/>
                <a:cs typeface="Times New Roman"/>
              </a:rPr>
              <a:t>802</a:t>
            </a:r>
            <a:r>
              <a:rPr sz="2800" i="1" spc="5" dirty="0">
                <a:latin typeface="Times New Roman"/>
                <a:cs typeface="Times New Roman"/>
              </a:rPr>
              <a:t> </a:t>
            </a:r>
            <a:r>
              <a:rPr sz="2800" i="1" spc="-5" dirty="0">
                <a:latin typeface="Times New Roman"/>
                <a:cs typeface="Times New Roman"/>
              </a:rPr>
              <a:t>is</a:t>
            </a:r>
            <a:r>
              <a:rPr sz="2800" i="1" dirty="0">
                <a:latin typeface="Times New Roman"/>
                <a:cs typeface="Times New Roman"/>
              </a:rPr>
              <a:t> a</a:t>
            </a:r>
            <a:r>
              <a:rPr sz="2800" i="1" spc="5" dirty="0">
                <a:latin typeface="Times New Roman"/>
                <a:cs typeface="Times New Roman"/>
              </a:rPr>
              <a:t> </a:t>
            </a:r>
            <a:r>
              <a:rPr sz="2800" i="1" spc="-5" dirty="0">
                <a:latin typeface="Times New Roman"/>
                <a:cs typeface="Times New Roman"/>
              </a:rPr>
              <a:t>way</a:t>
            </a:r>
            <a:r>
              <a:rPr sz="2800" i="1" dirty="0">
                <a:latin typeface="Times New Roman"/>
                <a:cs typeface="Times New Roman"/>
              </a:rPr>
              <a:t> </a:t>
            </a:r>
            <a:r>
              <a:rPr sz="2800" i="1" spc="5" dirty="0">
                <a:latin typeface="Times New Roman"/>
                <a:cs typeface="Times New Roman"/>
              </a:rPr>
              <a:t>of</a:t>
            </a:r>
            <a:r>
              <a:rPr sz="2800" i="1" spc="10" dirty="0">
                <a:latin typeface="Times New Roman"/>
                <a:cs typeface="Times New Roman"/>
              </a:rPr>
              <a:t> </a:t>
            </a:r>
            <a:r>
              <a:rPr sz="2800" i="1" spc="-5" dirty="0">
                <a:latin typeface="Times New Roman"/>
                <a:cs typeface="Times New Roman"/>
              </a:rPr>
              <a:t>specifying </a:t>
            </a:r>
            <a:r>
              <a:rPr sz="2800" i="1" dirty="0">
                <a:latin typeface="Times New Roman"/>
                <a:cs typeface="Times New Roman"/>
              </a:rPr>
              <a:t> </a:t>
            </a:r>
            <a:r>
              <a:rPr sz="2800" i="1" spc="-5" dirty="0">
                <a:latin typeface="Times New Roman"/>
                <a:cs typeface="Times New Roman"/>
              </a:rPr>
              <a:t>functions of </a:t>
            </a:r>
            <a:r>
              <a:rPr sz="2800" i="1" dirty="0">
                <a:latin typeface="Times New Roman"/>
                <a:cs typeface="Times New Roman"/>
              </a:rPr>
              <a:t>the </a:t>
            </a:r>
            <a:r>
              <a:rPr sz="2800" i="1" spc="-5" dirty="0">
                <a:latin typeface="Times New Roman"/>
                <a:cs typeface="Times New Roman"/>
              </a:rPr>
              <a:t>physical layer </a:t>
            </a:r>
            <a:r>
              <a:rPr sz="2800" i="1" dirty="0">
                <a:latin typeface="Times New Roman"/>
                <a:cs typeface="Times New Roman"/>
              </a:rPr>
              <a:t>and the </a:t>
            </a:r>
            <a:r>
              <a:rPr sz="2800" i="1" spc="-5" dirty="0">
                <a:latin typeface="Times New Roman"/>
                <a:cs typeface="Times New Roman"/>
              </a:rPr>
              <a:t>data link layer </a:t>
            </a:r>
            <a:r>
              <a:rPr sz="2800" i="1" spc="10" dirty="0">
                <a:latin typeface="Times New Roman"/>
                <a:cs typeface="Times New Roman"/>
              </a:rPr>
              <a:t>of </a:t>
            </a:r>
            <a:r>
              <a:rPr sz="2800" i="1" spc="15" dirty="0">
                <a:latin typeface="Times New Roman"/>
                <a:cs typeface="Times New Roman"/>
              </a:rPr>
              <a:t> </a:t>
            </a:r>
            <a:r>
              <a:rPr sz="2800" i="1" spc="5" dirty="0">
                <a:latin typeface="Times New Roman"/>
                <a:cs typeface="Times New Roman"/>
              </a:rPr>
              <a:t>major</a:t>
            </a:r>
            <a:r>
              <a:rPr sz="2800" i="1" spc="-45" dirty="0">
                <a:latin typeface="Times New Roman"/>
                <a:cs typeface="Times New Roman"/>
              </a:rPr>
              <a:t> </a:t>
            </a:r>
            <a:r>
              <a:rPr sz="2800" i="1" spc="-5" dirty="0">
                <a:latin typeface="Times New Roman"/>
                <a:cs typeface="Times New Roman"/>
              </a:rPr>
              <a:t>LAN protocols.</a:t>
            </a:r>
            <a:endParaRPr sz="2800" dirty="0">
              <a:latin typeface="Times New Roman"/>
              <a:cs typeface="Times New Roman"/>
            </a:endParaRPr>
          </a:p>
          <a:p>
            <a:pPr>
              <a:lnSpc>
                <a:spcPct val="100000"/>
              </a:lnSpc>
              <a:spcBef>
                <a:spcPts val="10"/>
              </a:spcBef>
            </a:pPr>
            <a:endParaRPr sz="4050" dirty="0">
              <a:latin typeface="Times New Roman"/>
              <a:cs typeface="Times New Roman"/>
            </a:endParaRPr>
          </a:p>
        </p:txBody>
      </p:sp>
      <p:pic>
        <p:nvPicPr>
          <p:cNvPr id="62" name="object 62"/>
          <p:cNvPicPr/>
          <p:nvPr/>
        </p:nvPicPr>
        <p:blipFill>
          <a:blip r:embed="rId45" cstate="print"/>
          <a:stretch>
            <a:fillRect/>
          </a:stretch>
        </p:blipFill>
        <p:spPr>
          <a:xfrm>
            <a:off x="307847" y="4943819"/>
            <a:ext cx="4597654" cy="62266"/>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118610"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	</a:t>
            </a:r>
            <a:r>
              <a:rPr sz="2000" i="1" spc="-15" dirty="0">
                <a:latin typeface="Times New Roman"/>
                <a:cs typeface="Times New Roman"/>
              </a:rPr>
              <a:t>IEEE</a:t>
            </a:r>
            <a:r>
              <a:rPr sz="2000" i="1" spc="20" dirty="0">
                <a:latin typeface="Times New Roman"/>
                <a:cs typeface="Times New Roman"/>
              </a:rPr>
              <a:t> </a:t>
            </a:r>
            <a:r>
              <a:rPr sz="2000" i="1" spc="-5" dirty="0">
                <a:latin typeface="Times New Roman"/>
                <a:cs typeface="Times New Roman"/>
              </a:rPr>
              <a:t>standard</a:t>
            </a:r>
            <a:r>
              <a:rPr sz="2000" i="1" spc="-10" dirty="0">
                <a:latin typeface="Times New Roman"/>
                <a:cs typeface="Times New Roman"/>
              </a:rPr>
              <a:t> </a:t>
            </a:r>
            <a:r>
              <a:rPr sz="2000" i="1" dirty="0">
                <a:latin typeface="Times New Roman"/>
                <a:cs typeface="Times New Roman"/>
              </a:rPr>
              <a:t>for</a:t>
            </a:r>
            <a:r>
              <a:rPr sz="2000" i="1" spc="-50" dirty="0">
                <a:latin typeface="Times New Roman"/>
                <a:cs typeface="Times New Roman"/>
              </a:rPr>
              <a:t> </a:t>
            </a:r>
            <a:r>
              <a:rPr sz="2000" i="1" spc="-10" dirty="0">
                <a:latin typeface="Times New Roman"/>
                <a:cs typeface="Times New Roman"/>
              </a:rPr>
              <a:t>LANs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01168" y="1740407"/>
            <a:ext cx="8866632" cy="419366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6900545"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1.2	</a:t>
            </a:r>
            <a:r>
              <a:rPr sz="2000" i="1" spc="-5" dirty="0">
                <a:latin typeface="Times New Roman"/>
                <a:cs typeface="Times New Roman"/>
              </a:rPr>
              <a:t>HDLC</a:t>
            </a:r>
            <a:r>
              <a:rPr sz="2000" i="1" spc="15" dirty="0">
                <a:latin typeface="Times New Roman"/>
                <a:cs typeface="Times New Roman"/>
              </a:rPr>
              <a:t> </a:t>
            </a:r>
            <a:r>
              <a:rPr sz="2000" i="1" dirty="0">
                <a:latin typeface="Times New Roman"/>
                <a:cs typeface="Times New Roman"/>
              </a:rPr>
              <a:t>frame</a:t>
            </a:r>
            <a:r>
              <a:rPr sz="2000" i="1" spc="-45" dirty="0">
                <a:latin typeface="Times New Roman"/>
                <a:cs typeface="Times New Roman"/>
              </a:rPr>
              <a:t> </a:t>
            </a:r>
            <a:r>
              <a:rPr sz="2000" i="1" dirty="0">
                <a:latin typeface="Times New Roman"/>
                <a:cs typeface="Times New Roman"/>
              </a:rPr>
              <a:t>compared</a:t>
            </a:r>
            <a:r>
              <a:rPr sz="2000" i="1" spc="-55" dirty="0">
                <a:latin typeface="Times New Roman"/>
                <a:cs typeface="Times New Roman"/>
              </a:rPr>
              <a:t> </a:t>
            </a:r>
            <a:r>
              <a:rPr sz="2000" i="1" spc="-10" dirty="0">
                <a:latin typeface="Times New Roman"/>
                <a:cs typeface="Times New Roman"/>
              </a:rPr>
              <a:t>with</a:t>
            </a:r>
            <a:r>
              <a:rPr sz="2000" i="1" spc="15" dirty="0">
                <a:latin typeface="Times New Roman"/>
                <a:cs typeface="Times New Roman"/>
              </a:rPr>
              <a:t> </a:t>
            </a:r>
            <a:r>
              <a:rPr sz="2000" i="1" spc="-5" dirty="0">
                <a:latin typeface="Times New Roman"/>
                <a:cs typeface="Times New Roman"/>
              </a:rPr>
              <a:t>LLC</a:t>
            </a:r>
            <a:r>
              <a:rPr sz="2000" i="1" spc="-10" dirty="0">
                <a:latin typeface="Times New Roman"/>
                <a:cs typeface="Times New Roman"/>
              </a:rPr>
              <a:t> </a:t>
            </a:r>
            <a:r>
              <a:rPr sz="2000" i="1" spc="-5" dirty="0">
                <a:latin typeface="Times New Roman"/>
                <a:cs typeface="Times New Roman"/>
              </a:rPr>
              <a:t>and</a:t>
            </a:r>
            <a:r>
              <a:rPr sz="2000" i="1" dirty="0">
                <a:latin typeface="Times New Roman"/>
                <a:cs typeface="Times New Roman"/>
              </a:rPr>
              <a:t> </a:t>
            </a:r>
            <a:r>
              <a:rPr sz="2000" i="1" spc="-10" dirty="0">
                <a:latin typeface="Times New Roman"/>
                <a:cs typeface="Times New Roman"/>
              </a:rPr>
              <a:t>MAC</a:t>
            </a:r>
            <a:r>
              <a:rPr sz="2000" i="1" spc="10" dirty="0">
                <a:latin typeface="Times New Roman"/>
                <a:cs typeface="Times New Roman"/>
              </a:rPr>
              <a:t> </a:t>
            </a:r>
            <a:r>
              <a:rPr sz="2000" i="1" dirty="0">
                <a:latin typeface="Times New Roman"/>
                <a:cs typeface="Times New Roman"/>
              </a:rPr>
              <a:t>frames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52400" y="2609088"/>
            <a:ext cx="8866632" cy="2496312"/>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38" y="0"/>
            <a:ext cx="9153525" cy="1381125"/>
            <a:chOff x="-3238" y="0"/>
            <a:chExt cx="9153525" cy="1381125"/>
          </a:xfrm>
        </p:grpSpPr>
        <p:sp>
          <p:nvSpPr>
            <p:cNvPr id="3" name="object 3"/>
            <p:cNvSpPr/>
            <p:nvPr/>
          </p:nvSpPr>
          <p:spPr>
            <a:xfrm>
              <a:off x="1524" y="1524"/>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33CCFF"/>
            </a:solidFill>
          </p:spPr>
          <p:txBody>
            <a:bodyPr wrap="square" lIns="0" tIns="0" rIns="0" bIns="0" rtlCol="0"/>
            <a:lstStyle/>
            <a:p>
              <a:endParaRPr/>
            </a:p>
          </p:txBody>
        </p:sp>
        <p:sp>
          <p:nvSpPr>
            <p:cNvPr id="4" name="object 4"/>
            <p:cNvSpPr/>
            <p:nvPr/>
          </p:nvSpPr>
          <p:spPr>
            <a:xfrm>
              <a:off x="1524" y="1524"/>
              <a:ext cx="9144000" cy="1371600"/>
            </a:xfrm>
            <a:custGeom>
              <a:avLst/>
              <a:gdLst/>
              <a:ahLst/>
              <a:cxnLst/>
              <a:rect l="l" t="t" r="r" b="b"/>
              <a:pathLst>
                <a:path w="9144000" h="1371600">
                  <a:moveTo>
                    <a:pt x="0" y="1371600"/>
                  </a:moveTo>
                  <a:lnTo>
                    <a:pt x="9144000" y="1371600"/>
                  </a:lnTo>
                  <a:lnTo>
                    <a:pt x="9144000" y="0"/>
                  </a:lnTo>
                  <a:lnTo>
                    <a:pt x="0" y="0"/>
                  </a:lnTo>
                  <a:lnTo>
                    <a:pt x="0" y="1371600"/>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73736" y="371830"/>
              <a:ext cx="3223132" cy="513359"/>
            </a:xfrm>
            <a:prstGeom prst="rect">
              <a:avLst/>
            </a:prstGeom>
          </p:spPr>
        </p:pic>
      </p:grpSp>
      <p:sp>
        <p:nvSpPr>
          <p:cNvPr id="6" name="object 6"/>
          <p:cNvSpPr txBox="1"/>
          <p:nvPr/>
        </p:nvSpPr>
        <p:spPr>
          <a:xfrm>
            <a:off x="307340" y="430225"/>
            <a:ext cx="2948940" cy="30035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1800" dirty="0">
                <a:latin typeface="Times New Roman"/>
                <a:cs typeface="Times New Roman"/>
              </a:rPr>
              <a:t>1.2	</a:t>
            </a:r>
            <a:r>
              <a:rPr sz="1800" spc="-30" dirty="0">
                <a:latin typeface="Times New Roman"/>
                <a:cs typeface="Times New Roman"/>
              </a:rPr>
              <a:t>STANDARD</a:t>
            </a:r>
            <a:r>
              <a:rPr sz="1800" spc="10" dirty="0">
                <a:latin typeface="Times New Roman"/>
                <a:cs typeface="Times New Roman"/>
              </a:rPr>
              <a:t> </a:t>
            </a:r>
            <a:r>
              <a:rPr sz="1800" spc="-5" dirty="0">
                <a:latin typeface="Times New Roman"/>
                <a:cs typeface="Times New Roman"/>
              </a:rPr>
              <a:t>ETHERNET</a:t>
            </a:r>
            <a:endParaRPr sz="1800">
              <a:latin typeface="Times New Roman"/>
              <a:cs typeface="Times New Roman"/>
            </a:endParaRPr>
          </a:p>
        </p:txBody>
      </p:sp>
      <p:grpSp>
        <p:nvGrpSpPr>
          <p:cNvPr id="7" name="object 7"/>
          <p:cNvGrpSpPr/>
          <p:nvPr/>
        </p:nvGrpSpPr>
        <p:grpSpPr>
          <a:xfrm>
            <a:off x="0" y="1313726"/>
            <a:ext cx="8462645" cy="2071370"/>
            <a:chOff x="0" y="1313726"/>
            <a:chExt cx="8462645" cy="2071370"/>
          </a:xfrm>
        </p:grpSpPr>
        <p:pic>
          <p:nvPicPr>
            <p:cNvPr id="8" name="object 8"/>
            <p:cNvPicPr/>
            <p:nvPr/>
          </p:nvPicPr>
          <p:blipFill>
            <a:blip r:embed="rId3" cstate="print"/>
            <a:stretch>
              <a:fillRect/>
            </a:stretch>
          </p:blipFill>
          <p:spPr>
            <a:xfrm>
              <a:off x="0" y="1313726"/>
              <a:ext cx="952322" cy="790790"/>
            </a:xfrm>
            <a:prstGeom prst="rect">
              <a:avLst/>
            </a:prstGeom>
          </p:spPr>
        </p:pic>
        <p:pic>
          <p:nvPicPr>
            <p:cNvPr id="9" name="object 9"/>
            <p:cNvPicPr/>
            <p:nvPr/>
          </p:nvPicPr>
          <p:blipFill>
            <a:blip r:embed="rId4" cstate="print"/>
            <a:stretch>
              <a:fillRect/>
            </a:stretch>
          </p:blipFill>
          <p:spPr>
            <a:xfrm>
              <a:off x="633983" y="1313726"/>
              <a:ext cx="1616710" cy="790790"/>
            </a:xfrm>
            <a:prstGeom prst="rect">
              <a:avLst/>
            </a:prstGeom>
          </p:spPr>
        </p:pic>
        <p:pic>
          <p:nvPicPr>
            <p:cNvPr id="10" name="object 10"/>
            <p:cNvPicPr/>
            <p:nvPr/>
          </p:nvPicPr>
          <p:blipFill>
            <a:blip r:embed="rId5" cstate="print"/>
            <a:stretch>
              <a:fillRect/>
            </a:stretch>
          </p:blipFill>
          <p:spPr>
            <a:xfrm>
              <a:off x="1932432" y="1313726"/>
              <a:ext cx="1692910" cy="790790"/>
            </a:xfrm>
            <a:prstGeom prst="rect">
              <a:avLst/>
            </a:prstGeom>
          </p:spPr>
        </p:pic>
        <p:pic>
          <p:nvPicPr>
            <p:cNvPr id="11" name="object 11"/>
            <p:cNvPicPr/>
            <p:nvPr/>
          </p:nvPicPr>
          <p:blipFill>
            <a:blip r:embed="rId6" cstate="print"/>
            <a:stretch>
              <a:fillRect/>
            </a:stretch>
          </p:blipFill>
          <p:spPr>
            <a:xfrm>
              <a:off x="3307079" y="1313726"/>
              <a:ext cx="1025448" cy="790790"/>
            </a:xfrm>
            <a:prstGeom prst="rect">
              <a:avLst/>
            </a:prstGeom>
          </p:spPr>
        </p:pic>
        <p:pic>
          <p:nvPicPr>
            <p:cNvPr id="12" name="object 12"/>
            <p:cNvPicPr/>
            <p:nvPr/>
          </p:nvPicPr>
          <p:blipFill>
            <a:blip r:embed="rId7" cstate="print"/>
            <a:stretch>
              <a:fillRect/>
            </a:stretch>
          </p:blipFill>
          <p:spPr>
            <a:xfrm>
              <a:off x="4014215" y="1313726"/>
              <a:ext cx="1522222" cy="790790"/>
            </a:xfrm>
            <a:prstGeom prst="rect">
              <a:avLst/>
            </a:prstGeom>
          </p:spPr>
        </p:pic>
        <p:pic>
          <p:nvPicPr>
            <p:cNvPr id="13" name="object 13"/>
            <p:cNvPicPr/>
            <p:nvPr/>
          </p:nvPicPr>
          <p:blipFill>
            <a:blip r:embed="rId8" cstate="print"/>
            <a:stretch>
              <a:fillRect/>
            </a:stretch>
          </p:blipFill>
          <p:spPr>
            <a:xfrm>
              <a:off x="5218176" y="1313726"/>
              <a:ext cx="748093" cy="790790"/>
            </a:xfrm>
            <a:prstGeom prst="rect">
              <a:avLst/>
            </a:prstGeom>
          </p:spPr>
        </p:pic>
        <p:pic>
          <p:nvPicPr>
            <p:cNvPr id="14" name="object 14"/>
            <p:cNvPicPr/>
            <p:nvPr/>
          </p:nvPicPr>
          <p:blipFill>
            <a:blip r:embed="rId9" cstate="print"/>
            <a:stretch>
              <a:fillRect/>
            </a:stretch>
          </p:blipFill>
          <p:spPr>
            <a:xfrm>
              <a:off x="5647944" y="1313726"/>
              <a:ext cx="1187005" cy="790790"/>
            </a:xfrm>
            <a:prstGeom prst="rect">
              <a:avLst/>
            </a:prstGeom>
          </p:spPr>
        </p:pic>
        <p:pic>
          <p:nvPicPr>
            <p:cNvPr id="15" name="object 15"/>
            <p:cNvPicPr/>
            <p:nvPr/>
          </p:nvPicPr>
          <p:blipFill>
            <a:blip r:embed="rId10" cstate="print"/>
            <a:stretch>
              <a:fillRect/>
            </a:stretch>
          </p:blipFill>
          <p:spPr>
            <a:xfrm>
              <a:off x="6516623" y="1313726"/>
              <a:ext cx="748093" cy="790790"/>
            </a:xfrm>
            <a:prstGeom prst="rect">
              <a:avLst/>
            </a:prstGeom>
          </p:spPr>
        </p:pic>
        <p:pic>
          <p:nvPicPr>
            <p:cNvPr id="16" name="object 16"/>
            <p:cNvPicPr/>
            <p:nvPr/>
          </p:nvPicPr>
          <p:blipFill>
            <a:blip r:embed="rId11" cstate="print"/>
            <a:stretch>
              <a:fillRect/>
            </a:stretch>
          </p:blipFill>
          <p:spPr>
            <a:xfrm>
              <a:off x="6946392" y="1313726"/>
              <a:ext cx="1516252" cy="790790"/>
            </a:xfrm>
            <a:prstGeom prst="rect">
              <a:avLst/>
            </a:prstGeom>
          </p:spPr>
        </p:pic>
        <p:pic>
          <p:nvPicPr>
            <p:cNvPr id="17" name="object 17"/>
            <p:cNvPicPr/>
            <p:nvPr/>
          </p:nvPicPr>
          <p:blipFill>
            <a:blip r:embed="rId12" cstate="print"/>
            <a:stretch>
              <a:fillRect/>
            </a:stretch>
          </p:blipFill>
          <p:spPr>
            <a:xfrm>
              <a:off x="0" y="1740446"/>
              <a:ext cx="1089469" cy="790790"/>
            </a:xfrm>
            <a:prstGeom prst="rect">
              <a:avLst/>
            </a:prstGeom>
          </p:spPr>
        </p:pic>
        <p:pic>
          <p:nvPicPr>
            <p:cNvPr id="18" name="object 18"/>
            <p:cNvPicPr/>
            <p:nvPr/>
          </p:nvPicPr>
          <p:blipFill>
            <a:blip r:embed="rId13" cstate="print"/>
            <a:stretch>
              <a:fillRect/>
            </a:stretch>
          </p:blipFill>
          <p:spPr>
            <a:xfrm>
              <a:off x="765048" y="1740446"/>
              <a:ext cx="1065072" cy="790790"/>
            </a:xfrm>
            <a:prstGeom prst="rect">
              <a:avLst/>
            </a:prstGeom>
          </p:spPr>
        </p:pic>
        <p:pic>
          <p:nvPicPr>
            <p:cNvPr id="19" name="object 19"/>
            <p:cNvPicPr/>
            <p:nvPr/>
          </p:nvPicPr>
          <p:blipFill>
            <a:blip r:embed="rId14" cstate="print"/>
            <a:stretch>
              <a:fillRect/>
            </a:stretch>
          </p:blipFill>
          <p:spPr>
            <a:xfrm>
              <a:off x="1505711" y="1740446"/>
              <a:ext cx="1778254" cy="790790"/>
            </a:xfrm>
            <a:prstGeom prst="rect">
              <a:avLst/>
            </a:prstGeom>
          </p:spPr>
        </p:pic>
        <p:pic>
          <p:nvPicPr>
            <p:cNvPr id="20" name="object 20"/>
            <p:cNvPicPr/>
            <p:nvPr/>
          </p:nvPicPr>
          <p:blipFill>
            <a:blip r:embed="rId15" cstate="print"/>
            <a:stretch>
              <a:fillRect/>
            </a:stretch>
          </p:blipFill>
          <p:spPr>
            <a:xfrm>
              <a:off x="2959607" y="1740446"/>
              <a:ext cx="1440053" cy="790790"/>
            </a:xfrm>
            <a:prstGeom prst="rect">
              <a:avLst/>
            </a:prstGeom>
          </p:spPr>
        </p:pic>
        <p:pic>
          <p:nvPicPr>
            <p:cNvPr id="21" name="object 21"/>
            <p:cNvPicPr/>
            <p:nvPr/>
          </p:nvPicPr>
          <p:blipFill>
            <a:blip r:embed="rId16" cstate="print"/>
            <a:stretch>
              <a:fillRect/>
            </a:stretch>
          </p:blipFill>
          <p:spPr>
            <a:xfrm>
              <a:off x="4075176" y="1740446"/>
              <a:ext cx="1549653" cy="790790"/>
            </a:xfrm>
            <a:prstGeom prst="rect">
              <a:avLst/>
            </a:prstGeom>
          </p:spPr>
        </p:pic>
        <p:pic>
          <p:nvPicPr>
            <p:cNvPr id="22" name="object 22"/>
            <p:cNvPicPr/>
            <p:nvPr/>
          </p:nvPicPr>
          <p:blipFill>
            <a:blip r:embed="rId17" cstate="print"/>
            <a:stretch>
              <a:fillRect/>
            </a:stretch>
          </p:blipFill>
          <p:spPr>
            <a:xfrm>
              <a:off x="5154167" y="1740446"/>
              <a:ext cx="559104" cy="790790"/>
            </a:xfrm>
            <a:prstGeom prst="rect">
              <a:avLst/>
            </a:prstGeom>
          </p:spPr>
        </p:pic>
        <p:pic>
          <p:nvPicPr>
            <p:cNvPr id="23" name="object 23"/>
            <p:cNvPicPr/>
            <p:nvPr/>
          </p:nvPicPr>
          <p:blipFill>
            <a:blip r:embed="rId18" cstate="print"/>
            <a:stretch>
              <a:fillRect/>
            </a:stretch>
          </p:blipFill>
          <p:spPr>
            <a:xfrm>
              <a:off x="5388864" y="1740446"/>
              <a:ext cx="1241869" cy="790790"/>
            </a:xfrm>
            <a:prstGeom prst="rect">
              <a:avLst/>
            </a:prstGeom>
          </p:spPr>
        </p:pic>
        <p:pic>
          <p:nvPicPr>
            <p:cNvPr id="24" name="object 24"/>
            <p:cNvPicPr/>
            <p:nvPr/>
          </p:nvPicPr>
          <p:blipFill>
            <a:blip r:embed="rId19" cstate="print"/>
            <a:stretch>
              <a:fillRect/>
            </a:stretch>
          </p:blipFill>
          <p:spPr>
            <a:xfrm>
              <a:off x="6306311" y="1740446"/>
              <a:ext cx="1171778" cy="790790"/>
            </a:xfrm>
            <a:prstGeom prst="rect">
              <a:avLst/>
            </a:prstGeom>
          </p:spPr>
        </p:pic>
        <p:pic>
          <p:nvPicPr>
            <p:cNvPr id="25" name="object 25"/>
            <p:cNvPicPr/>
            <p:nvPr/>
          </p:nvPicPr>
          <p:blipFill>
            <a:blip r:embed="rId20" cstate="print"/>
            <a:stretch>
              <a:fillRect/>
            </a:stretch>
          </p:blipFill>
          <p:spPr>
            <a:xfrm>
              <a:off x="7153656" y="1740446"/>
              <a:ext cx="671893" cy="790790"/>
            </a:xfrm>
            <a:prstGeom prst="rect">
              <a:avLst/>
            </a:prstGeom>
          </p:spPr>
        </p:pic>
        <p:pic>
          <p:nvPicPr>
            <p:cNvPr id="26" name="object 26"/>
            <p:cNvPicPr/>
            <p:nvPr/>
          </p:nvPicPr>
          <p:blipFill>
            <a:blip r:embed="rId21" cstate="print"/>
            <a:stretch>
              <a:fillRect/>
            </a:stretch>
          </p:blipFill>
          <p:spPr>
            <a:xfrm>
              <a:off x="7498080" y="1740446"/>
              <a:ext cx="964514" cy="790790"/>
            </a:xfrm>
            <a:prstGeom prst="rect">
              <a:avLst/>
            </a:prstGeom>
          </p:spPr>
        </p:pic>
        <p:pic>
          <p:nvPicPr>
            <p:cNvPr id="27" name="object 27"/>
            <p:cNvPicPr/>
            <p:nvPr/>
          </p:nvPicPr>
          <p:blipFill>
            <a:blip r:embed="rId22" cstate="print"/>
            <a:stretch>
              <a:fillRect/>
            </a:stretch>
          </p:blipFill>
          <p:spPr>
            <a:xfrm>
              <a:off x="0" y="2167166"/>
              <a:ext cx="1110792" cy="790790"/>
            </a:xfrm>
            <a:prstGeom prst="rect">
              <a:avLst/>
            </a:prstGeom>
          </p:spPr>
        </p:pic>
        <p:pic>
          <p:nvPicPr>
            <p:cNvPr id="28" name="object 28"/>
            <p:cNvPicPr/>
            <p:nvPr/>
          </p:nvPicPr>
          <p:blipFill>
            <a:blip r:embed="rId23" cstate="print"/>
            <a:stretch>
              <a:fillRect/>
            </a:stretch>
          </p:blipFill>
          <p:spPr>
            <a:xfrm>
              <a:off x="789431" y="2167166"/>
              <a:ext cx="1586230" cy="790790"/>
            </a:xfrm>
            <a:prstGeom prst="rect">
              <a:avLst/>
            </a:prstGeom>
          </p:spPr>
        </p:pic>
        <p:pic>
          <p:nvPicPr>
            <p:cNvPr id="29" name="object 29"/>
            <p:cNvPicPr/>
            <p:nvPr/>
          </p:nvPicPr>
          <p:blipFill>
            <a:blip r:embed="rId24" cstate="print"/>
            <a:stretch>
              <a:fillRect/>
            </a:stretch>
          </p:blipFill>
          <p:spPr>
            <a:xfrm>
              <a:off x="2057400" y="2167166"/>
              <a:ext cx="1065072" cy="790790"/>
            </a:xfrm>
            <a:prstGeom prst="rect">
              <a:avLst/>
            </a:prstGeom>
          </p:spPr>
        </p:pic>
        <p:pic>
          <p:nvPicPr>
            <p:cNvPr id="30" name="object 30"/>
            <p:cNvPicPr/>
            <p:nvPr/>
          </p:nvPicPr>
          <p:blipFill>
            <a:blip r:embed="rId25" cstate="print"/>
            <a:stretch>
              <a:fillRect/>
            </a:stretch>
          </p:blipFill>
          <p:spPr>
            <a:xfrm>
              <a:off x="2804160" y="2167166"/>
              <a:ext cx="2150110" cy="790790"/>
            </a:xfrm>
            <a:prstGeom prst="rect">
              <a:avLst/>
            </a:prstGeom>
          </p:spPr>
        </p:pic>
        <p:pic>
          <p:nvPicPr>
            <p:cNvPr id="31" name="object 31"/>
            <p:cNvPicPr/>
            <p:nvPr/>
          </p:nvPicPr>
          <p:blipFill>
            <a:blip r:embed="rId17" cstate="print"/>
            <a:stretch>
              <a:fillRect/>
            </a:stretch>
          </p:blipFill>
          <p:spPr>
            <a:xfrm>
              <a:off x="4483608" y="2167166"/>
              <a:ext cx="559104" cy="790790"/>
            </a:xfrm>
            <a:prstGeom prst="rect">
              <a:avLst/>
            </a:prstGeom>
          </p:spPr>
        </p:pic>
        <p:pic>
          <p:nvPicPr>
            <p:cNvPr id="32" name="object 32"/>
            <p:cNvPicPr/>
            <p:nvPr/>
          </p:nvPicPr>
          <p:blipFill>
            <a:blip r:embed="rId26" cstate="print"/>
            <a:stretch>
              <a:fillRect/>
            </a:stretch>
          </p:blipFill>
          <p:spPr>
            <a:xfrm>
              <a:off x="4724400" y="2167166"/>
              <a:ext cx="888314" cy="790790"/>
            </a:xfrm>
            <a:prstGeom prst="rect">
              <a:avLst/>
            </a:prstGeom>
          </p:spPr>
        </p:pic>
        <p:pic>
          <p:nvPicPr>
            <p:cNvPr id="33" name="object 33"/>
            <p:cNvPicPr/>
            <p:nvPr/>
          </p:nvPicPr>
          <p:blipFill>
            <a:blip r:embed="rId27" cstate="print"/>
            <a:stretch>
              <a:fillRect/>
            </a:stretch>
          </p:blipFill>
          <p:spPr>
            <a:xfrm>
              <a:off x="5294376" y="2167166"/>
              <a:ext cx="1400428" cy="790790"/>
            </a:xfrm>
            <a:prstGeom prst="rect">
              <a:avLst/>
            </a:prstGeom>
          </p:spPr>
        </p:pic>
        <p:pic>
          <p:nvPicPr>
            <p:cNvPr id="34" name="object 34"/>
            <p:cNvPicPr/>
            <p:nvPr/>
          </p:nvPicPr>
          <p:blipFill>
            <a:blip r:embed="rId28" cstate="print"/>
            <a:stretch>
              <a:fillRect/>
            </a:stretch>
          </p:blipFill>
          <p:spPr>
            <a:xfrm>
              <a:off x="6376415" y="2167166"/>
              <a:ext cx="1500886" cy="790790"/>
            </a:xfrm>
            <a:prstGeom prst="rect">
              <a:avLst/>
            </a:prstGeom>
          </p:spPr>
        </p:pic>
        <p:pic>
          <p:nvPicPr>
            <p:cNvPr id="35" name="object 35"/>
            <p:cNvPicPr/>
            <p:nvPr/>
          </p:nvPicPr>
          <p:blipFill>
            <a:blip r:embed="rId29" cstate="print"/>
            <a:stretch>
              <a:fillRect/>
            </a:stretch>
          </p:blipFill>
          <p:spPr>
            <a:xfrm>
              <a:off x="7559040" y="2167166"/>
              <a:ext cx="903528" cy="790790"/>
            </a:xfrm>
            <a:prstGeom prst="rect">
              <a:avLst/>
            </a:prstGeom>
          </p:spPr>
        </p:pic>
        <p:pic>
          <p:nvPicPr>
            <p:cNvPr id="36" name="object 36"/>
            <p:cNvPicPr/>
            <p:nvPr/>
          </p:nvPicPr>
          <p:blipFill>
            <a:blip r:embed="rId30" cstate="print"/>
            <a:stretch>
              <a:fillRect/>
            </a:stretch>
          </p:blipFill>
          <p:spPr>
            <a:xfrm>
              <a:off x="0" y="2593886"/>
              <a:ext cx="1714372" cy="790790"/>
            </a:xfrm>
            <a:prstGeom prst="rect">
              <a:avLst/>
            </a:prstGeom>
          </p:spPr>
        </p:pic>
        <p:pic>
          <p:nvPicPr>
            <p:cNvPr id="37" name="object 37"/>
            <p:cNvPicPr/>
            <p:nvPr/>
          </p:nvPicPr>
          <p:blipFill>
            <a:blip r:embed="rId31" cstate="print"/>
            <a:stretch>
              <a:fillRect/>
            </a:stretch>
          </p:blipFill>
          <p:spPr>
            <a:xfrm>
              <a:off x="1322832" y="2593886"/>
              <a:ext cx="909637" cy="790790"/>
            </a:xfrm>
            <a:prstGeom prst="rect">
              <a:avLst/>
            </a:prstGeom>
          </p:spPr>
        </p:pic>
        <p:pic>
          <p:nvPicPr>
            <p:cNvPr id="38" name="object 38"/>
            <p:cNvPicPr/>
            <p:nvPr/>
          </p:nvPicPr>
          <p:blipFill>
            <a:blip r:embed="rId32" cstate="print"/>
            <a:stretch>
              <a:fillRect/>
            </a:stretch>
          </p:blipFill>
          <p:spPr>
            <a:xfrm>
              <a:off x="1847088" y="2593886"/>
              <a:ext cx="2119630" cy="790790"/>
            </a:xfrm>
            <a:prstGeom prst="rect">
              <a:avLst/>
            </a:prstGeom>
          </p:spPr>
        </p:pic>
        <p:pic>
          <p:nvPicPr>
            <p:cNvPr id="39" name="object 39"/>
            <p:cNvPicPr/>
            <p:nvPr/>
          </p:nvPicPr>
          <p:blipFill>
            <a:blip r:embed="rId33" cstate="print"/>
            <a:stretch>
              <a:fillRect/>
            </a:stretch>
          </p:blipFill>
          <p:spPr>
            <a:xfrm>
              <a:off x="3575303" y="2593886"/>
              <a:ext cx="1702053" cy="790790"/>
            </a:xfrm>
            <a:prstGeom prst="rect">
              <a:avLst/>
            </a:prstGeom>
          </p:spPr>
        </p:pic>
        <p:pic>
          <p:nvPicPr>
            <p:cNvPr id="40" name="object 40"/>
            <p:cNvPicPr/>
            <p:nvPr/>
          </p:nvPicPr>
          <p:blipFill>
            <a:blip r:embed="rId34" cstate="print"/>
            <a:stretch>
              <a:fillRect/>
            </a:stretch>
          </p:blipFill>
          <p:spPr>
            <a:xfrm>
              <a:off x="4885944" y="2593886"/>
              <a:ext cx="751116" cy="790790"/>
            </a:xfrm>
            <a:prstGeom prst="rect">
              <a:avLst/>
            </a:prstGeom>
          </p:spPr>
        </p:pic>
        <p:pic>
          <p:nvPicPr>
            <p:cNvPr id="41" name="object 41"/>
            <p:cNvPicPr/>
            <p:nvPr/>
          </p:nvPicPr>
          <p:blipFill>
            <a:blip r:embed="rId35" cstate="print"/>
            <a:stretch>
              <a:fillRect/>
            </a:stretch>
          </p:blipFill>
          <p:spPr>
            <a:xfrm>
              <a:off x="5251703" y="2593886"/>
              <a:ext cx="991946" cy="790790"/>
            </a:xfrm>
            <a:prstGeom prst="rect">
              <a:avLst/>
            </a:prstGeom>
          </p:spPr>
        </p:pic>
        <p:pic>
          <p:nvPicPr>
            <p:cNvPr id="42" name="object 42"/>
            <p:cNvPicPr/>
            <p:nvPr/>
          </p:nvPicPr>
          <p:blipFill>
            <a:blip r:embed="rId36" cstate="print"/>
            <a:stretch>
              <a:fillRect/>
            </a:stretch>
          </p:blipFill>
          <p:spPr>
            <a:xfrm>
              <a:off x="5852159" y="2593886"/>
              <a:ext cx="1485645" cy="790790"/>
            </a:xfrm>
            <a:prstGeom prst="rect">
              <a:avLst/>
            </a:prstGeom>
          </p:spPr>
        </p:pic>
        <p:pic>
          <p:nvPicPr>
            <p:cNvPr id="43" name="object 43"/>
            <p:cNvPicPr/>
            <p:nvPr/>
          </p:nvPicPr>
          <p:blipFill>
            <a:blip r:embed="rId17" cstate="print"/>
            <a:stretch>
              <a:fillRect/>
            </a:stretch>
          </p:blipFill>
          <p:spPr>
            <a:xfrm>
              <a:off x="6867143" y="2593886"/>
              <a:ext cx="559104" cy="790790"/>
            </a:xfrm>
            <a:prstGeom prst="rect">
              <a:avLst/>
            </a:prstGeom>
          </p:spPr>
        </p:pic>
      </p:grpSp>
      <p:sp>
        <p:nvSpPr>
          <p:cNvPr id="44" name="object 44"/>
          <p:cNvSpPr txBox="1">
            <a:spLocks noGrp="1"/>
          </p:cNvSpPr>
          <p:nvPr>
            <p:ph type="title"/>
          </p:nvPr>
        </p:nvSpPr>
        <p:spPr>
          <a:xfrm>
            <a:off x="154939" y="1406474"/>
            <a:ext cx="8076565" cy="1734820"/>
          </a:xfrm>
          <a:prstGeom prst="rect">
            <a:avLst/>
          </a:prstGeom>
        </p:spPr>
        <p:txBody>
          <a:bodyPr vert="horz" wrap="square" lIns="0" tIns="13970" rIns="0" bIns="0" rtlCol="0">
            <a:spAutoFit/>
          </a:bodyPr>
          <a:lstStyle/>
          <a:p>
            <a:pPr marL="12700" marR="5080" algn="just">
              <a:lnSpc>
                <a:spcPct val="100000"/>
              </a:lnSpc>
              <a:spcBef>
                <a:spcPts val="110"/>
              </a:spcBef>
            </a:pPr>
            <a:r>
              <a:rPr sz="2800" b="0" i="1" spc="5" dirty="0">
                <a:latin typeface="Times New Roman"/>
                <a:cs typeface="Times New Roman"/>
              </a:rPr>
              <a:t>The </a:t>
            </a:r>
            <a:r>
              <a:rPr sz="2800" b="0" i="1" spc="-5" dirty="0">
                <a:latin typeface="Times New Roman"/>
                <a:cs typeface="Times New Roman"/>
              </a:rPr>
              <a:t>original Ethernet was </a:t>
            </a:r>
            <a:r>
              <a:rPr sz="2800" b="0" i="1" spc="-20" dirty="0">
                <a:latin typeface="Times New Roman"/>
                <a:cs typeface="Times New Roman"/>
              </a:rPr>
              <a:t>created </a:t>
            </a:r>
            <a:r>
              <a:rPr sz="2800" b="0" i="1" spc="-5" dirty="0">
                <a:latin typeface="Times New Roman"/>
                <a:cs typeface="Times New Roman"/>
              </a:rPr>
              <a:t>in </a:t>
            </a:r>
            <a:r>
              <a:rPr sz="2800" b="0" i="1" dirty="0">
                <a:latin typeface="Times New Roman"/>
                <a:cs typeface="Times New Roman"/>
              </a:rPr>
              <a:t>1976 </a:t>
            </a:r>
            <a:r>
              <a:rPr sz="2800" b="0" i="1" spc="-5" dirty="0">
                <a:latin typeface="Times New Roman"/>
                <a:cs typeface="Times New Roman"/>
              </a:rPr>
              <a:t>at </a:t>
            </a:r>
            <a:r>
              <a:rPr sz="2800" b="0" i="1" spc="-70" dirty="0">
                <a:latin typeface="Times New Roman"/>
                <a:cs typeface="Times New Roman"/>
              </a:rPr>
              <a:t>Xerox’s </a:t>
            </a:r>
            <a:r>
              <a:rPr sz="2800" b="0" i="1" spc="-65" dirty="0">
                <a:latin typeface="Times New Roman"/>
                <a:cs typeface="Times New Roman"/>
              </a:rPr>
              <a:t> </a:t>
            </a:r>
            <a:r>
              <a:rPr sz="2800" b="0" i="1" spc="-5" dirty="0">
                <a:latin typeface="Times New Roman"/>
                <a:cs typeface="Times New Roman"/>
              </a:rPr>
              <a:t>Palo Alto </a:t>
            </a:r>
            <a:r>
              <a:rPr sz="2800" b="0" i="1" spc="-20" dirty="0">
                <a:latin typeface="Times New Roman"/>
                <a:cs typeface="Times New Roman"/>
              </a:rPr>
              <a:t>Research </a:t>
            </a:r>
            <a:r>
              <a:rPr sz="2800" b="0" i="1" spc="-5" dirty="0">
                <a:latin typeface="Times New Roman"/>
                <a:cs typeface="Times New Roman"/>
              </a:rPr>
              <a:t>Center </a:t>
            </a:r>
            <a:r>
              <a:rPr sz="2800" b="0" i="1" spc="-55" dirty="0">
                <a:latin typeface="Times New Roman"/>
                <a:cs typeface="Times New Roman"/>
              </a:rPr>
              <a:t>(PARC). </a:t>
            </a:r>
            <a:r>
              <a:rPr sz="2800" b="0" i="1" dirty="0">
                <a:latin typeface="Times New Roman"/>
                <a:cs typeface="Times New Roman"/>
              </a:rPr>
              <a:t>Since then, </a:t>
            </a:r>
            <a:r>
              <a:rPr sz="2800" b="0" i="1" spc="5" dirty="0">
                <a:latin typeface="Times New Roman"/>
                <a:cs typeface="Times New Roman"/>
              </a:rPr>
              <a:t>it </a:t>
            </a:r>
            <a:r>
              <a:rPr sz="2800" b="0" i="1" dirty="0">
                <a:latin typeface="Times New Roman"/>
                <a:cs typeface="Times New Roman"/>
              </a:rPr>
              <a:t>has </a:t>
            </a:r>
            <a:r>
              <a:rPr sz="2800" b="0" i="1" spc="5" dirty="0">
                <a:latin typeface="Times New Roman"/>
                <a:cs typeface="Times New Roman"/>
              </a:rPr>
              <a:t> </a:t>
            </a:r>
            <a:r>
              <a:rPr sz="2800" b="0" i="1" dirty="0">
                <a:latin typeface="Times New Roman"/>
                <a:cs typeface="Times New Roman"/>
              </a:rPr>
              <a:t>gone </a:t>
            </a:r>
            <a:r>
              <a:rPr sz="2800" b="0" i="1" spc="-20" dirty="0">
                <a:latin typeface="Times New Roman"/>
                <a:cs typeface="Times New Roman"/>
              </a:rPr>
              <a:t>through </a:t>
            </a:r>
            <a:r>
              <a:rPr sz="2800" b="0" i="1" spc="-5" dirty="0">
                <a:latin typeface="Times New Roman"/>
                <a:cs typeface="Times New Roman"/>
              </a:rPr>
              <a:t>four generations. </a:t>
            </a:r>
            <a:r>
              <a:rPr sz="2800" b="0" i="1" spc="-145" dirty="0">
                <a:latin typeface="Times New Roman"/>
                <a:cs typeface="Times New Roman"/>
              </a:rPr>
              <a:t>We</a:t>
            </a:r>
            <a:r>
              <a:rPr sz="2800" b="0" i="1" spc="-140" dirty="0">
                <a:latin typeface="Times New Roman"/>
                <a:cs typeface="Times New Roman"/>
              </a:rPr>
              <a:t> </a:t>
            </a:r>
            <a:r>
              <a:rPr sz="2800" b="0" i="1" spc="-5" dirty="0">
                <a:latin typeface="Times New Roman"/>
                <a:cs typeface="Times New Roman"/>
              </a:rPr>
              <a:t>briefly discuss </a:t>
            </a:r>
            <a:r>
              <a:rPr sz="2800" b="0" i="1" spc="-15" dirty="0">
                <a:latin typeface="Times New Roman"/>
                <a:cs typeface="Times New Roman"/>
              </a:rPr>
              <a:t>the </a:t>
            </a:r>
            <a:r>
              <a:rPr sz="2800" b="0" i="1" spc="-10" dirty="0">
                <a:latin typeface="Times New Roman"/>
                <a:cs typeface="Times New Roman"/>
              </a:rPr>
              <a:t> </a:t>
            </a:r>
            <a:r>
              <a:rPr sz="2800" b="0" i="1" spc="-10" dirty="0">
                <a:solidFill>
                  <a:srgbClr val="0000FF"/>
                </a:solidFill>
                <a:latin typeface="Times New Roman"/>
                <a:cs typeface="Times New Roman"/>
              </a:rPr>
              <a:t>Standard</a:t>
            </a:r>
            <a:r>
              <a:rPr sz="2800" b="0" i="1" spc="-80" dirty="0">
                <a:solidFill>
                  <a:srgbClr val="0000FF"/>
                </a:solidFill>
                <a:latin typeface="Times New Roman"/>
                <a:cs typeface="Times New Roman"/>
              </a:rPr>
              <a:t> </a:t>
            </a:r>
            <a:r>
              <a:rPr sz="2800" b="0" i="1" spc="5" dirty="0">
                <a:solidFill>
                  <a:srgbClr val="0000FF"/>
                </a:solidFill>
                <a:latin typeface="Times New Roman"/>
                <a:cs typeface="Times New Roman"/>
              </a:rPr>
              <a:t>(or</a:t>
            </a:r>
            <a:r>
              <a:rPr sz="2800" b="0" i="1" spc="-15" dirty="0">
                <a:solidFill>
                  <a:srgbClr val="0000FF"/>
                </a:solidFill>
                <a:latin typeface="Times New Roman"/>
                <a:cs typeface="Times New Roman"/>
              </a:rPr>
              <a:t> </a:t>
            </a:r>
            <a:r>
              <a:rPr sz="2800" b="0" i="1" dirty="0">
                <a:solidFill>
                  <a:srgbClr val="0000FF"/>
                </a:solidFill>
                <a:latin typeface="Times New Roman"/>
                <a:cs typeface="Times New Roman"/>
              </a:rPr>
              <a:t>traditional)</a:t>
            </a:r>
            <a:r>
              <a:rPr sz="2800" b="0" i="1" spc="-70" dirty="0">
                <a:solidFill>
                  <a:srgbClr val="0000FF"/>
                </a:solidFill>
                <a:latin typeface="Times New Roman"/>
                <a:cs typeface="Times New Roman"/>
              </a:rPr>
              <a:t> </a:t>
            </a:r>
            <a:r>
              <a:rPr sz="2800" b="0" i="1" spc="5" dirty="0">
                <a:solidFill>
                  <a:srgbClr val="0000FF"/>
                </a:solidFill>
                <a:latin typeface="Times New Roman"/>
                <a:cs typeface="Times New Roman"/>
              </a:rPr>
              <a:t>Ethernet</a:t>
            </a:r>
            <a:r>
              <a:rPr sz="2800" b="0" i="1" spc="-90" dirty="0">
                <a:solidFill>
                  <a:srgbClr val="0000FF"/>
                </a:solidFill>
                <a:latin typeface="Times New Roman"/>
                <a:cs typeface="Times New Roman"/>
              </a:rPr>
              <a:t> </a:t>
            </a:r>
            <a:r>
              <a:rPr sz="2800" b="0" i="1" spc="5" dirty="0">
                <a:latin typeface="Times New Roman"/>
                <a:cs typeface="Times New Roman"/>
              </a:rPr>
              <a:t>in</a:t>
            </a:r>
            <a:r>
              <a:rPr sz="2800" b="0" i="1" spc="-20" dirty="0">
                <a:latin typeface="Times New Roman"/>
                <a:cs typeface="Times New Roman"/>
              </a:rPr>
              <a:t> </a:t>
            </a:r>
            <a:r>
              <a:rPr sz="2800" b="0" i="1" spc="10" dirty="0">
                <a:latin typeface="Times New Roman"/>
                <a:cs typeface="Times New Roman"/>
              </a:rPr>
              <a:t>this</a:t>
            </a:r>
            <a:r>
              <a:rPr sz="2800" b="0" i="1" spc="-65" dirty="0">
                <a:latin typeface="Times New Roman"/>
                <a:cs typeface="Times New Roman"/>
              </a:rPr>
              <a:t> </a:t>
            </a:r>
            <a:r>
              <a:rPr sz="2800" b="0" i="1" spc="5" dirty="0">
                <a:latin typeface="Times New Roman"/>
                <a:cs typeface="Times New Roman"/>
              </a:rPr>
              <a:t>section.</a:t>
            </a:r>
            <a:endParaRPr sz="2800">
              <a:latin typeface="Times New Roman"/>
              <a:cs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6153785"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1.3	</a:t>
            </a:r>
            <a:r>
              <a:rPr sz="2000" i="1" spc="-10" dirty="0">
                <a:latin typeface="Times New Roman"/>
                <a:cs typeface="Times New Roman"/>
              </a:rPr>
              <a:t>Ethernet</a:t>
            </a:r>
            <a:r>
              <a:rPr sz="2000" i="1" spc="20" dirty="0">
                <a:latin typeface="Times New Roman"/>
                <a:cs typeface="Times New Roman"/>
              </a:rPr>
              <a:t> </a:t>
            </a:r>
            <a:r>
              <a:rPr sz="2000" i="1" spc="-5" dirty="0">
                <a:latin typeface="Times New Roman"/>
                <a:cs typeface="Times New Roman"/>
              </a:rPr>
              <a:t>evolution through</a:t>
            </a:r>
            <a:r>
              <a:rPr sz="2000" i="1" dirty="0">
                <a:latin typeface="Times New Roman"/>
                <a:cs typeface="Times New Roman"/>
              </a:rPr>
              <a:t> four</a:t>
            </a:r>
            <a:r>
              <a:rPr sz="2000" i="1" spc="-10" dirty="0">
                <a:latin typeface="Times New Roman"/>
                <a:cs typeface="Times New Roman"/>
              </a:rPr>
              <a:t> </a:t>
            </a:r>
            <a:r>
              <a:rPr sz="2000" i="1" spc="-5" dirty="0">
                <a:latin typeface="Times New Roman"/>
                <a:cs typeface="Times New Roman"/>
              </a:rPr>
              <a:t>generations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30351" y="2286000"/>
            <a:ext cx="7394448" cy="2343086"/>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3379470"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1.4	</a:t>
            </a:r>
            <a:r>
              <a:rPr sz="2000" i="1" dirty="0">
                <a:latin typeface="Times New Roman"/>
                <a:cs typeface="Times New Roman"/>
              </a:rPr>
              <a:t>802.3</a:t>
            </a:r>
            <a:r>
              <a:rPr sz="2000" i="1" spc="-60" dirty="0">
                <a:latin typeface="Times New Roman"/>
                <a:cs typeface="Times New Roman"/>
              </a:rPr>
              <a:t> </a:t>
            </a:r>
            <a:r>
              <a:rPr sz="2000" i="1" spc="-10" dirty="0">
                <a:latin typeface="Times New Roman"/>
                <a:cs typeface="Times New Roman"/>
              </a:rPr>
              <a:t>MAC</a:t>
            </a:r>
            <a:r>
              <a:rPr sz="2000" i="1" spc="5" dirty="0">
                <a:latin typeface="Times New Roman"/>
                <a:cs typeface="Times New Roman"/>
              </a:rPr>
              <a:t> </a:t>
            </a:r>
            <a:r>
              <a:rPr sz="2000" i="1" dirty="0">
                <a:latin typeface="Times New Roman"/>
                <a:cs typeface="Times New Roman"/>
              </a:rPr>
              <a:t>frame</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70687" y="2318138"/>
            <a:ext cx="8820912" cy="2500066"/>
          </a:xfrm>
          <a:prstGeom prst="rect">
            <a:avLst/>
          </a:prstGeom>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932045"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1.5	</a:t>
            </a:r>
            <a:r>
              <a:rPr sz="2000" i="1" spc="-5" dirty="0">
                <a:latin typeface="Times New Roman"/>
                <a:cs typeface="Times New Roman"/>
              </a:rPr>
              <a:t>Minimum</a:t>
            </a:r>
            <a:r>
              <a:rPr sz="2000" i="1" spc="-30" dirty="0">
                <a:latin typeface="Times New Roman"/>
                <a:cs typeface="Times New Roman"/>
              </a:rPr>
              <a:t> </a:t>
            </a:r>
            <a:r>
              <a:rPr sz="2000" i="1" spc="-5" dirty="0">
                <a:latin typeface="Times New Roman"/>
                <a:cs typeface="Times New Roman"/>
              </a:rPr>
              <a:t>and</a:t>
            </a:r>
            <a:r>
              <a:rPr sz="2000" i="1" spc="-20" dirty="0">
                <a:latin typeface="Times New Roman"/>
                <a:cs typeface="Times New Roman"/>
              </a:rPr>
              <a:t> </a:t>
            </a:r>
            <a:r>
              <a:rPr sz="2000" i="1" dirty="0">
                <a:latin typeface="Times New Roman"/>
                <a:cs typeface="Times New Roman"/>
              </a:rPr>
              <a:t>maximum</a:t>
            </a:r>
            <a:r>
              <a:rPr sz="2000" i="1" spc="-75" dirty="0">
                <a:latin typeface="Times New Roman"/>
                <a:cs typeface="Times New Roman"/>
              </a:rPr>
              <a:t> </a:t>
            </a:r>
            <a:r>
              <a:rPr sz="2000" i="1" spc="-5" dirty="0">
                <a:latin typeface="Times New Roman"/>
                <a:cs typeface="Times New Roman"/>
              </a:rPr>
              <a:t>lengths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28600" y="2432304"/>
            <a:ext cx="8574024" cy="2673096"/>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0"/>
            <a:ext cx="8592820" cy="1051560"/>
            <a:chOff x="76200" y="0"/>
            <a:chExt cx="8592820" cy="1051560"/>
          </a:xfrm>
        </p:grpSpPr>
        <p:sp>
          <p:nvSpPr>
            <p:cNvPr id="3" name="object 3"/>
            <p:cNvSpPr/>
            <p:nvPr/>
          </p:nvSpPr>
          <p:spPr>
            <a:xfrm>
              <a:off x="365760" y="106679"/>
              <a:ext cx="384175" cy="475615"/>
            </a:xfrm>
            <a:custGeom>
              <a:avLst/>
              <a:gdLst/>
              <a:ahLst/>
              <a:cxnLst/>
              <a:rect l="l" t="t" r="r" b="b"/>
              <a:pathLst>
                <a:path w="384175" h="475615">
                  <a:moveTo>
                    <a:pt x="384048" y="0"/>
                  </a:moveTo>
                  <a:lnTo>
                    <a:pt x="0" y="0"/>
                  </a:lnTo>
                  <a:lnTo>
                    <a:pt x="0" y="350520"/>
                  </a:lnTo>
                  <a:lnTo>
                    <a:pt x="0" y="475488"/>
                  </a:lnTo>
                  <a:lnTo>
                    <a:pt x="384048" y="475488"/>
                  </a:lnTo>
                  <a:lnTo>
                    <a:pt x="384048" y="350520"/>
                  </a:lnTo>
                  <a:lnTo>
                    <a:pt x="384048"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808" y="106679"/>
              <a:ext cx="329184" cy="475488"/>
            </a:xfrm>
            <a:prstGeom prst="rect">
              <a:avLst/>
            </a:prstGeom>
          </p:spPr>
        </p:pic>
        <p:sp>
          <p:nvSpPr>
            <p:cNvPr id="5" name="object 5"/>
            <p:cNvSpPr/>
            <p:nvPr/>
          </p:nvSpPr>
          <p:spPr>
            <a:xfrm>
              <a:off x="490728" y="530351"/>
              <a:ext cx="368935" cy="475615"/>
            </a:xfrm>
            <a:custGeom>
              <a:avLst/>
              <a:gdLst/>
              <a:ahLst/>
              <a:cxnLst/>
              <a:rect l="l" t="t" r="r" b="b"/>
              <a:pathLst>
                <a:path w="368934" h="475615">
                  <a:moveTo>
                    <a:pt x="368808" y="0"/>
                  </a:moveTo>
                  <a:lnTo>
                    <a:pt x="0" y="0"/>
                  </a:lnTo>
                  <a:lnTo>
                    <a:pt x="0" y="350520"/>
                  </a:lnTo>
                  <a:lnTo>
                    <a:pt x="0" y="475488"/>
                  </a:lnTo>
                  <a:lnTo>
                    <a:pt x="368808" y="475488"/>
                  </a:lnTo>
                  <a:lnTo>
                    <a:pt x="368808" y="350520"/>
                  </a:lnTo>
                  <a:lnTo>
                    <a:pt x="368808"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59536" y="530351"/>
              <a:ext cx="368807" cy="475488"/>
            </a:xfrm>
            <a:prstGeom prst="rect">
              <a:avLst/>
            </a:prstGeom>
          </p:spPr>
        </p:pic>
        <p:pic>
          <p:nvPicPr>
            <p:cNvPr id="7" name="object 7"/>
            <p:cNvPicPr/>
            <p:nvPr/>
          </p:nvPicPr>
          <p:blipFill>
            <a:blip r:embed="rId4" cstate="print"/>
            <a:stretch>
              <a:fillRect/>
            </a:stretch>
          </p:blipFill>
          <p:spPr>
            <a:xfrm>
              <a:off x="76200" y="457200"/>
              <a:ext cx="560832" cy="423672"/>
            </a:xfrm>
            <a:prstGeom prst="rect">
              <a:avLst/>
            </a:prstGeom>
          </p:spPr>
        </p:pic>
        <p:sp>
          <p:nvSpPr>
            <p:cNvPr id="8" name="object 8"/>
            <p:cNvSpPr/>
            <p:nvPr/>
          </p:nvSpPr>
          <p:spPr>
            <a:xfrm>
              <a:off x="710184" y="0"/>
              <a:ext cx="33655" cy="1051560"/>
            </a:xfrm>
            <a:custGeom>
              <a:avLst/>
              <a:gdLst/>
              <a:ahLst/>
              <a:cxnLst/>
              <a:rect l="l" t="t" r="r" b="b"/>
              <a:pathLst>
                <a:path w="33654" h="1051560">
                  <a:moveTo>
                    <a:pt x="33528" y="563880"/>
                  </a:moveTo>
                  <a:lnTo>
                    <a:pt x="0" y="563880"/>
                  </a:lnTo>
                  <a:lnTo>
                    <a:pt x="0" y="1051560"/>
                  </a:lnTo>
                  <a:lnTo>
                    <a:pt x="33528" y="1051560"/>
                  </a:lnTo>
                  <a:lnTo>
                    <a:pt x="33528" y="563880"/>
                  </a:lnTo>
                  <a:close/>
                </a:path>
                <a:path w="33654" h="1051560">
                  <a:moveTo>
                    <a:pt x="33528" y="0"/>
                  </a:moveTo>
                  <a:lnTo>
                    <a:pt x="0" y="0"/>
                  </a:lnTo>
                  <a:lnTo>
                    <a:pt x="0" y="533400"/>
                  </a:lnTo>
                  <a:lnTo>
                    <a:pt x="33528" y="533400"/>
                  </a:lnTo>
                  <a:lnTo>
                    <a:pt x="33528"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1959" y="533400"/>
              <a:ext cx="8226552" cy="30479"/>
            </a:xfrm>
            <a:prstGeom prst="rect">
              <a:avLst/>
            </a:prstGeom>
          </p:spPr>
        </p:pic>
      </p:grpSp>
      <p:sp>
        <p:nvSpPr>
          <p:cNvPr id="10" name="object 10"/>
          <p:cNvSpPr/>
          <p:nvPr/>
        </p:nvSpPr>
        <p:spPr>
          <a:xfrm>
            <a:off x="458723" y="2668523"/>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11" name="object 11"/>
          <p:cNvSpPr/>
          <p:nvPr/>
        </p:nvSpPr>
        <p:spPr>
          <a:xfrm>
            <a:off x="461772" y="4421123"/>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12" name="object 12"/>
          <p:cNvSpPr txBox="1"/>
          <p:nvPr/>
        </p:nvSpPr>
        <p:spPr>
          <a:xfrm>
            <a:off x="496823" y="2758439"/>
            <a:ext cx="8077200" cy="1554480"/>
          </a:xfrm>
          <a:prstGeom prst="rect">
            <a:avLst/>
          </a:prstGeom>
          <a:solidFill>
            <a:srgbClr val="99FF33"/>
          </a:solidFill>
        </p:spPr>
        <p:txBody>
          <a:bodyPr vert="horz" wrap="square" lIns="0" tIns="41275" rIns="0" bIns="0" rtlCol="0">
            <a:spAutoFit/>
          </a:bodyPr>
          <a:lstStyle/>
          <a:p>
            <a:pPr marL="2569210" marR="2564765" indent="758825">
              <a:lnSpc>
                <a:spcPct val="100000"/>
              </a:lnSpc>
              <a:spcBef>
                <a:spcPts val="325"/>
              </a:spcBef>
            </a:pPr>
            <a:r>
              <a:rPr sz="1800" dirty="0">
                <a:solidFill>
                  <a:srgbClr val="0000FF"/>
                </a:solidFill>
                <a:latin typeface="Arial MT"/>
                <a:cs typeface="Arial MT"/>
              </a:rPr>
              <a:t>Frame length: </a:t>
            </a:r>
            <a:r>
              <a:rPr sz="1800" spc="5" dirty="0">
                <a:solidFill>
                  <a:srgbClr val="0000FF"/>
                </a:solidFill>
                <a:latin typeface="Arial MT"/>
                <a:cs typeface="Arial MT"/>
              </a:rPr>
              <a:t> </a:t>
            </a:r>
            <a:r>
              <a:rPr sz="1800" spc="-5" dirty="0">
                <a:latin typeface="Arial MT"/>
                <a:cs typeface="Arial MT"/>
              </a:rPr>
              <a:t>Minimum:</a:t>
            </a:r>
            <a:r>
              <a:rPr sz="1800" spc="-25" dirty="0">
                <a:latin typeface="Arial MT"/>
                <a:cs typeface="Arial MT"/>
              </a:rPr>
              <a:t> </a:t>
            </a:r>
            <a:r>
              <a:rPr sz="1800" dirty="0">
                <a:latin typeface="Arial MT"/>
                <a:cs typeface="Arial MT"/>
              </a:rPr>
              <a:t>64</a:t>
            </a:r>
            <a:r>
              <a:rPr sz="1800" spc="-15" dirty="0">
                <a:latin typeface="Arial MT"/>
                <a:cs typeface="Arial MT"/>
              </a:rPr>
              <a:t> </a:t>
            </a:r>
            <a:r>
              <a:rPr sz="1800" spc="-5" dirty="0">
                <a:latin typeface="Arial MT"/>
                <a:cs typeface="Arial MT"/>
              </a:rPr>
              <a:t>bytes</a:t>
            </a:r>
            <a:r>
              <a:rPr sz="1800" spc="-15" dirty="0">
                <a:latin typeface="Arial MT"/>
                <a:cs typeface="Arial MT"/>
              </a:rPr>
              <a:t> </a:t>
            </a:r>
            <a:r>
              <a:rPr sz="1800" dirty="0">
                <a:latin typeface="Arial MT"/>
                <a:cs typeface="Arial MT"/>
              </a:rPr>
              <a:t>(512</a:t>
            </a:r>
            <a:r>
              <a:rPr sz="1800" spc="-15" dirty="0">
                <a:latin typeface="Arial MT"/>
                <a:cs typeface="Arial MT"/>
              </a:rPr>
              <a:t> </a:t>
            </a:r>
            <a:r>
              <a:rPr sz="1800" dirty="0">
                <a:latin typeface="Arial MT"/>
                <a:cs typeface="Arial MT"/>
              </a:rPr>
              <a:t>bits)</a:t>
            </a:r>
            <a:endParaRPr sz="1800">
              <a:latin typeface="Arial MT"/>
              <a:cs typeface="Arial MT"/>
            </a:endParaRPr>
          </a:p>
          <a:p>
            <a:pPr marL="2252345">
              <a:lnSpc>
                <a:spcPct val="100000"/>
              </a:lnSpc>
              <a:spcBef>
                <a:spcPts val="5"/>
              </a:spcBef>
            </a:pPr>
            <a:r>
              <a:rPr sz="1800" spc="-10" dirty="0">
                <a:latin typeface="Arial MT"/>
                <a:cs typeface="Arial MT"/>
              </a:rPr>
              <a:t>Maximum:</a:t>
            </a:r>
            <a:r>
              <a:rPr sz="1800" spc="25" dirty="0">
                <a:latin typeface="Arial MT"/>
                <a:cs typeface="Arial MT"/>
              </a:rPr>
              <a:t> </a:t>
            </a:r>
            <a:r>
              <a:rPr sz="1800" dirty="0">
                <a:latin typeface="Arial MT"/>
                <a:cs typeface="Arial MT"/>
              </a:rPr>
              <a:t>1518</a:t>
            </a:r>
            <a:r>
              <a:rPr sz="1800" spc="-40" dirty="0">
                <a:latin typeface="Arial MT"/>
                <a:cs typeface="Arial MT"/>
              </a:rPr>
              <a:t> </a:t>
            </a:r>
            <a:r>
              <a:rPr sz="1800" spc="-5" dirty="0">
                <a:latin typeface="Arial MT"/>
                <a:cs typeface="Arial MT"/>
              </a:rPr>
              <a:t>bytes</a:t>
            </a:r>
            <a:r>
              <a:rPr sz="1800" spc="-10" dirty="0">
                <a:latin typeface="Arial MT"/>
                <a:cs typeface="Arial MT"/>
              </a:rPr>
              <a:t> </a:t>
            </a:r>
            <a:r>
              <a:rPr sz="1800" dirty="0">
                <a:latin typeface="Arial MT"/>
                <a:cs typeface="Arial MT"/>
              </a:rPr>
              <a:t>(12,144</a:t>
            </a:r>
            <a:r>
              <a:rPr sz="1800" spc="-35" dirty="0">
                <a:latin typeface="Arial MT"/>
                <a:cs typeface="Arial MT"/>
              </a:rPr>
              <a:t> </a:t>
            </a:r>
            <a:r>
              <a:rPr sz="1800" dirty="0">
                <a:latin typeface="Arial MT"/>
                <a:cs typeface="Arial MT"/>
              </a:rPr>
              <a:t>bits)</a:t>
            </a:r>
            <a:endParaRPr sz="1800">
              <a:latin typeface="Arial MT"/>
              <a:cs typeface="Arial MT"/>
            </a:endParaRPr>
          </a:p>
        </p:txBody>
      </p:sp>
      <p:pic>
        <p:nvPicPr>
          <p:cNvPr id="13" name="object 13"/>
          <p:cNvPicPr/>
          <p:nvPr/>
        </p:nvPicPr>
        <p:blipFill>
          <a:blip r:embed="rId6" cstate="print"/>
          <a:stretch>
            <a:fillRect/>
          </a:stretch>
        </p:blipFill>
        <p:spPr>
          <a:xfrm>
            <a:off x="457200" y="1981200"/>
            <a:ext cx="1143000" cy="566927"/>
          </a:xfrm>
          <a:prstGeom prst="rect">
            <a:avLst/>
          </a:prstGeom>
        </p:spPr>
      </p:pic>
      <p:sp>
        <p:nvSpPr>
          <p:cNvPr id="14" name="object 14"/>
          <p:cNvSpPr txBox="1">
            <a:spLocks noGrp="1"/>
          </p:cNvSpPr>
          <p:nvPr>
            <p:ph type="title"/>
          </p:nvPr>
        </p:nvSpPr>
        <p:spPr>
          <a:xfrm>
            <a:off x="669442" y="2003298"/>
            <a:ext cx="720090" cy="453390"/>
          </a:xfrm>
          <a:prstGeom prst="rect">
            <a:avLst/>
          </a:prstGeom>
        </p:spPr>
        <p:txBody>
          <a:bodyPr vert="horz" wrap="square" lIns="0" tIns="13335" rIns="0" bIns="0" rtlCol="0">
            <a:spAutoFit/>
          </a:bodyPr>
          <a:lstStyle/>
          <a:p>
            <a:pPr marL="12700">
              <a:lnSpc>
                <a:spcPct val="100000"/>
              </a:lnSpc>
              <a:spcBef>
                <a:spcPts val="105"/>
              </a:spcBef>
            </a:pPr>
            <a:r>
              <a:rPr sz="2800" i="1" spc="-5" dirty="0">
                <a:solidFill>
                  <a:srgbClr val="0000FF"/>
                </a:solidFill>
                <a:latin typeface="Times New Roman"/>
                <a:cs typeface="Times New Roman"/>
              </a:rPr>
              <a:t>N</a:t>
            </a:r>
            <a:r>
              <a:rPr sz="2800" i="1" spc="5" dirty="0">
                <a:solidFill>
                  <a:srgbClr val="0000FF"/>
                </a:solidFill>
                <a:latin typeface="Times New Roman"/>
                <a:cs typeface="Times New Roman"/>
              </a:rPr>
              <a:t>ot</a:t>
            </a:r>
            <a:r>
              <a:rPr sz="2800" i="1" dirty="0">
                <a:solidFill>
                  <a:srgbClr val="0000FF"/>
                </a:solidFill>
                <a:latin typeface="Times New Roman"/>
                <a:cs typeface="Times New Roman"/>
              </a:rPr>
              <a:t>e</a:t>
            </a:r>
            <a:endParaRPr sz="2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13150" y="78435"/>
            <a:ext cx="2072005" cy="574675"/>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Byte</a:t>
            </a:r>
            <a:r>
              <a:rPr sz="3600" b="0" spc="-100" dirty="0">
                <a:latin typeface="Calibri"/>
                <a:cs typeface="Calibri"/>
              </a:rPr>
              <a:t> </a:t>
            </a:r>
            <a:r>
              <a:rPr sz="3600" b="0" spc="-10" dirty="0">
                <a:latin typeface="Calibri"/>
                <a:cs typeface="Calibri"/>
              </a:rPr>
              <a:t>Count</a:t>
            </a:r>
            <a:endParaRPr sz="3600">
              <a:latin typeface="Calibri"/>
              <a:cs typeface="Calibri"/>
            </a:endParaRPr>
          </a:p>
        </p:txBody>
      </p:sp>
      <p:sp>
        <p:nvSpPr>
          <p:cNvPr id="3" name="object 3"/>
          <p:cNvSpPr txBox="1"/>
          <p:nvPr/>
        </p:nvSpPr>
        <p:spPr>
          <a:xfrm>
            <a:off x="536244" y="853566"/>
            <a:ext cx="8079740" cy="5075555"/>
          </a:xfrm>
          <a:prstGeom prst="rect">
            <a:avLst/>
          </a:prstGeom>
        </p:spPr>
        <p:txBody>
          <a:bodyPr vert="horz" wrap="square" lIns="0" tIns="12700" rIns="0" bIns="0" rtlCol="0">
            <a:spAutoFit/>
          </a:bodyPr>
          <a:lstStyle/>
          <a:p>
            <a:pPr marL="356870" marR="7620" indent="-344805" algn="just">
              <a:lnSpc>
                <a:spcPct val="100000"/>
              </a:lnSpc>
              <a:spcBef>
                <a:spcPts val="100"/>
              </a:spcBef>
              <a:buFont typeface="Arial MT"/>
              <a:buChar char="•"/>
              <a:tabLst>
                <a:tab pos="357505" algn="l"/>
              </a:tabLst>
            </a:pPr>
            <a:r>
              <a:rPr sz="2400" dirty="0">
                <a:latin typeface="Calibri"/>
                <a:cs typeface="Calibri"/>
              </a:rPr>
              <a:t>This </a:t>
            </a:r>
            <a:r>
              <a:rPr sz="2400" spc="-10" dirty="0">
                <a:latin typeface="Calibri"/>
                <a:cs typeface="Calibri"/>
              </a:rPr>
              <a:t>method </a:t>
            </a:r>
            <a:r>
              <a:rPr sz="2400" dirty="0">
                <a:latin typeface="Calibri"/>
                <a:cs typeface="Calibri"/>
              </a:rPr>
              <a:t>is </a:t>
            </a:r>
            <a:r>
              <a:rPr sz="2400" spc="-20" dirty="0">
                <a:latin typeface="Calibri"/>
                <a:cs typeface="Calibri"/>
              </a:rPr>
              <a:t>rarely </a:t>
            </a:r>
            <a:r>
              <a:rPr sz="2400" spc="-10" dirty="0">
                <a:latin typeface="Calibri"/>
                <a:cs typeface="Calibri"/>
              </a:rPr>
              <a:t>used </a:t>
            </a:r>
            <a:r>
              <a:rPr sz="2400" spc="-5" dirty="0">
                <a:latin typeface="Calibri"/>
                <a:cs typeface="Calibri"/>
              </a:rPr>
              <a:t>and </a:t>
            </a:r>
            <a:r>
              <a:rPr sz="2400" dirty="0">
                <a:latin typeface="Calibri"/>
                <a:cs typeface="Calibri"/>
              </a:rPr>
              <a:t>is </a:t>
            </a:r>
            <a:r>
              <a:rPr sz="2400" spc="-10" dirty="0">
                <a:latin typeface="Calibri"/>
                <a:cs typeface="Calibri"/>
              </a:rPr>
              <a:t>generally </a:t>
            </a:r>
            <a:r>
              <a:rPr sz="2400" spc="-15" dirty="0">
                <a:latin typeface="Calibri"/>
                <a:cs typeface="Calibri"/>
              </a:rPr>
              <a:t>required </a:t>
            </a:r>
            <a:r>
              <a:rPr sz="2400" spc="-10" dirty="0">
                <a:latin typeface="Calibri"/>
                <a:cs typeface="Calibri"/>
              </a:rPr>
              <a:t>to </a:t>
            </a:r>
            <a:r>
              <a:rPr sz="2400" spc="-20" dirty="0">
                <a:solidFill>
                  <a:srgbClr val="FF0000"/>
                </a:solidFill>
                <a:latin typeface="Calibri"/>
                <a:cs typeface="Calibri"/>
              </a:rPr>
              <a:t>count </a:t>
            </a:r>
            <a:r>
              <a:rPr sz="2400" spc="-15" dirty="0">
                <a:solidFill>
                  <a:srgbClr val="FF0000"/>
                </a:solidFill>
                <a:latin typeface="Calibri"/>
                <a:cs typeface="Calibri"/>
              </a:rPr>
              <a:t> </a:t>
            </a:r>
            <a:r>
              <a:rPr sz="2400" spc="-10" dirty="0">
                <a:solidFill>
                  <a:srgbClr val="FF0000"/>
                </a:solidFill>
                <a:latin typeface="Calibri"/>
                <a:cs typeface="Calibri"/>
              </a:rPr>
              <a:t>total</a:t>
            </a:r>
            <a:r>
              <a:rPr sz="2400" spc="250" dirty="0">
                <a:solidFill>
                  <a:srgbClr val="FF0000"/>
                </a:solidFill>
                <a:latin typeface="Calibri"/>
                <a:cs typeface="Calibri"/>
              </a:rPr>
              <a:t> </a:t>
            </a:r>
            <a:r>
              <a:rPr sz="2400" spc="-5" dirty="0">
                <a:solidFill>
                  <a:srgbClr val="FF0000"/>
                </a:solidFill>
                <a:latin typeface="Calibri"/>
                <a:cs typeface="Calibri"/>
              </a:rPr>
              <a:t>number</a:t>
            </a:r>
            <a:r>
              <a:rPr sz="2400" spc="265" dirty="0">
                <a:solidFill>
                  <a:srgbClr val="FF0000"/>
                </a:solidFill>
                <a:latin typeface="Calibri"/>
                <a:cs typeface="Calibri"/>
              </a:rPr>
              <a:t> </a:t>
            </a:r>
            <a:r>
              <a:rPr sz="2400" dirty="0">
                <a:solidFill>
                  <a:srgbClr val="FF0000"/>
                </a:solidFill>
                <a:latin typeface="Calibri"/>
                <a:cs typeface="Calibri"/>
              </a:rPr>
              <a:t>of</a:t>
            </a:r>
            <a:r>
              <a:rPr sz="2400" spc="285" dirty="0">
                <a:solidFill>
                  <a:srgbClr val="FF0000"/>
                </a:solidFill>
                <a:latin typeface="Calibri"/>
                <a:cs typeface="Calibri"/>
              </a:rPr>
              <a:t> </a:t>
            </a:r>
            <a:r>
              <a:rPr sz="2400" spc="-15" dirty="0">
                <a:solidFill>
                  <a:srgbClr val="FF0000"/>
                </a:solidFill>
                <a:latin typeface="Calibri"/>
                <a:cs typeface="Calibri"/>
              </a:rPr>
              <a:t>characters</a:t>
            </a:r>
            <a:r>
              <a:rPr sz="2400" spc="254" dirty="0">
                <a:solidFill>
                  <a:srgbClr val="FF0000"/>
                </a:solidFill>
                <a:latin typeface="Calibri"/>
                <a:cs typeface="Calibri"/>
              </a:rPr>
              <a:t> </a:t>
            </a:r>
            <a:r>
              <a:rPr sz="2400" spc="-10" dirty="0">
                <a:solidFill>
                  <a:srgbClr val="FF0000"/>
                </a:solidFill>
                <a:latin typeface="Calibri"/>
                <a:cs typeface="Calibri"/>
              </a:rPr>
              <a:t>that</a:t>
            </a:r>
            <a:r>
              <a:rPr sz="2400" spc="290" dirty="0">
                <a:solidFill>
                  <a:srgbClr val="FF0000"/>
                </a:solidFill>
                <a:latin typeface="Calibri"/>
                <a:cs typeface="Calibri"/>
              </a:rPr>
              <a:t> </a:t>
            </a:r>
            <a:r>
              <a:rPr sz="2400" spc="-10" dirty="0">
                <a:solidFill>
                  <a:srgbClr val="FF0000"/>
                </a:solidFill>
                <a:latin typeface="Calibri"/>
                <a:cs typeface="Calibri"/>
              </a:rPr>
              <a:t>are</a:t>
            </a:r>
            <a:r>
              <a:rPr sz="2400" spc="254" dirty="0">
                <a:solidFill>
                  <a:srgbClr val="FF0000"/>
                </a:solidFill>
                <a:latin typeface="Calibri"/>
                <a:cs typeface="Calibri"/>
              </a:rPr>
              <a:t> </a:t>
            </a:r>
            <a:r>
              <a:rPr sz="2400" spc="-10" dirty="0">
                <a:solidFill>
                  <a:srgbClr val="FF0000"/>
                </a:solidFill>
                <a:latin typeface="Calibri"/>
                <a:cs typeface="Calibri"/>
              </a:rPr>
              <a:t>present</a:t>
            </a:r>
            <a:r>
              <a:rPr sz="2400" spc="265" dirty="0">
                <a:solidFill>
                  <a:srgbClr val="FF0000"/>
                </a:solidFill>
                <a:latin typeface="Calibri"/>
                <a:cs typeface="Calibri"/>
              </a:rPr>
              <a:t> </a:t>
            </a:r>
            <a:r>
              <a:rPr sz="2400" dirty="0">
                <a:solidFill>
                  <a:srgbClr val="FF0000"/>
                </a:solidFill>
                <a:latin typeface="Calibri"/>
                <a:cs typeface="Calibri"/>
              </a:rPr>
              <a:t>in</a:t>
            </a:r>
            <a:r>
              <a:rPr sz="2400" spc="285" dirty="0">
                <a:solidFill>
                  <a:srgbClr val="FF0000"/>
                </a:solidFill>
                <a:latin typeface="Calibri"/>
                <a:cs typeface="Calibri"/>
              </a:rPr>
              <a:t> </a:t>
            </a:r>
            <a:r>
              <a:rPr sz="2400" spc="-10" dirty="0">
                <a:solidFill>
                  <a:srgbClr val="FF0000"/>
                </a:solidFill>
                <a:latin typeface="Calibri"/>
                <a:cs typeface="Calibri"/>
              </a:rPr>
              <a:t>frame</a:t>
            </a:r>
            <a:r>
              <a:rPr sz="2400" spc="-10" dirty="0">
                <a:latin typeface="Calibri"/>
                <a:cs typeface="Calibri"/>
              </a:rPr>
              <a:t>.</a:t>
            </a:r>
            <a:r>
              <a:rPr sz="2400" spc="265" dirty="0">
                <a:latin typeface="Calibri"/>
                <a:cs typeface="Calibri"/>
              </a:rPr>
              <a:t> </a:t>
            </a:r>
            <a:r>
              <a:rPr sz="2400" dirty="0">
                <a:latin typeface="Calibri"/>
                <a:cs typeface="Calibri"/>
              </a:rPr>
              <a:t>This</a:t>
            </a:r>
            <a:r>
              <a:rPr sz="2400" spc="275" dirty="0">
                <a:latin typeface="Calibri"/>
                <a:cs typeface="Calibri"/>
              </a:rPr>
              <a:t> </a:t>
            </a:r>
            <a:r>
              <a:rPr sz="2400" spc="-25" dirty="0">
                <a:latin typeface="Calibri"/>
                <a:cs typeface="Calibri"/>
              </a:rPr>
              <a:t>is </a:t>
            </a:r>
            <a:r>
              <a:rPr sz="2400" spc="-530" dirty="0">
                <a:latin typeface="Calibri"/>
                <a:cs typeface="Calibri"/>
              </a:rPr>
              <a:t> </a:t>
            </a:r>
            <a:r>
              <a:rPr sz="2400" spc="5" dirty="0">
                <a:latin typeface="Calibri"/>
                <a:cs typeface="Calibri"/>
              </a:rPr>
              <a:t>be</a:t>
            </a:r>
            <a:r>
              <a:rPr sz="2400" spc="-15" dirty="0">
                <a:latin typeface="Calibri"/>
                <a:cs typeface="Calibri"/>
              </a:rPr>
              <a:t> </a:t>
            </a:r>
            <a:r>
              <a:rPr sz="2400" spc="5" dirty="0">
                <a:latin typeface="Calibri"/>
                <a:cs typeface="Calibri"/>
              </a:rPr>
              <a:t>done</a:t>
            </a:r>
            <a:r>
              <a:rPr sz="2400" spc="-30" dirty="0">
                <a:latin typeface="Calibri"/>
                <a:cs typeface="Calibri"/>
              </a:rPr>
              <a:t> </a:t>
            </a:r>
            <a:r>
              <a:rPr sz="2400" spc="5" dirty="0">
                <a:latin typeface="Calibri"/>
                <a:cs typeface="Calibri"/>
              </a:rPr>
              <a:t>by</a:t>
            </a:r>
            <a:r>
              <a:rPr sz="2400" spc="-20" dirty="0">
                <a:latin typeface="Calibri"/>
                <a:cs typeface="Calibri"/>
              </a:rPr>
              <a:t> </a:t>
            </a:r>
            <a:r>
              <a:rPr sz="2400" dirty="0">
                <a:latin typeface="Calibri"/>
                <a:cs typeface="Calibri"/>
              </a:rPr>
              <a:t>using</a:t>
            </a:r>
            <a:r>
              <a:rPr sz="2400" spc="-10" dirty="0">
                <a:latin typeface="Calibri"/>
                <a:cs typeface="Calibri"/>
              </a:rPr>
              <a:t> </a:t>
            </a:r>
            <a:r>
              <a:rPr sz="2400" dirty="0">
                <a:latin typeface="Calibri"/>
                <a:cs typeface="Calibri"/>
              </a:rPr>
              <a:t>field</a:t>
            </a:r>
            <a:r>
              <a:rPr sz="2400" spc="-25" dirty="0">
                <a:latin typeface="Calibri"/>
                <a:cs typeface="Calibri"/>
              </a:rPr>
              <a:t> </a:t>
            </a:r>
            <a:r>
              <a:rPr sz="2400" dirty="0">
                <a:latin typeface="Calibri"/>
                <a:cs typeface="Calibri"/>
              </a:rPr>
              <a:t>in</a:t>
            </a:r>
            <a:r>
              <a:rPr sz="2400" spc="-10" dirty="0">
                <a:latin typeface="Calibri"/>
                <a:cs typeface="Calibri"/>
              </a:rPr>
              <a:t> </a:t>
            </a:r>
            <a:r>
              <a:rPr sz="2400" spc="-35" dirty="0">
                <a:latin typeface="Calibri"/>
                <a:cs typeface="Calibri"/>
              </a:rPr>
              <a:t>header.</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marR="7620" indent="-344805" algn="just">
              <a:lnSpc>
                <a:spcPct val="100000"/>
              </a:lnSpc>
              <a:buFont typeface="Arial MT"/>
              <a:buChar char="•"/>
              <a:tabLst>
                <a:tab pos="427355" algn="l"/>
              </a:tabLst>
            </a:pPr>
            <a:r>
              <a:rPr dirty="0"/>
              <a:t>	</a:t>
            </a:r>
            <a:r>
              <a:rPr sz="2400" spc="-15" dirty="0">
                <a:latin typeface="Calibri"/>
                <a:cs typeface="Calibri"/>
              </a:rPr>
              <a:t>Character</a:t>
            </a:r>
            <a:r>
              <a:rPr sz="2400" spc="-10" dirty="0">
                <a:latin typeface="Calibri"/>
                <a:cs typeface="Calibri"/>
              </a:rPr>
              <a:t> </a:t>
            </a:r>
            <a:r>
              <a:rPr sz="2400" spc="-15" dirty="0">
                <a:latin typeface="Calibri"/>
                <a:cs typeface="Calibri"/>
              </a:rPr>
              <a:t>count</a:t>
            </a:r>
            <a:r>
              <a:rPr sz="2400" spc="-10" dirty="0">
                <a:latin typeface="Calibri"/>
                <a:cs typeface="Calibri"/>
              </a:rPr>
              <a:t> method</a:t>
            </a:r>
            <a:r>
              <a:rPr sz="2400" spc="-5" dirty="0">
                <a:latin typeface="Calibri"/>
                <a:cs typeface="Calibri"/>
              </a:rPr>
              <a:t> ensures</a:t>
            </a:r>
            <a:r>
              <a:rPr sz="2400" dirty="0">
                <a:latin typeface="Calibri"/>
                <a:cs typeface="Calibri"/>
              </a:rPr>
              <a:t> </a:t>
            </a:r>
            <a:r>
              <a:rPr sz="2400" spc="-15" dirty="0">
                <a:latin typeface="Calibri"/>
                <a:cs typeface="Calibri"/>
              </a:rPr>
              <a:t>data</a:t>
            </a:r>
            <a:r>
              <a:rPr sz="2400" spc="-10" dirty="0">
                <a:latin typeface="Calibri"/>
                <a:cs typeface="Calibri"/>
              </a:rPr>
              <a:t> </a:t>
            </a:r>
            <a:r>
              <a:rPr sz="2400" spc="-5" dirty="0">
                <a:latin typeface="Calibri"/>
                <a:cs typeface="Calibri"/>
              </a:rPr>
              <a:t>link</a:t>
            </a:r>
            <a:r>
              <a:rPr sz="2400" dirty="0">
                <a:latin typeface="Calibri"/>
                <a:cs typeface="Calibri"/>
              </a:rPr>
              <a:t> </a:t>
            </a:r>
            <a:r>
              <a:rPr sz="2400" spc="-25" dirty="0">
                <a:latin typeface="Calibri"/>
                <a:cs typeface="Calibri"/>
              </a:rPr>
              <a:t>layer</a:t>
            </a:r>
            <a:r>
              <a:rPr sz="2400" spc="-20" dirty="0">
                <a:latin typeface="Calibri"/>
                <a:cs typeface="Calibri"/>
              </a:rPr>
              <a:t> </a:t>
            </a:r>
            <a:r>
              <a:rPr sz="2400" spc="-25" dirty="0">
                <a:latin typeface="Calibri"/>
                <a:cs typeface="Calibri"/>
              </a:rPr>
              <a:t>at</a:t>
            </a:r>
            <a:r>
              <a:rPr sz="2400" spc="495" dirty="0">
                <a:latin typeface="Calibri"/>
                <a:cs typeface="Calibri"/>
              </a:rPr>
              <a:t> </a:t>
            </a:r>
            <a:r>
              <a:rPr sz="2400" spc="-5" dirty="0">
                <a:latin typeface="Calibri"/>
                <a:cs typeface="Calibri"/>
              </a:rPr>
              <a:t>the </a:t>
            </a:r>
            <a:r>
              <a:rPr sz="2400" dirty="0">
                <a:latin typeface="Calibri"/>
                <a:cs typeface="Calibri"/>
              </a:rPr>
              <a:t> </a:t>
            </a:r>
            <a:r>
              <a:rPr sz="2400" spc="-10" dirty="0">
                <a:latin typeface="Calibri"/>
                <a:cs typeface="Calibri"/>
              </a:rPr>
              <a:t>receiver </a:t>
            </a:r>
            <a:r>
              <a:rPr sz="2400" dirty="0">
                <a:latin typeface="Calibri"/>
                <a:cs typeface="Calibri"/>
              </a:rPr>
              <a:t>or </a:t>
            </a:r>
            <a:r>
              <a:rPr sz="2400" spc="-10" dirty="0">
                <a:latin typeface="Calibri"/>
                <a:cs typeface="Calibri"/>
              </a:rPr>
              <a:t>destination </a:t>
            </a:r>
            <a:r>
              <a:rPr sz="2400" spc="-5" dirty="0">
                <a:latin typeface="Calibri"/>
                <a:cs typeface="Calibri"/>
              </a:rPr>
              <a:t>about </a:t>
            </a:r>
            <a:r>
              <a:rPr sz="2400" spc="-15" dirty="0">
                <a:latin typeface="Calibri"/>
                <a:cs typeface="Calibri"/>
              </a:rPr>
              <a:t>total </a:t>
            </a:r>
            <a:r>
              <a:rPr sz="2400" spc="-5" dirty="0">
                <a:latin typeface="Calibri"/>
                <a:cs typeface="Calibri"/>
              </a:rPr>
              <a:t>number </a:t>
            </a:r>
            <a:r>
              <a:rPr sz="2400" dirty="0">
                <a:latin typeface="Calibri"/>
                <a:cs typeface="Calibri"/>
              </a:rPr>
              <a:t>of </a:t>
            </a:r>
            <a:r>
              <a:rPr sz="2400" spc="-15" dirty="0">
                <a:latin typeface="Calibri"/>
                <a:cs typeface="Calibri"/>
              </a:rPr>
              <a:t>characters </a:t>
            </a:r>
            <a:r>
              <a:rPr sz="2400" spc="-10" dirty="0">
                <a:latin typeface="Calibri"/>
                <a:cs typeface="Calibri"/>
              </a:rPr>
              <a:t>that </a:t>
            </a:r>
            <a:r>
              <a:rPr sz="2400" spc="-5" dirty="0">
                <a:latin typeface="Calibri"/>
                <a:cs typeface="Calibri"/>
              </a:rPr>
              <a:t> </a:t>
            </a:r>
            <a:r>
              <a:rPr sz="2400" spc="-40" dirty="0">
                <a:latin typeface="Calibri"/>
                <a:cs typeface="Calibri"/>
              </a:rPr>
              <a:t>follow,</a:t>
            </a:r>
            <a:r>
              <a:rPr sz="2400" spc="-3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about</a:t>
            </a:r>
            <a:r>
              <a:rPr sz="2400" spc="-45" dirty="0">
                <a:latin typeface="Calibri"/>
                <a:cs typeface="Calibri"/>
              </a:rPr>
              <a:t> </a:t>
            </a:r>
            <a:r>
              <a:rPr sz="2400" spc="-5" dirty="0">
                <a:latin typeface="Calibri"/>
                <a:cs typeface="Calibri"/>
              </a:rPr>
              <a:t>where </a:t>
            </a:r>
            <a:r>
              <a:rPr sz="2400" spc="5" dirty="0">
                <a:latin typeface="Calibri"/>
                <a:cs typeface="Calibri"/>
              </a:rPr>
              <a:t>the</a:t>
            </a:r>
            <a:r>
              <a:rPr sz="2400" spc="-15" dirty="0">
                <a:latin typeface="Calibri"/>
                <a:cs typeface="Calibri"/>
              </a:rPr>
              <a:t> </a:t>
            </a:r>
            <a:r>
              <a:rPr sz="2400" spc="-10" dirty="0">
                <a:latin typeface="Calibri"/>
                <a:cs typeface="Calibri"/>
              </a:rPr>
              <a:t>frame</a:t>
            </a:r>
            <a:r>
              <a:rPr sz="2400" spc="-30" dirty="0">
                <a:latin typeface="Calibri"/>
                <a:cs typeface="Calibri"/>
              </a:rPr>
              <a:t> </a:t>
            </a:r>
            <a:r>
              <a:rPr sz="2400" dirty="0">
                <a:latin typeface="Calibri"/>
                <a:cs typeface="Calibri"/>
              </a:rPr>
              <a:t>ends.</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5080" indent="-344805" algn="just">
              <a:lnSpc>
                <a:spcPct val="100000"/>
              </a:lnSpc>
              <a:spcBef>
                <a:spcPts val="5"/>
              </a:spcBef>
              <a:buFont typeface="Arial MT"/>
              <a:buChar char="•"/>
              <a:tabLst>
                <a:tab pos="357505" algn="l"/>
              </a:tabLst>
            </a:pPr>
            <a:r>
              <a:rPr sz="2400" spc="-5" dirty="0">
                <a:latin typeface="Calibri"/>
                <a:cs typeface="Calibri"/>
              </a:rPr>
              <a:t>There </a:t>
            </a:r>
            <a:r>
              <a:rPr sz="2400" dirty="0">
                <a:latin typeface="Calibri"/>
                <a:cs typeface="Calibri"/>
              </a:rPr>
              <a:t>is </a:t>
            </a:r>
            <a:r>
              <a:rPr sz="2400" spc="-10" dirty="0">
                <a:latin typeface="Calibri"/>
                <a:cs typeface="Calibri"/>
              </a:rPr>
              <a:t>disadvantage also of </a:t>
            </a:r>
            <a:r>
              <a:rPr sz="2400" spc="-5" dirty="0">
                <a:latin typeface="Calibri"/>
                <a:cs typeface="Calibri"/>
              </a:rPr>
              <a:t>using </a:t>
            </a:r>
            <a:r>
              <a:rPr sz="2400" dirty="0">
                <a:latin typeface="Calibri"/>
                <a:cs typeface="Calibri"/>
              </a:rPr>
              <a:t>this </a:t>
            </a:r>
            <a:r>
              <a:rPr sz="2400" spc="-10" dirty="0">
                <a:latin typeface="Calibri"/>
                <a:cs typeface="Calibri"/>
              </a:rPr>
              <a:t>method i.e., </a:t>
            </a:r>
            <a:r>
              <a:rPr sz="2400" dirty="0">
                <a:latin typeface="Calibri"/>
                <a:cs typeface="Calibri"/>
              </a:rPr>
              <a:t>if </a:t>
            </a:r>
            <a:r>
              <a:rPr sz="2400" spc="-10" dirty="0">
                <a:latin typeface="Calibri"/>
                <a:cs typeface="Calibri"/>
              </a:rPr>
              <a:t>anyhow </a:t>
            </a:r>
            <a:r>
              <a:rPr sz="2400" spc="-5" dirty="0">
                <a:latin typeface="Calibri"/>
                <a:cs typeface="Calibri"/>
              </a:rPr>
              <a:t> </a:t>
            </a:r>
            <a:r>
              <a:rPr sz="2400" spc="-10" dirty="0">
                <a:latin typeface="Calibri"/>
                <a:cs typeface="Calibri"/>
              </a:rPr>
              <a:t>character </a:t>
            </a:r>
            <a:r>
              <a:rPr sz="2400" spc="-15" dirty="0">
                <a:latin typeface="Calibri"/>
                <a:cs typeface="Calibri"/>
              </a:rPr>
              <a:t>count </a:t>
            </a:r>
            <a:r>
              <a:rPr sz="2400" dirty="0">
                <a:latin typeface="Calibri"/>
                <a:cs typeface="Calibri"/>
              </a:rPr>
              <a:t>is </a:t>
            </a:r>
            <a:r>
              <a:rPr sz="2400" spc="-10" dirty="0">
                <a:latin typeface="Calibri"/>
                <a:cs typeface="Calibri"/>
              </a:rPr>
              <a:t>disturbed </a:t>
            </a:r>
            <a:r>
              <a:rPr sz="2400" dirty="0">
                <a:latin typeface="Calibri"/>
                <a:cs typeface="Calibri"/>
              </a:rPr>
              <a:t>or </a:t>
            </a:r>
            <a:r>
              <a:rPr sz="2400" spc="-10" dirty="0">
                <a:latin typeface="Calibri"/>
                <a:cs typeface="Calibri"/>
              </a:rPr>
              <a:t>distorted </a:t>
            </a:r>
            <a:r>
              <a:rPr sz="2400" dirty="0">
                <a:latin typeface="Calibri"/>
                <a:cs typeface="Calibri"/>
              </a:rPr>
              <a:t>by an </a:t>
            </a:r>
            <a:r>
              <a:rPr sz="2400" spc="-15" dirty="0">
                <a:latin typeface="Calibri"/>
                <a:cs typeface="Calibri"/>
              </a:rPr>
              <a:t>error </a:t>
            </a:r>
            <a:r>
              <a:rPr sz="2400" spc="-5" dirty="0">
                <a:latin typeface="Calibri"/>
                <a:cs typeface="Calibri"/>
              </a:rPr>
              <a:t>occurring </a:t>
            </a:r>
            <a:r>
              <a:rPr sz="2400" dirty="0">
                <a:latin typeface="Calibri"/>
                <a:cs typeface="Calibri"/>
              </a:rPr>
              <a:t> during </a:t>
            </a:r>
            <a:r>
              <a:rPr sz="2400" spc="-10" dirty="0">
                <a:latin typeface="Calibri"/>
                <a:cs typeface="Calibri"/>
              </a:rPr>
              <a:t>transmission, </a:t>
            </a:r>
            <a:r>
              <a:rPr sz="2400" spc="-5" dirty="0">
                <a:latin typeface="Calibri"/>
                <a:cs typeface="Calibri"/>
              </a:rPr>
              <a:t>then </a:t>
            </a:r>
            <a:r>
              <a:rPr sz="2400" spc="-10" dirty="0">
                <a:latin typeface="Calibri"/>
                <a:cs typeface="Calibri"/>
              </a:rPr>
              <a:t>destination or receiver might lose </a:t>
            </a:r>
            <a:r>
              <a:rPr sz="2400" spc="-5" dirty="0">
                <a:latin typeface="Calibri"/>
                <a:cs typeface="Calibri"/>
              </a:rPr>
              <a:t> </a:t>
            </a:r>
            <a:r>
              <a:rPr sz="2400" spc="-10" dirty="0">
                <a:latin typeface="Calibri"/>
                <a:cs typeface="Calibri"/>
              </a:rPr>
              <a:t>synchronization. </a:t>
            </a:r>
            <a:r>
              <a:rPr sz="2400" spc="-5" dirty="0">
                <a:latin typeface="Calibri"/>
                <a:cs typeface="Calibri"/>
              </a:rPr>
              <a:t>The </a:t>
            </a:r>
            <a:r>
              <a:rPr sz="2400" spc="-10" dirty="0">
                <a:latin typeface="Calibri"/>
                <a:cs typeface="Calibri"/>
              </a:rPr>
              <a:t>destination </a:t>
            </a:r>
            <a:r>
              <a:rPr sz="2400" dirty="0">
                <a:latin typeface="Calibri"/>
                <a:cs typeface="Calibri"/>
              </a:rPr>
              <a:t>or </a:t>
            </a:r>
            <a:r>
              <a:rPr sz="2400" spc="-10" dirty="0">
                <a:latin typeface="Calibri"/>
                <a:cs typeface="Calibri"/>
              </a:rPr>
              <a:t>receiver </a:t>
            </a:r>
            <a:r>
              <a:rPr sz="2400" spc="-15" dirty="0">
                <a:latin typeface="Calibri"/>
                <a:cs typeface="Calibri"/>
              </a:rPr>
              <a:t>might </a:t>
            </a:r>
            <a:r>
              <a:rPr sz="2400" dirty="0">
                <a:latin typeface="Calibri"/>
                <a:cs typeface="Calibri"/>
              </a:rPr>
              <a:t>also be </a:t>
            </a:r>
            <a:r>
              <a:rPr sz="2400" spc="-10" dirty="0">
                <a:latin typeface="Calibri"/>
                <a:cs typeface="Calibri"/>
              </a:rPr>
              <a:t>not </a:t>
            </a:r>
            <a:r>
              <a:rPr sz="2400" spc="-5" dirty="0">
                <a:latin typeface="Calibri"/>
                <a:cs typeface="Calibri"/>
              </a:rPr>
              <a:t> </a:t>
            </a:r>
            <a:r>
              <a:rPr sz="2400" dirty="0">
                <a:latin typeface="Calibri"/>
                <a:cs typeface="Calibri"/>
              </a:rPr>
              <a:t>able</a:t>
            </a:r>
            <a:r>
              <a:rPr sz="2400" spc="-5" dirty="0">
                <a:latin typeface="Calibri"/>
                <a:cs typeface="Calibri"/>
              </a:rPr>
              <a:t> </a:t>
            </a:r>
            <a:r>
              <a:rPr sz="2400" spc="-10" dirty="0">
                <a:latin typeface="Calibri"/>
                <a:cs typeface="Calibri"/>
              </a:rPr>
              <a:t>to</a:t>
            </a:r>
            <a:r>
              <a:rPr sz="2400" spc="-35" dirty="0">
                <a:latin typeface="Calibri"/>
                <a:cs typeface="Calibri"/>
              </a:rPr>
              <a:t> </a:t>
            </a:r>
            <a:r>
              <a:rPr sz="2400" spc="-15" dirty="0">
                <a:latin typeface="Calibri"/>
                <a:cs typeface="Calibri"/>
              </a:rPr>
              <a:t>locate</a:t>
            </a:r>
            <a:r>
              <a:rPr sz="2400" spc="-10" dirty="0">
                <a:latin typeface="Calibri"/>
                <a:cs typeface="Calibri"/>
              </a:rPr>
              <a:t> </a:t>
            </a:r>
            <a:r>
              <a:rPr sz="2400" dirty="0">
                <a:latin typeface="Calibri"/>
                <a:cs typeface="Calibri"/>
              </a:rPr>
              <a:t>or</a:t>
            </a:r>
            <a:r>
              <a:rPr sz="2400" spc="-15" dirty="0">
                <a:latin typeface="Calibri"/>
                <a:cs typeface="Calibri"/>
              </a:rPr>
              <a:t> </a:t>
            </a:r>
            <a:r>
              <a:rPr sz="2400" dirty="0">
                <a:latin typeface="Calibri"/>
                <a:cs typeface="Calibri"/>
              </a:rPr>
              <a:t>identify</a:t>
            </a:r>
            <a:r>
              <a:rPr sz="2400" spc="-55" dirty="0">
                <a:latin typeface="Calibri"/>
                <a:cs typeface="Calibri"/>
              </a:rPr>
              <a:t> </a:t>
            </a:r>
            <a:r>
              <a:rPr sz="2400" dirty="0">
                <a:latin typeface="Calibri"/>
                <a:cs typeface="Calibri"/>
              </a:rPr>
              <a:t>beginning</a:t>
            </a:r>
            <a:r>
              <a:rPr sz="2400" spc="-60" dirty="0">
                <a:latin typeface="Calibri"/>
                <a:cs typeface="Calibri"/>
              </a:rPr>
              <a:t> </a:t>
            </a:r>
            <a:r>
              <a:rPr sz="2400" dirty="0">
                <a:latin typeface="Calibri"/>
                <a:cs typeface="Calibri"/>
              </a:rPr>
              <a:t>of</a:t>
            </a:r>
            <a:r>
              <a:rPr sz="2400" spc="-5" dirty="0">
                <a:latin typeface="Calibri"/>
                <a:cs typeface="Calibri"/>
              </a:rPr>
              <a:t> </a:t>
            </a:r>
            <a:r>
              <a:rPr sz="2400" spc="-10" dirty="0">
                <a:latin typeface="Calibri"/>
                <a:cs typeface="Calibri"/>
              </a:rPr>
              <a:t>next</a:t>
            </a:r>
            <a:r>
              <a:rPr sz="2400" spc="-5" dirty="0">
                <a:latin typeface="Calibri"/>
                <a:cs typeface="Calibri"/>
              </a:rPr>
              <a:t> frame.</a:t>
            </a:r>
            <a:endParaRPr sz="2400">
              <a:latin typeface="Calibri"/>
              <a:cs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7455534"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1.6	</a:t>
            </a:r>
            <a:r>
              <a:rPr sz="2000" i="1" dirty="0">
                <a:latin typeface="Times New Roman"/>
                <a:cs typeface="Times New Roman"/>
              </a:rPr>
              <a:t>Example</a:t>
            </a:r>
            <a:r>
              <a:rPr sz="2000" i="1" spc="-40" dirty="0">
                <a:latin typeface="Times New Roman"/>
                <a:cs typeface="Times New Roman"/>
              </a:rPr>
              <a:t> </a:t>
            </a:r>
            <a:r>
              <a:rPr sz="2000" i="1" dirty="0">
                <a:latin typeface="Times New Roman"/>
                <a:cs typeface="Times New Roman"/>
              </a:rPr>
              <a:t>of</a:t>
            </a:r>
            <a:r>
              <a:rPr sz="2000" i="1" spc="-10" dirty="0">
                <a:latin typeface="Times New Roman"/>
                <a:cs typeface="Times New Roman"/>
              </a:rPr>
              <a:t> </a:t>
            </a:r>
            <a:r>
              <a:rPr sz="2000" i="1" dirty="0">
                <a:latin typeface="Times New Roman"/>
                <a:cs typeface="Times New Roman"/>
              </a:rPr>
              <a:t>an</a:t>
            </a:r>
            <a:r>
              <a:rPr sz="2000" i="1" spc="5" dirty="0">
                <a:latin typeface="Times New Roman"/>
                <a:cs typeface="Times New Roman"/>
              </a:rPr>
              <a:t> </a:t>
            </a:r>
            <a:r>
              <a:rPr sz="2000" i="1" spc="-10" dirty="0">
                <a:latin typeface="Times New Roman"/>
                <a:cs typeface="Times New Roman"/>
              </a:rPr>
              <a:t>Ethernet</a:t>
            </a:r>
            <a:r>
              <a:rPr sz="2000" i="1" spc="25" dirty="0">
                <a:latin typeface="Times New Roman"/>
                <a:cs typeface="Times New Roman"/>
              </a:rPr>
              <a:t> </a:t>
            </a:r>
            <a:r>
              <a:rPr sz="2000" i="1" spc="-5" dirty="0">
                <a:latin typeface="Times New Roman"/>
                <a:cs typeface="Times New Roman"/>
              </a:rPr>
              <a:t>address in</a:t>
            </a:r>
            <a:r>
              <a:rPr sz="2000" i="1" spc="5" dirty="0">
                <a:latin typeface="Times New Roman"/>
                <a:cs typeface="Times New Roman"/>
              </a:rPr>
              <a:t> </a:t>
            </a:r>
            <a:r>
              <a:rPr sz="2000" i="1" dirty="0">
                <a:latin typeface="Times New Roman"/>
                <a:cs typeface="Times New Roman"/>
              </a:rPr>
              <a:t>hexadecimal</a:t>
            </a:r>
            <a:r>
              <a:rPr sz="2000" i="1" spc="-65" dirty="0">
                <a:latin typeface="Times New Roman"/>
                <a:cs typeface="Times New Roman"/>
              </a:rPr>
              <a:t> </a:t>
            </a:r>
            <a:r>
              <a:rPr sz="2000" i="1" spc="-5" dirty="0">
                <a:latin typeface="Times New Roman"/>
                <a:cs typeface="Times New Roman"/>
              </a:rPr>
              <a:t>notation</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551589" y="2781442"/>
            <a:ext cx="6031598" cy="1385022"/>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834255"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1.7	</a:t>
            </a:r>
            <a:r>
              <a:rPr sz="2000" i="1" spc="-5" dirty="0">
                <a:latin typeface="Times New Roman"/>
                <a:cs typeface="Times New Roman"/>
              </a:rPr>
              <a:t>Unicast</a:t>
            </a:r>
            <a:r>
              <a:rPr sz="2000" i="1" spc="-15" dirty="0">
                <a:latin typeface="Times New Roman"/>
                <a:cs typeface="Times New Roman"/>
              </a:rPr>
              <a:t> </a:t>
            </a:r>
            <a:r>
              <a:rPr sz="2000" i="1" spc="-5" dirty="0">
                <a:latin typeface="Times New Roman"/>
                <a:cs typeface="Times New Roman"/>
              </a:rPr>
              <a:t>and</a:t>
            </a:r>
            <a:r>
              <a:rPr sz="2000" i="1" dirty="0">
                <a:latin typeface="Times New Roman"/>
                <a:cs typeface="Times New Roman"/>
              </a:rPr>
              <a:t> </a:t>
            </a:r>
            <a:r>
              <a:rPr sz="2000" i="1" spc="-5" dirty="0">
                <a:latin typeface="Times New Roman"/>
                <a:cs typeface="Times New Roman"/>
              </a:rPr>
              <a:t>multicast</a:t>
            </a:r>
            <a:r>
              <a:rPr sz="2000" i="1" spc="-55" dirty="0">
                <a:latin typeface="Times New Roman"/>
                <a:cs typeface="Times New Roman"/>
              </a:rPr>
              <a:t> </a:t>
            </a:r>
            <a:r>
              <a:rPr sz="2000" i="1" spc="-5" dirty="0">
                <a:latin typeface="Times New Roman"/>
                <a:cs typeface="Times New Roman"/>
              </a:rPr>
              <a:t>addresses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25423" y="2918598"/>
            <a:ext cx="7275576" cy="1113489"/>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0"/>
            <a:ext cx="8592820" cy="1051560"/>
            <a:chOff x="76200" y="0"/>
            <a:chExt cx="8592820" cy="1051560"/>
          </a:xfrm>
        </p:grpSpPr>
        <p:sp>
          <p:nvSpPr>
            <p:cNvPr id="3" name="object 3"/>
            <p:cNvSpPr/>
            <p:nvPr/>
          </p:nvSpPr>
          <p:spPr>
            <a:xfrm>
              <a:off x="365760" y="106679"/>
              <a:ext cx="384175" cy="475615"/>
            </a:xfrm>
            <a:custGeom>
              <a:avLst/>
              <a:gdLst/>
              <a:ahLst/>
              <a:cxnLst/>
              <a:rect l="l" t="t" r="r" b="b"/>
              <a:pathLst>
                <a:path w="384175" h="475615">
                  <a:moveTo>
                    <a:pt x="384048" y="0"/>
                  </a:moveTo>
                  <a:lnTo>
                    <a:pt x="0" y="0"/>
                  </a:lnTo>
                  <a:lnTo>
                    <a:pt x="0" y="350520"/>
                  </a:lnTo>
                  <a:lnTo>
                    <a:pt x="0" y="475488"/>
                  </a:lnTo>
                  <a:lnTo>
                    <a:pt x="384048" y="475488"/>
                  </a:lnTo>
                  <a:lnTo>
                    <a:pt x="384048" y="350520"/>
                  </a:lnTo>
                  <a:lnTo>
                    <a:pt x="384048"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808" y="106679"/>
              <a:ext cx="329184" cy="475488"/>
            </a:xfrm>
            <a:prstGeom prst="rect">
              <a:avLst/>
            </a:prstGeom>
          </p:spPr>
        </p:pic>
        <p:sp>
          <p:nvSpPr>
            <p:cNvPr id="5" name="object 5"/>
            <p:cNvSpPr/>
            <p:nvPr/>
          </p:nvSpPr>
          <p:spPr>
            <a:xfrm>
              <a:off x="490728" y="530351"/>
              <a:ext cx="368935" cy="475615"/>
            </a:xfrm>
            <a:custGeom>
              <a:avLst/>
              <a:gdLst/>
              <a:ahLst/>
              <a:cxnLst/>
              <a:rect l="l" t="t" r="r" b="b"/>
              <a:pathLst>
                <a:path w="368934" h="475615">
                  <a:moveTo>
                    <a:pt x="368808" y="0"/>
                  </a:moveTo>
                  <a:lnTo>
                    <a:pt x="0" y="0"/>
                  </a:lnTo>
                  <a:lnTo>
                    <a:pt x="0" y="350520"/>
                  </a:lnTo>
                  <a:lnTo>
                    <a:pt x="0" y="475488"/>
                  </a:lnTo>
                  <a:lnTo>
                    <a:pt x="368808" y="475488"/>
                  </a:lnTo>
                  <a:lnTo>
                    <a:pt x="368808" y="350520"/>
                  </a:lnTo>
                  <a:lnTo>
                    <a:pt x="368808"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59536" y="530351"/>
              <a:ext cx="368807" cy="475488"/>
            </a:xfrm>
            <a:prstGeom prst="rect">
              <a:avLst/>
            </a:prstGeom>
          </p:spPr>
        </p:pic>
        <p:pic>
          <p:nvPicPr>
            <p:cNvPr id="7" name="object 7"/>
            <p:cNvPicPr/>
            <p:nvPr/>
          </p:nvPicPr>
          <p:blipFill>
            <a:blip r:embed="rId4" cstate="print"/>
            <a:stretch>
              <a:fillRect/>
            </a:stretch>
          </p:blipFill>
          <p:spPr>
            <a:xfrm>
              <a:off x="76200" y="457200"/>
              <a:ext cx="560832" cy="423672"/>
            </a:xfrm>
            <a:prstGeom prst="rect">
              <a:avLst/>
            </a:prstGeom>
          </p:spPr>
        </p:pic>
        <p:sp>
          <p:nvSpPr>
            <p:cNvPr id="8" name="object 8"/>
            <p:cNvSpPr/>
            <p:nvPr/>
          </p:nvSpPr>
          <p:spPr>
            <a:xfrm>
              <a:off x="710184" y="0"/>
              <a:ext cx="33655" cy="1051560"/>
            </a:xfrm>
            <a:custGeom>
              <a:avLst/>
              <a:gdLst/>
              <a:ahLst/>
              <a:cxnLst/>
              <a:rect l="l" t="t" r="r" b="b"/>
              <a:pathLst>
                <a:path w="33654" h="1051560">
                  <a:moveTo>
                    <a:pt x="33528" y="563880"/>
                  </a:moveTo>
                  <a:lnTo>
                    <a:pt x="0" y="563880"/>
                  </a:lnTo>
                  <a:lnTo>
                    <a:pt x="0" y="1051560"/>
                  </a:lnTo>
                  <a:lnTo>
                    <a:pt x="33528" y="1051560"/>
                  </a:lnTo>
                  <a:lnTo>
                    <a:pt x="33528" y="563880"/>
                  </a:lnTo>
                  <a:close/>
                </a:path>
                <a:path w="33654" h="1051560">
                  <a:moveTo>
                    <a:pt x="33528" y="0"/>
                  </a:moveTo>
                  <a:lnTo>
                    <a:pt x="0" y="0"/>
                  </a:lnTo>
                  <a:lnTo>
                    <a:pt x="0" y="533400"/>
                  </a:lnTo>
                  <a:lnTo>
                    <a:pt x="33528" y="533400"/>
                  </a:lnTo>
                  <a:lnTo>
                    <a:pt x="33528"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1959" y="533400"/>
              <a:ext cx="8226552" cy="30479"/>
            </a:xfrm>
            <a:prstGeom prst="rect">
              <a:avLst/>
            </a:prstGeom>
          </p:spPr>
        </p:pic>
      </p:grpSp>
      <p:sp>
        <p:nvSpPr>
          <p:cNvPr id="10" name="object 10"/>
          <p:cNvSpPr/>
          <p:nvPr/>
        </p:nvSpPr>
        <p:spPr>
          <a:xfrm>
            <a:off x="458723" y="2668523"/>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11" name="object 11"/>
          <p:cNvSpPr/>
          <p:nvPr/>
        </p:nvSpPr>
        <p:spPr>
          <a:xfrm>
            <a:off x="461772" y="4878323"/>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12" name="object 12"/>
          <p:cNvSpPr txBox="1"/>
          <p:nvPr/>
        </p:nvSpPr>
        <p:spPr>
          <a:xfrm>
            <a:off x="496823" y="2758439"/>
            <a:ext cx="8077200" cy="2042160"/>
          </a:xfrm>
          <a:prstGeom prst="rect">
            <a:avLst/>
          </a:prstGeom>
          <a:solidFill>
            <a:srgbClr val="99FF33"/>
          </a:solidFill>
        </p:spPr>
        <p:txBody>
          <a:bodyPr vert="horz" wrap="square" lIns="0" tIns="41275" rIns="0" bIns="0" rtlCol="0">
            <a:spAutoFit/>
          </a:bodyPr>
          <a:lstStyle/>
          <a:p>
            <a:pPr marL="2093595" marR="2095500" algn="ctr">
              <a:lnSpc>
                <a:spcPct val="100000"/>
              </a:lnSpc>
              <a:spcBef>
                <a:spcPts val="325"/>
              </a:spcBef>
            </a:pPr>
            <a:r>
              <a:rPr sz="1800" spc="-10" dirty="0">
                <a:latin typeface="Arial MT"/>
                <a:cs typeface="Arial MT"/>
              </a:rPr>
              <a:t>The</a:t>
            </a:r>
            <a:r>
              <a:rPr sz="1800" dirty="0">
                <a:latin typeface="Arial MT"/>
                <a:cs typeface="Arial MT"/>
              </a:rPr>
              <a:t> </a:t>
            </a:r>
            <a:r>
              <a:rPr sz="1800" spc="5" dirty="0">
                <a:latin typeface="Arial MT"/>
                <a:cs typeface="Arial MT"/>
              </a:rPr>
              <a:t>least</a:t>
            </a:r>
            <a:r>
              <a:rPr sz="1800" spc="-50" dirty="0">
                <a:latin typeface="Arial MT"/>
                <a:cs typeface="Arial MT"/>
              </a:rPr>
              <a:t> </a:t>
            </a:r>
            <a:r>
              <a:rPr sz="1800" spc="5" dirty="0">
                <a:latin typeface="Arial MT"/>
                <a:cs typeface="Arial MT"/>
              </a:rPr>
              <a:t>significant</a:t>
            </a:r>
            <a:r>
              <a:rPr sz="1800" spc="-95" dirty="0">
                <a:latin typeface="Arial MT"/>
                <a:cs typeface="Arial MT"/>
              </a:rPr>
              <a:t> </a:t>
            </a:r>
            <a:r>
              <a:rPr sz="1800" dirty="0">
                <a:latin typeface="Arial MT"/>
                <a:cs typeface="Arial MT"/>
              </a:rPr>
              <a:t>bit</a:t>
            </a:r>
            <a:r>
              <a:rPr sz="1800" spc="-25" dirty="0">
                <a:latin typeface="Arial MT"/>
                <a:cs typeface="Arial MT"/>
              </a:rPr>
              <a:t> </a:t>
            </a:r>
            <a:r>
              <a:rPr sz="1800" dirty="0">
                <a:latin typeface="Arial MT"/>
                <a:cs typeface="Arial MT"/>
              </a:rPr>
              <a:t>of</a:t>
            </a:r>
            <a:r>
              <a:rPr sz="1800" spc="5" dirty="0">
                <a:latin typeface="Arial MT"/>
                <a:cs typeface="Arial MT"/>
              </a:rPr>
              <a:t> </a:t>
            </a:r>
            <a:r>
              <a:rPr sz="1800" dirty="0">
                <a:latin typeface="Arial MT"/>
                <a:cs typeface="Arial MT"/>
              </a:rPr>
              <a:t>the</a:t>
            </a:r>
            <a:r>
              <a:rPr sz="1800" spc="-20" dirty="0">
                <a:latin typeface="Arial MT"/>
                <a:cs typeface="Arial MT"/>
              </a:rPr>
              <a:t> </a:t>
            </a:r>
            <a:r>
              <a:rPr sz="1800" dirty="0">
                <a:latin typeface="Arial MT"/>
                <a:cs typeface="Arial MT"/>
              </a:rPr>
              <a:t>first</a:t>
            </a:r>
            <a:r>
              <a:rPr sz="1800" spc="-50" dirty="0">
                <a:latin typeface="Arial MT"/>
                <a:cs typeface="Arial MT"/>
              </a:rPr>
              <a:t> </a:t>
            </a:r>
            <a:r>
              <a:rPr sz="1800" spc="-5" dirty="0">
                <a:latin typeface="Arial MT"/>
                <a:cs typeface="Arial MT"/>
              </a:rPr>
              <a:t>byte </a:t>
            </a:r>
            <a:r>
              <a:rPr sz="1800" spc="-484" dirty="0">
                <a:latin typeface="Arial MT"/>
                <a:cs typeface="Arial MT"/>
              </a:rPr>
              <a:t> </a:t>
            </a:r>
            <a:r>
              <a:rPr sz="1800" dirty="0">
                <a:latin typeface="Arial MT"/>
                <a:cs typeface="Arial MT"/>
              </a:rPr>
              <a:t>defines</a:t>
            </a:r>
            <a:r>
              <a:rPr sz="1800" spc="-40" dirty="0">
                <a:latin typeface="Arial MT"/>
                <a:cs typeface="Arial MT"/>
              </a:rPr>
              <a:t> </a:t>
            </a:r>
            <a:r>
              <a:rPr sz="1800" dirty="0">
                <a:latin typeface="Arial MT"/>
                <a:cs typeface="Arial MT"/>
              </a:rPr>
              <a:t>the</a:t>
            </a:r>
            <a:r>
              <a:rPr sz="1800" spc="-15" dirty="0">
                <a:latin typeface="Arial MT"/>
                <a:cs typeface="Arial MT"/>
              </a:rPr>
              <a:t> </a:t>
            </a:r>
            <a:r>
              <a:rPr sz="1800" spc="-5" dirty="0">
                <a:latin typeface="Arial MT"/>
                <a:cs typeface="Arial MT"/>
              </a:rPr>
              <a:t>type</a:t>
            </a:r>
            <a:r>
              <a:rPr sz="1800" spc="-15" dirty="0">
                <a:latin typeface="Arial MT"/>
                <a:cs typeface="Arial MT"/>
              </a:rPr>
              <a:t> </a:t>
            </a:r>
            <a:r>
              <a:rPr sz="1800" dirty="0">
                <a:latin typeface="Arial MT"/>
                <a:cs typeface="Arial MT"/>
              </a:rPr>
              <a:t>of</a:t>
            </a:r>
            <a:r>
              <a:rPr sz="1800" spc="-20" dirty="0">
                <a:latin typeface="Arial MT"/>
                <a:cs typeface="Arial MT"/>
              </a:rPr>
              <a:t> </a:t>
            </a:r>
            <a:r>
              <a:rPr sz="1800" dirty="0">
                <a:latin typeface="Arial MT"/>
                <a:cs typeface="Arial MT"/>
              </a:rPr>
              <a:t>address.</a:t>
            </a:r>
            <a:endParaRPr sz="1800">
              <a:latin typeface="Arial MT"/>
              <a:cs typeface="Arial MT"/>
            </a:endParaRPr>
          </a:p>
          <a:p>
            <a:pPr marL="2218690" marR="2214245" algn="ctr">
              <a:lnSpc>
                <a:spcPct val="100000"/>
              </a:lnSpc>
              <a:spcBef>
                <a:spcPts val="5"/>
              </a:spcBef>
            </a:pPr>
            <a:r>
              <a:rPr sz="1800" dirty="0">
                <a:latin typeface="Arial MT"/>
                <a:cs typeface="Arial MT"/>
              </a:rPr>
              <a:t>If</a:t>
            </a:r>
            <a:r>
              <a:rPr sz="1800" spc="5" dirty="0">
                <a:latin typeface="Arial MT"/>
                <a:cs typeface="Arial MT"/>
              </a:rPr>
              <a:t> </a:t>
            </a:r>
            <a:r>
              <a:rPr sz="1800" dirty="0">
                <a:latin typeface="Arial MT"/>
                <a:cs typeface="Arial MT"/>
              </a:rPr>
              <a:t>the</a:t>
            </a:r>
            <a:r>
              <a:rPr sz="1800" spc="-15" dirty="0">
                <a:latin typeface="Arial MT"/>
                <a:cs typeface="Arial MT"/>
              </a:rPr>
              <a:t> </a:t>
            </a:r>
            <a:r>
              <a:rPr sz="1800" dirty="0">
                <a:latin typeface="Arial MT"/>
                <a:cs typeface="Arial MT"/>
              </a:rPr>
              <a:t>bit</a:t>
            </a:r>
            <a:r>
              <a:rPr sz="1800" spc="-20" dirty="0">
                <a:latin typeface="Arial MT"/>
                <a:cs typeface="Arial MT"/>
              </a:rPr>
              <a:t> </a:t>
            </a:r>
            <a:r>
              <a:rPr sz="1800" dirty="0">
                <a:latin typeface="Arial MT"/>
                <a:cs typeface="Arial MT"/>
              </a:rPr>
              <a:t>is </a:t>
            </a:r>
            <a:r>
              <a:rPr sz="1800" spc="5" dirty="0">
                <a:solidFill>
                  <a:srgbClr val="0000FF"/>
                </a:solidFill>
                <a:latin typeface="Arial MT"/>
                <a:cs typeface="Arial MT"/>
              </a:rPr>
              <a:t>0</a:t>
            </a:r>
            <a:r>
              <a:rPr sz="1800" spc="5" dirty="0">
                <a:latin typeface="Arial MT"/>
                <a:cs typeface="Arial MT"/>
              </a:rPr>
              <a:t>,</a:t>
            </a:r>
            <a:r>
              <a:rPr sz="1800" spc="-20" dirty="0">
                <a:latin typeface="Arial MT"/>
                <a:cs typeface="Arial MT"/>
              </a:rPr>
              <a:t> </a:t>
            </a:r>
            <a:r>
              <a:rPr sz="1800" dirty="0">
                <a:latin typeface="Arial MT"/>
                <a:cs typeface="Arial MT"/>
              </a:rPr>
              <a:t>the</a:t>
            </a:r>
            <a:r>
              <a:rPr sz="1800" spc="-15" dirty="0">
                <a:latin typeface="Arial MT"/>
                <a:cs typeface="Arial MT"/>
              </a:rPr>
              <a:t> </a:t>
            </a:r>
            <a:r>
              <a:rPr sz="1800" dirty="0">
                <a:latin typeface="Arial MT"/>
                <a:cs typeface="Arial MT"/>
              </a:rPr>
              <a:t>address</a:t>
            </a:r>
            <a:r>
              <a:rPr sz="1800" spc="-60" dirty="0">
                <a:latin typeface="Arial MT"/>
                <a:cs typeface="Arial MT"/>
              </a:rPr>
              <a:t> </a:t>
            </a:r>
            <a:r>
              <a:rPr sz="1800" dirty="0">
                <a:latin typeface="Arial MT"/>
                <a:cs typeface="Arial MT"/>
              </a:rPr>
              <a:t>is</a:t>
            </a:r>
            <a:r>
              <a:rPr sz="1800" spc="-10" dirty="0">
                <a:latin typeface="Arial MT"/>
                <a:cs typeface="Arial MT"/>
              </a:rPr>
              <a:t> </a:t>
            </a:r>
            <a:r>
              <a:rPr sz="1800" dirty="0">
                <a:latin typeface="Arial MT"/>
                <a:cs typeface="Arial MT"/>
              </a:rPr>
              <a:t>unicast; </a:t>
            </a:r>
            <a:r>
              <a:rPr sz="1800" spc="-484" dirty="0">
                <a:latin typeface="Arial MT"/>
                <a:cs typeface="Arial MT"/>
              </a:rPr>
              <a:t> </a:t>
            </a:r>
            <a:r>
              <a:rPr sz="1800" dirty="0">
                <a:latin typeface="Arial MT"/>
                <a:cs typeface="Arial MT"/>
              </a:rPr>
              <a:t>otherwise,</a:t>
            </a:r>
            <a:r>
              <a:rPr sz="1800" spc="-25" dirty="0">
                <a:latin typeface="Arial MT"/>
                <a:cs typeface="Arial MT"/>
              </a:rPr>
              <a:t> </a:t>
            </a:r>
            <a:r>
              <a:rPr sz="1800" dirty="0">
                <a:latin typeface="Arial MT"/>
                <a:cs typeface="Arial MT"/>
              </a:rPr>
              <a:t>it</a:t>
            </a:r>
            <a:r>
              <a:rPr sz="1800" spc="-25" dirty="0">
                <a:latin typeface="Arial MT"/>
                <a:cs typeface="Arial MT"/>
              </a:rPr>
              <a:t> </a:t>
            </a:r>
            <a:r>
              <a:rPr sz="1800" dirty="0">
                <a:latin typeface="Arial MT"/>
                <a:cs typeface="Arial MT"/>
              </a:rPr>
              <a:t>is</a:t>
            </a:r>
            <a:r>
              <a:rPr sz="1800" spc="-15" dirty="0">
                <a:latin typeface="Arial MT"/>
                <a:cs typeface="Arial MT"/>
              </a:rPr>
              <a:t> </a:t>
            </a:r>
            <a:r>
              <a:rPr sz="1800" spc="5" dirty="0">
                <a:latin typeface="Arial MT"/>
                <a:cs typeface="Arial MT"/>
              </a:rPr>
              <a:t>multicast.</a:t>
            </a:r>
            <a:endParaRPr sz="1800">
              <a:latin typeface="Arial MT"/>
              <a:cs typeface="Arial MT"/>
            </a:endParaRPr>
          </a:p>
        </p:txBody>
      </p:sp>
      <p:pic>
        <p:nvPicPr>
          <p:cNvPr id="13" name="object 13"/>
          <p:cNvPicPr/>
          <p:nvPr/>
        </p:nvPicPr>
        <p:blipFill>
          <a:blip r:embed="rId6" cstate="print"/>
          <a:stretch>
            <a:fillRect/>
          </a:stretch>
        </p:blipFill>
        <p:spPr>
          <a:xfrm>
            <a:off x="457200" y="1981200"/>
            <a:ext cx="1143000" cy="566927"/>
          </a:xfrm>
          <a:prstGeom prst="rect">
            <a:avLst/>
          </a:prstGeom>
        </p:spPr>
      </p:pic>
      <p:sp>
        <p:nvSpPr>
          <p:cNvPr id="14" name="object 14"/>
          <p:cNvSpPr txBox="1">
            <a:spLocks noGrp="1"/>
          </p:cNvSpPr>
          <p:nvPr>
            <p:ph type="title"/>
          </p:nvPr>
        </p:nvSpPr>
        <p:spPr>
          <a:xfrm>
            <a:off x="669442" y="2003298"/>
            <a:ext cx="720090" cy="453390"/>
          </a:xfrm>
          <a:prstGeom prst="rect">
            <a:avLst/>
          </a:prstGeom>
        </p:spPr>
        <p:txBody>
          <a:bodyPr vert="horz" wrap="square" lIns="0" tIns="13335" rIns="0" bIns="0" rtlCol="0">
            <a:spAutoFit/>
          </a:bodyPr>
          <a:lstStyle/>
          <a:p>
            <a:pPr marL="12700">
              <a:lnSpc>
                <a:spcPct val="100000"/>
              </a:lnSpc>
              <a:spcBef>
                <a:spcPts val="105"/>
              </a:spcBef>
            </a:pPr>
            <a:r>
              <a:rPr sz="2800" i="1" spc="-5" dirty="0">
                <a:solidFill>
                  <a:srgbClr val="0000FF"/>
                </a:solidFill>
                <a:latin typeface="Times New Roman"/>
                <a:cs typeface="Times New Roman"/>
              </a:rPr>
              <a:t>N</a:t>
            </a:r>
            <a:r>
              <a:rPr sz="2800" i="1" spc="5" dirty="0">
                <a:solidFill>
                  <a:srgbClr val="0000FF"/>
                </a:solidFill>
                <a:latin typeface="Times New Roman"/>
                <a:cs typeface="Times New Roman"/>
              </a:rPr>
              <a:t>ot</a:t>
            </a:r>
            <a:r>
              <a:rPr sz="2800" i="1" dirty="0">
                <a:solidFill>
                  <a:srgbClr val="0000FF"/>
                </a:solidFill>
                <a:latin typeface="Times New Roman"/>
                <a:cs typeface="Times New Roman"/>
              </a:rPr>
              <a:t>e</a:t>
            </a:r>
            <a:endParaRPr sz="2800">
              <a:latin typeface="Times New Roman"/>
              <a:cs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0"/>
            <a:ext cx="8592820" cy="1051560"/>
            <a:chOff x="76200" y="0"/>
            <a:chExt cx="8592820" cy="1051560"/>
          </a:xfrm>
        </p:grpSpPr>
        <p:sp>
          <p:nvSpPr>
            <p:cNvPr id="3" name="object 3"/>
            <p:cNvSpPr/>
            <p:nvPr/>
          </p:nvSpPr>
          <p:spPr>
            <a:xfrm>
              <a:off x="365760" y="106679"/>
              <a:ext cx="384175" cy="475615"/>
            </a:xfrm>
            <a:custGeom>
              <a:avLst/>
              <a:gdLst/>
              <a:ahLst/>
              <a:cxnLst/>
              <a:rect l="l" t="t" r="r" b="b"/>
              <a:pathLst>
                <a:path w="384175" h="475615">
                  <a:moveTo>
                    <a:pt x="384048" y="0"/>
                  </a:moveTo>
                  <a:lnTo>
                    <a:pt x="0" y="0"/>
                  </a:lnTo>
                  <a:lnTo>
                    <a:pt x="0" y="350520"/>
                  </a:lnTo>
                  <a:lnTo>
                    <a:pt x="0" y="475488"/>
                  </a:lnTo>
                  <a:lnTo>
                    <a:pt x="384048" y="475488"/>
                  </a:lnTo>
                  <a:lnTo>
                    <a:pt x="384048" y="350520"/>
                  </a:lnTo>
                  <a:lnTo>
                    <a:pt x="384048" y="0"/>
                  </a:lnTo>
                  <a:close/>
                </a:path>
              </a:pathLst>
            </a:custGeom>
            <a:solidFill>
              <a:srgbClr val="C0504D"/>
            </a:solidFill>
          </p:spPr>
          <p:txBody>
            <a:bodyPr wrap="square" lIns="0" tIns="0" rIns="0" bIns="0" rtlCol="0"/>
            <a:lstStyle/>
            <a:p>
              <a:endParaRPr/>
            </a:p>
          </p:txBody>
        </p:sp>
        <p:pic>
          <p:nvPicPr>
            <p:cNvPr id="4" name="object 4"/>
            <p:cNvPicPr/>
            <p:nvPr/>
          </p:nvPicPr>
          <p:blipFill>
            <a:blip r:embed="rId2" cstate="print"/>
            <a:stretch>
              <a:fillRect/>
            </a:stretch>
          </p:blipFill>
          <p:spPr>
            <a:xfrm>
              <a:off x="749808" y="106679"/>
              <a:ext cx="329184" cy="475488"/>
            </a:xfrm>
            <a:prstGeom prst="rect">
              <a:avLst/>
            </a:prstGeom>
          </p:spPr>
        </p:pic>
        <p:sp>
          <p:nvSpPr>
            <p:cNvPr id="5" name="object 5"/>
            <p:cNvSpPr/>
            <p:nvPr/>
          </p:nvSpPr>
          <p:spPr>
            <a:xfrm>
              <a:off x="490728" y="530351"/>
              <a:ext cx="368935" cy="475615"/>
            </a:xfrm>
            <a:custGeom>
              <a:avLst/>
              <a:gdLst/>
              <a:ahLst/>
              <a:cxnLst/>
              <a:rect l="l" t="t" r="r" b="b"/>
              <a:pathLst>
                <a:path w="368934" h="475615">
                  <a:moveTo>
                    <a:pt x="368808" y="0"/>
                  </a:moveTo>
                  <a:lnTo>
                    <a:pt x="0" y="0"/>
                  </a:lnTo>
                  <a:lnTo>
                    <a:pt x="0" y="350520"/>
                  </a:lnTo>
                  <a:lnTo>
                    <a:pt x="0" y="475488"/>
                  </a:lnTo>
                  <a:lnTo>
                    <a:pt x="368808" y="475488"/>
                  </a:lnTo>
                  <a:lnTo>
                    <a:pt x="368808" y="350520"/>
                  </a:lnTo>
                  <a:lnTo>
                    <a:pt x="368808" y="0"/>
                  </a:lnTo>
                  <a:close/>
                </a:path>
              </a:pathLst>
            </a:custGeom>
            <a:solidFill>
              <a:srgbClr val="800080"/>
            </a:solidFill>
          </p:spPr>
          <p:txBody>
            <a:bodyPr wrap="square" lIns="0" tIns="0" rIns="0" bIns="0" rtlCol="0"/>
            <a:lstStyle/>
            <a:p>
              <a:endParaRPr/>
            </a:p>
          </p:txBody>
        </p:sp>
        <p:pic>
          <p:nvPicPr>
            <p:cNvPr id="6" name="object 6"/>
            <p:cNvPicPr/>
            <p:nvPr/>
          </p:nvPicPr>
          <p:blipFill>
            <a:blip r:embed="rId3" cstate="print"/>
            <a:stretch>
              <a:fillRect/>
            </a:stretch>
          </p:blipFill>
          <p:spPr>
            <a:xfrm>
              <a:off x="859536" y="530351"/>
              <a:ext cx="368807" cy="475488"/>
            </a:xfrm>
            <a:prstGeom prst="rect">
              <a:avLst/>
            </a:prstGeom>
          </p:spPr>
        </p:pic>
        <p:pic>
          <p:nvPicPr>
            <p:cNvPr id="7" name="object 7"/>
            <p:cNvPicPr/>
            <p:nvPr/>
          </p:nvPicPr>
          <p:blipFill>
            <a:blip r:embed="rId4" cstate="print"/>
            <a:stretch>
              <a:fillRect/>
            </a:stretch>
          </p:blipFill>
          <p:spPr>
            <a:xfrm>
              <a:off x="76200" y="457200"/>
              <a:ext cx="560832" cy="423672"/>
            </a:xfrm>
            <a:prstGeom prst="rect">
              <a:avLst/>
            </a:prstGeom>
          </p:spPr>
        </p:pic>
        <p:sp>
          <p:nvSpPr>
            <p:cNvPr id="8" name="object 8"/>
            <p:cNvSpPr/>
            <p:nvPr/>
          </p:nvSpPr>
          <p:spPr>
            <a:xfrm>
              <a:off x="710184" y="0"/>
              <a:ext cx="33655" cy="1051560"/>
            </a:xfrm>
            <a:custGeom>
              <a:avLst/>
              <a:gdLst/>
              <a:ahLst/>
              <a:cxnLst/>
              <a:rect l="l" t="t" r="r" b="b"/>
              <a:pathLst>
                <a:path w="33654" h="1051560">
                  <a:moveTo>
                    <a:pt x="33528" y="563880"/>
                  </a:moveTo>
                  <a:lnTo>
                    <a:pt x="0" y="563880"/>
                  </a:lnTo>
                  <a:lnTo>
                    <a:pt x="0" y="1051560"/>
                  </a:lnTo>
                  <a:lnTo>
                    <a:pt x="33528" y="1051560"/>
                  </a:lnTo>
                  <a:lnTo>
                    <a:pt x="33528" y="563880"/>
                  </a:lnTo>
                  <a:close/>
                </a:path>
                <a:path w="33654" h="1051560">
                  <a:moveTo>
                    <a:pt x="33528" y="0"/>
                  </a:moveTo>
                  <a:lnTo>
                    <a:pt x="0" y="0"/>
                  </a:lnTo>
                  <a:lnTo>
                    <a:pt x="0" y="533400"/>
                  </a:lnTo>
                  <a:lnTo>
                    <a:pt x="33528" y="533400"/>
                  </a:lnTo>
                  <a:lnTo>
                    <a:pt x="33528" y="0"/>
                  </a:lnTo>
                  <a:close/>
                </a:path>
              </a:pathLst>
            </a:custGeom>
            <a:solidFill>
              <a:srgbClr val="EDEBE0"/>
            </a:solidFill>
          </p:spPr>
          <p:txBody>
            <a:bodyPr wrap="square" lIns="0" tIns="0" rIns="0" bIns="0" rtlCol="0"/>
            <a:lstStyle/>
            <a:p>
              <a:endParaRPr/>
            </a:p>
          </p:txBody>
        </p:sp>
        <p:pic>
          <p:nvPicPr>
            <p:cNvPr id="9" name="object 9"/>
            <p:cNvPicPr/>
            <p:nvPr/>
          </p:nvPicPr>
          <p:blipFill>
            <a:blip r:embed="rId5" cstate="print"/>
            <a:stretch>
              <a:fillRect/>
            </a:stretch>
          </p:blipFill>
          <p:spPr>
            <a:xfrm>
              <a:off x="441959" y="533400"/>
              <a:ext cx="8226552" cy="30479"/>
            </a:xfrm>
            <a:prstGeom prst="rect">
              <a:avLst/>
            </a:prstGeom>
          </p:spPr>
        </p:pic>
      </p:grpSp>
      <p:sp>
        <p:nvSpPr>
          <p:cNvPr id="10" name="object 10"/>
          <p:cNvSpPr/>
          <p:nvPr/>
        </p:nvSpPr>
        <p:spPr>
          <a:xfrm>
            <a:off x="458723" y="2668523"/>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11" name="object 11"/>
          <p:cNvSpPr/>
          <p:nvPr/>
        </p:nvSpPr>
        <p:spPr>
          <a:xfrm>
            <a:off x="461772" y="4421123"/>
            <a:ext cx="8153400" cy="0"/>
          </a:xfrm>
          <a:custGeom>
            <a:avLst/>
            <a:gdLst/>
            <a:ahLst/>
            <a:cxnLst/>
            <a:rect l="l" t="t" r="r" b="b"/>
            <a:pathLst>
              <a:path w="8153400">
                <a:moveTo>
                  <a:pt x="0" y="0"/>
                </a:moveTo>
                <a:lnTo>
                  <a:pt x="8153400" y="0"/>
                </a:lnTo>
              </a:path>
            </a:pathLst>
          </a:custGeom>
          <a:ln w="76200">
            <a:solidFill>
              <a:srgbClr val="009900"/>
            </a:solidFill>
          </a:ln>
        </p:spPr>
        <p:txBody>
          <a:bodyPr wrap="square" lIns="0" tIns="0" rIns="0" bIns="0" rtlCol="0"/>
          <a:lstStyle/>
          <a:p>
            <a:endParaRPr/>
          </a:p>
        </p:txBody>
      </p:sp>
      <p:sp>
        <p:nvSpPr>
          <p:cNvPr id="12" name="object 12"/>
          <p:cNvSpPr txBox="1"/>
          <p:nvPr/>
        </p:nvSpPr>
        <p:spPr>
          <a:xfrm>
            <a:off x="496823" y="2758439"/>
            <a:ext cx="8077200" cy="1569720"/>
          </a:xfrm>
          <a:prstGeom prst="rect">
            <a:avLst/>
          </a:prstGeom>
          <a:solidFill>
            <a:srgbClr val="99FF33"/>
          </a:solidFill>
        </p:spPr>
        <p:txBody>
          <a:bodyPr vert="horz" wrap="square" lIns="0" tIns="41275" rIns="0" bIns="0" rtlCol="0">
            <a:spAutoFit/>
          </a:bodyPr>
          <a:lstStyle/>
          <a:p>
            <a:pPr marL="2886710" marR="178435" indent="-2713990">
              <a:lnSpc>
                <a:spcPct val="100000"/>
              </a:lnSpc>
              <a:spcBef>
                <a:spcPts val="325"/>
              </a:spcBef>
            </a:pPr>
            <a:r>
              <a:rPr sz="1800" spc="-10" dirty="0">
                <a:latin typeface="Arial MT"/>
                <a:cs typeface="Arial MT"/>
              </a:rPr>
              <a:t>The</a:t>
            </a:r>
            <a:r>
              <a:rPr sz="1800" spc="15" dirty="0">
                <a:latin typeface="Arial MT"/>
                <a:cs typeface="Arial MT"/>
              </a:rPr>
              <a:t> </a:t>
            </a:r>
            <a:r>
              <a:rPr sz="1800" dirty="0">
                <a:latin typeface="Arial MT"/>
                <a:cs typeface="Arial MT"/>
              </a:rPr>
              <a:t>broadcast</a:t>
            </a:r>
            <a:r>
              <a:rPr sz="1800" spc="-60" dirty="0">
                <a:latin typeface="Arial MT"/>
                <a:cs typeface="Arial MT"/>
              </a:rPr>
              <a:t> </a:t>
            </a:r>
            <a:r>
              <a:rPr sz="1800" dirty="0">
                <a:latin typeface="Arial MT"/>
                <a:cs typeface="Arial MT"/>
              </a:rPr>
              <a:t>destination</a:t>
            </a:r>
            <a:r>
              <a:rPr sz="1800" spc="-80" dirty="0">
                <a:latin typeface="Arial MT"/>
                <a:cs typeface="Arial MT"/>
              </a:rPr>
              <a:t> </a:t>
            </a:r>
            <a:r>
              <a:rPr sz="1800" dirty="0">
                <a:latin typeface="Arial MT"/>
                <a:cs typeface="Arial MT"/>
              </a:rPr>
              <a:t>address</a:t>
            </a:r>
            <a:r>
              <a:rPr sz="1800" spc="-25" dirty="0">
                <a:latin typeface="Arial MT"/>
                <a:cs typeface="Arial MT"/>
              </a:rPr>
              <a:t> </a:t>
            </a:r>
            <a:r>
              <a:rPr sz="1800" dirty="0">
                <a:latin typeface="Arial MT"/>
                <a:cs typeface="Arial MT"/>
              </a:rPr>
              <a:t>is </a:t>
            </a:r>
            <a:r>
              <a:rPr sz="1800" spc="-5" dirty="0">
                <a:latin typeface="Arial MT"/>
                <a:cs typeface="Arial MT"/>
              </a:rPr>
              <a:t>a </a:t>
            </a:r>
            <a:r>
              <a:rPr sz="1800" spc="5" dirty="0">
                <a:latin typeface="Arial MT"/>
                <a:cs typeface="Arial MT"/>
              </a:rPr>
              <a:t>special</a:t>
            </a:r>
            <a:r>
              <a:rPr sz="1800" spc="-30" dirty="0">
                <a:latin typeface="Arial MT"/>
                <a:cs typeface="Arial MT"/>
              </a:rPr>
              <a:t> </a:t>
            </a:r>
            <a:r>
              <a:rPr sz="1800" spc="5" dirty="0">
                <a:latin typeface="Arial MT"/>
                <a:cs typeface="Arial MT"/>
              </a:rPr>
              <a:t>case</a:t>
            </a:r>
            <a:r>
              <a:rPr sz="1800" spc="-30" dirty="0">
                <a:latin typeface="Arial MT"/>
                <a:cs typeface="Arial MT"/>
              </a:rPr>
              <a:t> </a:t>
            </a:r>
            <a:r>
              <a:rPr sz="1800" dirty="0">
                <a:latin typeface="Arial MT"/>
                <a:cs typeface="Arial MT"/>
              </a:rPr>
              <a:t>of</a:t>
            </a:r>
            <a:r>
              <a:rPr sz="1800" spc="-10" dirty="0">
                <a:latin typeface="Arial MT"/>
                <a:cs typeface="Arial MT"/>
              </a:rPr>
              <a:t> </a:t>
            </a:r>
            <a:r>
              <a:rPr sz="1800" dirty="0">
                <a:latin typeface="Arial MT"/>
                <a:cs typeface="Arial MT"/>
              </a:rPr>
              <a:t>the</a:t>
            </a:r>
            <a:r>
              <a:rPr sz="1800" spc="-5" dirty="0">
                <a:latin typeface="Arial MT"/>
                <a:cs typeface="Arial MT"/>
              </a:rPr>
              <a:t> </a:t>
            </a:r>
            <a:r>
              <a:rPr sz="1800" spc="5" dirty="0">
                <a:latin typeface="Arial MT"/>
                <a:cs typeface="Arial MT"/>
              </a:rPr>
              <a:t>multicast</a:t>
            </a:r>
            <a:r>
              <a:rPr sz="1800" spc="-60" dirty="0">
                <a:latin typeface="Arial MT"/>
                <a:cs typeface="Arial MT"/>
              </a:rPr>
              <a:t> </a:t>
            </a:r>
            <a:r>
              <a:rPr sz="1800" dirty="0">
                <a:latin typeface="Arial MT"/>
                <a:cs typeface="Arial MT"/>
              </a:rPr>
              <a:t>address </a:t>
            </a:r>
            <a:r>
              <a:rPr sz="1800" spc="-484" dirty="0">
                <a:latin typeface="Arial MT"/>
                <a:cs typeface="Arial MT"/>
              </a:rPr>
              <a:t> </a:t>
            </a:r>
            <a:r>
              <a:rPr sz="1800" dirty="0">
                <a:latin typeface="Arial MT"/>
                <a:cs typeface="Arial MT"/>
              </a:rPr>
              <a:t>in</a:t>
            </a:r>
            <a:r>
              <a:rPr sz="1800" spc="-20" dirty="0">
                <a:latin typeface="Arial MT"/>
                <a:cs typeface="Arial MT"/>
              </a:rPr>
              <a:t> </a:t>
            </a:r>
            <a:r>
              <a:rPr sz="1800" spc="-5" dirty="0">
                <a:latin typeface="Arial MT"/>
                <a:cs typeface="Arial MT"/>
              </a:rPr>
              <a:t>which</a:t>
            </a:r>
            <a:r>
              <a:rPr sz="1800" spc="5" dirty="0">
                <a:latin typeface="Arial MT"/>
                <a:cs typeface="Arial MT"/>
              </a:rPr>
              <a:t> </a:t>
            </a:r>
            <a:r>
              <a:rPr sz="1800" dirty="0">
                <a:latin typeface="Arial MT"/>
                <a:cs typeface="Arial MT"/>
              </a:rPr>
              <a:t>all</a:t>
            </a:r>
            <a:r>
              <a:rPr sz="1800" spc="-15" dirty="0">
                <a:latin typeface="Arial MT"/>
                <a:cs typeface="Arial MT"/>
              </a:rPr>
              <a:t> </a:t>
            </a:r>
            <a:r>
              <a:rPr sz="1800" dirty="0">
                <a:latin typeface="Arial MT"/>
                <a:cs typeface="Arial MT"/>
              </a:rPr>
              <a:t>bits</a:t>
            </a:r>
            <a:r>
              <a:rPr sz="1800" spc="-35" dirty="0">
                <a:latin typeface="Arial MT"/>
                <a:cs typeface="Arial MT"/>
              </a:rPr>
              <a:t> </a:t>
            </a:r>
            <a:r>
              <a:rPr sz="1800" dirty="0">
                <a:latin typeface="Arial MT"/>
                <a:cs typeface="Arial MT"/>
              </a:rPr>
              <a:t>are</a:t>
            </a:r>
            <a:r>
              <a:rPr sz="1800" spc="-20" dirty="0">
                <a:latin typeface="Arial MT"/>
                <a:cs typeface="Arial MT"/>
              </a:rPr>
              <a:t> </a:t>
            </a:r>
            <a:r>
              <a:rPr sz="1800" spc="5" dirty="0">
                <a:latin typeface="Arial MT"/>
                <a:cs typeface="Arial MT"/>
              </a:rPr>
              <a:t>1s.</a:t>
            </a:r>
            <a:endParaRPr sz="1800">
              <a:latin typeface="Arial MT"/>
              <a:cs typeface="Arial MT"/>
            </a:endParaRPr>
          </a:p>
        </p:txBody>
      </p:sp>
      <p:pic>
        <p:nvPicPr>
          <p:cNvPr id="13" name="object 13"/>
          <p:cNvPicPr/>
          <p:nvPr/>
        </p:nvPicPr>
        <p:blipFill>
          <a:blip r:embed="rId6" cstate="print"/>
          <a:stretch>
            <a:fillRect/>
          </a:stretch>
        </p:blipFill>
        <p:spPr>
          <a:xfrm>
            <a:off x="457200" y="1981200"/>
            <a:ext cx="1143000" cy="566927"/>
          </a:xfrm>
          <a:prstGeom prst="rect">
            <a:avLst/>
          </a:prstGeom>
        </p:spPr>
      </p:pic>
      <p:sp>
        <p:nvSpPr>
          <p:cNvPr id="14" name="object 14"/>
          <p:cNvSpPr txBox="1">
            <a:spLocks noGrp="1"/>
          </p:cNvSpPr>
          <p:nvPr>
            <p:ph type="title"/>
          </p:nvPr>
        </p:nvSpPr>
        <p:spPr>
          <a:xfrm>
            <a:off x="669442" y="2003298"/>
            <a:ext cx="720090" cy="453390"/>
          </a:xfrm>
          <a:prstGeom prst="rect">
            <a:avLst/>
          </a:prstGeom>
        </p:spPr>
        <p:txBody>
          <a:bodyPr vert="horz" wrap="square" lIns="0" tIns="13335" rIns="0" bIns="0" rtlCol="0">
            <a:spAutoFit/>
          </a:bodyPr>
          <a:lstStyle/>
          <a:p>
            <a:pPr marL="12700">
              <a:lnSpc>
                <a:spcPct val="100000"/>
              </a:lnSpc>
              <a:spcBef>
                <a:spcPts val="105"/>
              </a:spcBef>
            </a:pPr>
            <a:r>
              <a:rPr sz="2800" i="1" spc="-5" dirty="0">
                <a:solidFill>
                  <a:srgbClr val="0000FF"/>
                </a:solidFill>
                <a:latin typeface="Times New Roman"/>
                <a:cs typeface="Times New Roman"/>
              </a:rPr>
              <a:t>N</a:t>
            </a:r>
            <a:r>
              <a:rPr sz="2800" i="1" spc="5" dirty="0">
                <a:solidFill>
                  <a:srgbClr val="0000FF"/>
                </a:solidFill>
                <a:latin typeface="Times New Roman"/>
                <a:cs typeface="Times New Roman"/>
              </a:rPr>
              <a:t>ot</a:t>
            </a:r>
            <a:r>
              <a:rPr sz="2800" i="1" dirty="0">
                <a:solidFill>
                  <a:srgbClr val="0000FF"/>
                </a:solidFill>
                <a:latin typeface="Times New Roman"/>
                <a:cs typeface="Times New Roman"/>
              </a:rPr>
              <a:t>e</a:t>
            </a:r>
            <a:endParaRPr sz="2800">
              <a:latin typeface="Times New Roman"/>
              <a:cs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873625"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1.8	</a:t>
            </a:r>
            <a:r>
              <a:rPr sz="2000" i="1" spc="-5" dirty="0">
                <a:latin typeface="Times New Roman"/>
                <a:cs typeface="Times New Roman"/>
              </a:rPr>
              <a:t>Categories</a:t>
            </a:r>
            <a:r>
              <a:rPr sz="2000" i="1" spc="-15" dirty="0">
                <a:latin typeface="Times New Roman"/>
                <a:cs typeface="Times New Roman"/>
              </a:rPr>
              <a:t> </a:t>
            </a:r>
            <a:r>
              <a:rPr sz="2000" i="1" dirty="0">
                <a:latin typeface="Times New Roman"/>
                <a:cs typeface="Times New Roman"/>
              </a:rPr>
              <a:t>of</a:t>
            </a:r>
            <a:r>
              <a:rPr sz="2000" i="1" spc="-25" dirty="0">
                <a:latin typeface="Times New Roman"/>
                <a:cs typeface="Times New Roman"/>
              </a:rPr>
              <a:t> </a:t>
            </a:r>
            <a:r>
              <a:rPr sz="2000" i="1" spc="-5" dirty="0">
                <a:latin typeface="Times New Roman"/>
                <a:cs typeface="Times New Roman"/>
              </a:rPr>
              <a:t>Standard</a:t>
            </a:r>
            <a:r>
              <a:rPr sz="2000" i="1" spc="-15" dirty="0">
                <a:latin typeface="Times New Roman"/>
                <a:cs typeface="Times New Roman"/>
              </a:rPr>
              <a:t> </a:t>
            </a:r>
            <a:r>
              <a:rPr sz="2000" i="1" spc="-10" dirty="0">
                <a:latin typeface="Times New Roman"/>
                <a:cs typeface="Times New Roman"/>
              </a:rPr>
              <a:t>Ethernet</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219200" y="2133599"/>
            <a:ext cx="6388608" cy="3282757"/>
          </a:xfrm>
          <a:prstGeom prst="rect">
            <a:avLst/>
          </a:prstGeo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6676390" cy="391160"/>
          </a:xfrm>
          <a:prstGeom prst="rect">
            <a:avLst/>
          </a:prstGeom>
        </p:spPr>
        <p:txBody>
          <a:bodyPr vert="horz" wrap="square" lIns="0" tIns="12700" rIns="0" bIns="0" rtlCol="0">
            <a:spAutoFit/>
          </a:bodyPr>
          <a:lstStyle/>
          <a:p>
            <a:pPr marL="12700">
              <a:lnSpc>
                <a:spcPct val="100000"/>
              </a:lnSpc>
              <a:spcBef>
                <a:spcPts val="100"/>
              </a:spcBef>
              <a:tabLst>
                <a:tab pos="1478915"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1.9	</a:t>
            </a:r>
            <a:r>
              <a:rPr sz="2000" i="1" spc="-5" dirty="0">
                <a:latin typeface="Times New Roman"/>
                <a:cs typeface="Times New Roman"/>
              </a:rPr>
              <a:t>Encoding</a:t>
            </a:r>
            <a:r>
              <a:rPr sz="2000" i="1" dirty="0">
                <a:latin typeface="Times New Roman"/>
                <a:cs typeface="Times New Roman"/>
              </a:rPr>
              <a:t> </a:t>
            </a:r>
            <a:r>
              <a:rPr sz="2000" i="1" spc="-5" dirty="0">
                <a:latin typeface="Times New Roman"/>
                <a:cs typeface="Times New Roman"/>
              </a:rPr>
              <a:t>in</a:t>
            </a:r>
            <a:r>
              <a:rPr sz="2000" i="1" spc="-10" dirty="0">
                <a:latin typeface="Times New Roman"/>
                <a:cs typeface="Times New Roman"/>
              </a:rPr>
              <a:t> </a:t>
            </a:r>
            <a:r>
              <a:rPr sz="2000" i="1" spc="-5" dirty="0">
                <a:latin typeface="Times New Roman"/>
                <a:cs typeface="Times New Roman"/>
              </a:rPr>
              <a:t>a</a:t>
            </a:r>
            <a:r>
              <a:rPr sz="2000" i="1" spc="5" dirty="0">
                <a:latin typeface="Times New Roman"/>
                <a:cs typeface="Times New Roman"/>
              </a:rPr>
              <a:t> </a:t>
            </a:r>
            <a:r>
              <a:rPr sz="2000" i="1" spc="-5" dirty="0">
                <a:latin typeface="Times New Roman"/>
                <a:cs typeface="Times New Roman"/>
              </a:rPr>
              <a:t>Standard</a:t>
            </a:r>
            <a:r>
              <a:rPr sz="2000" i="1" spc="-15" dirty="0">
                <a:latin typeface="Times New Roman"/>
                <a:cs typeface="Times New Roman"/>
              </a:rPr>
              <a:t> </a:t>
            </a:r>
            <a:r>
              <a:rPr sz="2000" i="1" spc="-10" dirty="0">
                <a:latin typeface="Times New Roman"/>
                <a:cs typeface="Times New Roman"/>
              </a:rPr>
              <a:t>Ethernet</a:t>
            </a:r>
            <a:r>
              <a:rPr sz="2000" i="1" spc="40" dirty="0">
                <a:latin typeface="Times New Roman"/>
                <a:cs typeface="Times New Roman"/>
              </a:rPr>
              <a:t> </a:t>
            </a:r>
            <a:r>
              <a:rPr sz="2000" i="1" dirty="0">
                <a:latin typeface="Times New Roman"/>
                <a:cs typeface="Times New Roman"/>
              </a:rPr>
              <a:t>implementation</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86383" y="2365248"/>
            <a:ext cx="7367016" cy="3258672"/>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237355"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1.10	</a:t>
            </a:r>
            <a:r>
              <a:rPr sz="2000" i="1" spc="-5" dirty="0">
                <a:latin typeface="Times New Roman"/>
                <a:cs typeface="Times New Roman"/>
              </a:rPr>
              <a:t>10Base5</a:t>
            </a:r>
            <a:r>
              <a:rPr sz="2000" i="1" spc="-45" dirty="0">
                <a:latin typeface="Times New Roman"/>
                <a:cs typeface="Times New Roman"/>
              </a:rPr>
              <a:t> </a:t>
            </a:r>
            <a:r>
              <a:rPr sz="2000" i="1" dirty="0">
                <a:latin typeface="Times New Roman"/>
                <a:cs typeface="Times New Roman"/>
              </a:rPr>
              <a:t>implementation</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52400" y="2487167"/>
            <a:ext cx="8691736" cy="2521023"/>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218940" cy="391160"/>
          </a:xfrm>
          <a:prstGeom prst="rect">
            <a:avLst/>
          </a:prstGeom>
        </p:spPr>
        <p:txBody>
          <a:bodyPr vert="horz" wrap="square" lIns="0" tIns="12700" rIns="0" bIns="0" rtlCol="0">
            <a:spAutoFit/>
          </a:bodyPr>
          <a:lstStyle/>
          <a:p>
            <a:pPr marL="12700">
              <a:lnSpc>
                <a:spcPct val="100000"/>
              </a:lnSpc>
              <a:spcBef>
                <a:spcPts val="100"/>
              </a:spcBef>
              <a:tabLst>
                <a:tab pos="1612900"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spc="-35" dirty="0">
                <a:solidFill>
                  <a:srgbClr val="800080"/>
                </a:solidFill>
                <a:latin typeface="Times New Roman"/>
                <a:cs typeface="Times New Roman"/>
              </a:rPr>
              <a:t>1.11	</a:t>
            </a:r>
            <a:r>
              <a:rPr sz="2000" i="1" spc="-5" dirty="0">
                <a:latin typeface="Times New Roman"/>
                <a:cs typeface="Times New Roman"/>
              </a:rPr>
              <a:t>10Base2</a:t>
            </a:r>
            <a:r>
              <a:rPr sz="2000" i="1" spc="-50" dirty="0">
                <a:latin typeface="Times New Roman"/>
                <a:cs typeface="Times New Roman"/>
              </a:rPr>
              <a:t> </a:t>
            </a:r>
            <a:r>
              <a:rPr sz="2000" i="1" dirty="0">
                <a:latin typeface="Times New Roman"/>
                <a:cs typeface="Times New Roman"/>
              </a:rPr>
              <a:t>implementation</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539495" y="2215895"/>
            <a:ext cx="7842504" cy="3270504"/>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351020"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1.12	</a:t>
            </a:r>
            <a:r>
              <a:rPr sz="2000" i="1" spc="-5" dirty="0">
                <a:latin typeface="Times New Roman"/>
                <a:cs typeface="Times New Roman"/>
              </a:rPr>
              <a:t>10Base-T</a:t>
            </a:r>
            <a:r>
              <a:rPr sz="2000" i="1" spc="-50" dirty="0">
                <a:latin typeface="Times New Roman"/>
                <a:cs typeface="Times New Roman"/>
              </a:rPr>
              <a:t> </a:t>
            </a:r>
            <a:r>
              <a:rPr sz="2000" i="1" dirty="0">
                <a:latin typeface="Times New Roman"/>
                <a:cs typeface="Times New Roman"/>
              </a:rPr>
              <a:t>implementation</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658368" y="2410967"/>
            <a:ext cx="7704561" cy="282772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359910"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1.13	</a:t>
            </a:r>
            <a:r>
              <a:rPr sz="2000" i="1" spc="-5" dirty="0">
                <a:latin typeface="Times New Roman"/>
                <a:cs typeface="Times New Roman"/>
              </a:rPr>
              <a:t>10Base-F</a:t>
            </a:r>
            <a:r>
              <a:rPr sz="2000" i="1" spc="-80" dirty="0">
                <a:latin typeface="Times New Roman"/>
                <a:cs typeface="Times New Roman"/>
              </a:rPr>
              <a:t> </a:t>
            </a:r>
            <a:r>
              <a:rPr sz="2000" i="1" dirty="0">
                <a:latin typeface="Times New Roman"/>
                <a:cs typeface="Times New Roman"/>
              </a:rPr>
              <a:t>implementation</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652272" y="2429255"/>
            <a:ext cx="7777334" cy="25999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6950" y="253949"/>
            <a:ext cx="2072005" cy="574675"/>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Byte</a:t>
            </a:r>
            <a:r>
              <a:rPr sz="3600" b="0" spc="-100" dirty="0">
                <a:latin typeface="Calibri"/>
                <a:cs typeface="Calibri"/>
              </a:rPr>
              <a:t> </a:t>
            </a:r>
            <a:r>
              <a:rPr sz="3600" b="0" spc="-10" dirty="0">
                <a:latin typeface="Calibri"/>
                <a:cs typeface="Calibri"/>
              </a:rPr>
              <a:t>Count</a:t>
            </a:r>
            <a:endParaRPr sz="3600">
              <a:latin typeface="Calibri"/>
              <a:cs typeface="Calibri"/>
            </a:endParaRPr>
          </a:p>
        </p:txBody>
      </p:sp>
      <p:sp>
        <p:nvSpPr>
          <p:cNvPr id="3" name="object 3"/>
          <p:cNvSpPr txBox="1"/>
          <p:nvPr/>
        </p:nvSpPr>
        <p:spPr>
          <a:xfrm>
            <a:off x="715162" y="5643778"/>
            <a:ext cx="3053715" cy="483234"/>
          </a:xfrm>
          <a:prstGeom prst="rect">
            <a:avLst/>
          </a:prstGeom>
        </p:spPr>
        <p:txBody>
          <a:bodyPr vert="horz" wrap="square" lIns="0" tIns="12700" rIns="0" bIns="0" rtlCol="0">
            <a:spAutoFit/>
          </a:bodyPr>
          <a:lstStyle/>
          <a:p>
            <a:pPr marL="12700">
              <a:lnSpc>
                <a:spcPct val="100000"/>
              </a:lnSpc>
              <a:spcBef>
                <a:spcPts val="100"/>
              </a:spcBef>
            </a:pPr>
            <a:r>
              <a:rPr sz="3000" dirty="0">
                <a:latin typeface="Calibri"/>
                <a:cs typeface="Calibri"/>
              </a:rPr>
              <a:t>A</a:t>
            </a:r>
            <a:r>
              <a:rPr sz="3000" spc="-25" dirty="0">
                <a:latin typeface="Calibri"/>
                <a:cs typeface="Calibri"/>
              </a:rPr>
              <a:t> </a:t>
            </a:r>
            <a:r>
              <a:rPr sz="3000" spc="-10" dirty="0">
                <a:latin typeface="Calibri"/>
                <a:cs typeface="Calibri"/>
              </a:rPr>
              <a:t>character</a:t>
            </a:r>
            <a:r>
              <a:rPr sz="3000" spc="-75" dirty="0">
                <a:latin typeface="Calibri"/>
                <a:cs typeface="Calibri"/>
              </a:rPr>
              <a:t> </a:t>
            </a:r>
            <a:r>
              <a:rPr sz="3000" spc="-10" dirty="0">
                <a:latin typeface="Calibri"/>
                <a:cs typeface="Calibri"/>
              </a:rPr>
              <a:t>stream.</a:t>
            </a:r>
            <a:endParaRPr sz="3000">
              <a:latin typeface="Calibri"/>
              <a:cs typeface="Calibri"/>
            </a:endParaRPr>
          </a:p>
        </p:txBody>
      </p:sp>
      <p:sp>
        <p:nvSpPr>
          <p:cNvPr id="4" name="object 4"/>
          <p:cNvSpPr txBox="1"/>
          <p:nvPr/>
        </p:nvSpPr>
        <p:spPr>
          <a:xfrm>
            <a:off x="3977766" y="5643778"/>
            <a:ext cx="2938780" cy="848994"/>
          </a:xfrm>
          <a:prstGeom prst="rect">
            <a:avLst/>
          </a:prstGeom>
        </p:spPr>
        <p:txBody>
          <a:bodyPr vert="horz" wrap="square" lIns="0" tIns="100965" rIns="0" bIns="0" rtlCol="0">
            <a:spAutoFit/>
          </a:bodyPr>
          <a:lstStyle/>
          <a:p>
            <a:pPr marL="12700" marR="5080" indent="17780">
              <a:lnSpc>
                <a:spcPts val="2880"/>
              </a:lnSpc>
              <a:spcBef>
                <a:spcPts val="795"/>
              </a:spcBef>
            </a:pPr>
            <a:r>
              <a:rPr sz="3000" dirty="0">
                <a:solidFill>
                  <a:srgbClr val="C0504D"/>
                </a:solidFill>
                <a:latin typeface="Calibri"/>
                <a:cs typeface="Calibri"/>
              </a:rPr>
              <a:t>(a)</a:t>
            </a:r>
            <a:r>
              <a:rPr sz="3000" spc="-40" dirty="0">
                <a:solidFill>
                  <a:srgbClr val="C0504D"/>
                </a:solidFill>
                <a:latin typeface="Calibri"/>
                <a:cs typeface="Calibri"/>
              </a:rPr>
              <a:t> </a:t>
            </a:r>
            <a:r>
              <a:rPr sz="3000" dirty="0">
                <a:latin typeface="Calibri"/>
                <a:cs typeface="Calibri"/>
              </a:rPr>
              <a:t>Without</a:t>
            </a:r>
            <a:r>
              <a:rPr sz="3000" spc="-60" dirty="0">
                <a:latin typeface="Calibri"/>
                <a:cs typeface="Calibri"/>
              </a:rPr>
              <a:t> </a:t>
            </a:r>
            <a:r>
              <a:rPr sz="3000" spc="-15" dirty="0">
                <a:latin typeface="Calibri"/>
                <a:cs typeface="Calibri"/>
              </a:rPr>
              <a:t>errors. </a:t>
            </a:r>
            <a:r>
              <a:rPr sz="3000" spc="-660" dirty="0">
                <a:latin typeface="Calibri"/>
                <a:cs typeface="Calibri"/>
              </a:rPr>
              <a:t> </a:t>
            </a:r>
            <a:r>
              <a:rPr sz="3000" dirty="0">
                <a:latin typeface="Calibri"/>
                <a:cs typeface="Calibri"/>
              </a:rPr>
              <a:t>one</a:t>
            </a:r>
            <a:r>
              <a:rPr sz="3000" spc="-15" dirty="0">
                <a:latin typeface="Calibri"/>
                <a:cs typeface="Calibri"/>
              </a:rPr>
              <a:t> </a:t>
            </a:r>
            <a:r>
              <a:rPr sz="3000" spc="-60" dirty="0">
                <a:latin typeface="Calibri"/>
                <a:cs typeface="Calibri"/>
              </a:rPr>
              <a:t>error.</a:t>
            </a:r>
            <a:endParaRPr sz="3000">
              <a:latin typeface="Calibri"/>
              <a:cs typeface="Calibri"/>
            </a:endParaRPr>
          </a:p>
        </p:txBody>
      </p:sp>
      <p:sp>
        <p:nvSpPr>
          <p:cNvPr id="5" name="object 5"/>
          <p:cNvSpPr txBox="1"/>
          <p:nvPr/>
        </p:nvSpPr>
        <p:spPr>
          <a:xfrm>
            <a:off x="7145781" y="5643778"/>
            <a:ext cx="1299210" cy="483234"/>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C0504D"/>
                </a:solidFill>
                <a:latin typeface="Calibri"/>
                <a:cs typeface="Calibri"/>
              </a:rPr>
              <a:t>(b)</a:t>
            </a:r>
            <a:r>
              <a:rPr sz="3000" spc="-85" dirty="0">
                <a:solidFill>
                  <a:srgbClr val="C0504D"/>
                </a:solidFill>
                <a:latin typeface="Calibri"/>
                <a:cs typeface="Calibri"/>
              </a:rPr>
              <a:t> </a:t>
            </a:r>
            <a:r>
              <a:rPr sz="3000" dirty="0">
                <a:latin typeface="Calibri"/>
                <a:cs typeface="Calibri"/>
              </a:rPr>
              <a:t>With</a:t>
            </a:r>
            <a:endParaRPr sz="3000">
              <a:latin typeface="Calibri"/>
              <a:cs typeface="Calibri"/>
            </a:endParaRPr>
          </a:p>
        </p:txBody>
      </p:sp>
      <p:pic>
        <p:nvPicPr>
          <p:cNvPr id="6" name="object 6"/>
          <p:cNvPicPr/>
          <p:nvPr/>
        </p:nvPicPr>
        <p:blipFill>
          <a:blip r:embed="rId2" cstate="print"/>
          <a:stretch>
            <a:fillRect/>
          </a:stretch>
        </p:blipFill>
        <p:spPr>
          <a:xfrm>
            <a:off x="777240" y="1371600"/>
            <a:ext cx="7714488" cy="3407664"/>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2006346"/>
            <a:ext cx="6442710" cy="391160"/>
          </a:xfrm>
          <a:prstGeom prst="rect">
            <a:avLst/>
          </a:prstGeom>
        </p:spPr>
        <p:txBody>
          <a:bodyPr vert="horz" wrap="square" lIns="0" tIns="12700" rIns="0" bIns="0" rtlCol="0">
            <a:spAutoFit/>
          </a:bodyPr>
          <a:lstStyle/>
          <a:p>
            <a:pPr marL="12700">
              <a:lnSpc>
                <a:spcPct val="100000"/>
              </a:lnSpc>
              <a:spcBef>
                <a:spcPts val="100"/>
              </a:spcBef>
              <a:tabLst>
                <a:tab pos="1338580" algn="l"/>
              </a:tabLst>
            </a:pPr>
            <a:r>
              <a:rPr sz="2400" spc="-45" dirty="0">
                <a:solidFill>
                  <a:srgbClr val="800080"/>
                </a:solidFill>
                <a:latin typeface="Times New Roman"/>
                <a:cs typeface="Times New Roman"/>
              </a:rPr>
              <a:t>Table</a:t>
            </a:r>
            <a:r>
              <a:rPr sz="2400" spc="-25" dirty="0">
                <a:solidFill>
                  <a:srgbClr val="800080"/>
                </a:solidFill>
                <a:latin typeface="Times New Roman"/>
                <a:cs typeface="Times New Roman"/>
              </a:rPr>
              <a:t> </a:t>
            </a:r>
            <a:r>
              <a:rPr sz="2400" dirty="0">
                <a:solidFill>
                  <a:srgbClr val="800080"/>
                </a:solidFill>
                <a:latin typeface="Times New Roman"/>
                <a:cs typeface="Times New Roman"/>
              </a:rPr>
              <a:t>1.1	</a:t>
            </a:r>
            <a:r>
              <a:rPr sz="2000" i="1" dirty="0">
                <a:latin typeface="Times New Roman"/>
                <a:cs typeface="Times New Roman"/>
              </a:rPr>
              <a:t>Summary</a:t>
            </a:r>
            <a:r>
              <a:rPr sz="2000" i="1" spc="-50" dirty="0">
                <a:latin typeface="Times New Roman"/>
                <a:cs typeface="Times New Roman"/>
              </a:rPr>
              <a:t> </a:t>
            </a:r>
            <a:r>
              <a:rPr sz="2000" i="1" dirty="0">
                <a:latin typeface="Times New Roman"/>
                <a:cs typeface="Times New Roman"/>
              </a:rPr>
              <a:t>of</a:t>
            </a:r>
            <a:r>
              <a:rPr sz="2000" i="1" spc="-20" dirty="0">
                <a:latin typeface="Times New Roman"/>
                <a:cs typeface="Times New Roman"/>
              </a:rPr>
              <a:t> </a:t>
            </a:r>
            <a:r>
              <a:rPr sz="2000" i="1" spc="-5" dirty="0">
                <a:latin typeface="Times New Roman"/>
                <a:cs typeface="Times New Roman"/>
              </a:rPr>
              <a:t>Standard</a:t>
            </a:r>
            <a:r>
              <a:rPr sz="2000" i="1" spc="-15" dirty="0">
                <a:latin typeface="Times New Roman"/>
                <a:cs typeface="Times New Roman"/>
              </a:rPr>
              <a:t> </a:t>
            </a:r>
            <a:r>
              <a:rPr sz="2000" i="1" spc="-10" dirty="0">
                <a:latin typeface="Times New Roman"/>
                <a:cs typeface="Times New Roman"/>
              </a:rPr>
              <a:t>Ethernet</a:t>
            </a:r>
            <a:r>
              <a:rPr sz="2000" i="1" spc="35" dirty="0">
                <a:latin typeface="Times New Roman"/>
                <a:cs typeface="Times New Roman"/>
              </a:rPr>
              <a:t> </a:t>
            </a:r>
            <a:r>
              <a:rPr sz="2000" i="1" dirty="0">
                <a:latin typeface="Times New Roman"/>
                <a:cs typeface="Times New Roman"/>
              </a:rPr>
              <a:t>implementations</a:t>
            </a:r>
            <a:endParaRPr sz="2000">
              <a:latin typeface="Times New Roman"/>
              <a:cs typeface="Times New Roman"/>
            </a:endParaRPr>
          </a:p>
        </p:txBody>
      </p:sp>
      <p:pic>
        <p:nvPicPr>
          <p:cNvPr id="3" name="object 3"/>
          <p:cNvPicPr/>
          <p:nvPr/>
        </p:nvPicPr>
        <p:blipFill>
          <a:blip r:embed="rId2" cstate="print"/>
          <a:stretch>
            <a:fillRect/>
          </a:stretch>
        </p:blipFill>
        <p:spPr>
          <a:xfrm>
            <a:off x="840886" y="2611956"/>
            <a:ext cx="7500055" cy="1770646"/>
          </a:xfrm>
          <a:prstGeom prst="rect">
            <a:avLst/>
          </a:prstGeo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7" y="0"/>
            <a:ext cx="9153525" cy="1381125"/>
            <a:chOff x="-3047" y="0"/>
            <a:chExt cx="9153525" cy="1381125"/>
          </a:xfrm>
        </p:grpSpPr>
        <p:sp>
          <p:nvSpPr>
            <p:cNvPr id="3" name="object 3"/>
            <p:cNvSpPr/>
            <p:nvPr/>
          </p:nvSpPr>
          <p:spPr>
            <a:xfrm>
              <a:off x="1524" y="1524"/>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33CCFF"/>
            </a:solidFill>
          </p:spPr>
          <p:txBody>
            <a:bodyPr wrap="square" lIns="0" tIns="0" rIns="0" bIns="0" rtlCol="0"/>
            <a:lstStyle/>
            <a:p>
              <a:endParaRPr/>
            </a:p>
          </p:txBody>
        </p:sp>
        <p:sp>
          <p:nvSpPr>
            <p:cNvPr id="4" name="object 4"/>
            <p:cNvSpPr/>
            <p:nvPr/>
          </p:nvSpPr>
          <p:spPr>
            <a:xfrm>
              <a:off x="1524" y="1524"/>
              <a:ext cx="9144000" cy="1371600"/>
            </a:xfrm>
            <a:custGeom>
              <a:avLst/>
              <a:gdLst/>
              <a:ahLst/>
              <a:cxnLst/>
              <a:rect l="l" t="t" r="r" b="b"/>
              <a:pathLst>
                <a:path w="9144000" h="1371600">
                  <a:moveTo>
                    <a:pt x="0" y="1371600"/>
                  </a:moveTo>
                  <a:lnTo>
                    <a:pt x="9144000" y="1371600"/>
                  </a:lnTo>
                  <a:lnTo>
                    <a:pt x="9144000" y="0"/>
                  </a:lnTo>
                  <a:lnTo>
                    <a:pt x="0" y="0"/>
                  </a:lnTo>
                  <a:lnTo>
                    <a:pt x="0" y="1371600"/>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73736" y="371830"/>
              <a:ext cx="421982" cy="513359"/>
            </a:xfrm>
            <a:prstGeom prst="rect">
              <a:avLst/>
            </a:prstGeom>
          </p:spPr>
        </p:pic>
        <p:pic>
          <p:nvPicPr>
            <p:cNvPr id="6" name="object 6"/>
            <p:cNvPicPr/>
            <p:nvPr/>
          </p:nvPicPr>
          <p:blipFill>
            <a:blip r:embed="rId3" cstate="print"/>
            <a:stretch>
              <a:fillRect/>
            </a:stretch>
          </p:blipFill>
          <p:spPr>
            <a:xfrm>
              <a:off x="289560" y="371830"/>
              <a:ext cx="382371" cy="513359"/>
            </a:xfrm>
            <a:prstGeom prst="rect">
              <a:avLst/>
            </a:prstGeom>
          </p:spPr>
        </p:pic>
        <p:pic>
          <p:nvPicPr>
            <p:cNvPr id="7" name="object 7"/>
            <p:cNvPicPr/>
            <p:nvPr/>
          </p:nvPicPr>
          <p:blipFill>
            <a:blip r:embed="rId4" cstate="print"/>
            <a:stretch>
              <a:fillRect/>
            </a:stretch>
          </p:blipFill>
          <p:spPr>
            <a:xfrm>
              <a:off x="365760" y="371830"/>
              <a:ext cx="3738117" cy="513359"/>
            </a:xfrm>
            <a:prstGeom prst="rect">
              <a:avLst/>
            </a:prstGeom>
          </p:spPr>
        </p:pic>
      </p:grpSp>
      <p:sp>
        <p:nvSpPr>
          <p:cNvPr id="8" name="object 8"/>
          <p:cNvSpPr txBox="1"/>
          <p:nvPr/>
        </p:nvSpPr>
        <p:spPr>
          <a:xfrm>
            <a:off x="307340" y="430225"/>
            <a:ext cx="3650615" cy="300355"/>
          </a:xfrm>
          <a:prstGeom prst="rect">
            <a:avLst/>
          </a:prstGeom>
        </p:spPr>
        <p:txBody>
          <a:bodyPr vert="horz" wrap="square" lIns="0" tIns="12700" rIns="0" bIns="0" rtlCol="0">
            <a:spAutoFit/>
          </a:bodyPr>
          <a:lstStyle/>
          <a:p>
            <a:pPr marL="12700">
              <a:lnSpc>
                <a:spcPct val="100000"/>
              </a:lnSpc>
              <a:spcBef>
                <a:spcPts val="100"/>
              </a:spcBef>
              <a:tabLst>
                <a:tab pos="488315" algn="l"/>
              </a:tabLst>
            </a:pPr>
            <a:r>
              <a:rPr sz="1800" dirty="0">
                <a:latin typeface="Times New Roman"/>
                <a:cs typeface="Times New Roman"/>
              </a:rPr>
              <a:t>1-3	</a:t>
            </a:r>
            <a:r>
              <a:rPr sz="1800" spc="-10" dirty="0">
                <a:latin typeface="Times New Roman"/>
                <a:cs typeface="Times New Roman"/>
              </a:rPr>
              <a:t>CHANGES</a:t>
            </a:r>
            <a:r>
              <a:rPr sz="1800" spc="30" dirty="0">
                <a:latin typeface="Times New Roman"/>
                <a:cs typeface="Times New Roman"/>
              </a:rPr>
              <a:t> </a:t>
            </a:r>
            <a:r>
              <a:rPr sz="1800" dirty="0">
                <a:latin typeface="Times New Roman"/>
                <a:cs typeface="Times New Roman"/>
              </a:rPr>
              <a:t>IN</a:t>
            </a:r>
            <a:r>
              <a:rPr sz="1800" spc="-50" dirty="0">
                <a:latin typeface="Times New Roman"/>
                <a:cs typeface="Times New Roman"/>
              </a:rPr>
              <a:t> </a:t>
            </a:r>
            <a:r>
              <a:rPr sz="1800" spc="-10" dirty="0">
                <a:latin typeface="Times New Roman"/>
                <a:cs typeface="Times New Roman"/>
              </a:rPr>
              <a:t>THE</a:t>
            </a:r>
            <a:r>
              <a:rPr sz="1800" spc="-25" dirty="0">
                <a:latin typeface="Times New Roman"/>
                <a:cs typeface="Times New Roman"/>
              </a:rPr>
              <a:t> </a:t>
            </a:r>
            <a:r>
              <a:rPr sz="1800" spc="-30" dirty="0">
                <a:latin typeface="Times New Roman"/>
                <a:cs typeface="Times New Roman"/>
              </a:rPr>
              <a:t>STANDARD</a:t>
            </a:r>
            <a:endParaRPr sz="1800">
              <a:latin typeface="Times New Roman"/>
              <a:cs typeface="Times New Roman"/>
            </a:endParaRPr>
          </a:p>
        </p:txBody>
      </p:sp>
      <p:grpSp>
        <p:nvGrpSpPr>
          <p:cNvPr id="9" name="object 9"/>
          <p:cNvGrpSpPr/>
          <p:nvPr/>
        </p:nvGrpSpPr>
        <p:grpSpPr>
          <a:xfrm>
            <a:off x="173736" y="1435646"/>
            <a:ext cx="8517890" cy="2498090"/>
            <a:chOff x="173736" y="1435646"/>
            <a:chExt cx="8517890" cy="2498090"/>
          </a:xfrm>
        </p:grpSpPr>
        <p:pic>
          <p:nvPicPr>
            <p:cNvPr id="10" name="object 10"/>
            <p:cNvPicPr/>
            <p:nvPr/>
          </p:nvPicPr>
          <p:blipFill>
            <a:blip r:embed="rId5" cstate="print"/>
            <a:stretch>
              <a:fillRect/>
            </a:stretch>
          </p:blipFill>
          <p:spPr>
            <a:xfrm>
              <a:off x="420775" y="1652172"/>
              <a:ext cx="532084" cy="273011"/>
            </a:xfrm>
            <a:prstGeom prst="rect">
              <a:avLst/>
            </a:prstGeom>
          </p:spPr>
        </p:pic>
        <p:pic>
          <p:nvPicPr>
            <p:cNvPr id="11" name="object 11"/>
            <p:cNvPicPr/>
            <p:nvPr/>
          </p:nvPicPr>
          <p:blipFill>
            <a:blip r:embed="rId6" cstate="print"/>
            <a:stretch>
              <a:fillRect/>
            </a:stretch>
          </p:blipFill>
          <p:spPr>
            <a:xfrm>
              <a:off x="947927" y="1435646"/>
              <a:ext cx="827316" cy="790790"/>
            </a:xfrm>
            <a:prstGeom prst="rect">
              <a:avLst/>
            </a:prstGeom>
          </p:spPr>
        </p:pic>
        <p:pic>
          <p:nvPicPr>
            <p:cNvPr id="12" name="object 12"/>
            <p:cNvPicPr/>
            <p:nvPr/>
          </p:nvPicPr>
          <p:blipFill>
            <a:blip r:embed="rId7" cstate="print"/>
            <a:stretch>
              <a:fillRect/>
            </a:stretch>
          </p:blipFill>
          <p:spPr>
            <a:xfrm>
              <a:off x="1304544" y="1435646"/>
              <a:ext cx="589572" cy="790790"/>
            </a:xfrm>
            <a:prstGeom prst="rect">
              <a:avLst/>
            </a:prstGeom>
          </p:spPr>
        </p:pic>
        <p:pic>
          <p:nvPicPr>
            <p:cNvPr id="13" name="object 13"/>
            <p:cNvPicPr/>
            <p:nvPr/>
          </p:nvPicPr>
          <p:blipFill>
            <a:blip r:embed="rId8" cstate="print"/>
            <a:stretch>
              <a:fillRect/>
            </a:stretch>
          </p:blipFill>
          <p:spPr>
            <a:xfrm>
              <a:off x="1423416" y="1435646"/>
              <a:ext cx="1263205" cy="790790"/>
            </a:xfrm>
            <a:prstGeom prst="rect">
              <a:avLst/>
            </a:prstGeom>
          </p:spPr>
        </p:pic>
        <p:pic>
          <p:nvPicPr>
            <p:cNvPr id="14" name="object 14"/>
            <p:cNvPicPr/>
            <p:nvPr/>
          </p:nvPicPr>
          <p:blipFill>
            <a:blip r:embed="rId9" cstate="print"/>
            <a:stretch>
              <a:fillRect/>
            </a:stretch>
          </p:blipFill>
          <p:spPr>
            <a:xfrm>
              <a:off x="2453640" y="1435646"/>
              <a:ext cx="1763140" cy="790790"/>
            </a:xfrm>
            <a:prstGeom prst="rect">
              <a:avLst/>
            </a:prstGeom>
          </p:spPr>
        </p:pic>
        <p:pic>
          <p:nvPicPr>
            <p:cNvPr id="15" name="object 15"/>
            <p:cNvPicPr/>
            <p:nvPr/>
          </p:nvPicPr>
          <p:blipFill>
            <a:blip r:embed="rId10" cstate="print"/>
            <a:stretch>
              <a:fillRect/>
            </a:stretch>
          </p:blipFill>
          <p:spPr>
            <a:xfrm>
              <a:off x="3983736" y="1435646"/>
              <a:ext cx="1692910" cy="790790"/>
            </a:xfrm>
            <a:prstGeom prst="rect">
              <a:avLst/>
            </a:prstGeom>
          </p:spPr>
        </p:pic>
        <p:pic>
          <p:nvPicPr>
            <p:cNvPr id="16" name="object 16"/>
            <p:cNvPicPr/>
            <p:nvPr/>
          </p:nvPicPr>
          <p:blipFill>
            <a:blip r:embed="rId11" cstate="print"/>
            <a:stretch>
              <a:fillRect/>
            </a:stretch>
          </p:blipFill>
          <p:spPr>
            <a:xfrm>
              <a:off x="5443727" y="1435646"/>
              <a:ext cx="967549" cy="790790"/>
            </a:xfrm>
            <a:prstGeom prst="rect">
              <a:avLst/>
            </a:prstGeom>
          </p:spPr>
        </p:pic>
        <p:pic>
          <p:nvPicPr>
            <p:cNvPr id="17" name="object 17"/>
            <p:cNvPicPr/>
            <p:nvPr/>
          </p:nvPicPr>
          <p:blipFill>
            <a:blip r:embed="rId12" cstate="print"/>
            <a:stretch>
              <a:fillRect/>
            </a:stretch>
          </p:blipFill>
          <p:spPr>
            <a:xfrm>
              <a:off x="6178295" y="1435646"/>
              <a:ext cx="1162634" cy="790790"/>
            </a:xfrm>
            <a:prstGeom prst="rect">
              <a:avLst/>
            </a:prstGeom>
          </p:spPr>
        </p:pic>
        <p:pic>
          <p:nvPicPr>
            <p:cNvPr id="18" name="object 18"/>
            <p:cNvPicPr/>
            <p:nvPr/>
          </p:nvPicPr>
          <p:blipFill>
            <a:blip r:embed="rId13" cstate="print"/>
            <a:stretch>
              <a:fillRect/>
            </a:stretch>
          </p:blipFill>
          <p:spPr>
            <a:xfrm>
              <a:off x="7107936" y="1435646"/>
              <a:ext cx="1583308" cy="790790"/>
            </a:xfrm>
            <a:prstGeom prst="rect">
              <a:avLst/>
            </a:prstGeom>
          </p:spPr>
        </p:pic>
        <p:pic>
          <p:nvPicPr>
            <p:cNvPr id="19" name="object 19"/>
            <p:cNvPicPr/>
            <p:nvPr/>
          </p:nvPicPr>
          <p:blipFill>
            <a:blip r:embed="rId14" cstate="print"/>
            <a:stretch>
              <a:fillRect/>
            </a:stretch>
          </p:blipFill>
          <p:spPr>
            <a:xfrm>
              <a:off x="173736" y="1862366"/>
              <a:ext cx="1497964" cy="790790"/>
            </a:xfrm>
            <a:prstGeom prst="rect">
              <a:avLst/>
            </a:prstGeom>
          </p:spPr>
        </p:pic>
        <p:pic>
          <p:nvPicPr>
            <p:cNvPr id="20" name="object 20"/>
            <p:cNvPicPr/>
            <p:nvPr/>
          </p:nvPicPr>
          <p:blipFill>
            <a:blip r:embed="rId15" cstate="print"/>
            <a:stretch>
              <a:fillRect/>
            </a:stretch>
          </p:blipFill>
          <p:spPr>
            <a:xfrm>
              <a:off x="1304544" y="1862366"/>
              <a:ext cx="1638045" cy="790790"/>
            </a:xfrm>
            <a:prstGeom prst="rect">
              <a:avLst/>
            </a:prstGeom>
          </p:spPr>
        </p:pic>
        <p:pic>
          <p:nvPicPr>
            <p:cNvPr id="21" name="object 21"/>
            <p:cNvPicPr/>
            <p:nvPr/>
          </p:nvPicPr>
          <p:blipFill>
            <a:blip r:embed="rId16" cstate="print"/>
            <a:stretch>
              <a:fillRect/>
            </a:stretch>
          </p:blipFill>
          <p:spPr>
            <a:xfrm>
              <a:off x="2575559" y="1862366"/>
              <a:ext cx="1363852" cy="790790"/>
            </a:xfrm>
            <a:prstGeom prst="rect">
              <a:avLst/>
            </a:prstGeom>
          </p:spPr>
        </p:pic>
        <p:pic>
          <p:nvPicPr>
            <p:cNvPr id="22" name="object 22"/>
            <p:cNvPicPr/>
            <p:nvPr/>
          </p:nvPicPr>
          <p:blipFill>
            <a:blip r:embed="rId17" cstate="print"/>
            <a:stretch>
              <a:fillRect/>
            </a:stretch>
          </p:blipFill>
          <p:spPr>
            <a:xfrm>
              <a:off x="3575303" y="1862366"/>
              <a:ext cx="1519174" cy="790790"/>
            </a:xfrm>
            <a:prstGeom prst="rect">
              <a:avLst/>
            </a:prstGeom>
          </p:spPr>
        </p:pic>
        <p:pic>
          <p:nvPicPr>
            <p:cNvPr id="23" name="object 23"/>
            <p:cNvPicPr/>
            <p:nvPr/>
          </p:nvPicPr>
          <p:blipFill>
            <a:blip r:embed="rId18" cstate="print"/>
            <a:stretch>
              <a:fillRect/>
            </a:stretch>
          </p:blipFill>
          <p:spPr>
            <a:xfrm>
              <a:off x="4727447" y="1862366"/>
              <a:ext cx="748093" cy="790790"/>
            </a:xfrm>
            <a:prstGeom prst="rect">
              <a:avLst/>
            </a:prstGeom>
          </p:spPr>
        </p:pic>
        <p:pic>
          <p:nvPicPr>
            <p:cNvPr id="24" name="object 24"/>
            <p:cNvPicPr/>
            <p:nvPr/>
          </p:nvPicPr>
          <p:blipFill>
            <a:blip r:embed="rId19" cstate="print"/>
            <a:stretch>
              <a:fillRect/>
            </a:stretch>
          </p:blipFill>
          <p:spPr>
            <a:xfrm>
              <a:off x="5108447" y="1862366"/>
              <a:ext cx="906602" cy="790790"/>
            </a:xfrm>
            <a:prstGeom prst="rect">
              <a:avLst/>
            </a:prstGeom>
          </p:spPr>
        </p:pic>
        <p:pic>
          <p:nvPicPr>
            <p:cNvPr id="25" name="object 25"/>
            <p:cNvPicPr/>
            <p:nvPr/>
          </p:nvPicPr>
          <p:blipFill>
            <a:blip r:embed="rId20" cstate="print"/>
            <a:stretch>
              <a:fillRect/>
            </a:stretch>
          </p:blipFill>
          <p:spPr>
            <a:xfrm>
              <a:off x="5650991" y="1862366"/>
              <a:ext cx="1400429" cy="790790"/>
            </a:xfrm>
            <a:prstGeom prst="rect">
              <a:avLst/>
            </a:prstGeom>
          </p:spPr>
        </p:pic>
        <p:pic>
          <p:nvPicPr>
            <p:cNvPr id="26" name="object 26"/>
            <p:cNvPicPr/>
            <p:nvPr/>
          </p:nvPicPr>
          <p:blipFill>
            <a:blip r:embed="rId21" cstate="print"/>
            <a:stretch>
              <a:fillRect/>
            </a:stretch>
          </p:blipFill>
          <p:spPr>
            <a:xfrm>
              <a:off x="6684264" y="1862366"/>
              <a:ext cx="1104684" cy="790790"/>
            </a:xfrm>
            <a:prstGeom prst="rect">
              <a:avLst/>
            </a:prstGeom>
          </p:spPr>
        </p:pic>
        <p:pic>
          <p:nvPicPr>
            <p:cNvPr id="27" name="object 27"/>
            <p:cNvPicPr/>
            <p:nvPr/>
          </p:nvPicPr>
          <p:blipFill>
            <a:blip r:embed="rId22" cstate="print"/>
            <a:stretch>
              <a:fillRect/>
            </a:stretch>
          </p:blipFill>
          <p:spPr>
            <a:xfrm>
              <a:off x="7421879" y="1862366"/>
              <a:ext cx="1183970" cy="790790"/>
            </a:xfrm>
            <a:prstGeom prst="rect">
              <a:avLst/>
            </a:prstGeom>
          </p:spPr>
        </p:pic>
        <p:pic>
          <p:nvPicPr>
            <p:cNvPr id="28" name="object 28"/>
            <p:cNvPicPr/>
            <p:nvPr/>
          </p:nvPicPr>
          <p:blipFill>
            <a:blip r:embed="rId23" cstate="print"/>
            <a:stretch>
              <a:fillRect/>
            </a:stretch>
          </p:blipFill>
          <p:spPr>
            <a:xfrm>
              <a:off x="8135112" y="1862366"/>
              <a:ext cx="556082" cy="790790"/>
            </a:xfrm>
            <a:prstGeom prst="rect">
              <a:avLst/>
            </a:prstGeom>
          </p:spPr>
        </p:pic>
        <p:pic>
          <p:nvPicPr>
            <p:cNvPr id="29" name="object 29"/>
            <p:cNvPicPr/>
            <p:nvPr/>
          </p:nvPicPr>
          <p:blipFill>
            <a:blip r:embed="rId24" cstate="print"/>
            <a:stretch>
              <a:fillRect/>
            </a:stretch>
          </p:blipFill>
          <p:spPr>
            <a:xfrm>
              <a:off x="173736" y="2289086"/>
              <a:ext cx="1302765" cy="790790"/>
            </a:xfrm>
            <a:prstGeom prst="rect">
              <a:avLst/>
            </a:prstGeom>
          </p:spPr>
        </p:pic>
        <p:pic>
          <p:nvPicPr>
            <p:cNvPr id="30" name="object 30"/>
            <p:cNvPicPr/>
            <p:nvPr/>
          </p:nvPicPr>
          <p:blipFill>
            <a:blip r:embed="rId25" cstate="print"/>
            <a:stretch>
              <a:fillRect/>
            </a:stretch>
          </p:blipFill>
          <p:spPr>
            <a:xfrm>
              <a:off x="1100327" y="2289086"/>
              <a:ext cx="1634998" cy="790790"/>
            </a:xfrm>
            <a:prstGeom prst="rect">
              <a:avLst/>
            </a:prstGeom>
          </p:spPr>
        </p:pic>
        <p:pic>
          <p:nvPicPr>
            <p:cNvPr id="31" name="object 31"/>
            <p:cNvPicPr/>
            <p:nvPr/>
          </p:nvPicPr>
          <p:blipFill>
            <a:blip r:embed="rId26" cstate="print"/>
            <a:stretch>
              <a:fillRect/>
            </a:stretch>
          </p:blipFill>
          <p:spPr>
            <a:xfrm>
              <a:off x="2359152" y="2289086"/>
              <a:ext cx="1613789" cy="790790"/>
            </a:xfrm>
            <a:prstGeom prst="rect">
              <a:avLst/>
            </a:prstGeom>
          </p:spPr>
        </p:pic>
        <p:pic>
          <p:nvPicPr>
            <p:cNvPr id="32" name="object 32"/>
            <p:cNvPicPr/>
            <p:nvPr/>
          </p:nvPicPr>
          <p:blipFill>
            <a:blip r:embed="rId27" cstate="print"/>
            <a:stretch>
              <a:fillRect/>
            </a:stretch>
          </p:blipFill>
          <p:spPr>
            <a:xfrm>
              <a:off x="3593591" y="2289086"/>
              <a:ext cx="1500886" cy="790790"/>
            </a:xfrm>
            <a:prstGeom prst="rect">
              <a:avLst/>
            </a:prstGeom>
          </p:spPr>
        </p:pic>
        <p:pic>
          <p:nvPicPr>
            <p:cNvPr id="33" name="object 33"/>
            <p:cNvPicPr/>
            <p:nvPr/>
          </p:nvPicPr>
          <p:blipFill>
            <a:blip r:embed="rId28" cstate="print"/>
            <a:stretch>
              <a:fillRect/>
            </a:stretch>
          </p:blipFill>
          <p:spPr>
            <a:xfrm>
              <a:off x="4715256" y="2289086"/>
              <a:ext cx="906602" cy="790790"/>
            </a:xfrm>
            <a:prstGeom prst="rect">
              <a:avLst/>
            </a:prstGeom>
          </p:spPr>
        </p:pic>
        <p:pic>
          <p:nvPicPr>
            <p:cNvPr id="34" name="object 34"/>
            <p:cNvPicPr/>
            <p:nvPr/>
          </p:nvPicPr>
          <p:blipFill>
            <a:blip r:embed="rId29" cstate="print"/>
            <a:stretch>
              <a:fillRect/>
            </a:stretch>
          </p:blipFill>
          <p:spPr>
            <a:xfrm>
              <a:off x="5242559" y="2289086"/>
              <a:ext cx="1132128" cy="790790"/>
            </a:xfrm>
            <a:prstGeom prst="rect">
              <a:avLst/>
            </a:prstGeom>
          </p:spPr>
        </p:pic>
        <p:pic>
          <p:nvPicPr>
            <p:cNvPr id="35" name="object 35"/>
            <p:cNvPicPr/>
            <p:nvPr/>
          </p:nvPicPr>
          <p:blipFill>
            <a:blip r:embed="rId30" cstate="print"/>
            <a:stretch>
              <a:fillRect/>
            </a:stretch>
          </p:blipFill>
          <p:spPr>
            <a:xfrm>
              <a:off x="5998464" y="2289086"/>
              <a:ext cx="745058" cy="790790"/>
            </a:xfrm>
            <a:prstGeom prst="rect">
              <a:avLst/>
            </a:prstGeom>
          </p:spPr>
        </p:pic>
        <p:pic>
          <p:nvPicPr>
            <p:cNvPr id="36" name="object 36"/>
            <p:cNvPicPr/>
            <p:nvPr/>
          </p:nvPicPr>
          <p:blipFill>
            <a:blip r:embed="rId19" cstate="print"/>
            <a:stretch>
              <a:fillRect/>
            </a:stretch>
          </p:blipFill>
          <p:spPr>
            <a:xfrm>
              <a:off x="6367271" y="2289086"/>
              <a:ext cx="906602" cy="790790"/>
            </a:xfrm>
            <a:prstGeom prst="rect">
              <a:avLst/>
            </a:prstGeom>
          </p:spPr>
        </p:pic>
        <p:pic>
          <p:nvPicPr>
            <p:cNvPr id="37" name="object 37"/>
            <p:cNvPicPr/>
            <p:nvPr/>
          </p:nvPicPr>
          <p:blipFill>
            <a:blip r:embed="rId31" cstate="print"/>
            <a:stretch>
              <a:fillRect/>
            </a:stretch>
          </p:blipFill>
          <p:spPr>
            <a:xfrm>
              <a:off x="6897624" y="2289086"/>
              <a:ext cx="1793621" cy="790790"/>
            </a:xfrm>
            <a:prstGeom prst="rect">
              <a:avLst/>
            </a:prstGeom>
          </p:spPr>
        </p:pic>
        <p:pic>
          <p:nvPicPr>
            <p:cNvPr id="38" name="object 38"/>
            <p:cNvPicPr/>
            <p:nvPr/>
          </p:nvPicPr>
          <p:blipFill>
            <a:blip r:embed="rId32" cstate="print"/>
            <a:stretch>
              <a:fillRect/>
            </a:stretch>
          </p:blipFill>
          <p:spPr>
            <a:xfrm>
              <a:off x="173736" y="2715806"/>
              <a:ext cx="751116" cy="790790"/>
            </a:xfrm>
            <a:prstGeom prst="rect">
              <a:avLst/>
            </a:prstGeom>
          </p:spPr>
        </p:pic>
        <p:pic>
          <p:nvPicPr>
            <p:cNvPr id="39" name="object 39"/>
            <p:cNvPicPr/>
            <p:nvPr/>
          </p:nvPicPr>
          <p:blipFill>
            <a:blip r:embed="rId33" cstate="print"/>
            <a:stretch>
              <a:fillRect/>
            </a:stretch>
          </p:blipFill>
          <p:spPr>
            <a:xfrm>
              <a:off x="585216" y="2715806"/>
              <a:ext cx="903528" cy="790790"/>
            </a:xfrm>
            <a:prstGeom prst="rect">
              <a:avLst/>
            </a:prstGeom>
          </p:spPr>
        </p:pic>
        <p:pic>
          <p:nvPicPr>
            <p:cNvPr id="40" name="object 40"/>
            <p:cNvPicPr/>
            <p:nvPr/>
          </p:nvPicPr>
          <p:blipFill>
            <a:blip r:embed="rId34" cstate="print"/>
            <a:stretch>
              <a:fillRect/>
            </a:stretch>
          </p:blipFill>
          <p:spPr>
            <a:xfrm>
              <a:off x="1149096" y="2715806"/>
              <a:ext cx="1696085" cy="790790"/>
            </a:xfrm>
            <a:prstGeom prst="rect">
              <a:avLst/>
            </a:prstGeom>
          </p:spPr>
        </p:pic>
        <p:pic>
          <p:nvPicPr>
            <p:cNvPr id="41" name="object 41"/>
            <p:cNvPicPr/>
            <p:nvPr/>
          </p:nvPicPr>
          <p:blipFill>
            <a:blip r:embed="rId18" cstate="print"/>
            <a:stretch>
              <a:fillRect/>
            </a:stretch>
          </p:blipFill>
          <p:spPr>
            <a:xfrm>
              <a:off x="2505456" y="2715806"/>
              <a:ext cx="748093" cy="790790"/>
            </a:xfrm>
            <a:prstGeom prst="rect">
              <a:avLst/>
            </a:prstGeom>
          </p:spPr>
        </p:pic>
        <p:pic>
          <p:nvPicPr>
            <p:cNvPr id="42" name="object 42"/>
            <p:cNvPicPr/>
            <p:nvPr/>
          </p:nvPicPr>
          <p:blipFill>
            <a:blip r:embed="rId35" cstate="print"/>
            <a:stretch>
              <a:fillRect/>
            </a:stretch>
          </p:blipFill>
          <p:spPr>
            <a:xfrm>
              <a:off x="2913887" y="2715806"/>
              <a:ext cx="1558798" cy="790790"/>
            </a:xfrm>
            <a:prstGeom prst="rect">
              <a:avLst/>
            </a:prstGeom>
          </p:spPr>
        </p:pic>
        <p:pic>
          <p:nvPicPr>
            <p:cNvPr id="43" name="object 43"/>
            <p:cNvPicPr/>
            <p:nvPr/>
          </p:nvPicPr>
          <p:blipFill>
            <a:blip r:embed="rId36" cstate="print"/>
            <a:stretch>
              <a:fillRect/>
            </a:stretch>
          </p:blipFill>
          <p:spPr>
            <a:xfrm>
              <a:off x="4133088" y="2715806"/>
              <a:ext cx="2049652" cy="790790"/>
            </a:xfrm>
            <a:prstGeom prst="rect">
              <a:avLst/>
            </a:prstGeom>
          </p:spPr>
        </p:pic>
        <p:pic>
          <p:nvPicPr>
            <p:cNvPr id="44" name="object 44"/>
            <p:cNvPicPr/>
            <p:nvPr/>
          </p:nvPicPr>
          <p:blipFill>
            <a:blip r:embed="rId37" cstate="print"/>
            <a:stretch>
              <a:fillRect/>
            </a:stretch>
          </p:blipFill>
          <p:spPr>
            <a:xfrm>
              <a:off x="5843015" y="2715806"/>
              <a:ext cx="1083360" cy="790790"/>
            </a:xfrm>
            <a:prstGeom prst="rect">
              <a:avLst/>
            </a:prstGeom>
          </p:spPr>
        </p:pic>
        <p:pic>
          <p:nvPicPr>
            <p:cNvPr id="45" name="object 45"/>
            <p:cNvPicPr/>
            <p:nvPr/>
          </p:nvPicPr>
          <p:blipFill>
            <a:blip r:embed="rId38" cstate="print"/>
            <a:stretch>
              <a:fillRect/>
            </a:stretch>
          </p:blipFill>
          <p:spPr>
            <a:xfrm>
              <a:off x="6586727" y="2715806"/>
              <a:ext cx="1223581" cy="790790"/>
            </a:xfrm>
            <a:prstGeom prst="rect">
              <a:avLst/>
            </a:prstGeom>
          </p:spPr>
        </p:pic>
        <p:pic>
          <p:nvPicPr>
            <p:cNvPr id="46" name="object 46"/>
            <p:cNvPicPr/>
            <p:nvPr/>
          </p:nvPicPr>
          <p:blipFill>
            <a:blip r:embed="rId39" cstate="print"/>
            <a:stretch>
              <a:fillRect/>
            </a:stretch>
          </p:blipFill>
          <p:spPr>
            <a:xfrm>
              <a:off x="7470647" y="2715806"/>
              <a:ext cx="1104684" cy="790790"/>
            </a:xfrm>
            <a:prstGeom prst="rect">
              <a:avLst/>
            </a:prstGeom>
          </p:spPr>
        </p:pic>
        <p:pic>
          <p:nvPicPr>
            <p:cNvPr id="47" name="object 47"/>
            <p:cNvPicPr/>
            <p:nvPr/>
          </p:nvPicPr>
          <p:blipFill>
            <a:blip r:embed="rId40" cstate="print"/>
            <a:stretch>
              <a:fillRect/>
            </a:stretch>
          </p:blipFill>
          <p:spPr>
            <a:xfrm>
              <a:off x="8104631" y="2715806"/>
              <a:ext cx="586549" cy="790790"/>
            </a:xfrm>
            <a:prstGeom prst="rect">
              <a:avLst/>
            </a:prstGeom>
          </p:spPr>
        </p:pic>
        <p:pic>
          <p:nvPicPr>
            <p:cNvPr id="48" name="object 48"/>
            <p:cNvPicPr/>
            <p:nvPr/>
          </p:nvPicPr>
          <p:blipFill>
            <a:blip r:embed="rId41" cstate="print"/>
            <a:stretch>
              <a:fillRect/>
            </a:stretch>
          </p:blipFill>
          <p:spPr>
            <a:xfrm>
              <a:off x="173736" y="3142526"/>
              <a:ext cx="1110805" cy="790790"/>
            </a:xfrm>
            <a:prstGeom prst="rect">
              <a:avLst/>
            </a:prstGeom>
          </p:spPr>
        </p:pic>
        <p:pic>
          <p:nvPicPr>
            <p:cNvPr id="49" name="object 49"/>
            <p:cNvPicPr/>
            <p:nvPr/>
          </p:nvPicPr>
          <p:blipFill>
            <a:blip r:embed="rId7" cstate="print"/>
            <a:stretch>
              <a:fillRect/>
            </a:stretch>
          </p:blipFill>
          <p:spPr>
            <a:xfrm>
              <a:off x="813816" y="3142526"/>
              <a:ext cx="589572" cy="790790"/>
            </a:xfrm>
            <a:prstGeom prst="rect">
              <a:avLst/>
            </a:prstGeom>
          </p:spPr>
        </p:pic>
        <p:pic>
          <p:nvPicPr>
            <p:cNvPr id="50" name="object 50"/>
            <p:cNvPicPr/>
            <p:nvPr/>
          </p:nvPicPr>
          <p:blipFill>
            <a:blip r:embed="rId42" cstate="print"/>
            <a:stretch>
              <a:fillRect/>
            </a:stretch>
          </p:blipFill>
          <p:spPr>
            <a:xfrm>
              <a:off x="932687" y="3142526"/>
              <a:ext cx="1043749" cy="790790"/>
            </a:xfrm>
            <a:prstGeom prst="rect">
              <a:avLst/>
            </a:prstGeom>
          </p:spPr>
        </p:pic>
        <p:pic>
          <p:nvPicPr>
            <p:cNvPr id="51" name="object 51"/>
            <p:cNvPicPr/>
            <p:nvPr/>
          </p:nvPicPr>
          <p:blipFill>
            <a:blip r:embed="rId43" cstate="print"/>
            <a:stretch>
              <a:fillRect/>
            </a:stretch>
          </p:blipFill>
          <p:spPr>
            <a:xfrm>
              <a:off x="1584960" y="3142526"/>
              <a:ext cx="1263205" cy="790790"/>
            </a:xfrm>
            <a:prstGeom prst="rect">
              <a:avLst/>
            </a:prstGeom>
          </p:spPr>
        </p:pic>
        <p:pic>
          <p:nvPicPr>
            <p:cNvPr id="52" name="object 52"/>
            <p:cNvPicPr/>
            <p:nvPr/>
          </p:nvPicPr>
          <p:blipFill>
            <a:blip r:embed="rId44" cstate="print"/>
            <a:stretch>
              <a:fillRect/>
            </a:stretch>
          </p:blipFill>
          <p:spPr>
            <a:xfrm>
              <a:off x="2377440" y="3142526"/>
              <a:ext cx="559104" cy="790790"/>
            </a:xfrm>
            <a:prstGeom prst="rect">
              <a:avLst/>
            </a:prstGeom>
          </p:spPr>
        </p:pic>
      </p:grpSp>
      <p:sp>
        <p:nvSpPr>
          <p:cNvPr id="53" name="object 53"/>
          <p:cNvSpPr txBox="1">
            <a:spLocks noGrp="1"/>
          </p:cNvSpPr>
          <p:nvPr>
            <p:ph type="title"/>
          </p:nvPr>
        </p:nvSpPr>
        <p:spPr>
          <a:xfrm>
            <a:off x="383540" y="1529029"/>
            <a:ext cx="8079105" cy="2161540"/>
          </a:xfrm>
          <a:prstGeom prst="rect">
            <a:avLst/>
          </a:prstGeom>
        </p:spPr>
        <p:txBody>
          <a:bodyPr vert="horz" wrap="square" lIns="0" tIns="13970" rIns="0" bIns="0" rtlCol="0">
            <a:spAutoFit/>
          </a:bodyPr>
          <a:lstStyle/>
          <a:p>
            <a:pPr marL="12700" marR="5080" algn="just">
              <a:lnSpc>
                <a:spcPct val="100000"/>
              </a:lnSpc>
              <a:spcBef>
                <a:spcPts val="110"/>
              </a:spcBef>
            </a:pPr>
            <a:r>
              <a:rPr sz="2800" b="0" i="1" spc="5" dirty="0">
                <a:latin typeface="Times New Roman"/>
                <a:cs typeface="Times New Roman"/>
              </a:rPr>
              <a:t>The</a:t>
            </a:r>
            <a:r>
              <a:rPr sz="2800" b="0" i="1" spc="10" dirty="0">
                <a:latin typeface="Times New Roman"/>
                <a:cs typeface="Times New Roman"/>
              </a:rPr>
              <a:t> </a:t>
            </a:r>
            <a:r>
              <a:rPr sz="2800" b="0" i="1" dirty="0">
                <a:latin typeface="Times New Roman"/>
                <a:cs typeface="Times New Roman"/>
              </a:rPr>
              <a:t>10-Mbps</a:t>
            </a:r>
            <a:r>
              <a:rPr sz="2800" b="0" i="1" spc="5" dirty="0">
                <a:latin typeface="Times New Roman"/>
                <a:cs typeface="Times New Roman"/>
              </a:rPr>
              <a:t> </a:t>
            </a:r>
            <a:r>
              <a:rPr sz="2800" b="0" i="1" spc="-15" dirty="0">
                <a:latin typeface="Times New Roman"/>
                <a:cs typeface="Times New Roman"/>
              </a:rPr>
              <a:t>Standard</a:t>
            </a:r>
            <a:r>
              <a:rPr sz="2800" b="0" i="1" spc="-10" dirty="0">
                <a:latin typeface="Times New Roman"/>
                <a:cs typeface="Times New Roman"/>
              </a:rPr>
              <a:t> Ethernet</a:t>
            </a:r>
            <a:r>
              <a:rPr sz="2800" b="0" i="1" spc="-5" dirty="0">
                <a:latin typeface="Times New Roman"/>
                <a:cs typeface="Times New Roman"/>
              </a:rPr>
              <a:t> </a:t>
            </a:r>
            <a:r>
              <a:rPr sz="2800" b="0" i="1" dirty="0">
                <a:latin typeface="Times New Roman"/>
                <a:cs typeface="Times New Roman"/>
              </a:rPr>
              <a:t>has</a:t>
            </a:r>
            <a:r>
              <a:rPr sz="2800" b="0" i="1" spc="5" dirty="0">
                <a:latin typeface="Times New Roman"/>
                <a:cs typeface="Times New Roman"/>
              </a:rPr>
              <a:t> </a:t>
            </a:r>
            <a:r>
              <a:rPr sz="2800" b="0" i="1" spc="-5" dirty="0">
                <a:latin typeface="Times New Roman"/>
                <a:cs typeface="Times New Roman"/>
              </a:rPr>
              <a:t>gone</a:t>
            </a:r>
            <a:r>
              <a:rPr sz="2800" b="0" i="1" dirty="0">
                <a:latin typeface="Times New Roman"/>
                <a:cs typeface="Times New Roman"/>
              </a:rPr>
              <a:t> </a:t>
            </a:r>
            <a:r>
              <a:rPr sz="2800" b="0" i="1" spc="-15" dirty="0">
                <a:latin typeface="Times New Roman"/>
                <a:cs typeface="Times New Roman"/>
              </a:rPr>
              <a:t>through </a:t>
            </a:r>
            <a:r>
              <a:rPr sz="2800" b="0" i="1" spc="-10" dirty="0">
                <a:latin typeface="Times New Roman"/>
                <a:cs typeface="Times New Roman"/>
              </a:rPr>
              <a:t> </a:t>
            </a:r>
            <a:r>
              <a:rPr sz="2800" b="0" i="1" spc="-5" dirty="0">
                <a:latin typeface="Times New Roman"/>
                <a:cs typeface="Times New Roman"/>
              </a:rPr>
              <a:t>several changes </a:t>
            </a:r>
            <a:r>
              <a:rPr sz="2800" b="0" i="1" spc="-20" dirty="0">
                <a:latin typeface="Times New Roman"/>
                <a:cs typeface="Times New Roman"/>
              </a:rPr>
              <a:t>before </a:t>
            </a:r>
            <a:r>
              <a:rPr sz="2800" b="0" i="1" spc="-5" dirty="0">
                <a:latin typeface="Times New Roman"/>
                <a:cs typeface="Times New Roman"/>
              </a:rPr>
              <a:t>moving to the higher data </a:t>
            </a:r>
            <a:r>
              <a:rPr sz="2800" b="0" i="1" dirty="0">
                <a:latin typeface="Times New Roman"/>
                <a:cs typeface="Times New Roman"/>
              </a:rPr>
              <a:t>rates. </a:t>
            </a:r>
            <a:r>
              <a:rPr sz="2800" b="0" i="1" spc="5" dirty="0">
                <a:latin typeface="Times New Roman"/>
                <a:cs typeface="Times New Roman"/>
              </a:rPr>
              <a:t> </a:t>
            </a:r>
            <a:r>
              <a:rPr sz="2800" b="0" i="1" dirty="0">
                <a:latin typeface="Times New Roman"/>
                <a:cs typeface="Times New Roman"/>
              </a:rPr>
              <a:t>These </a:t>
            </a:r>
            <a:r>
              <a:rPr sz="2800" b="0" i="1" spc="-10" dirty="0">
                <a:latin typeface="Times New Roman"/>
                <a:cs typeface="Times New Roman"/>
              </a:rPr>
              <a:t>changes actually </a:t>
            </a:r>
            <a:r>
              <a:rPr sz="2800" b="0" i="1" dirty="0">
                <a:latin typeface="Times New Roman"/>
                <a:cs typeface="Times New Roman"/>
              </a:rPr>
              <a:t>opened </a:t>
            </a:r>
            <a:r>
              <a:rPr sz="2800" b="0" i="1" spc="-5" dirty="0">
                <a:latin typeface="Times New Roman"/>
                <a:cs typeface="Times New Roman"/>
              </a:rPr>
              <a:t>the </a:t>
            </a:r>
            <a:r>
              <a:rPr sz="2800" b="0" i="1" spc="-30" dirty="0">
                <a:latin typeface="Times New Roman"/>
                <a:cs typeface="Times New Roman"/>
              </a:rPr>
              <a:t>road </a:t>
            </a:r>
            <a:r>
              <a:rPr sz="2800" b="0" i="1" spc="-5" dirty="0">
                <a:latin typeface="Times New Roman"/>
                <a:cs typeface="Times New Roman"/>
              </a:rPr>
              <a:t>to </a:t>
            </a:r>
            <a:r>
              <a:rPr sz="2800" b="0" i="1" dirty="0">
                <a:latin typeface="Times New Roman"/>
                <a:cs typeface="Times New Roman"/>
              </a:rPr>
              <a:t>the </a:t>
            </a:r>
            <a:r>
              <a:rPr sz="2800" b="0" i="1" spc="-5" dirty="0">
                <a:latin typeface="Times New Roman"/>
                <a:cs typeface="Times New Roman"/>
              </a:rPr>
              <a:t>evolution </a:t>
            </a:r>
            <a:r>
              <a:rPr sz="2800" b="0" i="1" spc="-685" dirty="0">
                <a:latin typeface="Times New Roman"/>
                <a:cs typeface="Times New Roman"/>
              </a:rPr>
              <a:t> </a:t>
            </a:r>
            <a:r>
              <a:rPr sz="2800" b="0" i="1" spc="5" dirty="0">
                <a:latin typeface="Times New Roman"/>
                <a:cs typeface="Times New Roman"/>
              </a:rPr>
              <a:t>of </a:t>
            </a:r>
            <a:r>
              <a:rPr sz="2800" b="0" i="1" spc="-10" dirty="0">
                <a:latin typeface="Times New Roman"/>
                <a:cs typeface="Times New Roman"/>
              </a:rPr>
              <a:t>the </a:t>
            </a:r>
            <a:r>
              <a:rPr sz="2800" b="0" i="1" spc="-5" dirty="0">
                <a:latin typeface="Times New Roman"/>
                <a:cs typeface="Times New Roman"/>
              </a:rPr>
              <a:t>Ethernet to </a:t>
            </a:r>
            <a:r>
              <a:rPr sz="2800" b="0" i="1" dirty="0">
                <a:latin typeface="Times New Roman"/>
                <a:cs typeface="Times New Roman"/>
              </a:rPr>
              <a:t>become </a:t>
            </a:r>
            <a:r>
              <a:rPr sz="2800" b="0" i="1" spc="-5" dirty="0">
                <a:latin typeface="Times New Roman"/>
                <a:cs typeface="Times New Roman"/>
              </a:rPr>
              <a:t>compatible with other </a:t>
            </a:r>
            <a:r>
              <a:rPr sz="2800" b="0" i="1" dirty="0">
                <a:latin typeface="Times New Roman"/>
                <a:cs typeface="Times New Roman"/>
              </a:rPr>
              <a:t>high- </a:t>
            </a:r>
            <a:r>
              <a:rPr sz="2800" b="0" i="1" spc="5" dirty="0">
                <a:latin typeface="Times New Roman"/>
                <a:cs typeface="Times New Roman"/>
              </a:rPr>
              <a:t> data-rate</a:t>
            </a:r>
            <a:r>
              <a:rPr sz="2800" b="0" i="1" spc="-85" dirty="0">
                <a:latin typeface="Times New Roman"/>
                <a:cs typeface="Times New Roman"/>
              </a:rPr>
              <a:t> </a:t>
            </a:r>
            <a:r>
              <a:rPr sz="2800" b="0" i="1" dirty="0">
                <a:latin typeface="Times New Roman"/>
                <a:cs typeface="Times New Roman"/>
              </a:rPr>
              <a:t>LANs.</a:t>
            </a:r>
            <a:endParaRPr sz="2800">
              <a:latin typeface="Times New Roman"/>
              <a:cs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5454015"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1.15	</a:t>
            </a:r>
            <a:r>
              <a:rPr sz="2000" i="1" spc="-10" dirty="0">
                <a:latin typeface="Times New Roman"/>
                <a:cs typeface="Times New Roman"/>
              </a:rPr>
              <a:t>A</a:t>
            </a:r>
            <a:r>
              <a:rPr sz="2000" i="1" spc="-100" dirty="0">
                <a:latin typeface="Times New Roman"/>
                <a:cs typeface="Times New Roman"/>
              </a:rPr>
              <a:t> </a:t>
            </a:r>
            <a:r>
              <a:rPr sz="2000" i="1" spc="-10" dirty="0">
                <a:latin typeface="Times New Roman"/>
                <a:cs typeface="Times New Roman"/>
              </a:rPr>
              <a:t>network</a:t>
            </a:r>
            <a:r>
              <a:rPr sz="2000" i="1" spc="10" dirty="0">
                <a:latin typeface="Times New Roman"/>
                <a:cs typeface="Times New Roman"/>
              </a:rPr>
              <a:t> </a:t>
            </a:r>
            <a:r>
              <a:rPr sz="2000" i="1" spc="-10" dirty="0">
                <a:latin typeface="Times New Roman"/>
                <a:cs typeface="Times New Roman"/>
              </a:rPr>
              <a:t>with</a:t>
            </a:r>
            <a:r>
              <a:rPr sz="2000" i="1" spc="15" dirty="0">
                <a:latin typeface="Times New Roman"/>
                <a:cs typeface="Times New Roman"/>
              </a:rPr>
              <a:t> </a:t>
            </a:r>
            <a:r>
              <a:rPr sz="2000" i="1" spc="-5" dirty="0">
                <a:latin typeface="Times New Roman"/>
                <a:cs typeface="Times New Roman"/>
              </a:rPr>
              <a:t>and</a:t>
            </a:r>
            <a:r>
              <a:rPr sz="2000" i="1" spc="10" dirty="0">
                <a:latin typeface="Times New Roman"/>
                <a:cs typeface="Times New Roman"/>
              </a:rPr>
              <a:t> </a:t>
            </a:r>
            <a:r>
              <a:rPr sz="2000" i="1" spc="-5" dirty="0">
                <a:latin typeface="Times New Roman"/>
                <a:cs typeface="Times New Roman"/>
              </a:rPr>
              <a:t>without a</a:t>
            </a:r>
            <a:r>
              <a:rPr sz="2000" i="1" spc="15" dirty="0">
                <a:latin typeface="Times New Roman"/>
                <a:cs typeface="Times New Roman"/>
              </a:rPr>
              <a:t> </a:t>
            </a:r>
            <a:r>
              <a:rPr sz="2000" i="1" spc="-5" dirty="0">
                <a:latin typeface="Times New Roman"/>
                <a:cs typeface="Times New Roman"/>
              </a:rPr>
              <a:t>bridge</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10895" y="2133600"/>
            <a:ext cx="8528304" cy="2962656"/>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8596630"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1.16	</a:t>
            </a:r>
            <a:r>
              <a:rPr sz="2000" i="1" spc="-5" dirty="0">
                <a:latin typeface="Times New Roman"/>
                <a:cs typeface="Times New Roman"/>
              </a:rPr>
              <a:t>Collision</a:t>
            </a:r>
            <a:r>
              <a:rPr sz="2000" i="1" dirty="0">
                <a:latin typeface="Times New Roman"/>
                <a:cs typeface="Times New Roman"/>
              </a:rPr>
              <a:t> domains</a:t>
            </a:r>
            <a:r>
              <a:rPr sz="2000" i="1" spc="-45" dirty="0">
                <a:latin typeface="Times New Roman"/>
                <a:cs typeface="Times New Roman"/>
              </a:rPr>
              <a:t> </a:t>
            </a:r>
            <a:r>
              <a:rPr sz="2000" i="1" spc="-5" dirty="0">
                <a:latin typeface="Times New Roman"/>
                <a:cs typeface="Times New Roman"/>
              </a:rPr>
              <a:t>in</a:t>
            </a:r>
            <a:r>
              <a:rPr sz="2000" i="1" dirty="0">
                <a:latin typeface="Times New Roman"/>
                <a:cs typeface="Times New Roman"/>
              </a:rPr>
              <a:t> an</a:t>
            </a:r>
            <a:r>
              <a:rPr sz="2000" i="1" spc="5" dirty="0">
                <a:latin typeface="Times New Roman"/>
                <a:cs typeface="Times New Roman"/>
              </a:rPr>
              <a:t> </a:t>
            </a:r>
            <a:r>
              <a:rPr sz="2000" i="1" spc="-5" dirty="0">
                <a:latin typeface="Times New Roman"/>
                <a:cs typeface="Times New Roman"/>
              </a:rPr>
              <a:t>unbridged</a:t>
            </a:r>
            <a:r>
              <a:rPr sz="2000" i="1" spc="20" dirty="0">
                <a:latin typeface="Times New Roman"/>
                <a:cs typeface="Times New Roman"/>
              </a:rPr>
              <a:t> </a:t>
            </a:r>
            <a:r>
              <a:rPr sz="2000" i="1" spc="-10" dirty="0">
                <a:latin typeface="Times New Roman"/>
                <a:cs typeface="Times New Roman"/>
              </a:rPr>
              <a:t>network</a:t>
            </a:r>
            <a:r>
              <a:rPr sz="2000" i="1" spc="20"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i="1" spc="-5" dirty="0">
                <a:latin typeface="Times New Roman"/>
                <a:cs typeface="Times New Roman"/>
              </a:rPr>
              <a:t>a</a:t>
            </a:r>
            <a:r>
              <a:rPr sz="2000" i="1" dirty="0">
                <a:latin typeface="Times New Roman"/>
                <a:cs typeface="Times New Roman"/>
              </a:rPr>
              <a:t> </a:t>
            </a:r>
            <a:r>
              <a:rPr sz="2000" i="1" spc="-5" dirty="0">
                <a:latin typeface="Times New Roman"/>
                <a:cs typeface="Times New Roman"/>
              </a:rPr>
              <a:t>bridged </a:t>
            </a:r>
            <a:r>
              <a:rPr sz="2000" i="1" spc="-10" dirty="0">
                <a:latin typeface="Times New Roman"/>
                <a:cs typeface="Times New Roman"/>
              </a:rPr>
              <a:t>network</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10895" y="1533144"/>
            <a:ext cx="8528304" cy="4410456"/>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3566160"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1.17	</a:t>
            </a:r>
            <a:r>
              <a:rPr sz="2000" i="1" spc="-10" dirty="0">
                <a:latin typeface="Times New Roman"/>
                <a:cs typeface="Times New Roman"/>
              </a:rPr>
              <a:t>Switched</a:t>
            </a:r>
            <a:r>
              <a:rPr sz="2000" i="1" spc="10" dirty="0">
                <a:latin typeface="Times New Roman"/>
                <a:cs typeface="Times New Roman"/>
              </a:rPr>
              <a:t> </a:t>
            </a:r>
            <a:r>
              <a:rPr sz="2000" i="1" spc="-10" dirty="0">
                <a:latin typeface="Times New Roman"/>
                <a:cs typeface="Times New Roman"/>
              </a:rPr>
              <a:t>Ethernet</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49583" y="2025509"/>
            <a:ext cx="7008256" cy="3395835"/>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822825"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1.18	</a:t>
            </a:r>
            <a:r>
              <a:rPr sz="2000" i="1" spc="-5" dirty="0">
                <a:latin typeface="Times New Roman"/>
                <a:cs typeface="Times New Roman"/>
              </a:rPr>
              <a:t>Full-duplex</a:t>
            </a:r>
            <a:r>
              <a:rPr sz="2000" i="1" dirty="0">
                <a:latin typeface="Times New Roman"/>
                <a:cs typeface="Times New Roman"/>
              </a:rPr>
              <a:t> </a:t>
            </a:r>
            <a:r>
              <a:rPr sz="2000" i="1" spc="-10" dirty="0">
                <a:latin typeface="Times New Roman"/>
                <a:cs typeface="Times New Roman"/>
              </a:rPr>
              <a:t>switched</a:t>
            </a:r>
            <a:r>
              <a:rPr sz="2000" i="1" dirty="0">
                <a:latin typeface="Times New Roman"/>
                <a:cs typeface="Times New Roman"/>
              </a:rPr>
              <a:t> </a:t>
            </a:r>
            <a:r>
              <a:rPr sz="2000" i="1" spc="-10" dirty="0">
                <a:latin typeface="Times New Roman"/>
                <a:cs typeface="Times New Roman"/>
              </a:rPr>
              <a:t>Ethernet</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057655" y="1983501"/>
            <a:ext cx="6790944" cy="3731498"/>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238" y="0"/>
            <a:ext cx="9153525" cy="1381125"/>
            <a:chOff x="-3238" y="0"/>
            <a:chExt cx="9153525" cy="1381125"/>
          </a:xfrm>
        </p:grpSpPr>
        <p:sp>
          <p:nvSpPr>
            <p:cNvPr id="3" name="object 3"/>
            <p:cNvSpPr/>
            <p:nvPr/>
          </p:nvSpPr>
          <p:spPr>
            <a:xfrm>
              <a:off x="1524" y="1524"/>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33CCFF"/>
            </a:solidFill>
          </p:spPr>
          <p:txBody>
            <a:bodyPr wrap="square" lIns="0" tIns="0" rIns="0" bIns="0" rtlCol="0"/>
            <a:lstStyle/>
            <a:p>
              <a:endParaRPr/>
            </a:p>
          </p:txBody>
        </p:sp>
        <p:sp>
          <p:nvSpPr>
            <p:cNvPr id="4" name="object 4"/>
            <p:cNvSpPr/>
            <p:nvPr/>
          </p:nvSpPr>
          <p:spPr>
            <a:xfrm>
              <a:off x="1524" y="1524"/>
              <a:ext cx="9144000" cy="1371600"/>
            </a:xfrm>
            <a:custGeom>
              <a:avLst/>
              <a:gdLst/>
              <a:ahLst/>
              <a:cxnLst/>
              <a:rect l="l" t="t" r="r" b="b"/>
              <a:pathLst>
                <a:path w="9144000" h="1371600">
                  <a:moveTo>
                    <a:pt x="0" y="1371600"/>
                  </a:moveTo>
                  <a:lnTo>
                    <a:pt x="9144000" y="1371600"/>
                  </a:lnTo>
                  <a:lnTo>
                    <a:pt x="9144000" y="0"/>
                  </a:lnTo>
                  <a:lnTo>
                    <a:pt x="0" y="0"/>
                  </a:lnTo>
                  <a:lnTo>
                    <a:pt x="0" y="1371600"/>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73736" y="371830"/>
              <a:ext cx="2534285" cy="513359"/>
            </a:xfrm>
            <a:prstGeom prst="rect">
              <a:avLst/>
            </a:prstGeom>
          </p:spPr>
        </p:pic>
      </p:grpSp>
      <p:sp>
        <p:nvSpPr>
          <p:cNvPr id="6" name="object 6"/>
          <p:cNvSpPr txBox="1"/>
          <p:nvPr/>
        </p:nvSpPr>
        <p:spPr>
          <a:xfrm>
            <a:off x="307340" y="430225"/>
            <a:ext cx="2258695" cy="30035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1800" spc="10" dirty="0">
                <a:latin typeface="Times New Roman"/>
                <a:cs typeface="Times New Roman"/>
              </a:rPr>
              <a:t>1</a:t>
            </a:r>
            <a:r>
              <a:rPr sz="1800" dirty="0">
                <a:latin typeface="Times New Roman"/>
                <a:cs typeface="Times New Roman"/>
              </a:rPr>
              <a:t>.4	</a:t>
            </a:r>
            <a:r>
              <a:rPr sz="1800" spc="-140" dirty="0">
                <a:latin typeface="Times New Roman"/>
                <a:cs typeface="Times New Roman"/>
              </a:rPr>
              <a:t>F</a:t>
            </a:r>
            <a:r>
              <a:rPr sz="1800" spc="-30" dirty="0">
                <a:latin typeface="Times New Roman"/>
                <a:cs typeface="Times New Roman"/>
              </a:rPr>
              <a:t>A</a:t>
            </a:r>
            <a:r>
              <a:rPr sz="1800" spc="5" dirty="0">
                <a:latin typeface="Times New Roman"/>
                <a:cs typeface="Times New Roman"/>
              </a:rPr>
              <a:t>S</a:t>
            </a:r>
            <a:r>
              <a:rPr sz="1800" dirty="0">
                <a:latin typeface="Times New Roman"/>
                <a:cs typeface="Times New Roman"/>
              </a:rPr>
              <a:t>T</a:t>
            </a:r>
            <a:r>
              <a:rPr sz="1800" spc="-20" dirty="0">
                <a:latin typeface="Times New Roman"/>
                <a:cs typeface="Times New Roman"/>
              </a:rPr>
              <a:t> </a:t>
            </a:r>
            <a:r>
              <a:rPr sz="1800" dirty="0">
                <a:latin typeface="Times New Roman"/>
                <a:cs typeface="Times New Roman"/>
              </a:rPr>
              <a:t>E</a:t>
            </a:r>
            <a:r>
              <a:rPr sz="1800" spc="-15" dirty="0">
                <a:latin typeface="Times New Roman"/>
                <a:cs typeface="Times New Roman"/>
              </a:rPr>
              <a:t>T</a:t>
            </a:r>
            <a:r>
              <a:rPr sz="1800" spc="-5" dirty="0">
                <a:latin typeface="Times New Roman"/>
                <a:cs typeface="Times New Roman"/>
              </a:rPr>
              <a:t>HERNET</a:t>
            </a:r>
            <a:endParaRPr sz="1800">
              <a:latin typeface="Times New Roman"/>
              <a:cs typeface="Times New Roman"/>
            </a:endParaRPr>
          </a:p>
        </p:txBody>
      </p:sp>
      <p:grpSp>
        <p:nvGrpSpPr>
          <p:cNvPr id="7" name="object 7"/>
          <p:cNvGrpSpPr/>
          <p:nvPr/>
        </p:nvGrpSpPr>
        <p:grpSpPr>
          <a:xfrm>
            <a:off x="392768" y="1377734"/>
            <a:ext cx="8298815" cy="791210"/>
            <a:chOff x="392768" y="1377734"/>
            <a:chExt cx="8298815" cy="791210"/>
          </a:xfrm>
        </p:grpSpPr>
        <p:pic>
          <p:nvPicPr>
            <p:cNvPr id="8" name="object 8"/>
            <p:cNvPicPr/>
            <p:nvPr/>
          </p:nvPicPr>
          <p:blipFill>
            <a:blip r:embed="rId3" cstate="print"/>
            <a:stretch>
              <a:fillRect/>
            </a:stretch>
          </p:blipFill>
          <p:spPr>
            <a:xfrm>
              <a:off x="392768" y="1603674"/>
              <a:ext cx="666619" cy="263596"/>
            </a:xfrm>
            <a:prstGeom prst="rect">
              <a:avLst/>
            </a:prstGeom>
          </p:spPr>
        </p:pic>
        <p:pic>
          <p:nvPicPr>
            <p:cNvPr id="9" name="object 9"/>
            <p:cNvPicPr/>
            <p:nvPr/>
          </p:nvPicPr>
          <p:blipFill>
            <a:blip r:embed="rId4" cstate="print"/>
            <a:stretch>
              <a:fillRect/>
            </a:stretch>
          </p:blipFill>
          <p:spPr>
            <a:xfrm>
              <a:off x="1042415" y="1377734"/>
              <a:ext cx="1696085" cy="790790"/>
            </a:xfrm>
            <a:prstGeom prst="rect">
              <a:avLst/>
            </a:prstGeom>
          </p:spPr>
        </p:pic>
        <p:pic>
          <p:nvPicPr>
            <p:cNvPr id="10" name="object 10"/>
            <p:cNvPicPr/>
            <p:nvPr/>
          </p:nvPicPr>
          <p:blipFill>
            <a:blip r:embed="rId5" cstate="print"/>
            <a:stretch>
              <a:fillRect/>
            </a:stretch>
          </p:blipFill>
          <p:spPr>
            <a:xfrm>
              <a:off x="2502408" y="1377734"/>
              <a:ext cx="1025448" cy="790790"/>
            </a:xfrm>
            <a:prstGeom prst="rect">
              <a:avLst/>
            </a:prstGeom>
          </p:spPr>
        </p:pic>
        <p:pic>
          <p:nvPicPr>
            <p:cNvPr id="11" name="object 11"/>
            <p:cNvPicPr/>
            <p:nvPr/>
          </p:nvPicPr>
          <p:blipFill>
            <a:blip r:embed="rId6" cstate="print"/>
            <a:stretch>
              <a:fillRect/>
            </a:stretch>
          </p:blipFill>
          <p:spPr>
            <a:xfrm>
              <a:off x="3288792" y="1377734"/>
              <a:ext cx="1735709" cy="790790"/>
            </a:xfrm>
            <a:prstGeom prst="rect">
              <a:avLst/>
            </a:prstGeom>
          </p:spPr>
        </p:pic>
        <p:pic>
          <p:nvPicPr>
            <p:cNvPr id="12" name="object 12"/>
            <p:cNvPicPr/>
            <p:nvPr/>
          </p:nvPicPr>
          <p:blipFill>
            <a:blip r:embed="rId7" cstate="print"/>
            <a:stretch>
              <a:fillRect/>
            </a:stretch>
          </p:blipFill>
          <p:spPr>
            <a:xfrm>
              <a:off x="4788408" y="1377734"/>
              <a:ext cx="748093" cy="790790"/>
            </a:xfrm>
            <a:prstGeom prst="rect">
              <a:avLst/>
            </a:prstGeom>
          </p:spPr>
        </p:pic>
        <p:pic>
          <p:nvPicPr>
            <p:cNvPr id="13" name="object 13"/>
            <p:cNvPicPr/>
            <p:nvPr/>
          </p:nvPicPr>
          <p:blipFill>
            <a:blip r:embed="rId8" cstate="print"/>
            <a:stretch>
              <a:fillRect/>
            </a:stretch>
          </p:blipFill>
          <p:spPr>
            <a:xfrm>
              <a:off x="5300472" y="1377734"/>
              <a:ext cx="1653285" cy="790790"/>
            </a:xfrm>
            <a:prstGeom prst="rect">
              <a:avLst/>
            </a:prstGeom>
          </p:spPr>
        </p:pic>
        <p:pic>
          <p:nvPicPr>
            <p:cNvPr id="14" name="object 14"/>
            <p:cNvPicPr/>
            <p:nvPr/>
          </p:nvPicPr>
          <p:blipFill>
            <a:blip r:embed="rId9" cstate="print"/>
            <a:stretch>
              <a:fillRect/>
            </a:stretch>
          </p:blipFill>
          <p:spPr>
            <a:xfrm>
              <a:off x="6717791" y="1377734"/>
              <a:ext cx="1086434" cy="790790"/>
            </a:xfrm>
            <a:prstGeom prst="rect">
              <a:avLst/>
            </a:prstGeom>
          </p:spPr>
        </p:pic>
        <p:pic>
          <p:nvPicPr>
            <p:cNvPr id="15" name="object 15"/>
            <p:cNvPicPr/>
            <p:nvPr/>
          </p:nvPicPr>
          <p:blipFill>
            <a:blip r:embed="rId10" cstate="print"/>
            <a:stretch>
              <a:fillRect/>
            </a:stretch>
          </p:blipFill>
          <p:spPr>
            <a:xfrm>
              <a:off x="7568183" y="1377734"/>
              <a:ext cx="1122984" cy="790790"/>
            </a:xfrm>
            <a:prstGeom prst="rect">
              <a:avLst/>
            </a:prstGeom>
          </p:spPr>
        </p:pic>
      </p:grpSp>
      <p:sp>
        <p:nvSpPr>
          <p:cNvPr id="16" name="object 16"/>
          <p:cNvSpPr txBox="1">
            <a:spLocks noGrp="1"/>
          </p:cNvSpPr>
          <p:nvPr>
            <p:ph type="title"/>
          </p:nvPr>
        </p:nvSpPr>
        <p:spPr>
          <a:xfrm>
            <a:off x="383540" y="1470482"/>
            <a:ext cx="8075295" cy="454025"/>
          </a:xfrm>
          <a:prstGeom prst="rect">
            <a:avLst/>
          </a:prstGeom>
        </p:spPr>
        <p:txBody>
          <a:bodyPr vert="horz" wrap="square" lIns="0" tIns="13970" rIns="0" bIns="0" rtlCol="0">
            <a:spAutoFit/>
          </a:bodyPr>
          <a:lstStyle/>
          <a:p>
            <a:pPr marL="12700">
              <a:lnSpc>
                <a:spcPct val="100000"/>
              </a:lnSpc>
              <a:spcBef>
                <a:spcPts val="110"/>
              </a:spcBef>
              <a:tabLst>
                <a:tab pos="881380" algn="l"/>
                <a:tab pos="2341880" algn="l"/>
                <a:tab pos="3128645" algn="l"/>
                <a:tab pos="4628515" algn="l"/>
                <a:tab pos="5140960" algn="l"/>
                <a:tab pos="6558915" algn="l"/>
                <a:tab pos="7409815" algn="l"/>
              </a:tabLst>
            </a:pPr>
            <a:r>
              <a:rPr sz="2800" b="0" i="1" spc="-10" dirty="0">
                <a:latin typeface="Times New Roman"/>
                <a:cs typeface="Times New Roman"/>
              </a:rPr>
              <a:t>F</a:t>
            </a:r>
            <a:r>
              <a:rPr sz="2800" b="0" i="1" spc="15" dirty="0">
                <a:latin typeface="Times New Roman"/>
                <a:cs typeface="Times New Roman"/>
              </a:rPr>
              <a:t>a</a:t>
            </a:r>
            <a:r>
              <a:rPr sz="2800" b="0" i="1" spc="-15" dirty="0">
                <a:latin typeface="Times New Roman"/>
                <a:cs typeface="Times New Roman"/>
              </a:rPr>
              <a:t>s</a:t>
            </a:r>
            <a:r>
              <a:rPr sz="2800" b="0" i="1" dirty="0">
                <a:latin typeface="Times New Roman"/>
                <a:cs typeface="Times New Roman"/>
              </a:rPr>
              <a:t>t	</a:t>
            </a:r>
            <a:r>
              <a:rPr sz="2800" b="0" i="1" spc="-10" dirty="0">
                <a:latin typeface="Times New Roman"/>
                <a:cs typeface="Times New Roman"/>
              </a:rPr>
              <a:t>E</a:t>
            </a:r>
            <a:r>
              <a:rPr sz="2800" b="0" i="1" spc="10" dirty="0">
                <a:latin typeface="Times New Roman"/>
                <a:cs typeface="Times New Roman"/>
              </a:rPr>
              <a:t>t</a:t>
            </a:r>
            <a:r>
              <a:rPr sz="2800" b="0" i="1" spc="-10" dirty="0">
                <a:latin typeface="Times New Roman"/>
                <a:cs typeface="Times New Roman"/>
              </a:rPr>
              <a:t>h</a:t>
            </a:r>
            <a:r>
              <a:rPr sz="2800" b="0" i="1" dirty="0">
                <a:latin typeface="Times New Roman"/>
                <a:cs typeface="Times New Roman"/>
              </a:rPr>
              <a:t>ern</a:t>
            </a:r>
            <a:r>
              <a:rPr sz="2800" b="0" i="1" spc="-20" dirty="0">
                <a:latin typeface="Times New Roman"/>
                <a:cs typeface="Times New Roman"/>
              </a:rPr>
              <a:t>e</a:t>
            </a:r>
            <a:r>
              <a:rPr sz="2800" b="0" i="1" dirty="0">
                <a:latin typeface="Times New Roman"/>
                <a:cs typeface="Times New Roman"/>
              </a:rPr>
              <a:t>t	</a:t>
            </a:r>
            <a:r>
              <a:rPr sz="2800" b="0" i="1" spc="-25" dirty="0">
                <a:latin typeface="Times New Roman"/>
                <a:cs typeface="Times New Roman"/>
              </a:rPr>
              <a:t>w</a:t>
            </a:r>
            <a:r>
              <a:rPr sz="2800" b="0" i="1" spc="10" dirty="0">
                <a:latin typeface="Times New Roman"/>
                <a:cs typeface="Times New Roman"/>
              </a:rPr>
              <a:t>a</a:t>
            </a:r>
            <a:r>
              <a:rPr sz="2800" b="0" i="1" dirty="0">
                <a:latin typeface="Times New Roman"/>
                <a:cs typeface="Times New Roman"/>
              </a:rPr>
              <a:t>s	</a:t>
            </a:r>
            <a:r>
              <a:rPr sz="2800" b="0" i="1" spc="10" dirty="0">
                <a:latin typeface="Times New Roman"/>
                <a:cs typeface="Times New Roman"/>
              </a:rPr>
              <a:t>d</a:t>
            </a:r>
            <a:r>
              <a:rPr sz="2800" b="0" i="1" spc="-25" dirty="0">
                <a:latin typeface="Times New Roman"/>
                <a:cs typeface="Times New Roman"/>
              </a:rPr>
              <a:t>e</a:t>
            </a:r>
            <a:r>
              <a:rPr sz="2800" b="0" i="1" spc="5" dirty="0">
                <a:latin typeface="Times New Roman"/>
                <a:cs typeface="Times New Roman"/>
              </a:rPr>
              <a:t>s</a:t>
            </a:r>
            <a:r>
              <a:rPr sz="2800" b="0" i="1" spc="-15" dirty="0">
                <a:latin typeface="Times New Roman"/>
                <a:cs typeface="Times New Roman"/>
              </a:rPr>
              <a:t>ig</a:t>
            </a:r>
            <a:r>
              <a:rPr sz="2800" b="0" i="1" spc="10" dirty="0">
                <a:latin typeface="Times New Roman"/>
                <a:cs typeface="Times New Roman"/>
              </a:rPr>
              <a:t>n</a:t>
            </a:r>
            <a:r>
              <a:rPr sz="2800" b="0" i="1" spc="-25" dirty="0">
                <a:latin typeface="Times New Roman"/>
                <a:cs typeface="Times New Roman"/>
              </a:rPr>
              <a:t>e</a:t>
            </a:r>
            <a:r>
              <a:rPr sz="2800" b="0" i="1" spc="5" dirty="0">
                <a:latin typeface="Times New Roman"/>
                <a:cs typeface="Times New Roman"/>
              </a:rPr>
              <a:t>d</a:t>
            </a:r>
            <a:r>
              <a:rPr sz="2800" b="0" i="1" dirty="0">
                <a:latin typeface="Times New Roman"/>
                <a:cs typeface="Times New Roman"/>
              </a:rPr>
              <a:t>	</a:t>
            </a:r>
            <a:r>
              <a:rPr sz="2800" b="0" i="1" spc="-15" dirty="0">
                <a:latin typeface="Times New Roman"/>
                <a:cs typeface="Times New Roman"/>
              </a:rPr>
              <a:t>t</a:t>
            </a:r>
            <a:r>
              <a:rPr sz="2800" b="0" i="1" spc="5" dirty="0">
                <a:latin typeface="Times New Roman"/>
                <a:cs typeface="Times New Roman"/>
              </a:rPr>
              <a:t>o</a:t>
            </a:r>
            <a:r>
              <a:rPr sz="2800" b="0" i="1" dirty="0">
                <a:latin typeface="Times New Roman"/>
                <a:cs typeface="Times New Roman"/>
              </a:rPr>
              <a:t>	c</a:t>
            </a:r>
            <a:r>
              <a:rPr sz="2800" b="0" i="1" spc="10" dirty="0">
                <a:latin typeface="Times New Roman"/>
                <a:cs typeface="Times New Roman"/>
              </a:rPr>
              <a:t>o</a:t>
            </a:r>
            <a:r>
              <a:rPr sz="2800" b="0" i="1" spc="-30" dirty="0">
                <a:latin typeface="Times New Roman"/>
                <a:cs typeface="Times New Roman"/>
              </a:rPr>
              <a:t>m</a:t>
            </a:r>
            <a:r>
              <a:rPr sz="2800" b="0" i="1" spc="10" dirty="0">
                <a:latin typeface="Times New Roman"/>
                <a:cs typeface="Times New Roman"/>
              </a:rPr>
              <a:t>p</a:t>
            </a:r>
            <a:r>
              <a:rPr sz="2800" b="0" i="1" spc="-25" dirty="0">
                <a:latin typeface="Times New Roman"/>
                <a:cs typeface="Times New Roman"/>
              </a:rPr>
              <a:t>e</a:t>
            </a:r>
            <a:r>
              <a:rPr sz="2800" b="0" i="1" spc="-15" dirty="0">
                <a:latin typeface="Times New Roman"/>
                <a:cs typeface="Times New Roman"/>
              </a:rPr>
              <a:t>t</a:t>
            </a:r>
            <a:r>
              <a:rPr sz="2800" b="0" i="1" dirty="0">
                <a:latin typeface="Times New Roman"/>
                <a:cs typeface="Times New Roman"/>
              </a:rPr>
              <a:t>e	</a:t>
            </a:r>
            <a:r>
              <a:rPr sz="2800" b="0" i="1" spc="5" dirty="0">
                <a:latin typeface="Times New Roman"/>
                <a:cs typeface="Times New Roman"/>
              </a:rPr>
              <a:t>w</a:t>
            </a:r>
            <a:r>
              <a:rPr sz="2800" b="0" i="1" spc="-20" dirty="0">
                <a:latin typeface="Times New Roman"/>
                <a:cs typeface="Times New Roman"/>
              </a:rPr>
              <a:t>i</a:t>
            </a:r>
            <a:r>
              <a:rPr sz="2800" b="0" i="1" spc="5" dirty="0">
                <a:latin typeface="Times New Roman"/>
                <a:cs typeface="Times New Roman"/>
              </a:rPr>
              <a:t>th</a:t>
            </a:r>
            <a:r>
              <a:rPr sz="2800" b="0" i="1" dirty="0">
                <a:latin typeface="Times New Roman"/>
                <a:cs typeface="Times New Roman"/>
              </a:rPr>
              <a:t>	</a:t>
            </a:r>
            <a:r>
              <a:rPr sz="2800" b="0" i="1" spc="5" dirty="0">
                <a:latin typeface="Times New Roman"/>
                <a:cs typeface="Times New Roman"/>
              </a:rPr>
              <a:t>L</a:t>
            </a:r>
            <a:r>
              <a:rPr sz="2800" b="0" i="1" spc="-15" dirty="0">
                <a:latin typeface="Times New Roman"/>
                <a:cs typeface="Times New Roman"/>
              </a:rPr>
              <a:t>A</a:t>
            </a:r>
            <a:r>
              <a:rPr sz="2800" b="0" i="1" spc="5" dirty="0">
                <a:latin typeface="Times New Roman"/>
                <a:cs typeface="Times New Roman"/>
              </a:rPr>
              <a:t>N</a:t>
            </a:r>
            <a:endParaRPr sz="2800">
              <a:latin typeface="Times New Roman"/>
              <a:cs typeface="Times New Roman"/>
            </a:endParaRPr>
          </a:p>
        </p:txBody>
      </p:sp>
      <p:grpSp>
        <p:nvGrpSpPr>
          <p:cNvPr id="17" name="object 17"/>
          <p:cNvGrpSpPr/>
          <p:nvPr/>
        </p:nvGrpSpPr>
        <p:grpSpPr>
          <a:xfrm>
            <a:off x="173736" y="1804454"/>
            <a:ext cx="8517890" cy="2498090"/>
            <a:chOff x="173736" y="1804454"/>
            <a:chExt cx="8517890" cy="2498090"/>
          </a:xfrm>
        </p:grpSpPr>
        <p:pic>
          <p:nvPicPr>
            <p:cNvPr id="18" name="object 18"/>
            <p:cNvPicPr/>
            <p:nvPr/>
          </p:nvPicPr>
          <p:blipFill>
            <a:blip r:embed="rId11" cstate="print"/>
            <a:stretch>
              <a:fillRect/>
            </a:stretch>
          </p:blipFill>
          <p:spPr>
            <a:xfrm>
              <a:off x="173736" y="1804454"/>
              <a:ext cx="1802764" cy="790790"/>
            </a:xfrm>
            <a:prstGeom prst="rect">
              <a:avLst/>
            </a:prstGeom>
          </p:spPr>
        </p:pic>
        <p:pic>
          <p:nvPicPr>
            <p:cNvPr id="19" name="object 19"/>
            <p:cNvPicPr/>
            <p:nvPr/>
          </p:nvPicPr>
          <p:blipFill>
            <a:blip r:embed="rId12" cstate="print"/>
            <a:stretch>
              <a:fillRect/>
            </a:stretch>
          </p:blipFill>
          <p:spPr>
            <a:xfrm>
              <a:off x="1749552" y="1804454"/>
              <a:ext cx="1122984" cy="790790"/>
            </a:xfrm>
            <a:prstGeom prst="rect">
              <a:avLst/>
            </a:prstGeom>
          </p:spPr>
        </p:pic>
        <p:pic>
          <p:nvPicPr>
            <p:cNvPr id="20" name="object 20"/>
            <p:cNvPicPr/>
            <p:nvPr/>
          </p:nvPicPr>
          <p:blipFill>
            <a:blip r:embed="rId13" cstate="print"/>
            <a:stretch>
              <a:fillRect/>
            </a:stretch>
          </p:blipFill>
          <p:spPr>
            <a:xfrm>
              <a:off x="2648712" y="1804454"/>
              <a:ext cx="787704" cy="790790"/>
            </a:xfrm>
            <a:prstGeom prst="rect">
              <a:avLst/>
            </a:prstGeom>
          </p:spPr>
        </p:pic>
        <p:pic>
          <p:nvPicPr>
            <p:cNvPr id="21" name="object 21"/>
            <p:cNvPicPr/>
            <p:nvPr/>
          </p:nvPicPr>
          <p:blipFill>
            <a:blip r:embed="rId14" cstate="print"/>
            <a:stretch>
              <a:fillRect/>
            </a:stretch>
          </p:blipFill>
          <p:spPr>
            <a:xfrm>
              <a:off x="3209543" y="1804454"/>
              <a:ext cx="1318133" cy="790790"/>
            </a:xfrm>
            <a:prstGeom prst="rect">
              <a:avLst/>
            </a:prstGeom>
          </p:spPr>
        </p:pic>
        <p:pic>
          <p:nvPicPr>
            <p:cNvPr id="22" name="object 22"/>
            <p:cNvPicPr/>
            <p:nvPr/>
          </p:nvPicPr>
          <p:blipFill>
            <a:blip r:embed="rId15" cstate="print"/>
            <a:stretch>
              <a:fillRect/>
            </a:stretch>
          </p:blipFill>
          <p:spPr>
            <a:xfrm>
              <a:off x="4303776" y="1804454"/>
              <a:ext cx="790790" cy="790790"/>
            </a:xfrm>
            <a:prstGeom prst="rect">
              <a:avLst/>
            </a:prstGeom>
          </p:spPr>
        </p:pic>
        <p:pic>
          <p:nvPicPr>
            <p:cNvPr id="23" name="object 23"/>
            <p:cNvPicPr/>
            <p:nvPr/>
          </p:nvPicPr>
          <p:blipFill>
            <a:blip r:embed="rId16" cstate="print"/>
            <a:stretch>
              <a:fillRect/>
            </a:stretch>
          </p:blipFill>
          <p:spPr>
            <a:xfrm>
              <a:off x="4870703" y="1804454"/>
              <a:ext cx="1263205" cy="790790"/>
            </a:xfrm>
            <a:prstGeom prst="rect">
              <a:avLst/>
            </a:prstGeom>
          </p:spPr>
        </p:pic>
        <p:pic>
          <p:nvPicPr>
            <p:cNvPr id="24" name="object 24"/>
            <p:cNvPicPr/>
            <p:nvPr/>
          </p:nvPicPr>
          <p:blipFill>
            <a:blip r:embed="rId17" cstate="print"/>
            <a:stretch>
              <a:fillRect/>
            </a:stretch>
          </p:blipFill>
          <p:spPr>
            <a:xfrm>
              <a:off x="5910071" y="1804454"/>
              <a:ext cx="1674622" cy="790790"/>
            </a:xfrm>
            <a:prstGeom prst="rect">
              <a:avLst/>
            </a:prstGeom>
          </p:spPr>
        </p:pic>
        <p:pic>
          <p:nvPicPr>
            <p:cNvPr id="25" name="object 25"/>
            <p:cNvPicPr/>
            <p:nvPr/>
          </p:nvPicPr>
          <p:blipFill>
            <a:blip r:embed="rId18" cstate="print"/>
            <a:stretch>
              <a:fillRect/>
            </a:stretch>
          </p:blipFill>
          <p:spPr>
            <a:xfrm>
              <a:off x="7114031" y="1804454"/>
              <a:ext cx="559104" cy="790790"/>
            </a:xfrm>
            <a:prstGeom prst="rect">
              <a:avLst/>
            </a:prstGeom>
          </p:spPr>
        </p:pic>
        <p:pic>
          <p:nvPicPr>
            <p:cNvPr id="26" name="object 26"/>
            <p:cNvPicPr/>
            <p:nvPr/>
          </p:nvPicPr>
          <p:blipFill>
            <a:blip r:embed="rId19" cstate="print"/>
            <a:stretch>
              <a:fillRect/>
            </a:stretch>
          </p:blipFill>
          <p:spPr>
            <a:xfrm>
              <a:off x="7449312" y="1804454"/>
              <a:ext cx="1241869" cy="790790"/>
            </a:xfrm>
            <a:prstGeom prst="rect">
              <a:avLst/>
            </a:prstGeom>
          </p:spPr>
        </p:pic>
        <p:pic>
          <p:nvPicPr>
            <p:cNvPr id="27" name="object 27"/>
            <p:cNvPicPr/>
            <p:nvPr/>
          </p:nvPicPr>
          <p:blipFill>
            <a:blip r:embed="rId20" cstate="print"/>
            <a:stretch>
              <a:fillRect/>
            </a:stretch>
          </p:blipFill>
          <p:spPr>
            <a:xfrm>
              <a:off x="173736" y="2231173"/>
              <a:ext cx="1525396" cy="790790"/>
            </a:xfrm>
            <a:prstGeom prst="rect">
              <a:avLst/>
            </a:prstGeom>
          </p:spPr>
        </p:pic>
        <p:pic>
          <p:nvPicPr>
            <p:cNvPr id="28" name="object 28"/>
            <p:cNvPicPr/>
            <p:nvPr/>
          </p:nvPicPr>
          <p:blipFill>
            <a:blip r:embed="rId21" cstate="print"/>
            <a:stretch>
              <a:fillRect/>
            </a:stretch>
          </p:blipFill>
          <p:spPr>
            <a:xfrm>
              <a:off x="1429511" y="2231173"/>
              <a:ext cx="1101648" cy="790790"/>
            </a:xfrm>
            <a:prstGeom prst="rect">
              <a:avLst/>
            </a:prstGeom>
          </p:spPr>
        </p:pic>
        <p:pic>
          <p:nvPicPr>
            <p:cNvPr id="29" name="object 29"/>
            <p:cNvPicPr/>
            <p:nvPr/>
          </p:nvPicPr>
          <p:blipFill>
            <a:blip r:embed="rId22" cstate="print"/>
            <a:stretch>
              <a:fillRect/>
            </a:stretch>
          </p:blipFill>
          <p:spPr>
            <a:xfrm>
              <a:off x="2261615" y="2231173"/>
              <a:ext cx="1692909" cy="790790"/>
            </a:xfrm>
            <a:prstGeom prst="rect">
              <a:avLst/>
            </a:prstGeom>
          </p:spPr>
        </p:pic>
        <p:pic>
          <p:nvPicPr>
            <p:cNvPr id="30" name="object 30"/>
            <p:cNvPicPr/>
            <p:nvPr/>
          </p:nvPicPr>
          <p:blipFill>
            <a:blip r:embed="rId23" cstate="print"/>
            <a:stretch>
              <a:fillRect/>
            </a:stretch>
          </p:blipFill>
          <p:spPr>
            <a:xfrm>
              <a:off x="3681983" y="2231173"/>
              <a:ext cx="1302765" cy="790790"/>
            </a:xfrm>
            <a:prstGeom prst="rect">
              <a:avLst/>
            </a:prstGeom>
          </p:spPr>
        </p:pic>
        <p:pic>
          <p:nvPicPr>
            <p:cNvPr id="31" name="object 31"/>
            <p:cNvPicPr/>
            <p:nvPr/>
          </p:nvPicPr>
          <p:blipFill>
            <a:blip r:embed="rId24" cstate="print"/>
            <a:stretch>
              <a:fillRect/>
            </a:stretch>
          </p:blipFill>
          <p:spPr>
            <a:xfrm>
              <a:off x="4712207" y="2231173"/>
              <a:ext cx="906602" cy="790790"/>
            </a:xfrm>
            <a:prstGeom prst="rect">
              <a:avLst/>
            </a:prstGeom>
          </p:spPr>
        </p:pic>
        <p:pic>
          <p:nvPicPr>
            <p:cNvPr id="32" name="object 32"/>
            <p:cNvPicPr/>
            <p:nvPr/>
          </p:nvPicPr>
          <p:blipFill>
            <a:blip r:embed="rId25" cstate="print"/>
            <a:stretch>
              <a:fillRect/>
            </a:stretch>
          </p:blipFill>
          <p:spPr>
            <a:xfrm>
              <a:off x="5349239" y="2231173"/>
              <a:ext cx="1241869" cy="790790"/>
            </a:xfrm>
            <a:prstGeom prst="rect">
              <a:avLst/>
            </a:prstGeom>
          </p:spPr>
        </p:pic>
        <p:pic>
          <p:nvPicPr>
            <p:cNvPr id="33" name="object 33"/>
            <p:cNvPicPr/>
            <p:nvPr/>
          </p:nvPicPr>
          <p:blipFill>
            <a:blip r:embed="rId26" cstate="print"/>
            <a:stretch>
              <a:fillRect/>
            </a:stretch>
          </p:blipFill>
          <p:spPr>
            <a:xfrm>
              <a:off x="6318503" y="2231173"/>
              <a:ext cx="1007160" cy="790790"/>
            </a:xfrm>
            <a:prstGeom prst="rect">
              <a:avLst/>
            </a:prstGeom>
          </p:spPr>
        </p:pic>
        <p:pic>
          <p:nvPicPr>
            <p:cNvPr id="34" name="object 34"/>
            <p:cNvPicPr/>
            <p:nvPr/>
          </p:nvPicPr>
          <p:blipFill>
            <a:blip r:embed="rId18" cstate="print"/>
            <a:stretch>
              <a:fillRect/>
            </a:stretch>
          </p:blipFill>
          <p:spPr>
            <a:xfrm>
              <a:off x="6854952" y="2231173"/>
              <a:ext cx="559104" cy="790790"/>
            </a:xfrm>
            <a:prstGeom prst="rect">
              <a:avLst/>
            </a:prstGeom>
          </p:spPr>
        </p:pic>
        <p:pic>
          <p:nvPicPr>
            <p:cNvPr id="35" name="object 35"/>
            <p:cNvPicPr/>
            <p:nvPr/>
          </p:nvPicPr>
          <p:blipFill>
            <a:blip r:embed="rId27" cstate="print"/>
            <a:stretch>
              <a:fillRect/>
            </a:stretch>
          </p:blipFill>
          <p:spPr>
            <a:xfrm>
              <a:off x="6943343" y="2231173"/>
              <a:ext cx="647471" cy="790790"/>
            </a:xfrm>
            <a:prstGeom prst="rect">
              <a:avLst/>
            </a:prstGeom>
          </p:spPr>
        </p:pic>
        <p:pic>
          <p:nvPicPr>
            <p:cNvPr id="36" name="object 36"/>
            <p:cNvPicPr/>
            <p:nvPr/>
          </p:nvPicPr>
          <p:blipFill>
            <a:blip r:embed="rId28" cstate="print"/>
            <a:stretch>
              <a:fillRect/>
            </a:stretch>
          </p:blipFill>
          <p:spPr>
            <a:xfrm>
              <a:off x="7120128" y="2231173"/>
              <a:ext cx="650570" cy="790790"/>
            </a:xfrm>
            <a:prstGeom prst="rect">
              <a:avLst/>
            </a:prstGeom>
          </p:spPr>
        </p:pic>
        <p:pic>
          <p:nvPicPr>
            <p:cNvPr id="37" name="object 37"/>
            <p:cNvPicPr/>
            <p:nvPr/>
          </p:nvPicPr>
          <p:blipFill>
            <a:blip r:embed="rId18" cstate="print"/>
            <a:stretch>
              <a:fillRect/>
            </a:stretch>
          </p:blipFill>
          <p:spPr>
            <a:xfrm>
              <a:off x="7299959" y="2231173"/>
              <a:ext cx="559104" cy="790790"/>
            </a:xfrm>
            <a:prstGeom prst="rect">
              <a:avLst/>
            </a:prstGeom>
          </p:spPr>
        </p:pic>
        <p:pic>
          <p:nvPicPr>
            <p:cNvPr id="38" name="object 38"/>
            <p:cNvPicPr/>
            <p:nvPr/>
          </p:nvPicPr>
          <p:blipFill>
            <a:blip r:embed="rId29" cstate="print"/>
            <a:stretch>
              <a:fillRect/>
            </a:stretch>
          </p:blipFill>
          <p:spPr>
            <a:xfrm>
              <a:off x="7589519" y="2231173"/>
              <a:ext cx="1101648" cy="790790"/>
            </a:xfrm>
            <a:prstGeom prst="rect">
              <a:avLst/>
            </a:prstGeom>
          </p:spPr>
        </p:pic>
        <p:pic>
          <p:nvPicPr>
            <p:cNvPr id="39" name="object 39"/>
            <p:cNvPicPr/>
            <p:nvPr/>
          </p:nvPicPr>
          <p:blipFill>
            <a:blip r:embed="rId30" cstate="print"/>
            <a:stretch>
              <a:fillRect/>
            </a:stretch>
          </p:blipFill>
          <p:spPr>
            <a:xfrm>
              <a:off x="173736" y="2657893"/>
              <a:ext cx="1696085" cy="790790"/>
            </a:xfrm>
            <a:prstGeom prst="rect">
              <a:avLst/>
            </a:prstGeom>
          </p:spPr>
        </p:pic>
        <p:pic>
          <p:nvPicPr>
            <p:cNvPr id="40" name="object 40"/>
            <p:cNvPicPr/>
            <p:nvPr/>
          </p:nvPicPr>
          <p:blipFill>
            <a:blip r:embed="rId31" cstate="print"/>
            <a:stretch>
              <a:fillRect/>
            </a:stretch>
          </p:blipFill>
          <p:spPr>
            <a:xfrm>
              <a:off x="1798319" y="2657893"/>
              <a:ext cx="708482" cy="790790"/>
            </a:xfrm>
            <a:prstGeom prst="rect">
              <a:avLst/>
            </a:prstGeom>
          </p:spPr>
        </p:pic>
        <p:pic>
          <p:nvPicPr>
            <p:cNvPr id="41" name="object 41"/>
            <p:cNvPicPr/>
            <p:nvPr/>
          </p:nvPicPr>
          <p:blipFill>
            <a:blip r:embed="rId32" cstate="print"/>
            <a:stretch>
              <a:fillRect/>
            </a:stretch>
          </p:blipFill>
          <p:spPr>
            <a:xfrm>
              <a:off x="2435352" y="2657893"/>
              <a:ext cx="1857628" cy="790790"/>
            </a:xfrm>
            <a:prstGeom prst="rect">
              <a:avLst/>
            </a:prstGeom>
          </p:spPr>
        </p:pic>
        <p:pic>
          <p:nvPicPr>
            <p:cNvPr id="42" name="object 42"/>
            <p:cNvPicPr/>
            <p:nvPr/>
          </p:nvPicPr>
          <p:blipFill>
            <a:blip r:embed="rId33" cstate="print"/>
            <a:stretch>
              <a:fillRect/>
            </a:stretch>
          </p:blipFill>
          <p:spPr>
            <a:xfrm>
              <a:off x="3822191" y="2657893"/>
              <a:ext cx="589572" cy="790790"/>
            </a:xfrm>
            <a:prstGeom prst="rect">
              <a:avLst/>
            </a:prstGeom>
          </p:spPr>
        </p:pic>
        <p:pic>
          <p:nvPicPr>
            <p:cNvPr id="43" name="object 43"/>
            <p:cNvPicPr/>
            <p:nvPr/>
          </p:nvPicPr>
          <p:blipFill>
            <a:blip r:embed="rId34" cstate="print"/>
            <a:stretch>
              <a:fillRect/>
            </a:stretch>
          </p:blipFill>
          <p:spPr>
            <a:xfrm>
              <a:off x="3941064" y="2657893"/>
              <a:ext cx="2049652" cy="790790"/>
            </a:xfrm>
            <a:prstGeom prst="rect">
              <a:avLst/>
            </a:prstGeom>
          </p:spPr>
        </p:pic>
        <p:pic>
          <p:nvPicPr>
            <p:cNvPr id="44" name="object 44"/>
            <p:cNvPicPr/>
            <p:nvPr/>
          </p:nvPicPr>
          <p:blipFill>
            <a:blip r:embed="rId35" cstate="print"/>
            <a:stretch>
              <a:fillRect/>
            </a:stretch>
          </p:blipFill>
          <p:spPr>
            <a:xfrm>
              <a:off x="5919215" y="2657893"/>
              <a:ext cx="1083360" cy="790790"/>
            </a:xfrm>
            <a:prstGeom prst="rect">
              <a:avLst/>
            </a:prstGeom>
          </p:spPr>
        </p:pic>
        <p:pic>
          <p:nvPicPr>
            <p:cNvPr id="45" name="object 45"/>
            <p:cNvPicPr/>
            <p:nvPr/>
          </p:nvPicPr>
          <p:blipFill>
            <a:blip r:embed="rId36" cstate="print"/>
            <a:stretch>
              <a:fillRect/>
            </a:stretch>
          </p:blipFill>
          <p:spPr>
            <a:xfrm>
              <a:off x="6931152" y="2657893"/>
              <a:ext cx="1759966" cy="790790"/>
            </a:xfrm>
            <a:prstGeom prst="rect">
              <a:avLst/>
            </a:prstGeom>
          </p:spPr>
        </p:pic>
        <p:pic>
          <p:nvPicPr>
            <p:cNvPr id="46" name="object 46"/>
            <p:cNvPicPr/>
            <p:nvPr/>
          </p:nvPicPr>
          <p:blipFill>
            <a:blip r:embed="rId37" cstate="print"/>
            <a:stretch>
              <a:fillRect/>
            </a:stretch>
          </p:blipFill>
          <p:spPr>
            <a:xfrm>
              <a:off x="173736" y="3084614"/>
              <a:ext cx="1784477" cy="790790"/>
            </a:xfrm>
            <a:prstGeom prst="rect">
              <a:avLst/>
            </a:prstGeom>
          </p:spPr>
        </p:pic>
        <p:pic>
          <p:nvPicPr>
            <p:cNvPr id="47" name="object 47"/>
            <p:cNvPicPr/>
            <p:nvPr/>
          </p:nvPicPr>
          <p:blipFill>
            <a:blip r:embed="rId38" cstate="print"/>
            <a:stretch>
              <a:fillRect/>
            </a:stretch>
          </p:blipFill>
          <p:spPr>
            <a:xfrm>
              <a:off x="1624583" y="3084614"/>
              <a:ext cx="927925" cy="790790"/>
            </a:xfrm>
            <a:prstGeom prst="rect">
              <a:avLst/>
            </a:prstGeom>
          </p:spPr>
        </p:pic>
        <p:pic>
          <p:nvPicPr>
            <p:cNvPr id="48" name="object 48"/>
            <p:cNvPicPr/>
            <p:nvPr/>
          </p:nvPicPr>
          <p:blipFill>
            <a:blip r:embed="rId39" cstate="print"/>
            <a:stretch>
              <a:fillRect/>
            </a:stretch>
          </p:blipFill>
          <p:spPr>
            <a:xfrm>
              <a:off x="2218943" y="3084614"/>
              <a:ext cx="668858" cy="790790"/>
            </a:xfrm>
            <a:prstGeom prst="rect">
              <a:avLst/>
            </a:prstGeom>
          </p:spPr>
        </p:pic>
        <p:pic>
          <p:nvPicPr>
            <p:cNvPr id="49" name="object 49"/>
            <p:cNvPicPr/>
            <p:nvPr/>
          </p:nvPicPr>
          <p:blipFill>
            <a:blip r:embed="rId40" cstate="print"/>
            <a:stretch>
              <a:fillRect/>
            </a:stretch>
          </p:blipFill>
          <p:spPr>
            <a:xfrm>
              <a:off x="2554224" y="3084614"/>
              <a:ext cx="985837" cy="790790"/>
            </a:xfrm>
            <a:prstGeom prst="rect">
              <a:avLst/>
            </a:prstGeom>
          </p:spPr>
        </p:pic>
        <p:pic>
          <p:nvPicPr>
            <p:cNvPr id="50" name="object 50"/>
            <p:cNvPicPr/>
            <p:nvPr/>
          </p:nvPicPr>
          <p:blipFill>
            <a:blip r:embed="rId41" cstate="print"/>
            <a:stretch>
              <a:fillRect/>
            </a:stretch>
          </p:blipFill>
          <p:spPr>
            <a:xfrm>
              <a:off x="3203447" y="3084614"/>
              <a:ext cx="1659508" cy="790790"/>
            </a:xfrm>
            <a:prstGeom prst="rect">
              <a:avLst/>
            </a:prstGeom>
          </p:spPr>
        </p:pic>
        <p:pic>
          <p:nvPicPr>
            <p:cNvPr id="51" name="object 51"/>
            <p:cNvPicPr/>
            <p:nvPr/>
          </p:nvPicPr>
          <p:blipFill>
            <a:blip r:embed="rId42" cstate="print"/>
            <a:stretch>
              <a:fillRect/>
            </a:stretch>
          </p:blipFill>
          <p:spPr>
            <a:xfrm>
              <a:off x="4526280" y="3084614"/>
              <a:ext cx="1104684" cy="790790"/>
            </a:xfrm>
            <a:prstGeom prst="rect">
              <a:avLst/>
            </a:prstGeom>
          </p:spPr>
        </p:pic>
        <p:pic>
          <p:nvPicPr>
            <p:cNvPr id="52" name="object 52"/>
            <p:cNvPicPr/>
            <p:nvPr/>
          </p:nvPicPr>
          <p:blipFill>
            <a:blip r:embed="rId43" cstate="print"/>
            <a:stretch>
              <a:fillRect/>
            </a:stretch>
          </p:blipFill>
          <p:spPr>
            <a:xfrm>
              <a:off x="5297424" y="3084614"/>
              <a:ext cx="830402" cy="790790"/>
            </a:xfrm>
            <a:prstGeom prst="rect">
              <a:avLst/>
            </a:prstGeom>
          </p:spPr>
        </p:pic>
        <p:pic>
          <p:nvPicPr>
            <p:cNvPr id="53" name="object 53"/>
            <p:cNvPicPr/>
            <p:nvPr/>
          </p:nvPicPr>
          <p:blipFill>
            <a:blip r:embed="rId44" cstate="print"/>
            <a:stretch>
              <a:fillRect/>
            </a:stretch>
          </p:blipFill>
          <p:spPr>
            <a:xfrm>
              <a:off x="5791200" y="3084614"/>
              <a:ext cx="1223581" cy="790790"/>
            </a:xfrm>
            <a:prstGeom prst="rect">
              <a:avLst/>
            </a:prstGeom>
          </p:spPr>
        </p:pic>
        <p:pic>
          <p:nvPicPr>
            <p:cNvPr id="54" name="object 54"/>
            <p:cNvPicPr/>
            <p:nvPr/>
          </p:nvPicPr>
          <p:blipFill>
            <a:blip r:embed="rId45" cstate="print"/>
            <a:stretch>
              <a:fillRect/>
            </a:stretch>
          </p:blipFill>
          <p:spPr>
            <a:xfrm>
              <a:off x="6681216" y="3084614"/>
              <a:ext cx="1281429" cy="790790"/>
            </a:xfrm>
            <a:prstGeom prst="rect">
              <a:avLst/>
            </a:prstGeom>
          </p:spPr>
        </p:pic>
        <p:pic>
          <p:nvPicPr>
            <p:cNvPr id="55" name="object 55"/>
            <p:cNvPicPr/>
            <p:nvPr/>
          </p:nvPicPr>
          <p:blipFill>
            <a:blip r:embed="rId46" cstate="print"/>
            <a:stretch>
              <a:fillRect/>
            </a:stretch>
          </p:blipFill>
          <p:spPr>
            <a:xfrm>
              <a:off x="7626095" y="3084614"/>
              <a:ext cx="751116" cy="790790"/>
            </a:xfrm>
            <a:prstGeom prst="rect">
              <a:avLst/>
            </a:prstGeom>
          </p:spPr>
        </p:pic>
        <p:pic>
          <p:nvPicPr>
            <p:cNvPr id="56" name="object 56"/>
            <p:cNvPicPr/>
            <p:nvPr/>
          </p:nvPicPr>
          <p:blipFill>
            <a:blip r:embed="rId47" cstate="print"/>
            <a:stretch>
              <a:fillRect/>
            </a:stretch>
          </p:blipFill>
          <p:spPr>
            <a:xfrm>
              <a:off x="8043671" y="3084614"/>
              <a:ext cx="647471" cy="790790"/>
            </a:xfrm>
            <a:prstGeom prst="rect">
              <a:avLst/>
            </a:prstGeom>
          </p:spPr>
        </p:pic>
        <p:pic>
          <p:nvPicPr>
            <p:cNvPr id="57" name="object 57"/>
            <p:cNvPicPr/>
            <p:nvPr/>
          </p:nvPicPr>
          <p:blipFill>
            <a:blip r:embed="rId48" cstate="print"/>
            <a:stretch>
              <a:fillRect/>
            </a:stretch>
          </p:blipFill>
          <p:spPr>
            <a:xfrm>
              <a:off x="173736" y="3511333"/>
              <a:ext cx="1049858" cy="790790"/>
            </a:xfrm>
            <a:prstGeom prst="rect">
              <a:avLst/>
            </a:prstGeom>
          </p:spPr>
        </p:pic>
        <p:pic>
          <p:nvPicPr>
            <p:cNvPr id="58" name="object 58"/>
            <p:cNvPicPr/>
            <p:nvPr/>
          </p:nvPicPr>
          <p:blipFill>
            <a:blip r:embed="rId49" cstate="print"/>
            <a:stretch>
              <a:fillRect/>
            </a:stretch>
          </p:blipFill>
          <p:spPr>
            <a:xfrm>
              <a:off x="835152" y="3511333"/>
              <a:ext cx="751116" cy="790790"/>
            </a:xfrm>
            <a:prstGeom prst="rect">
              <a:avLst/>
            </a:prstGeom>
          </p:spPr>
        </p:pic>
        <p:pic>
          <p:nvPicPr>
            <p:cNvPr id="59" name="object 59"/>
            <p:cNvPicPr/>
            <p:nvPr/>
          </p:nvPicPr>
          <p:blipFill>
            <a:blip r:embed="rId50" cstate="print"/>
            <a:stretch>
              <a:fillRect/>
            </a:stretch>
          </p:blipFill>
          <p:spPr>
            <a:xfrm>
              <a:off x="1197863" y="3511333"/>
              <a:ext cx="1010246" cy="790790"/>
            </a:xfrm>
            <a:prstGeom prst="rect">
              <a:avLst/>
            </a:prstGeom>
          </p:spPr>
        </p:pic>
        <p:pic>
          <p:nvPicPr>
            <p:cNvPr id="60" name="object 60"/>
            <p:cNvPicPr/>
            <p:nvPr/>
          </p:nvPicPr>
          <p:blipFill>
            <a:blip r:embed="rId51" cstate="print"/>
            <a:stretch>
              <a:fillRect/>
            </a:stretch>
          </p:blipFill>
          <p:spPr>
            <a:xfrm>
              <a:off x="1822703" y="3511333"/>
              <a:ext cx="1266240" cy="790790"/>
            </a:xfrm>
            <a:prstGeom prst="rect">
              <a:avLst/>
            </a:prstGeom>
          </p:spPr>
        </p:pic>
        <p:pic>
          <p:nvPicPr>
            <p:cNvPr id="61" name="object 61"/>
            <p:cNvPicPr/>
            <p:nvPr/>
          </p:nvPicPr>
          <p:blipFill>
            <a:blip r:embed="rId18" cstate="print"/>
            <a:stretch>
              <a:fillRect/>
            </a:stretch>
          </p:blipFill>
          <p:spPr>
            <a:xfrm>
              <a:off x="2618231" y="3511333"/>
              <a:ext cx="559104" cy="790790"/>
            </a:xfrm>
            <a:prstGeom prst="rect">
              <a:avLst/>
            </a:prstGeom>
          </p:spPr>
        </p:pic>
      </p:grpSp>
      <p:sp>
        <p:nvSpPr>
          <p:cNvPr id="63" name="object 63"/>
          <p:cNvSpPr txBox="1"/>
          <p:nvPr/>
        </p:nvSpPr>
        <p:spPr>
          <a:xfrm>
            <a:off x="231140" y="1897761"/>
            <a:ext cx="8228965" cy="2752677"/>
          </a:xfrm>
          <a:prstGeom prst="rect">
            <a:avLst/>
          </a:prstGeom>
        </p:spPr>
        <p:txBody>
          <a:bodyPr vert="horz" wrap="square" lIns="0" tIns="13335" rIns="0" bIns="0" rtlCol="0">
            <a:spAutoFit/>
          </a:bodyPr>
          <a:lstStyle/>
          <a:p>
            <a:pPr marL="165100" marR="5080" algn="just">
              <a:lnSpc>
                <a:spcPct val="100000"/>
              </a:lnSpc>
              <a:spcBef>
                <a:spcPts val="105"/>
              </a:spcBef>
            </a:pPr>
            <a:r>
              <a:rPr sz="2800" i="1" spc="-15" dirty="0">
                <a:latin typeface="Times New Roman"/>
                <a:cs typeface="Times New Roman"/>
              </a:rPr>
              <a:t>protocols</a:t>
            </a:r>
            <a:r>
              <a:rPr sz="2800" i="1" spc="-10" dirty="0">
                <a:latin typeface="Times New Roman"/>
                <a:cs typeface="Times New Roman"/>
              </a:rPr>
              <a:t> such</a:t>
            </a:r>
            <a:r>
              <a:rPr sz="2800" i="1" spc="-5" dirty="0">
                <a:latin typeface="Times New Roman"/>
                <a:cs typeface="Times New Roman"/>
              </a:rPr>
              <a:t> as</a:t>
            </a:r>
            <a:r>
              <a:rPr sz="2800" i="1" dirty="0">
                <a:latin typeface="Times New Roman"/>
                <a:cs typeface="Times New Roman"/>
              </a:rPr>
              <a:t> </a:t>
            </a:r>
            <a:r>
              <a:rPr sz="2800" i="1" spc="-10" dirty="0">
                <a:latin typeface="Times New Roman"/>
                <a:cs typeface="Times New Roman"/>
              </a:rPr>
              <a:t>FDDI</a:t>
            </a:r>
            <a:r>
              <a:rPr sz="2800" i="1" spc="-5" dirty="0">
                <a:latin typeface="Times New Roman"/>
                <a:cs typeface="Times New Roman"/>
              </a:rPr>
              <a:t> </a:t>
            </a:r>
            <a:r>
              <a:rPr sz="2800" i="1" spc="5" dirty="0">
                <a:latin typeface="Times New Roman"/>
                <a:cs typeface="Times New Roman"/>
              </a:rPr>
              <a:t>or</a:t>
            </a:r>
            <a:r>
              <a:rPr sz="2800" i="1" spc="10" dirty="0">
                <a:latin typeface="Times New Roman"/>
                <a:cs typeface="Times New Roman"/>
              </a:rPr>
              <a:t> </a:t>
            </a:r>
            <a:r>
              <a:rPr sz="2800" i="1" spc="-5" dirty="0">
                <a:latin typeface="Times New Roman"/>
                <a:cs typeface="Times New Roman"/>
              </a:rPr>
              <a:t>Fiber</a:t>
            </a:r>
            <a:r>
              <a:rPr sz="2800" i="1" spc="690" dirty="0">
                <a:latin typeface="Times New Roman"/>
                <a:cs typeface="Times New Roman"/>
              </a:rPr>
              <a:t> </a:t>
            </a:r>
            <a:r>
              <a:rPr sz="2800" i="1" spc="-5" dirty="0">
                <a:latin typeface="Times New Roman"/>
                <a:cs typeface="Times New Roman"/>
              </a:rPr>
              <a:t>Channel.</a:t>
            </a:r>
            <a:r>
              <a:rPr sz="2800" i="1" spc="690" dirty="0">
                <a:latin typeface="Times New Roman"/>
                <a:cs typeface="Times New Roman"/>
              </a:rPr>
              <a:t> </a:t>
            </a:r>
            <a:r>
              <a:rPr sz="2800" i="1" spc="-5" dirty="0">
                <a:latin typeface="Times New Roman"/>
                <a:cs typeface="Times New Roman"/>
              </a:rPr>
              <a:t>IEEE </a:t>
            </a:r>
            <a:r>
              <a:rPr sz="2800" i="1" dirty="0">
                <a:latin typeface="Times New Roman"/>
                <a:cs typeface="Times New Roman"/>
              </a:rPr>
              <a:t> </a:t>
            </a:r>
            <a:r>
              <a:rPr sz="2800" i="1" spc="-15" dirty="0">
                <a:latin typeface="Times New Roman"/>
                <a:cs typeface="Times New Roman"/>
              </a:rPr>
              <a:t>created</a:t>
            </a:r>
            <a:r>
              <a:rPr sz="2800" i="1" spc="-10" dirty="0">
                <a:latin typeface="Times New Roman"/>
                <a:cs typeface="Times New Roman"/>
              </a:rPr>
              <a:t> Fast</a:t>
            </a:r>
            <a:r>
              <a:rPr sz="2800" i="1" spc="-5" dirty="0">
                <a:latin typeface="Times New Roman"/>
                <a:cs typeface="Times New Roman"/>
              </a:rPr>
              <a:t> </a:t>
            </a:r>
            <a:r>
              <a:rPr sz="2800" i="1" spc="-10" dirty="0">
                <a:latin typeface="Times New Roman"/>
                <a:cs typeface="Times New Roman"/>
              </a:rPr>
              <a:t>Ethernet</a:t>
            </a:r>
            <a:r>
              <a:rPr sz="2800" i="1" spc="-5" dirty="0">
                <a:latin typeface="Times New Roman"/>
                <a:cs typeface="Times New Roman"/>
              </a:rPr>
              <a:t> </a:t>
            </a:r>
            <a:r>
              <a:rPr sz="2800" i="1" dirty="0">
                <a:latin typeface="Times New Roman"/>
                <a:cs typeface="Times New Roman"/>
              </a:rPr>
              <a:t>under</a:t>
            </a:r>
            <a:r>
              <a:rPr sz="2800" i="1" spc="5" dirty="0">
                <a:latin typeface="Times New Roman"/>
                <a:cs typeface="Times New Roman"/>
              </a:rPr>
              <a:t> </a:t>
            </a:r>
            <a:r>
              <a:rPr sz="2800" i="1" dirty="0">
                <a:latin typeface="Times New Roman"/>
                <a:cs typeface="Times New Roman"/>
              </a:rPr>
              <a:t>the</a:t>
            </a:r>
            <a:r>
              <a:rPr sz="2800" i="1" spc="5" dirty="0">
                <a:latin typeface="Times New Roman"/>
                <a:cs typeface="Times New Roman"/>
              </a:rPr>
              <a:t> </a:t>
            </a:r>
            <a:r>
              <a:rPr sz="2800" i="1" dirty="0">
                <a:latin typeface="Times New Roman"/>
                <a:cs typeface="Times New Roman"/>
              </a:rPr>
              <a:t>name</a:t>
            </a:r>
            <a:r>
              <a:rPr sz="2800" i="1" spc="5" dirty="0">
                <a:latin typeface="Times New Roman"/>
                <a:cs typeface="Times New Roman"/>
              </a:rPr>
              <a:t> </a:t>
            </a:r>
            <a:r>
              <a:rPr sz="2800" i="1" dirty="0">
                <a:latin typeface="Times New Roman"/>
                <a:cs typeface="Times New Roman"/>
              </a:rPr>
              <a:t>802.3u.</a:t>
            </a:r>
            <a:r>
              <a:rPr sz="2800" i="1" spc="5" dirty="0">
                <a:latin typeface="Times New Roman"/>
                <a:cs typeface="Times New Roman"/>
              </a:rPr>
              <a:t> </a:t>
            </a:r>
            <a:r>
              <a:rPr sz="2800" i="1" spc="-15" dirty="0">
                <a:latin typeface="Times New Roman"/>
                <a:cs typeface="Times New Roman"/>
              </a:rPr>
              <a:t>Fast </a:t>
            </a:r>
            <a:r>
              <a:rPr sz="2800" i="1" spc="-10" dirty="0">
                <a:latin typeface="Times New Roman"/>
                <a:cs typeface="Times New Roman"/>
              </a:rPr>
              <a:t> </a:t>
            </a:r>
            <a:r>
              <a:rPr sz="2800" i="1" spc="-5" dirty="0">
                <a:latin typeface="Times New Roman"/>
                <a:cs typeface="Times New Roman"/>
              </a:rPr>
              <a:t>Ethernet</a:t>
            </a:r>
            <a:r>
              <a:rPr sz="2800" i="1" dirty="0">
                <a:latin typeface="Times New Roman"/>
                <a:cs typeface="Times New Roman"/>
              </a:rPr>
              <a:t> </a:t>
            </a:r>
            <a:r>
              <a:rPr sz="2800" i="1" spc="-10" dirty="0">
                <a:latin typeface="Times New Roman"/>
                <a:cs typeface="Times New Roman"/>
              </a:rPr>
              <a:t>is</a:t>
            </a:r>
            <a:r>
              <a:rPr sz="2800" i="1" spc="-5" dirty="0">
                <a:latin typeface="Times New Roman"/>
                <a:cs typeface="Times New Roman"/>
              </a:rPr>
              <a:t> </a:t>
            </a:r>
            <a:r>
              <a:rPr sz="2800" i="1" spc="-10" dirty="0">
                <a:latin typeface="Times New Roman"/>
                <a:cs typeface="Times New Roman"/>
              </a:rPr>
              <a:t>backward-compatible</a:t>
            </a:r>
            <a:r>
              <a:rPr sz="2800" i="1" spc="-5" dirty="0">
                <a:latin typeface="Times New Roman"/>
                <a:cs typeface="Times New Roman"/>
              </a:rPr>
              <a:t> </a:t>
            </a:r>
            <a:r>
              <a:rPr sz="2800" i="1" spc="-10" dirty="0">
                <a:latin typeface="Times New Roman"/>
                <a:cs typeface="Times New Roman"/>
              </a:rPr>
              <a:t>with</a:t>
            </a:r>
            <a:r>
              <a:rPr sz="2800" i="1" spc="-5" dirty="0">
                <a:latin typeface="Times New Roman"/>
                <a:cs typeface="Times New Roman"/>
              </a:rPr>
              <a:t> </a:t>
            </a:r>
            <a:r>
              <a:rPr sz="2800" i="1" spc="-20" dirty="0">
                <a:latin typeface="Times New Roman"/>
                <a:cs typeface="Times New Roman"/>
              </a:rPr>
              <a:t>Standard </a:t>
            </a:r>
            <a:r>
              <a:rPr sz="2800" i="1" spc="-15" dirty="0">
                <a:latin typeface="Times New Roman"/>
                <a:cs typeface="Times New Roman"/>
              </a:rPr>
              <a:t> </a:t>
            </a:r>
            <a:r>
              <a:rPr sz="2800" i="1" dirty="0">
                <a:latin typeface="Times New Roman"/>
                <a:cs typeface="Times New Roman"/>
              </a:rPr>
              <a:t>Ethernet, but </a:t>
            </a:r>
            <a:r>
              <a:rPr sz="2800" i="1" spc="-10" dirty="0">
                <a:latin typeface="Times New Roman"/>
                <a:cs typeface="Times New Roman"/>
              </a:rPr>
              <a:t>it </a:t>
            </a:r>
            <a:r>
              <a:rPr sz="2800" i="1" spc="-5" dirty="0">
                <a:latin typeface="Times New Roman"/>
                <a:cs typeface="Times New Roman"/>
              </a:rPr>
              <a:t>can transmit data </a:t>
            </a:r>
            <a:r>
              <a:rPr sz="2800" i="1" spc="5" dirty="0">
                <a:latin typeface="Times New Roman"/>
                <a:cs typeface="Times New Roman"/>
              </a:rPr>
              <a:t>10 </a:t>
            </a:r>
            <a:r>
              <a:rPr sz="2800" i="1" spc="-5" dirty="0">
                <a:latin typeface="Times New Roman"/>
                <a:cs typeface="Times New Roman"/>
              </a:rPr>
              <a:t>times faster </a:t>
            </a:r>
            <a:r>
              <a:rPr sz="2800" i="1" spc="5" dirty="0">
                <a:latin typeface="Times New Roman"/>
                <a:cs typeface="Times New Roman"/>
              </a:rPr>
              <a:t>at </a:t>
            </a:r>
            <a:r>
              <a:rPr sz="2800" i="1" dirty="0">
                <a:latin typeface="Times New Roman"/>
                <a:cs typeface="Times New Roman"/>
              </a:rPr>
              <a:t>a </a:t>
            </a:r>
            <a:r>
              <a:rPr sz="2800" i="1" spc="5" dirty="0">
                <a:latin typeface="Times New Roman"/>
                <a:cs typeface="Times New Roman"/>
              </a:rPr>
              <a:t> </a:t>
            </a:r>
            <a:r>
              <a:rPr sz="2800" i="1" spc="10" dirty="0">
                <a:latin typeface="Times New Roman"/>
                <a:cs typeface="Times New Roman"/>
              </a:rPr>
              <a:t>rate</a:t>
            </a:r>
            <a:r>
              <a:rPr sz="2800" i="1" spc="-65" dirty="0">
                <a:latin typeface="Times New Roman"/>
                <a:cs typeface="Times New Roman"/>
              </a:rPr>
              <a:t> </a:t>
            </a:r>
            <a:r>
              <a:rPr sz="2800" i="1" spc="5" dirty="0">
                <a:latin typeface="Times New Roman"/>
                <a:cs typeface="Times New Roman"/>
              </a:rPr>
              <a:t>of</a:t>
            </a:r>
            <a:r>
              <a:rPr sz="2800" i="1" spc="-40" dirty="0">
                <a:latin typeface="Times New Roman"/>
                <a:cs typeface="Times New Roman"/>
              </a:rPr>
              <a:t> </a:t>
            </a:r>
            <a:r>
              <a:rPr sz="2800" i="1" spc="10" dirty="0">
                <a:latin typeface="Times New Roman"/>
                <a:cs typeface="Times New Roman"/>
              </a:rPr>
              <a:t>100</a:t>
            </a:r>
            <a:r>
              <a:rPr sz="2800" i="1" spc="-20" dirty="0">
                <a:latin typeface="Times New Roman"/>
                <a:cs typeface="Times New Roman"/>
              </a:rPr>
              <a:t> </a:t>
            </a:r>
            <a:r>
              <a:rPr sz="2800" i="1" spc="5" dirty="0">
                <a:latin typeface="Times New Roman"/>
                <a:cs typeface="Times New Roman"/>
              </a:rPr>
              <a:t>Mbps.</a:t>
            </a:r>
            <a:endParaRPr sz="2800" dirty="0">
              <a:latin typeface="Times New Roman"/>
              <a:cs typeface="Times New Roman"/>
            </a:endParaRPr>
          </a:p>
          <a:p>
            <a:pPr>
              <a:lnSpc>
                <a:spcPct val="100000"/>
              </a:lnSpc>
              <a:spcBef>
                <a:spcPts val="45"/>
              </a:spcBef>
            </a:pPr>
            <a:endParaRPr sz="3800" dirty="0">
              <a:latin typeface="Times New Roman"/>
              <a:cs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045585"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1.19	</a:t>
            </a:r>
            <a:r>
              <a:rPr sz="2000" i="1" spc="-10" dirty="0">
                <a:latin typeface="Times New Roman"/>
                <a:cs typeface="Times New Roman"/>
              </a:rPr>
              <a:t>Fast</a:t>
            </a:r>
            <a:r>
              <a:rPr sz="2000" i="1" spc="-35" dirty="0">
                <a:latin typeface="Times New Roman"/>
                <a:cs typeface="Times New Roman"/>
              </a:rPr>
              <a:t> </a:t>
            </a:r>
            <a:r>
              <a:rPr sz="2000" i="1" spc="-5" dirty="0">
                <a:latin typeface="Times New Roman"/>
                <a:cs typeface="Times New Roman"/>
              </a:rPr>
              <a:t>Ethernet</a:t>
            </a:r>
            <a:r>
              <a:rPr sz="2000" i="1" spc="10" dirty="0">
                <a:latin typeface="Times New Roman"/>
                <a:cs typeface="Times New Roman"/>
              </a:rPr>
              <a:t> </a:t>
            </a:r>
            <a:r>
              <a:rPr sz="2000" i="1" dirty="0">
                <a:latin typeface="Times New Roman"/>
                <a:cs typeface="Times New Roman"/>
              </a:rPr>
              <a:t>topology</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844296" y="2599944"/>
            <a:ext cx="6921647" cy="2263845"/>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4892040"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1.20	</a:t>
            </a:r>
            <a:r>
              <a:rPr sz="2000" i="1" spc="-10" dirty="0">
                <a:latin typeface="Times New Roman"/>
                <a:cs typeface="Times New Roman"/>
              </a:rPr>
              <a:t>Fast</a:t>
            </a:r>
            <a:r>
              <a:rPr sz="2000" i="1" spc="-40" dirty="0">
                <a:latin typeface="Times New Roman"/>
                <a:cs typeface="Times New Roman"/>
              </a:rPr>
              <a:t> </a:t>
            </a:r>
            <a:r>
              <a:rPr sz="2000" i="1" spc="-5" dirty="0">
                <a:latin typeface="Times New Roman"/>
                <a:cs typeface="Times New Roman"/>
              </a:rPr>
              <a:t>Ethernet</a:t>
            </a:r>
            <a:r>
              <a:rPr sz="2000" i="1" spc="10" dirty="0">
                <a:latin typeface="Times New Roman"/>
                <a:cs typeface="Times New Roman"/>
              </a:rPr>
              <a:t> </a:t>
            </a:r>
            <a:r>
              <a:rPr sz="2000" i="1" dirty="0">
                <a:latin typeface="Times New Roman"/>
                <a:cs typeface="Times New Roman"/>
              </a:rPr>
              <a:t>implementations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1118616" y="2514600"/>
            <a:ext cx="6653783" cy="2584290"/>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6243955"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1.21	</a:t>
            </a:r>
            <a:r>
              <a:rPr sz="2000" i="1" spc="-5" dirty="0">
                <a:latin typeface="Times New Roman"/>
                <a:cs typeface="Times New Roman"/>
              </a:rPr>
              <a:t>Encoding</a:t>
            </a:r>
            <a:r>
              <a:rPr sz="2000" i="1" dirty="0">
                <a:latin typeface="Times New Roman"/>
                <a:cs typeface="Times New Roman"/>
              </a:rPr>
              <a:t> for</a:t>
            </a:r>
            <a:r>
              <a:rPr sz="2000" i="1" spc="-20" dirty="0">
                <a:latin typeface="Times New Roman"/>
                <a:cs typeface="Times New Roman"/>
              </a:rPr>
              <a:t> </a:t>
            </a:r>
            <a:r>
              <a:rPr sz="2000" i="1" spc="-10" dirty="0">
                <a:latin typeface="Times New Roman"/>
                <a:cs typeface="Times New Roman"/>
              </a:rPr>
              <a:t>Fast</a:t>
            </a:r>
            <a:r>
              <a:rPr sz="2000" i="1" spc="-15" dirty="0">
                <a:latin typeface="Times New Roman"/>
                <a:cs typeface="Times New Roman"/>
              </a:rPr>
              <a:t> </a:t>
            </a:r>
            <a:r>
              <a:rPr sz="2000" i="1" spc="-5" dirty="0">
                <a:latin typeface="Times New Roman"/>
                <a:cs typeface="Times New Roman"/>
              </a:rPr>
              <a:t>Ethernet</a:t>
            </a:r>
            <a:r>
              <a:rPr sz="2000" i="1" spc="15" dirty="0">
                <a:latin typeface="Times New Roman"/>
                <a:cs typeface="Times New Roman"/>
              </a:rPr>
              <a:t> </a:t>
            </a:r>
            <a:r>
              <a:rPr sz="2000" i="1" dirty="0">
                <a:latin typeface="Times New Roman"/>
                <a:cs typeface="Times New Roman"/>
              </a:rPr>
              <a:t>implementation</a:t>
            </a:r>
            <a:endParaRPr sz="2000">
              <a:latin typeface="Times New Roman"/>
              <a:cs typeface="Times New Roman"/>
            </a:endParaRPr>
          </a:p>
        </p:txBody>
      </p:sp>
      <p:grpSp>
        <p:nvGrpSpPr>
          <p:cNvPr id="5" name="object 5"/>
          <p:cNvGrpSpPr/>
          <p:nvPr/>
        </p:nvGrpSpPr>
        <p:grpSpPr>
          <a:xfrm>
            <a:off x="153923" y="1536191"/>
            <a:ext cx="8763000" cy="4752340"/>
            <a:chOff x="153923" y="1536191"/>
            <a:chExt cx="8763000" cy="4752340"/>
          </a:xfrm>
        </p:grpSpPr>
        <p:sp>
          <p:nvSpPr>
            <p:cNvPr id="6" name="object 6"/>
            <p:cNvSpPr/>
            <p:nvPr/>
          </p:nvSpPr>
          <p:spPr>
            <a:xfrm>
              <a:off x="153923" y="6249924"/>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7" name="object 7"/>
            <p:cNvPicPr/>
            <p:nvPr/>
          </p:nvPicPr>
          <p:blipFill>
            <a:blip r:embed="rId2" cstate="print"/>
            <a:stretch>
              <a:fillRect/>
            </a:stretch>
          </p:blipFill>
          <p:spPr>
            <a:xfrm>
              <a:off x="304800" y="1536191"/>
              <a:ext cx="8534400" cy="4636008"/>
            </a:xfrm>
            <a:prstGeom prst="rect">
              <a:avLst/>
            </a:prstGeom>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1605" y="231394"/>
            <a:ext cx="2394585" cy="574040"/>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Byte</a:t>
            </a:r>
            <a:r>
              <a:rPr sz="3600" b="0" spc="-95" dirty="0">
                <a:latin typeface="Calibri"/>
                <a:cs typeface="Calibri"/>
              </a:rPr>
              <a:t> </a:t>
            </a:r>
            <a:r>
              <a:rPr sz="3600" b="0" spc="-10" dirty="0">
                <a:latin typeface="Calibri"/>
                <a:cs typeface="Calibri"/>
              </a:rPr>
              <a:t>Stuffing</a:t>
            </a:r>
            <a:endParaRPr sz="3600">
              <a:latin typeface="Calibri"/>
              <a:cs typeface="Calibri"/>
            </a:endParaRPr>
          </a:p>
        </p:txBody>
      </p:sp>
      <p:sp>
        <p:nvSpPr>
          <p:cNvPr id="3" name="object 3"/>
          <p:cNvSpPr txBox="1"/>
          <p:nvPr/>
        </p:nvSpPr>
        <p:spPr>
          <a:xfrm>
            <a:off x="536244" y="975486"/>
            <a:ext cx="8080375" cy="4725035"/>
          </a:xfrm>
          <a:prstGeom prst="rect">
            <a:avLst/>
          </a:prstGeom>
        </p:spPr>
        <p:txBody>
          <a:bodyPr vert="horz" wrap="square" lIns="0" tIns="8255" rIns="0" bIns="0" rtlCol="0">
            <a:spAutoFit/>
          </a:bodyPr>
          <a:lstStyle/>
          <a:p>
            <a:pPr marL="356870" marR="5080" indent="-344805" algn="just">
              <a:lnSpc>
                <a:spcPct val="101099"/>
              </a:lnSpc>
              <a:spcBef>
                <a:spcPts val="65"/>
              </a:spcBef>
              <a:buSzPct val="116666"/>
              <a:buFont typeface="Arial MT"/>
              <a:buChar char="•"/>
              <a:tabLst>
                <a:tab pos="488315" algn="l"/>
              </a:tabLst>
            </a:pPr>
            <a:r>
              <a:rPr dirty="0"/>
              <a:t>	</a:t>
            </a:r>
            <a:r>
              <a:rPr sz="2400" spc="-5" dirty="0">
                <a:latin typeface="Calibri"/>
                <a:cs typeface="Calibri"/>
              </a:rPr>
              <a:t>In byte stuffing, </a:t>
            </a:r>
            <a:r>
              <a:rPr sz="2400" dirty="0">
                <a:solidFill>
                  <a:srgbClr val="FF0000"/>
                </a:solidFill>
                <a:latin typeface="Calibri"/>
                <a:cs typeface="Calibri"/>
              </a:rPr>
              <a:t>special </a:t>
            </a:r>
            <a:r>
              <a:rPr sz="2400" spc="-5" dirty="0">
                <a:solidFill>
                  <a:srgbClr val="FF0000"/>
                </a:solidFill>
                <a:latin typeface="Calibri"/>
                <a:cs typeface="Calibri"/>
              </a:rPr>
              <a:t>byte that </a:t>
            </a:r>
            <a:r>
              <a:rPr sz="2400" dirty="0">
                <a:solidFill>
                  <a:srgbClr val="FF0000"/>
                </a:solidFill>
                <a:latin typeface="Calibri"/>
                <a:cs typeface="Calibri"/>
              </a:rPr>
              <a:t>is </a:t>
            </a:r>
            <a:r>
              <a:rPr sz="2400" spc="-5" dirty="0">
                <a:solidFill>
                  <a:srgbClr val="FF0000"/>
                </a:solidFill>
                <a:latin typeface="Calibri"/>
                <a:cs typeface="Calibri"/>
              </a:rPr>
              <a:t>basically </a:t>
            </a:r>
            <a:r>
              <a:rPr sz="2400" spc="-10" dirty="0">
                <a:solidFill>
                  <a:srgbClr val="FF0000"/>
                </a:solidFill>
                <a:latin typeface="Calibri"/>
                <a:cs typeface="Calibri"/>
              </a:rPr>
              <a:t>known </a:t>
            </a:r>
            <a:r>
              <a:rPr sz="2400" dirty="0">
                <a:solidFill>
                  <a:srgbClr val="FF0000"/>
                </a:solidFill>
                <a:latin typeface="Calibri"/>
                <a:cs typeface="Calibri"/>
              </a:rPr>
              <a:t>as </a:t>
            </a:r>
            <a:r>
              <a:rPr sz="2400" spc="-10" dirty="0">
                <a:solidFill>
                  <a:srgbClr val="FF0000"/>
                </a:solidFill>
                <a:latin typeface="Calibri"/>
                <a:cs typeface="Calibri"/>
              </a:rPr>
              <a:t>ESC </a:t>
            </a:r>
            <a:r>
              <a:rPr sz="2400" spc="-5" dirty="0">
                <a:solidFill>
                  <a:srgbClr val="FF0000"/>
                </a:solidFill>
                <a:latin typeface="Calibri"/>
                <a:cs typeface="Calibri"/>
              </a:rPr>
              <a:t> </a:t>
            </a:r>
            <a:r>
              <a:rPr sz="2400" spc="-10" dirty="0">
                <a:solidFill>
                  <a:srgbClr val="FF0000"/>
                </a:solidFill>
                <a:latin typeface="Calibri"/>
                <a:cs typeface="Calibri"/>
              </a:rPr>
              <a:t>(Escape</a:t>
            </a:r>
            <a:r>
              <a:rPr sz="2400" spc="-5" dirty="0">
                <a:solidFill>
                  <a:srgbClr val="FF0000"/>
                </a:solidFill>
                <a:latin typeface="Calibri"/>
                <a:cs typeface="Calibri"/>
              </a:rPr>
              <a:t> </a:t>
            </a:r>
            <a:r>
              <a:rPr sz="2400" spc="-10" dirty="0">
                <a:solidFill>
                  <a:srgbClr val="FF0000"/>
                </a:solidFill>
                <a:latin typeface="Calibri"/>
                <a:cs typeface="Calibri"/>
              </a:rPr>
              <a:t>Character)</a:t>
            </a:r>
            <a:r>
              <a:rPr sz="2400" spc="-5" dirty="0">
                <a:solidFill>
                  <a:srgbClr val="FF0000"/>
                </a:solidFill>
                <a:latin typeface="Calibri"/>
                <a:cs typeface="Calibri"/>
              </a:rPr>
              <a:t> </a:t>
            </a:r>
            <a:r>
              <a:rPr sz="2400" spc="-10" dirty="0">
                <a:solidFill>
                  <a:srgbClr val="FF0000"/>
                </a:solidFill>
                <a:latin typeface="Calibri"/>
                <a:cs typeface="Calibri"/>
              </a:rPr>
              <a:t>that</a:t>
            </a:r>
            <a:r>
              <a:rPr sz="2400" spc="-5" dirty="0">
                <a:solidFill>
                  <a:srgbClr val="FF0000"/>
                </a:solidFill>
                <a:latin typeface="Calibri"/>
                <a:cs typeface="Calibri"/>
              </a:rPr>
              <a:t> </a:t>
            </a:r>
            <a:r>
              <a:rPr sz="2400" dirty="0">
                <a:solidFill>
                  <a:srgbClr val="FF0000"/>
                </a:solidFill>
                <a:latin typeface="Calibri"/>
                <a:cs typeface="Calibri"/>
              </a:rPr>
              <a:t>has</a:t>
            </a:r>
            <a:r>
              <a:rPr sz="2400" spc="5" dirty="0">
                <a:solidFill>
                  <a:srgbClr val="FF0000"/>
                </a:solidFill>
                <a:latin typeface="Calibri"/>
                <a:cs typeface="Calibri"/>
              </a:rPr>
              <a:t> </a:t>
            </a:r>
            <a:r>
              <a:rPr sz="2400" spc="-10" dirty="0">
                <a:solidFill>
                  <a:srgbClr val="FF0000"/>
                </a:solidFill>
                <a:latin typeface="Calibri"/>
                <a:cs typeface="Calibri"/>
              </a:rPr>
              <a:t>predefined</a:t>
            </a:r>
            <a:r>
              <a:rPr sz="2400" spc="-5" dirty="0">
                <a:solidFill>
                  <a:srgbClr val="FF0000"/>
                </a:solidFill>
                <a:latin typeface="Calibri"/>
                <a:cs typeface="Calibri"/>
              </a:rPr>
              <a:t> </a:t>
            </a:r>
            <a:r>
              <a:rPr sz="2400" spc="-15" dirty="0">
                <a:solidFill>
                  <a:srgbClr val="FF0000"/>
                </a:solidFill>
                <a:latin typeface="Calibri"/>
                <a:cs typeface="Calibri"/>
              </a:rPr>
              <a:t>pattern</a:t>
            </a:r>
            <a:r>
              <a:rPr sz="2400" spc="-10" dirty="0">
                <a:solidFill>
                  <a:srgbClr val="FF0000"/>
                </a:solidFill>
                <a:latin typeface="Calibri"/>
                <a:cs typeface="Calibri"/>
              </a:rPr>
              <a:t> </a:t>
            </a:r>
            <a:r>
              <a:rPr sz="2400" dirty="0">
                <a:solidFill>
                  <a:srgbClr val="FF0000"/>
                </a:solidFill>
                <a:latin typeface="Calibri"/>
                <a:cs typeface="Calibri"/>
              </a:rPr>
              <a:t>is</a:t>
            </a:r>
            <a:r>
              <a:rPr sz="2400" spc="5" dirty="0">
                <a:solidFill>
                  <a:srgbClr val="FF0000"/>
                </a:solidFill>
                <a:latin typeface="Calibri"/>
                <a:cs typeface="Calibri"/>
              </a:rPr>
              <a:t> </a:t>
            </a:r>
            <a:r>
              <a:rPr sz="2400" spc="-5" dirty="0">
                <a:solidFill>
                  <a:srgbClr val="FF0000"/>
                </a:solidFill>
                <a:latin typeface="Calibri"/>
                <a:cs typeface="Calibri"/>
              </a:rPr>
              <a:t>generally </a:t>
            </a:r>
            <a:r>
              <a:rPr sz="2400" spc="-530" dirty="0">
                <a:solidFill>
                  <a:srgbClr val="FF0000"/>
                </a:solidFill>
                <a:latin typeface="Calibri"/>
                <a:cs typeface="Calibri"/>
              </a:rPr>
              <a:t> </a:t>
            </a:r>
            <a:r>
              <a:rPr sz="2400" dirty="0">
                <a:solidFill>
                  <a:srgbClr val="FF0000"/>
                </a:solidFill>
                <a:latin typeface="Calibri"/>
                <a:cs typeface="Calibri"/>
              </a:rPr>
              <a:t>added </a:t>
            </a:r>
            <a:r>
              <a:rPr sz="2400" spc="-20" dirty="0">
                <a:solidFill>
                  <a:srgbClr val="FF0000"/>
                </a:solidFill>
                <a:latin typeface="Calibri"/>
                <a:cs typeface="Calibri"/>
              </a:rPr>
              <a:t>to </a:t>
            </a:r>
            <a:r>
              <a:rPr sz="2400" spc="-15" dirty="0">
                <a:solidFill>
                  <a:srgbClr val="FF0000"/>
                </a:solidFill>
                <a:latin typeface="Calibri"/>
                <a:cs typeface="Calibri"/>
              </a:rPr>
              <a:t>data </a:t>
            </a:r>
            <a:r>
              <a:rPr sz="2400" spc="-10" dirty="0">
                <a:solidFill>
                  <a:srgbClr val="FF0000"/>
                </a:solidFill>
                <a:latin typeface="Calibri"/>
                <a:cs typeface="Calibri"/>
              </a:rPr>
              <a:t>section </a:t>
            </a:r>
            <a:r>
              <a:rPr sz="2400" dirty="0">
                <a:solidFill>
                  <a:srgbClr val="FF0000"/>
                </a:solidFill>
                <a:latin typeface="Calibri"/>
                <a:cs typeface="Calibri"/>
              </a:rPr>
              <a:t>of </a:t>
            </a:r>
            <a:r>
              <a:rPr sz="2400" spc="5" dirty="0">
                <a:solidFill>
                  <a:srgbClr val="FF0000"/>
                </a:solidFill>
                <a:latin typeface="Calibri"/>
                <a:cs typeface="Calibri"/>
              </a:rPr>
              <a:t>the </a:t>
            </a:r>
            <a:r>
              <a:rPr sz="2400" spc="-15" dirty="0">
                <a:solidFill>
                  <a:srgbClr val="FF0000"/>
                </a:solidFill>
                <a:latin typeface="Calibri"/>
                <a:cs typeface="Calibri"/>
              </a:rPr>
              <a:t>data stream </a:t>
            </a:r>
            <a:r>
              <a:rPr sz="2400" dirty="0">
                <a:latin typeface="Calibri"/>
                <a:cs typeface="Calibri"/>
              </a:rPr>
              <a:t>or </a:t>
            </a:r>
            <a:r>
              <a:rPr sz="2400" spc="-10" dirty="0">
                <a:latin typeface="Calibri"/>
                <a:cs typeface="Calibri"/>
              </a:rPr>
              <a:t>frame </a:t>
            </a:r>
            <a:r>
              <a:rPr sz="2400" spc="-5" dirty="0">
                <a:latin typeface="Calibri"/>
                <a:cs typeface="Calibri"/>
              </a:rPr>
              <a:t>when </a:t>
            </a:r>
            <a:r>
              <a:rPr sz="2400" spc="-10" dirty="0">
                <a:latin typeface="Calibri"/>
                <a:cs typeface="Calibri"/>
              </a:rPr>
              <a:t>there </a:t>
            </a:r>
            <a:r>
              <a:rPr sz="2400" spc="-530" dirty="0">
                <a:latin typeface="Calibri"/>
                <a:cs typeface="Calibri"/>
              </a:rPr>
              <a:t> </a:t>
            </a:r>
            <a:r>
              <a:rPr sz="2400" dirty="0">
                <a:latin typeface="Calibri"/>
                <a:cs typeface="Calibri"/>
              </a:rPr>
              <a:t>is </a:t>
            </a:r>
            <a:r>
              <a:rPr sz="2400" spc="-5" dirty="0">
                <a:latin typeface="Calibri"/>
                <a:cs typeface="Calibri"/>
              </a:rPr>
              <a:t>message </a:t>
            </a:r>
            <a:r>
              <a:rPr sz="2400" dirty="0">
                <a:latin typeface="Calibri"/>
                <a:cs typeface="Calibri"/>
              </a:rPr>
              <a:t>or </a:t>
            </a:r>
            <a:r>
              <a:rPr sz="2400" spc="-15" dirty="0">
                <a:latin typeface="Calibri"/>
                <a:cs typeface="Calibri"/>
              </a:rPr>
              <a:t>character </a:t>
            </a:r>
            <a:r>
              <a:rPr sz="2400" spc="-10" dirty="0">
                <a:latin typeface="Calibri"/>
                <a:cs typeface="Calibri"/>
              </a:rPr>
              <a:t>that </a:t>
            </a:r>
            <a:r>
              <a:rPr sz="2400" dirty="0">
                <a:latin typeface="Calibri"/>
                <a:cs typeface="Calibri"/>
              </a:rPr>
              <a:t>has </a:t>
            </a:r>
            <a:r>
              <a:rPr sz="2400" spc="-10" dirty="0">
                <a:latin typeface="Calibri"/>
                <a:cs typeface="Calibri"/>
              </a:rPr>
              <a:t>same </a:t>
            </a:r>
            <a:r>
              <a:rPr sz="2400" spc="-15" dirty="0">
                <a:latin typeface="Calibri"/>
                <a:cs typeface="Calibri"/>
              </a:rPr>
              <a:t>pattern as </a:t>
            </a:r>
            <a:r>
              <a:rPr sz="2400" spc="-10" dirty="0">
                <a:latin typeface="Calibri"/>
                <a:cs typeface="Calibri"/>
              </a:rPr>
              <a:t>that of </a:t>
            </a:r>
            <a:r>
              <a:rPr sz="2400" spc="-5" dirty="0">
                <a:latin typeface="Calibri"/>
                <a:cs typeface="Calibri"/>
              </a:rPr>
              <a:t>flag </a:t>
            </a:r>
            <a:r>
              <a:rPr sz="2400" dirty="0">
                <a:latin typeface="Calibri"/>
                <a:cs typeface="Calibri"/>
              </a:rPr>
              <a:t> </a:t>
            </a:r>
            <a:r>
              <a:rPr sz="2400" spc="-5" dirty="0">
                <a:latin typeface="Calibri"/>
                <a:cs typeface="Calibri"/>
              </a:rPr>
              <a:t>byte.</a:t>
            </a:r>
            <a:endParaRPr sz="2400">
              <a:latin typeface="Calibri"/>
              <a:cs typeface="Calibri"/>
            </a:endParaRPr>
          </a:p>
          <a:p>
            <a:pPr>
              <a:lnSpc>
                <a:spcPct val="100000"/>
              </a:lnSpc>
              <a:spcBef>
                <a:spcPts val="10"/>
              </a:spcBef>
              <a:buChar char="•"/>
            </a:pPr>
            <a:endParaRPr sz="3300">
              <a:latin typeface="Calibri"/>
              <a:cs typeface="Calibri"/>
            </a:endParaRPr>
          </a:p>
          <a:p>
            <a:pPr marL="356870" marR="6350" indent="-344805" algn="just">
              <a:lnSpc>
                <a:spcPct val="100000"/>
              </a:lnSpc>
              <a:buFont typeface="Arial MT"/>
              <a:buChar char="•"/>
              <a:tabLst>
                <a:tab pos="357505" algn="l"/>
              </a:tabLst>
            </a:pPr>
            <a:r>
              <a:rPr sz="2400" spc="-5" dirty="0">
                <a:latin typeface="Calibri"/>
                <a:cs typeface="Calibri"/>
              </a:rPr>
              <a:t>But </a:t>
            </a:r>
            <a:r>
              <a:rPr sz="2400" spc="-10" dirty="0">
                <a:latin typeface="Calibri"/>
                <a:cs typeface="Calibri"/>
              </a:rPr>
              <a:t>receiver </a:t>
            </a:r>
            <a:r>
              <a:rPr sz="2400" spc="-15" dirty="0">
                <a:latin typeface="Calibri"/>
                <a:cs typeface="Calibri"/>
              </a:rPr>
              <a:t>removes </a:t>
            </a:r>
            <a:r>
              <a:rPr sz="2400" spc="-10" dirty="0">
                <a:latin typeface="Calibri"/>
                <a:cs typeface="Calibri"/>
              </a:rPr>
              <a:t>this ESC and </a:t>
            </a:r>
            <a:r>
              <a:rPr sz="2400" spc="-15" dirty="0">
                <a:latin typeface="Calibri"/>
                <a:cs typeface="Calibri"/>
              </a:rPr>
              <a:t>keeps data </a:t>
            </a:r>
            <a:r>
              <a:rPr sz="2400" spc="-5" dirty="0">
                <a:latin typeface="Calibri"/>
                <a:cs typeface="Calibri"/>
              </a:rPr>
              <a:t>part </a:t>
            </a:r>
            <a:r>
              <a:rPr sz="2400" spc="-10" dirty="0">
                <a:latin typeface="Calibri"/>
                <a:cs typeface="Calibri"/>
              </a:rPr>
              <a:t>that causes </a:t>
            </a:r>
            <a:r>
              <a:rPr sz="2400" spc="-5" dirty="0">
                <a:latin typeface="Calibri"/>
                <a:cs typeface="Calibri"/>
              </a:rPr>
              <a:t> some </a:t>
            </a:r>
            <a:r>
              <a:rPr sz="2400" spc="-10" dirty="0">
                <a:latin typeface="Calibri"/>
                <a:cs typeface="Calibri"/>
              </a:rPr>
              <a:t>problems </a:t>
            </a:r>
            <a:r>
              <a:rPr sz="2400" dirty="0">
                <a:latin typeface="Calibri"/>
                <a:cs typeface="Calibri"/>
              </a:rPr>
              <a:t>or </a:t>
            </a:r>
            <a:r>
              <a:rPr sz="2400" spc="-10" dirty="0">
                <a:latin typeface="Calibri"/>
                <a:cs typeface="Calibri"/>
              </a:rPr>
              <a:t>issues. </a:t>
            </a:r>
            <a:r>
              <a:rPr sz="2400" spc="-5" dirty="0">
                <a:latin typeface="Calibri"/>
                <a:cs typeface="Calibri"/>
              </a:rPr>
              <a:t>In simple </a:t>
            </a:r>
            <a:r>
              <a:rPr sz="2400" spc="-15" dirty="0">
                <a:latin typeface="Calibri"/>
                <a:cs typeface="Calibri"/>
              </a:rPr>
              <a:t>words, </a:t>
            </a:r>
            <a:r>
              <a:rPr sz="2400" spc="-20" dirty="0">
                <a:latin typeface="Calibri"/>
                <a:cs typeface="Calibri"/>
              </a:rPr>
              <a:t>we </a:t>
            </a:r>
            <a:r>
              <a:rPr sz="2400" spc="-15" dirty="0">
                <a:latin typeface="Calibri"/>
                <a:cs typeface="Calibri"/>
              </a:rPr>
              <a:t>can </a:t>
            </a:r>
            <a:r>
              <a:rPr sz="2400" spc="-20" dirty="0">
                <a:latin typeface="Calibri"/>
                <a:cs typeface="Calibri"/>
              </a:rPr>
              <a:t>say </a:t>
            </a:r>
            <a:r>
              <a:rPr sz="2400" spc="-10" dirty="0">
                <a:latin typeface="Calibri"/>
                <a:cs typeface="Calibri"/>
              </a:rPr>
              <a:t>that </a:t>
            </a:r>
            <a:r>
              <a:rPr sz="2400" spc="-5" dirty="0">
                <a:latin typeface="Calibri"/>
                <a:cs typeface="Calibri"/>
              </a:rPr>
              <a:t> </a:t>
            </a:r>
            <a:r>
              <a:rPr sz="2400" spc="-10" dirty="0">
                <a:latin typeface="Calibri"/>
                <a:cs typeface="Calibri"/>
              </a:rPr>
              <a:t>character </a:t>
            </a:r>
            <a:r>
              <a:rPr sz="2400" spc="-5" dirty="0">
                <a:latin typeface="Calibri"/>
                <a:cs typeface="Calibri"/>
              </a:rPr>
              <a:t>stuffing </a:t>
            </a:r>
            <a:r>
              <a:rPr sz="2400" dirty="0">
                <a:latin typeface="Calibri"/>
                <a:cs typeface="Calibri"/>
              </a:rPr>
              <a:t>is </a:t>
            </a:r>
            <a:r>
              <a:rPr sz="2400" spc="-10" dirty="0">
                <a:latin typeface="Calibri"/>
                <a:cs typeface="Calibri"/>
              </a:rPr>
              <a:t>addition </a:t>
            </a:r>
            <a:r>
              <a:rPr sz="2400" dirty="0">
                <a:latin typeface="Calibri"/>
                <a:cs typeface="Calibri"/>
              </a:rPr>
              <a:t>of 1 </a:t>
            </a:r>
            <a:r>
              <a:rPr sz="2400" spc="-5" dirty="0">
                <a:latin typeface="Calibri"/>
                <a:cs typeface="Calibri"/>
              </a:rPr>
              <a:t>additional </a:t>
            </a:r>
            <a:r>
              <a:rPr sz="2400" spc="-10" dirty="0">
                <a:latin typeface="Calibri"/>
                <a:cs typeface="Calibri"/>
              </a:rPr>
              <a:t>byte </a:t>
            </a:r>
            <a:r>
              <a:rPr sz="2400" dirty="0">
                <a:latin typeface="Calibri"/>
                <a:cs typeface="Calibri"/>
              </a:rPr>
              <a:t>if </a:t>
            </a:r>
            <a:r>
              <a:rPr sz="2400" spc="-10" dirty="0">
                <a:latin typeface="Calibri"/>
                <a:cs typeface="Calibri"/>
              </a:rPr>
              <a:t>there </a:t>
            </a:r>
            <a:r>
              <a:rPr sz="2400" dirty="0">
                <a:latin typeface="Calibri"/>
                <a:cs typeface="Calibri"/>
              </a:rPr>
              <a:t>is </a:t>
            </a:r>
            <a:r>
              <a:rPr sz="2400" spc="5" dirty="0">
                <a:latin typeface="Calibri"/>
                <a:cs typeface="Calibri"/>
              </a:rPr>
              <a:t> </a:t>
            </a:r>
            <a:r>
              <a:rPr sz="2400" spc="-5" dirty="0">
                <a:latin typeface="Calibri"/>
                <a:cs typeface="Calibri"/>
              </a:rPr>
              <a:t>presence</a:t>
            </a:r>
            <a:r>
              <a:rPr sz="2400" spc="-40" dirty="0">
                <a:latin typeface="Calibri"/>
                <a:cs typeface="Calibri"/>
              </a:rPr>
              <a:t> </a:t>
            </a:r>
            <a:r>
              <a:rPr sz="2400" dirty="0">
                <a:latin typeface="Calibri"/>
                <a:cs typeface="Calibri"/>
              </a:rPr>
              <a:t>of</a:t>
            </a:r>
            <a:r>
              <a:rPr sz="2400" spc="-5" dirty="0">
                <a:latin typeface="Calibri"/>
                <a:cs typeface="Calibri"/>
              </a:rPr>
              <a:t> </a:t>
            </a:r>
            <a:r>
              <a:rPr sz="2400" spc="-10" dirty="0">
                <a:latin typeface="Calibri"/>
                <a:cs typeface="Calibri"/>
              </a:rPr>
              <a:t>ESC</a:t>
            </a:r>
            <a:r>
              <a:rPr sz="2400" dirty="0">
                <a:latin typeface="Calibri"/>
                <a:cs typeface="Calibri"/>
              </a:rPr>
              <a:t> or</a:t>
            </a:r>
            <a:r>
              <a:rPr sz="2400" spc="-40" dirty="0">
                <a:latin typeface="Calibri"/>
                <a:cs typeface="Calibri"/>
              </a:rPr>
              <a:t> </a:t>
            </a:r>
            <a:r>
              <a:rPr sz="2400" dirty="0">
                <a:latin typeface="Calibri"/>
                <a:cs typeface="Calibri"/>
              </a:rPr>
              <a:t>flag</a:t>
            </a:r>
            <a:r>
              <a:rPr sz="2400" spc="-20" dirty="0">
                <a:latin typeface="Calibri"/>
                <a:cs typeface="Calibri"/>
              </a:rPr>
              <a:t> </a:t>
            </a:r>
            <a:r>
              <a:rPr sz="2400" dirty="0">
                <a:latin typeface="Calibri"/>
                <a:cs typeface="Calibri"/>
              </a:rPr>
              <a:t>in</a:t>
            </a:r>
            <a:r>
              <a:rPr sz="2400" spc="-5" dirty="0">
                <a:latin typeface="Calibri"/>
                <a:cs typeface="Calibri"/>
              </a:rPr>
              <a:t> </a:t>
            </a:r>
            <a:r>
              <a:rPr sz="2400" spc="-15" dirty="0">
                <a:latin typeface="Calibri"/>
                <a:cs typeface="Calibri"/>
              </a:rPr>
              <a:t>text.</a:t>
            </a:r>
            <a:endParaRPr sz="2400">
              <a:latin typeface="Calibri"/>
              <a:cs typeface="Calibri"/>
            </a:endParaRPr>
          </a:p>
          <a:p>
            <a:pPr>
              <a:lnSpc>
                <a:spcPct val="100000"/>
              </a:lnSpc>
              <a:spcBef>
                <a:spcPts val="10"/>
              </a:spcBef>
              <a:buChar char="•"/>
            </a:pPr>
            <a:endParaRPr sz="3300">
              <a:latin typeface="Calibri"/>
              <a:cs typeface="Calibri"/>
            </a:endParaRPr>
          </a:p>
          <a:p>
            <a:pPr marL="356870" indent="-344805">
              <a:lnSpc>
                <a:spcPct val="100000"/>
              </a:lnSpc>
              <a:buFont typeface="Arial MT"/>
              <a:buChar char="•"/>
              <a:tabLst>
                <a:tab pos="356870" algn="l"/>
                <a:tab pos="357505" algn="l"/>
              </a:tabLst>
            </a:pPr>
            <a:r>
              <a:rPr sz="2400" spc="-15" dirty="0">
                <a:solidFill>
                  <a:srgbClr val="FF0000"/>
                </a:solidFill>
                <a:latin typeface="Calibri"/>
                <a:cs typeface="Calibri"/>
              </a:rPr>
              <a:t>Point-to-Point</a:t>
            </a:r>
            <a:r>
              <a:rPr sz="2400" spc="-70" dirty="0">
                <a:solidFill>
                  <a:srgbClr val="FF0000"/>
                </a:solidFill>
                <a:latin typeface="Calibri"/>
                <a:cs typeface="Calibri"/>
              </a:rPr>
              <a:t> </a:t>
            </a:r>
            <a:r>
              <a:rPr sz="2400" spc="-15" dirty="0">
                <a:solidFill>
                  <a:srgbClr val="FF0000"/>
                </a:solidFill>
                <a:latin typeface="Calibri"/>
                <a:cs typeface="Calibri"/>
              </a:rPr>
              <a:t>Protocol</a:t>
            </a:r>
            <a:r>
              <a:rPr sz="2400" spc="-25" dirty="0">
                <a:solidFill>
                  <a:srgbClr val="FF0000"/>
                </a:solidFill>
                <a:latin typeface="Calibri"/>
                <a:cs typeface="Calibri"/>
              </a:rPr>
              <a:t> </a:t>
            </a:r>
            <a:r>
              <a:rPr sz="2400" dirty="0">
                <a:solidFill>
                  <a:srgbClr val="FF0000"/>
                </a:solidFill>
                <a:latin typeface="Calibri"/>
                <a:cs typeface="Calibri"/>
              </a:rPr>
              <a:t>(PPP)</a:t>
            </a:r>
            <a:r>
              <a:rPr sz="2400" spc="-35" dirty="0">
                <a:solidFill>
                  <a:srgbClr val="FF0000"/>
                </a:solidFill>
                <a:latin typeface="Calibri"/>
                <a:cs typeface="Calibri"/>
              </a:rPr>
              <a:t> </a:t>
            </a:r>
            <a:r>
              <a:rPr sz="2400" dirty="0">
                <a:latin typeface="Calibri"/>
                <a:cs typeface="Calibri"/>
              </a:rPr>
              <a:t>is</a:t>
            </a:r>
            <a:r>
              <a:rPr sz="2400" spc="10" dirty="0">
                <a:latin typeface="Calibri"/>
                <a:cs typeface="Calibri"/>
              </a:rPr>
              <a:t> </a:t>
            </a:r>
            <a:r>
              <a:rPr sz="2400" dirty="0">
                <a:latin typeface="Calibri"/>
                <a:cs typeface="Calibri"/>
              </a:rPr>
              <a:t>a</a:t>
            </a:r>
            <a:r>
              <a:rPr sz="2400" spc="-5" dirty="0">
                <a:latin typeface="Calibri"/>
                <a:cs typeface="Calibri"/>
              </a:rPr>
              <a:t> byte-oriented</a:t>
            </a:r>
            <a:r>
              <a:rPr sz="2400" spc="-70" dirty="0">
                <a:latin typeface="Calibri"/>
                <a:cs typeface="Calibri"/>
              </a:rPr>
              <a:t> </a:t>
            </a:r>
            <a:r>
              <a:rPr sz="2400" spc="-10" dirty="0">
                <a:latin typeface="Calibri"/>
                <a:cs typeface="Calibri"/>
              </a:rPr>
              <a:t>protocol.</a:t>
            </a:r>
            <a:endParaRPr sz="2400">
              <a:latin typeface="Calibri"/>
              <a:cs typeface="Calibri"/>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044" y="1853260"/>
            <a:ext cx="5962015" cy="391795"/>
          </a:xfrm>
          <a:prstGeom prst="rect">
            <a:avLst/>
          </a:prstGeom>
        </p:spPr>
        <p:txBody>
          <a:bodyPr vert="horz" wrap="square" lIns="0" tIns="12700" rIns="0" bIns="0" rtlCol="0">
            <a:spAutoFit/>
          </a:bodyPr>
          <a:lstStyle/>
          <a:p>
            <a:pPr marL="12700">
              <a:lnSpc>
                <a:spcPct val="100000"/>
              </a:lnSpc>
              <a:spcBef>
                <a:spcPts val="100"/>
              </a:spcBef>
              <a:tabLst>
                <a:tab pos="1338580" algn="l"/>
              </a:tabLst>
            </a:pPr>
            <a:r>
              <a:rPr sz="2400" spc="-45" dirty="0">
                <a:solidFill>
                  <a:srgbClr val="800080"/>
                </a:solidFill>
                <a:latin typeface="Times New Roman"/>
                <a:cs typeface="Times New Roman"/>
              </a:rPr>
              <a:t>Table</a:t>
            </a:r>
            <a:r>
              <a:rPr sz="2400" spc="-30" dirty="0">
                <a:solidFill>
                  <a:srgbClr val="800080"/>
                </a:solidFill>
                <a:latin typeface="Times New Roman"/>
                <a:cs typeface="Times New Roman"/>
              </a:rPr>
              <a:t> </a:t>
            </a:r>
            <a:r>
              <a:rPr sz="2400" dirty="0">
                <a:solidFill>
                  <a:srgbClr val="800080"/>
                </a:solidFill>
                <a:latin typeface="Times New Roman"/>
                <a:cs typeface="Times New Roman"/>
              </a:rPr>
              <a:t>1.2	</a:t>
            </a:r>
            <a:r>
              <a:rPr sz="2000" i="1" spc="5" dirty="0">
                <a:latin typeface="Times New Roman"/>
                <a:cs typeface="Times New Roman"/>
              </a:rPr>
              <a:t>Summary</a:t>
            </a:r>
            <a:r>
              <a:rPr sz="2000" i="1" spc="-55" dirty="0">
                <a:latin typeface="Times New Roman"/>
                <a:cs typeface="Times New Roman"/>
              </a:rPr>
              <a:t> </a:t>
            </a:r>
            <a:r>
              <a:rPr sz="2000" i="1" dirty="0">
                <a:latin typeface="Times New Roman"/>
                <a:cs typeface="Times New Roman"/>
              </a:rPr>
              <a:t>of</a:t>
            </a:r>
            <a:r>
              <a:rPr sz="2000" i="1" spc="-15" dirty="0">
                <a:latin typeface="Times New Roman"/>
                <a:cs typeface="Times New Roman"/>
              </a:rPr>
              <a:t> </a:t>
            </a:r>
            <a:r>
              <a:rPr sz="2000" i="1" spc="-5" dirty="0">
                <a:latin typeface="Times New Roman"/>
                <a:cs typeface="Times New Roman"/>
              </a:rPr>
              <a:t>Fast</a:t>
            </a:r>
            <a:r>
              <a:rPr sz="2000" i="1" spc="-15" dirty="0">
                <a:latin typeface="Times New Roman"/>
                <a:cs typeface="Times New Roman"/>
              </a:rPr>
              <a:t> </a:t>
            </a:r>
            <a:r>
              <a:rPr sz="2000" i="1" spc="-5" dirty="0">
                <a:latin typeface="Times New Roman"/>
                <a:cs typeface="Times New Roman"/>
              </a:rPr>
              <a:t>Ethernet</a:t>
            </a:r>
            <a:r>
              <a:rPr sz="2000" i="1" spc="40" dirty="0">
                <a:latin typeface="Times New Roman"/>
                <a:cs typeface="Times New Roman"/>
              </a:rPr>
              <a:t> </a:t>
            </a:r>
            <a:r>
              <a:rPr sz="2000" i="1" dirty="0">
                <a:latin typeface="Times New Roman"/>
                <a:cs typeface="Times New Roman"/>
              </a:rPr>
              <a:t>implementations</a:t>
            </a:r>
            <a:endParaRPr sz="2000">
              <a:latin typeface="Times New Roman"/>
              <a:cs typeface="Times New Roman"/>
            </a:endParaRPr>
          </a:p>
        </p:txBody>
      </p:sp>
      <p:pic>
        <p:nvPicPr>
          <p:cNvPr id="3" name="object 3"/>
          <p:cNvPicPr/>
          <p:nvPr/>
        </p:nvPicPr>
        <p:blipFill>
          <a:blip r:embed="rId2" cstate="print"/>
          <a:stretch>
            <a:fillRect/>
          </a:stretch>
        </p:blipFill>
        <p:spPr>
          <a:xfrm>
            <a:off x="735457" y="2474146"/>
            <a:ext cx="7486583" cy="2523006"/>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047" y="0"/>
            <a:ext cx="9153525" cy="1381125"/>
            <a:chOff x="-3047" y="0"/>
            <a:chExt cx="9153525" cy="1381125"/>
          </a:xfrm>
        </p:grpSpPr>
        <p:sp>
          <p:nvSpPr>
            <p:cNvPr id="3" name="object 3"/>
            <p:cNvSpPr/>
            <p:nvPr/>
          </p:nvSpPr>
          <p:spPr>
            <a:xfrm>
              <a:off x="1524" y="1524"/>
              <a:ext cx="9144000" cy="1371600"/>
            </a:xfrm>
            <a:custGeom>
              <a:avLst/>
              <a:gdLst/>
              <a:ahLst/>
              <a:cxnLst/>
              <a:rect l="l" t="t" r="r" b="b"/>
              <a:pathLst>
                <a:path w="9144000" h="1371600">
                  <a:moveTo>
                    <a:pt x="9144000" y="0"/>
                  </a:moveTo>
                  <a:lnTo>
                    <a:pt x="0" y="0"/>
                  </a:lnTo>
                  <a:lnTo>
                    <a:pt x="0" y="1371600"/>
                  </a:lnTo>
                  <a:lnTo>
                    <a:pt x="9144000" y="1371600"/>
                  </a:lnTo>
                  <a:lnTo>
                    <a:pt x="9144000" y="0"/>
                  </a:lnTo>
                  <a:close/>
                </a:path>
              </a:pathLst>
            </a:custGeom>
            <a:solidFill>
              <a:srgbClr val="33CCFF"/>
            </a:solidFill>
          </p:spPr>
          <p:txBody>
            <a:bodyPr wrap="square" lIns="0" tIns="0" rIns="0" bIns="0" rtlCol="0"/>
            <a:lstStyle/>
            <a:p>
              <a:endParaRPr/>
            </a:p>
          </p:txBody>
        </p:sp>
        <p:sp>
          <p:nvSpPr>
            <p:cNvPr id="4" name="object 4"/>
            <p:cNvSpPr/>
            <p:nvPr/>
          </p:nvSpPr>
          <p:spPr>
            <a:xfrm>
              <a:off x="1524" y="1524"/>
              <a:ext cx="9144000" cy="1371600"/>
            </a:xfrm>
            <a:custGeom>
              <a:avLst/>
              <a:gdLst/>
              <a:ahLst/>
              <a:cxnLst/>
              <a:rect l="l" t="t" r="r" b="b"/>
              <a:pathLst>
                <a:path w="9144000" h="1371600">
                  <a:moveTo>
                    <a:pt x="0" y="1371600"/>
                  </a:moveTo>
                  <a:lnTo>
                    <a:pt x="9144000" y="1371600"/>
                  </a:lnTo>
                  <a:lnTo>
                    <a:pt x="9144000" y="0"/>
                  </a:lnTo>
                  <a:lnTo>
                    <a:pt x="0" y="0"/>
                  </a:lnTo>
                  <a:lnTo>
                    <a:pt x="0" y="1371600"/>
                  </a:lnTo>
                  <a:close/>
                </a:path>
              </a:pathLst>
            </a:custGeom>
            <a:ln w="9144">
              <a:solidFill>
                <a:srgbClr val="000000"/>
              </a:solidFill>
            </a:ln>
          </p:spPr>
          <p:txBody>
            <a:bodyPr wrap="square" lIns="0" tIns="0" rIns="0" bIns="0" rtlCol="0"/>
            <a:lstStyle/>
            <a:p>
              <a:endParaRPr/>
            </a:p>
          </p:txBody>
        </p:sp>
        <p:pic>
          <p:nvPicPr>
            <p:cNvPr id="5" name="object 5"/>
            <p:cNvPicPr/>
            <p:nvPr/>
          </p:nvPicPr>
          <p:blipFill>
            <a:blip r:embed="rId2" cstate="print"/>
            <a:stretch>
              <a:fillRect/>
            </a:stretch>
          </p:blipFill>
          <p:spPr>
            <a:xfrm>
              <a:off x="173736" y="371830"/>
              <a:ext cx="2933446" cy="513359"/>
            </a:xfrm>
            <a:prstGeom prst="rect">
              <a:avLst/>
            </a:prstGeom>
          </p:spPr>
        </p:pic>
      </p:grpSp>
      <p:sp>
        <p:nvSpPr>
          <p:cNvPr id="6" name="object 6"/>
          <p:cNvSpPr txBox="1"/>
          <p:nvPr/>
        </p:nvSpPr>
        <p:spPr>
          <a:xfrm>
            <a:off x="307340" y="430225"/>
            <a:ext cx="2658110" cy="300355"/>
          </a:xfrm>
          <a:prstGeom prst="rect">
            <a:avLst/>
          </a:prstGeom>
        </p:spPr>
        <p:txBody>
          <a:bodyPr vert="horz" wrap="square" lIns="0" tIns="12700" rIns="0" bIns="0" rtlCol="0">
            <a:spAutoFit/>
          </a:bodyPr>
          <a:lstStyle/>
          <a:p>
            <a:pPr marL="12700">
              <a:lnSpc>
                <a:spcPct val="100000"/>
              </a:lnSpc>
              <a:spcBef>
                <a:spcPts val="100"/>
              </a:spcBef>
              <a:tabLst>
                <a:tab pos="469900" algn="l"/>
              </a:tabLst>
            </a:pPr>
            <a:r>
              <a:rPr sz="1800" dirty="0">
                <a:latin typeface="Times New Roman"/>
                <a:cs typeface="Times New Roman"/>
              </a:rPr>
              <a:t>1.5	</a:t>
            </a:r>
            <a:r>
              <a:rPr sz="1800" spc="-15" dirty="0">
                <a:latin typeface="Times New Roman"/>
                <a:cs typeface="Times New Roman"/>
              </a:rPr>
              <a:t>GIGABIT</a:t>
            </a:r>
            <a:r>
              <a:rPr sz="1800" dirty="0">
                <a:latin typeface="Times New Roman"/>
                <a:cs typeface="Times New Roman"/>
              </a:rPr>
              <a:t> </a:t>
            </a:r>
            <a:r>
              <a:rPr sz="1800" spc="-5" dirty="0">
                <a:latin typeface="Times New Roman"/>
                <a:cs typeface="Times New Roman"/>
              </a:rPr>
              <a:t>ETHERNET</a:t>
            </a:r>
            <a:endParaRPr sz="1800">
              <a:latin typeface="Times New Roman"/>
              <a:cs typeface="Times New Roman"/>
            </a:endParaRPr>
          </a:p>
        </p:txBody>
      </p:sp>
      <p:grpSp>
        <p:nvGrpSpPr>
          <p:cNvPr id="7" name="object 7"/>
          <p:cNvGrpSpPr/>
          <p:nvPr/>
        </p:nvGrpSpPr>
        <p:grpSpPr>
          <a:xfrm>
            <a:off x="21335" y="1453934"/>
            <a:ext cx="8517890" cy="1644650"/>
            <a:chOff x="21335" y="1453934"/>
            <a:chExt cx="8517890" cy="1644650"/>
          </a:xfrm>
        </p:grpSpPr>
        <p:pic>
          <p:nvPicPr>
            <p:cNvPr id="8" name="object 8"/>
            <p:cNvPicPr/>
            <p:nvPr/>
          </p:nvPicPr>
          <p:blipFill>
            <a:blip r:embed="rId3" cstate="print"/>
            <a:stretch>
              <a:fillRect/>
            </a:stretch>
          </p:blipFill>
          <p:spPr>
            <a:xfrm>
              <a:off x="268375" y="1670460"/>
              <a:ext cx="532084" cy="273011"/>
            </a:xfrm>
            <a:prstGeom prst="rect">
              <a:avLst/>
            </a:prstGeom>
          </p:spPr>
        </p:pic>
        <p:pic>
          <p:nvPicPr>
            <p:cNvPr id="9" name="object 9"/>
            <p:cNvPicPr/>
            <p:nvPr/>
          </p:nvPicPr>
          <p:blipFill>
            <a:blip r:embed="rId4" cstate="print"/>
            <a:stretch>
              <a:fillRect/>
            </a:stretch>
          </p:blipFill>
          <p:spPr>
            <a:xfrm>
              <a:off x="701040" y="1453934"/>
              <a:ext cx="1141272" cy="790790"/>
            </a:xfrm>
            <a:prstGeom prst="rect">
              <a:avLst/>
            </a:prstGeom>
          </p:spPr>
        </p:pic>
        <p:pic>
          <p:nvPicPr>
            <p:cNvPr id="10" name="object 10"/>
            <p:cNvPicPr/>
            <p:nvPr/>
          </p:nvPicPr>
          <p:blipFill>
            <a:blip r:embed="rId5" cstate="print"/>
            <a:stretch>
              <a:fillRect/>
            </a:stretch>
          </p:blipFill>
          <p:spPr>
            <a:xfrm>
              <a:off x="1514855" y="1453934"/>
              <a:ext cx="888314" cy="790790"/>
            </a:xfrm>
            <a:prstGeom prst="rect">
              <a:avLst/>
            </a:prstGeom>
          </p:spPr>
        </p:pic>
        <p:pic>
          <p:nvPicPr>
            <p:cNvPr id="11" name="object 11"/>
            <p:cNvPicPr/>
            <p:nvPr/>
          </p:nvPicPr>
          <p:blipFill>
            <a:blip r:embed="rId6" cstate="print"/>
            <a:stretch>
              <a:fillRect/>
            </a:stretch>
          </p:blipFill>
          <p:spPr>
            <a:xfrm>
              <a:off x="2075687" y="1453934"/>
              <a:ext cx="827316" cy="790790"/>
            </a:xfrm>
            <a:prstGeom prst="rect">
              <a:avLst/>
            </a:prstGeom>
          </p:spPr>
        </p:pic>
        <p:pic>
          <p:nvPicPr>
            <p:cNvPr id="12" name="object 12"/>
            <p:cNvPicPr/>
            <p:nvPr/>
          </p:nvPicPr>
          <p:blipFill>
            <a:blip r:embed="rId7" cstate="print"/>
            <a:stretch>
              <a:fillRect/>
            </a:stretch>
          </p:blipFill>
          <p:spPr>
            <a:xfrm>
              <a:off x="2578608" y="1453934"/>
              <a:ext cx="1119949" cy="790790"/>
            </a:xfrm>
            <a:prstGeom prst="rect">
              <a:avLst/>
            </a:prstGeom>
          </p:spPr>
        </p:pic>
        <p:pic>
          <p:nvPicPr>
            <p:cNvPr id="13" name="object 13"/>
            <p:cNvPicPr/>
            <p:nvPr/>
          </p:nvPicPr>
          <p:blipFill>
            <a:blip r:embed="rId8" cstate="print"/>
            <a:stretch>
              <a:fillRect/>
            </a:stretch>
          </p:blipFill>
          <p:spPr>
            <a:xfrm>
              <a:off x="3371088" y="1453934"/>
              <a:ext cx="1400428" cy="790790"/>
            </a:xfrm>
            <a:prstGeom prst="rect">
              <a:avLst/>
            </a:prstGeom>
          </p:spPr>
        </p:pic>
        <p:pic>
          <p:nvPicPr>
            <p:cNvPr id="14" name="object 14"/>
            <p:cNvPicPr/>
            <p:nvPr/>
          </p:nvPicPr>
          <p:blipFill>
            <a:blip r:embed="rId9" cstate="print"/>
            <a:stretch>
              <a:fillRect/>
            </a:stretch>
          </p:blipFill>
          <p:spPr>
            <a:xfrm>
              <a:off x="4443983" y="1453934"/>
              <a:ext cx="1104684" cy="790790"/>
            </a:xfrm>
            <a:prstGeom prst="rect">
              <a:avLst/>
            </a:prstGeom>
          </p:spPr>
        </p:pic>
        <p:pic>
          <p:nvPicPr>
            <p:cNvPr id="15" name="object 15"/>
            <p:cNvPicPr/>
            <p:nvPr/>
          </p:nvPicPr>
          <p:blipFill>
            <a:blip r:embed="rId10" cstate="print"/>
            <a:stretch>
              <a:fillRect/>
            </a:stretch>
          </p:blipFill>
          <p:spPr>
            <a:xfrm>
              <a:off x="5221224" y="1453934"/>
              <a:ext cx="1043749" cy="790790"/>
            </a:xfrm>
            <a:prstGeom prst="rect">
              <a:avLst/>
            </a:prstGeom>
          </p:spPr>
        </p:pic>
        <p:pic>
          <p:nvPicPr>
            <p:cNvPr id="16" name="object 16"/>
            <p:cNvPicPr/>
            <p:nvPr/>
          </p:nvPicPr>
          <p:blipFill>
            <a:blip r:embed="rId11" cstate="print"/>
            <a:stretch>
              <a:fillRect/>
            </a:stretch>
          </p:blipFill>
          <p:spPr>
            <a:xfrm>
              <a:off x="5937503" y="1453934"/>
              <a:ext cx="1601597" cy="790790"/>
            </a:xfrm>
            <a:prstGeom prst="rect">
              <a:avLst/>
            </a:prstGeom>
          </p:spPr>
        </p:pic>
        <p:pic>
          <p:nvPicPr>
            <p:cNvPr id="17" name="object 17"/>
            <p:cNvPicPr/>
            <p:nvPr/>
          </p:nvPicPr>
          <p:blipFill>
            <a:blip r:embed="rId12" cstate="print"/>
            <a:stretch>
              <a:fillRect/>
            </a:stretch>
          </p:blipFill>
          <p:spPr>
            <a:xfrm>
              <a:off x="7214616" y="1453934"/>
              <a:ext cx="748093" cy="790790"/>
            </a:xfrm>
            <a:prstGeom prst="rect">
              <a:avLst/>
            </a:prstGeom>
          </p:spPr>
        </p:pic>
        <p:pic>
          <p:nvPicPr>
            <p:cNvPr id="18" name="object 18"/>
            <p:cNvPicPr/>
            <p:nvPr/>
          </p:nvPicPr>
          <p:blipFill>
            <a:blip r:embed="rId13" cstate="print"/>
            <a:stretch>
              <a:fillRect/>
            </a:stretch>
          </p:blipFill>
          <p:spPr>
            <a:xfrm>
              <a:off x="7635240" y="1453934"/>
              <a:ext cx="903528" cy="790790"/>
            </a:xfrm>
            <a:prstGeom prst="rect">
              <a:avLst/>
            </a:prstGeom>
          </p:spPr>
        </p:pic>
        <p:pic>
          <p:nvPicPr>
            <p:cNvPr id="19" name="object 19"/>
            <p:cNvPicPr/>
            <p:nvPr/>
          </p:nvPicPr>
          <p:blipFill>
            <a:blip r:embed="rId14" cstate="print"/>
            <a:stretch>
              <a:fillRect/>
            </a:stretch>
          </p:blipFill>
          <p:spPr>
            <a:xfrm>
              <a:off x="21335" y="1880654"/>
              <a:ext cx="1400429" cy="790790"/>
            </a:xfrm>
            <a:prstGeom prst="rect">
              <a:avLst/>
            </a:prstGeom>
          </p:spPr>
        </p:pic>
        <p:pic>
          <p:nvPicPr>
            <p:cNvPr id="20" name="object 20"/>
            <p:cNvPicPr/>
            <p:nvPr/>
          </p:nvPicPr>
          <p:blipFill>
            <a:blip r:embed="rId15" cstate="print"/>
            <a:stretch>
              <a:fillRect/>
            </a:stretch>
          </p:blipFill>
          <p:spPr>
            <a:xfrm>
              <a:off x="1103375" y="1880654"/>
              <a:ext cx="748093" cy="790790"/>
            </a:xfrm>
            <a:prstGeom prst="rect">
              <a:avLst/>
            </a:prstGeom>
          </p:spPr>
        </p:pic>
        <p:pic>
          <p:nvPicPr>
            <p:cNvPr id="21" name="object 21"/>
            <p:cNvPicPr/>
            <p:nvPr/>
          </p:nvPicPr>
          <p:blipFill>
            <a:blip r:embed="rId16" cstate="print"/>
            <a:stretch>
              <a:fillRect/>
            </a:stretch>
          </p:blipFill>
          <p:spPr>
            <a:xfrm>
              <a:off x="1533144" y="1880654"/>
              <a:ext cx="906602" cy="790790"/>
            </a:xfrm>
            <a:prstGeom prst="rect">
              <a:avLst/>
            </a:prstGeom>
          </p:spPr>
        </p:pic>
        <p:pic>
          <p:nvPicPr>
            <p:cNvPr id="22" name="object 22"/>
            <p:cNvPicPr/>
            <p:nvPr/>
          </p:nvPicPr>
          <p:blipFill>
            <a:blip r:embed="rId17" cstate="print"/>
            <a:stretch>
              <a:fillRect/>
            </a:stretch>
          </p:blipFill>
          <p:spPr>
            <a:xfrm>
              <a:off x="2124456" y="1880654"/>
              <a:ext cx="1555877" cy="790790"/>
            </a:xfrm>
            <a:prstGeom prst="rect">
              <a:avLst/>
            </a:prstGeom>
          </p:spPr>
        </p:pic>
        <p:pic>
          <p:nvPicPr>
            <p:cNvPr id="23" name="object 23"/>
            <p:cNvPicPr/>
            <p:nvPr/>
          </p:nvPicPr>
          <p:blipFill>
            <a:blip r:embed="rId18" cstate="print"/>
            <a:stretch>
              <a:fillRect/>
            </a:stretch>
          </p:blipFill>
          <p:spPr>
            <a:xfrm>
              <a:off x="3364991" y="1880654"/>
              <a:ext cx="1692910" cy="790790"/>
            </a:xfrm>
            <a:prstGeom prst="rect">
              <a:avLst/>
            </a:prstGeom>
          </p:spPr>
        </p:pic>
        <p:pic>
          <p:nvPicPr>
            <p:cNvPr id="24" name="object 24"/>
            <p:cNvPicPr/>
            <p:nvPr/>
          </p:nvPicPr>
          <p:blipFill>
            <a:blip r:embed="rId19" cstate="print"/>
            <a:stretch>
              <a:fillRect/>
            </a:stretch>
          </p:blipFill>
          <p:spPr>
            <a:xfrm>
              <a:off x="4739639" y="1880654"/>
              <a:ext cx="1662430" cy="790790"/>
            </a:xfrm>
            <a:prstGeom prst="rect">
              <a:avLst/>
            </a:prstGeom>
          </p:spPr>
        </p:pic>
        <p:pic>
          <p:nvPicPr>
            <p:cNvPr id="25" name="object 25"/>
            <p:cNvPicPr/>
            <p:nvPr/>
          </p:nvPicPr>
          <p:blipFill>
            <a:blip r:embed="rId20" cstate="print"/>
            <a:stretch>
              <a:fillRect/>
            </a:stretch>
          </p:blipFill>
          <p:spPr>
            <a:xfrm>
              <a:off x="6086856" y="1880654"/>
              <a:ext cx="586549" cy="790790"/>
            </a:xfrm>
            <a:prstGeom prst="rect">
              <a:avLst/>
            </a:prstGeom>
          </p:spPr>
        </p:pic>
        <p:pic>
          <p:nvPicPr>
            <p:cNvPr id="26" name="object 26"/>
            <p:cNvPicPr/>
            <p:nvPr/>
          </p:nvPicPr>
          <p:blipFill>
            <a:blip r:embed="rId21" cstate="print"/>
            <a:stretch>
              <a:fillRect/>
            </a:stretch>
          </p:blipFill>
          <p:spPr>
            <a:xfrm>
              <a:off x="6202680" y="1880654"/>
              <a:ext cx="1183970" cy="790790"/>
            </a:xfrm>
            <a:prstGeom prst="rect">
              <a:avLst/>
            </a:prstGeom>
          </p:spPr>
        </p:pic>
        <p:pic>
          <p:nvPicPr>
            <p:cNvPr id="27" name="object 27"/>
            <p:cNvPicPr/>
            <p:nvPr/>
          </p:nvPicPr>
          <p:blipFill>
            <a:blip r:embed="rId22" cstate="print"/>
            <a:stretch>
              <a:fillRect/>
            </a:stretch>
          </p:blipFill>
          <p:spPr>
            <a:xfrm>
              <a:off x="7071359" y="1880654"/>
              <a:ext cx="1378966" cy="790790"/>
            </a:xfrm>
            <a:prstGeom prst="rect">
              <a:avLst/>
            </a:prstGeom>
          </p:spPr>
        </p:pic>
        <p:pic>
          <p:nvPicPr>
            <p:cNvPr id="28" name="object 28"/>
            <p:cNvPicPr/>
            <p:nvPr/>
          </p:nvPicPr>
          <p:blipFill>
            <a:blip r:embed="rId23" cstate="print"/>
            <a:stretch>
              <a:fillRect/>
            </a:stretch>
          </p:blipFill>
          <p:spPr>
            <a:xfrm>
              <a:off x="7979664" y="1880654"/>
              <a:ext cx="559104" cy="790790"/>
            </a:xfrm>
            <a:prstGeom prst="rect">
              <a:avLst/>
            </a:prstGeom>
          </p:spPr>
        </p:pic>
        <p:pic>
          <p:nvPicPr>
            <p:cNvPr id="29" name="object 29"/>
            <p:cNvPicPr/>
            <p:nvPr/>
          </p:nvPicPr>
          <p:blipFill>
            <a:blip r:embed="rId24" cstate="print"/>
            <a:stretch>
              <a:fillRect/>
            </a:stretch>
          </p:blipFill>
          <p:spPr>
            <a:xfrm>
              <a:off x="21335" y="2307374"/>
              <a:ext cx="1007160" cy="790790"/>
            </a:xfrm>
            <a:prstGeom prst="rect">
              <a:avLst/>
            </a:prstGeom>
          </p:spPr>
        </p:pic>
        <p:pic>
          <p:nvPicPr>
            <p:cNvPr id="30" name="object 30"/>
            <p:cNvPicPr/>
            <p:nvPr/>
          </p:nvPicPr>
          <p:blipFill>
            <a:blip r:embed="rId25" cstate="print"/>
            <a:stretch>
              <a:fillRect/>
            </a:stretch>
          </p:blipFill>
          <p:spPr>
            <a:xfrm>
              <a:off x="643127" y="2307374"/>
              <a:ext cx="1238834" cy="790790"/>
            </a:xfrm>
            <a:prstGeom prst="rect">
              <a:avLst/>
            </a:prstGeom>
          </p:spPr>
        </p:pic>
        <p:pic>
          <p:nvPicPr>
            <p:cNvPr id="31" name="object 31"/>
            <p:cNvPicPr/>
            <p:nvPr/>
          </p:nvPicPr>
          <p:blipFill>
            <a:blip r:embed="rId26" cstate="print"/>
            <a:stretch>
              <a:fillRect/>
            </a:stretch>
          </p:blipFill>
          <p:spPr>
            <a:xfrm>
              <a:off x="1502663" y="2307374"/>
              <a:ext cx="1939798" cy="790790"/>
            </a:xfrm>
            <a:prstGeom prst="rect">
              <a:avLst/>
            </a:prstGeom>
          </p:spPr>
        </p:pic>
        <p:pic>
          <p:nvPicPr>
            <p:cNvPr id="32" name="object 32"/>
            <p:cNvPicPr/>
            <p:nvPr/>
          </p:nvPicPr>
          <p:blipFill>
            <a:blip r:embed="rId27" cstate="print"/>
            <a:stretch>
              <a:fillRect/>
            </a:stretch>
          </p:blipFill>
          <p:spPr>
            <a:xfrm>
              <a:off x="3051047" y="2307374"/>
              <a:ext cx="1150416" cy="790790"/>
            </a:xfrm>
            <a:prstGeom prst="rect">
              <a:avLst/>
            </a:prstGeom>
          </p:spPr>
        </p:pic>
        <p:pic>
          <p:nvPicPr>
            <p:cNvPr id="33" name="object 33"/>
            <p:cNvPicPr/>
            <p:nvPr/>
          </p:nvPicPr>
          <p:blipFill>
            <a:blip r:embed="rId28" cstate="print"/>
            <a:stretch>
              <a:fillRect/>
            </a:stretch>
          </p:blipFill>
          <p:spPr>
            <a:xfrm>
              <a:off x="3810000" y="2307374"/>
              <a:ext cx="909637" cy="790790"/>
            </a:xfrm>
            <a:prstGeom prst="rect">
              <a:avLst/>
            </a:prstGeom>
          </p:spPr>
        </p:pic>
        <p:pic>
          <p:nvPicPr>
            <p:cNvPr id="34" name="object 34"/>
            <p:cNvPicPr/>
            <p:nvPr/>
          </p:nvPicPr>
          <p:blipFill>
            <a:blip r:embed="rId29" cstate="print"/>
            <a:stretch>
              <a:fillRect/>
            </a:stretch>
          </p:blipFill>
          <p:spPr>
            <a:xfrm>
              <a:off x="4334256" y="2307374"/>
              <a:ext cx="1729486" cy="790790"/>
            </a:xfrm>
            <a:prstGeom prst="rect">
              <a:avLst/>
            </a:prstGeom>
          </p:spPr>
        </p:pic>
        <p:pic>
          <p:nvPicPr>
            <p:cNvPr id="35" name="object 35"/>
            <p:cNvPicPr/>
            <p:nvPr/>
          </p:nvPicPr>
          <p:blipFill>
            <a:blip r:embed="rId30" cstate="print"/>
            <a:stretch>
              <a:fillRect/>
            </a:stretch>
          </p:blipFill>
          <p:spPr>
            <a:xfrm>
              <a:off x="5672327" y="2307374"/>
              <a:ext cx="1010234" cy="790790"/>
            </a:xfrm>
            <a:prstGeom prst="rect">
              <a:avLst/>
            </a:prstGeom>
          </p:spPr>
        </p:pic>
        <p:pic>
          <p:nvPicPr>
            <p:cNvPr id="36" name="object 36"/>
            <p:cNvPicPr/>
            <p:nvPr/>
          </p:nvPicPr>
          <p:blipFill>
            <a:blip r:embed="rId23" cstate="print"/>
            <a:stretch>
              <a:fillRect/>
            </a:stretch>
          </p:blipFill>
          <p:spPr>
            <a:xfrm>
              <a:off x="6211824" y="2307374"/>
              <a:ext cx="559104" cy="790790"/>
            </a:xfrm>
            <a:prstGeom prst="rect">
              <a:avLst/>
            </a:prstGeom>
          </p:spPr>
        </p:pic>
        <p:pic>
          <p:nvPicPr>
            <p:cNvPr id="37" name="object 37"/>
            <p:cNvPicPr/>
            <p:nvPr/>
          </p:nvPicPr>
          <p:blipFill>
            <a:blip r:embed="rId31" cstate="print"/>
            <a:stretch>
              <a:fillRect/>
            </a:stretch>
          </p:blipFill>
          <p:spPr>
            <a:xfrm>
              <a:off x="6300215" y="2307374"/>
              <a:ext cx="650570" cy="790790"/>
            </a:xfrm>
            <a:prstGeom prst="rect">
              <a:avLst/>
            </a:prstGeom>
          </p:spPr>
        </p:pic>
        <p:pic>
          <p:nvPicPr>
            <p:cNvPr id="38" name="object 38"/>
            <p:cNvPicPr/>
            <p:nvPr/>
          </p:nvPicPr>
          <p:blipFill>
            <a:blip r:embed="rId32" cstate="print"/>
            <a:stretch>
              <a:fillRect/>
            </a:stretch>
          </p:blipFill>
          <p:spPr>
            <a:xfrm>
              <a:off x="6480047" y="2307374"/>
              <a:ext cx="610958" cy="790790"/>
            </a:xfrm>
            <a:prstGeom prst="rect">
              <a:avLst/>
            </a:prstGeom>
          </p:spPr>
        </p:pic>
        <p:pic>
          <p:nvPicPr>
            <p:cNvPr id="39" name="object 39"/>
            <p:cNvPicPr/>
            <p:nvPr/>
          </p:nvPicPr>
          <p:blipFill>
            <a:blip r:embed="rId23" cstate="print"/>
            <a:stretch>
              <a:fillRect/>
            </a:stretch>
          </p:blipFill>
          <p:spPr>
            <a:xfrm>
              <a:off x="6620255" y="2307374"/>
              <a:ext cx="559104" cy="790790"/>
            </a:xfrm>
            <a:prstGeom prst="rect">
              <a:avLst/>
            </a:prstGeom>
          </p:spPr>
        </p:pic>
      </p:grpSp>
      <p:sp>
        <p:nvSpPr>
          <p:cNvPr id="40" name="object 40"/>
          <p:cNvSpPr txBox="1">
            <a:spLocks noGrp="1"/>
          </p:cNvSpPr>
          <p:nvPr>
            <p:ph type="title"/>
          </p:nvPr>
        </p:nvSpPr>
        <p:spPr>
          <a:xfrm>
            <a:off x="231140" y="1546605"/>
            <a:ext cx="8077834" cy="1307465"/>
          </a:xfrm>
          <a:prstGeom prst="rect">
            <a:avLst/>
          </a:prstGeom>
        </p:spPr>
        <p:txBody>
          <a:bodyPr vert="horz" wrap="square" lIns="0" tIns="13335" rIns="0" bIns="0" rtlCol="0">
            <a:spAutoFit/>
          </a:bodyPr>
          <a:lstStyle/>
          <a:p>
            <a:pPr marL="12700" marR="5080" algn="just">
              <a:lnSpc>
                <a:spcPct val="100000"/>
              </a:lnSpc>
              <a:spcBef>
                <a:spcPts val="105"/>
              </a:spcBef>
            </a:pPr>
            <a:r>
              <a:rPr sz="2800" b="0" i="1" spc="5" dirty="0">
                <a:latin typeface="Times New Roman"/>
                <a:cs typeface="Times New Roman"/>
              </a:rPr>
              <a:t>The </a:t>
            </a:r>
            <a:r>
              <a:rPr sz="2800" b="0" i="1" spc="-10" dirty="0">
                <a:latin typeface="Times New Roman"/>
                <a:cs typeface="Times New Roman"/>
              </a:rPr>
              <a:t>need </a:t>
            </a:r>
            <a:r>
              <a:rPr sz="2800" b="0" i="1" spc="-5" dirty="0">
                <a:latin typeface="Times New Roman"/>
                <a:cs typeface="Times New Roman"/>
              </a:rPr>
              <a:t>for an </a:t>
            </a:r>
            <a:r>
              <a:rPr sz="2800" b="0" i="1" spc="-10" dirty="0">
                <a:latin typeface="Times New Roman"/>
                <a:cs typeface="Times New Roman"/>
              </a:rPr>
              <a:t>even </a:t>
            </a:r>
            <a:r>
              <a:rPr sz="2800" b="0" i="1" spc="-5" dirty="0">
                <a:latin typeface="Times New Roman"/>
                <a:cs typeface="Times New Roman"/>
              </a:rPr>
              <a:t>higher data rate </a:t>
            </a:r>
            <a:r>
              <a:rPr sz="2800" b="0" i="1" spc="-20" dirty="0">
                <a:latin typeface="Times New Roman"/>
                <a:cs typeface="Times New Roman"/>
              </a:rPr>
              <a:t>resulted </a:t>
            </a:r>
            <a:r>
              <a:rPr sz="2800" b="0" i="1" spc="-5" dirty="0">
                <a:latin typeface="Times New Roman"/>
                <a:cs typeface="Times New Roman"/>
              </a:rPr>
              <a:t>in the </a:t>
            </a:r>
            <a:r>
              <a:rPr sz="2800" b="0" i="1" dirty="0">
                <a:latin typeface="Times New Roman"/>
                <a:cs typeface="Times New Roman"/>
              </a:rPr>
              <a:t> </a:t>
            </a:r>
            <a:r>
              <a:rPr sz="2800" b="0" i="1" spc="-5" dirty="0">
                <a:latin typeface="Times New Roman"/>
                <a:cs typeface="Times New Roman"/>
              </a:rPr>
              <a:t>design of </a:t>
            </a:r>
            <a:r>
              <a:rPr sz="2800" b="0" i="1" dirty="0">
                <a:latin typeface="Times New Roman"/>
                <a:cs typeface="Times New Roman"/>
              </a:rPr>
              <a:t>the </a:t>
            </a:r>
            <a:r>
              <a:rPr sz="2800" b="0" i="1" spc="-10" dirty="0">
                <a:latin typeface="Times New Roman"/>
                <a:cs typeface="Times New Roman"/>
              </a:rPr>
              <a:t>Gigabit Ethernet </a:t>
            </a:r>
            <a:r>
              <a:rPr sz="2800" b="0" i="1" spc="-20" dirty="0">
                <a:latin typeface="Times New Roman"/>
                <a:cs typeface="Times New Roman"/>
              </a:rPr>
              <a:t>protocol </a:t>
            </a:r>
            <a:r>
              <a:rPr sz="2800" b="0" i="1" spc="-10" dirty="0">
                <a:latin typeface="Times New Roman"/>
                <a:cs typeface="Times New Roman"/>
              </a:rPr>
              <a:t>(1000 </a:t>
            </a:r>
            <a:r>
              <a:rPr sz="2800" b="0" i="1" spc="-5" dirty="0">
                <a:latin typeface="Times New Roman"/>
                <a:cs typeface="Times New Roman"/>
              </a:rPr>
              <a:t>Mbps). </a:t>
            </a:r>
            <a:r>
              <a:rPr sz="2800" b="0" i="1" dirty="0">
                <a:latin typeface="Times New Roman"/>
                <a:cs typeface="Times New Roman"/>
              </a:rPr>
              <a:t> </a:t>
            </a:r>
            <a:r>
              <a:rPr sz="2800" b="0" i="1" spc="5" dirty="0">
                <a:latin typeface="Times New Roman"/>
                <a:cs typeface="Times New Roman"/>
              </a:rPr>
              <a:t>The</a:t>
            </a:r>
            <a:r>
              <a:rPr sz="2800" b="0" i="1" spc="-25" dirty="0">
                <a:latin typeface="Times New Roman"/>
                <a:cs typeface="Times New Roman"/>
              </a:rPr>
              <a:t> </a:t>
            </a:r>
            <a:r>
              <a:rPr sz="2800" b="0" i="1" spc="-5" dirty="0">
                <a:latin typeface="Times New Roman"/>
                <a:cs typeface="Times New Roman"/>
              </a:rPr>
              <a:t>IEEE</a:t>
            </a:r>
            <a:r>
              <a:rPr sz="2800" b="0" i="1" spc="10" dirty="0">
                <a:latin typeface="Times New Roman"/>
                <a:cs typeface="Times New Roman"/>
              </a:rPr>
              <a:t> </a:t>
            </a:r>
            <a:r>
              <a:rPr sz="2800" b="0" i="1" dirty="0">
                <a:latin typeface="Times New Roman"/>
                <a:cs typeface="Times New Roman"/>
              </a:rPr>
              <a:t>committee</a:t>
            </a:r>
            <a:r>
              <a:rPr sz="2800" b="0" i="1" spc="-60" dirty="0">
                <a:latin typeface="Times New Roman"/>
                <a:cs typeface="Times New Roman"/>
              </a:rPr>
              <a:t> </a:t>
            </a:r>
            <a:r>
              <a:rPr sz="2800" b="0" i="1" spc="5" dirty="0">
                <a:latin typeface="Times New Roman"/>
                <a:cs typeface="Times New Roman"/>
              </a:rPr>
              <a:t>calls</a:t>
            </a:r>
            <a:r>
              <a:rPr sz="2800" b="0" i="1" spc="-55" dirty="0">
                <a:latin typeface="Times New Roman"/>
                <a:cs typeface="Times New Roman"/>
              </a:rPr>
              <a:t> </a:t>
            </a:r>
            <a:r>
              <a:rPr sz="2800" b="0" i="1" spc="5" dirty="0">
                <a:latin typeface="Times New Roman"/>
                <a:cs typeface="Times New Roman"/>
              </a:rPr>
              <a:t>the</a:t>
            </a:r>
            <a:r>
              <a:rPr sz="2800" b="0" i="1" spc="-30" dirty="0">
                <a:latin typeface="Times New Roman"/>
                <a:cs typeface="Times New Roman"/>
              </a:rPr>
              <a:t> </a:t>
            </a:r>
            <a:r>
              <a:rPr sz="2800" b="0" i="1" spc="-10" dirty="0">
                <a:latin typeface="Times New Roman"/>
                <a:cs typeface="Times New Roman"/>
              </a:rPr>
              <a:t>standard</a:t>
            </a:r>
            <a:r>
              <a:rPr sz="2800" b="0" i="1" spc="-70" dirty="0">
                <a:latin typeface="Times New Roman"/>
                <a:cs typeface="Times New Roman"/>
              </a:rPr>
              <a:t> </a:t>
            </a:r>
            <a:r>
              <a:rPr sz="2800" b="0" i="1" spc="5" dirty="0">
                <a:latin typeface="Times New Roman"/>
                <a:cs typeface="Times New Roman"/>
              </a:rPr>
              <a:t>802.3z.</a:t>
            </a:r>
            <a:endParaRPr sz="2800">
              <a:latin typeface="Times New Roman"/>
              <a:cs typeface="Times New Roman"/>
            </a:endParaRPr>
          </a:p>
        </p:txBody>
      </p:sp>
      <p:sp>
        <p:nvSpPr>
          <p:cNvPr id="44" name="Rectangle 43"/>
          <p:cNvSpPr/>
          <p:nvPr/>
        </p:nvSpPr>
        <p:spPr>
          <a:xfrm>
            <a:off x="129792" y="3429000"/>
            <a:ext cx="8270052" cy="646331"/>
          </a:xfrm>
          <a:prstGeom prst="rect">
            <a:avLst/>
          </a:prstGeom>
        </p:spPr>
        <p:txBody>
          <a:bodyPr wrap="square">
            <a:spAutoFit/>
          </a:bodyPr>
          <a:lstStyle/>
          <a:p>
            <a:pPr marR="3175" algn="just">
              <a:lnSpc>
                <a:spcPct val="100000"/>
              </a:lnSpc>
              <a:spcBef>
                <a:spcPts val="325"/>
              </a:spcBef>
            </a:pPr>
            <a:r>
              <a:rPr lang="en-US" dirty="0">
                <a:latin typeface="Arial MT"/>
                <a:cs typeface="Arial MT"/>
              </a:rPr>
              <a:t>In</a:t>
            </a:r>
            <a:r>
              <a:rPr lang="en-US" spc="-10" dirty="0">
                <a:latin typeface="Arial MT"/>
                <a:cs typeface="Arial MT"/>
              </a:rPr>
              <a:t> </a:t>
            </a:r>
            <a:r>
              <a:rPr lang="en-US" dirty="0">
                <a:latin typeface="Arial MT"/>
                <a:cs typeface="Arial MT"/>
              </a:rPr>
              <a:t>the</a:t>
            </a:r>
            <a:r>
              <a:rPr lang="en-US" spc="-10" dirty="0">
                <a:latin typeface="Arial MT"/>
                <a:cs typeface="Arial MT"/>
              </a:rPr>
              <a:t> </a:t>
            </a:r>
            <a:r>
              <a:rPr lang="en-US" dirty="0">
                <a:latin typeface="Arial MT"/>
                <a:cs typeface="Arial MT"/>
              </a:rPr>
              <a:t>full-duplex</a:t>
            </a:r>
            <a:r>
              <a:rPr lang="en-US" spc="-55" dirty="0">
                <a:latin typeface="Arial MT"/>
                <a:cs typeface="Arial MT"/>
              </a:rPr>
              <a:t> </a:t>
            </a:r>
            <a:r>
              <a:rPr lang="en-US" dirty="0">
                <a:latin typeface="Arial MT"/>
                <a:cs typeface="Arial MT"/>
              </a:rPr>
              <a:t>mode</a:t>
            </a:r>
            <a:r>
              <a:rPr lang="en-US" spc="-35" dirty="0">
                <a:latin typeface="Arial MT"/>
                <a:cs typeface="Arial MT"/>
              </a:rPr>
              <a:t> </a:t>
            </a:r>
            <a:r>
              <a:rPr lang="en-US" dirty="0">
                <a:latin typeface="Arial MT"/>
                <a:cs typeface="Arial MT"/>
              </a:rPr>
              <a:t>of</a:t>
            </a:r>
            <a:r>
              <a:rPr lang="en-US" spc="10" dirty="0">
                <a:latin typeface="Arial MT"/>
                <a:cs typeface="Arial MT"/>
              </a:rPr>
              <a:t> </a:t>
            </a:r>
            <a:r>
              <a:rPr lang="en-US" dirty="0">
                <a:latin typeface="Arial MT"/>
                <a:cs typeface="Arial MT"/>
              </a:rPr>
              <a:t>Gigabit</a:t>
            </a:r>
            <a:r>
              <a:rPr lang="en-US" spc="-40" dirty="0">
                <a:latin typeface="Arial MT"/>
                <a:cs typeface="Arial MT"/>
              </a:rPr>
              <a:t> </a:t>
            </a:r>
            <a:r>
              <a:rPr lang="en-US" dirty="0">
                <a:latin typeface="Arial MT"/>
                <a:cs typeface="Arial MT"/>
              </a:rPr>
              <a:t>Ethernet,</a:t>
            </a:r>
            <a:r>
              <a:rPr lang="en-US" spc="-35" dirty="0">
                <a:latin typeface="Arial MT"/>
                <a:cs typeface="Arial MT"/>
              </a:rPr>
              <a:t> </a:t>
            </a:r>
            <a:r>
              <a:rPr lang="en-US" dirty="0">
                <a:latin typeface="Arial MT"/>
                <a:cs typeface="Arial MT"/>
              </a:rPr>
              <a:t>there</a:t>
            </a:r>
            <a:r>
              <a:rPr lang="en-US" spc="-10" dirty="0">
                <a:latin typeface="Arial MT"/>
                <a:cs typeface="Arial MT"/>
              </a:rPr>
              <a:t> </a:t>
            </a:r>
            <a:r>
              <a:rPr lang="en-US" dirty="0">
                <a:latin typeface="Arial MT"/>
                <a:cs typeface="Arial MT"/>
              </a:rPr>
              <a:t>is</a:t>
            </a:r>
            <a:r>
              <a:rPr lang="en-US" spc="-5" dirty="0">
                <a:latin typeface="Arial MT"/>
                <a:cs typeface="Arial MT"/>
              </a:rPr>
              <a:t> </a:t>
            </a:r>
            <a:r>
              <a:rPr lang="en-US" dirty="0">
                <a:latin typeface="Arial MT"/>
                <a:cs typeface="Arial MT"/>
              </a:rPr>
              <a:t>no</a:t>
            </a:r>
            <a:r>
              <a:rPr lang="en-US" spc="-10" dirty="0">
                <a:latin typeface="Arial MT"/>
                <a:cs typeface="Arial MT"/>
              </a:rPr>
              <a:t> </a:t>
            </a:r>
            <a:r>
              <a:rPr lang="en-US" dirty="0">
                <a:latin typeface="Arial MT"/>
                <a:cs typeface="Arial MT"/>
              </a:rPr>
              <a:t>collision; the</a:t>
            </a:r>
            <a:r>
              <a:rPr lang="en-US" spc="-20" dirty="0">
                <a:latin typeface="Arial MT"/>
                <a:cs typeface="Arial MT"/>
              </a:rPr>
              <a:t> </a:t>
            </a:r>
            <a:r>
              <a:rPr lang="en-US" spc="-5" dirty="0">
                <a:latin typeface="Arial MT"/>
                <a:cs typeface="Arial MT"/>
              </a:rPr>
              <a:t>maximum</a:t>
            </a:r>
            <a:r>
              <a:rPr lang="en-US" spc="-10" dirty="0">
                <a:latin typeface="Arial MT"/>
                <a:cs typeface="Arial MT"/>
              </a:rPr>
              <a:t> </a:t>
            </a:r>
            <a:r>
              <a:rPr lang="en-US" dirty="0">
                <a:latin typeface="Arial MT"/>
                <a:cs typeface="Arial MT"/>
              </a:rPr>
              <a:t>length</a:t>
            </a:r>
            <a:r>
              <a:rPr lang="en-US" spc="-40" dirty="0">
                <a:latin typeface="Arial MT"/>
                <a:cs typeface="Arial MT"/>
              </a:rPr>
              <a:t> </a:t>
            </a:r>
            <a:r>
              <a:rPr lang="en-US" dirty="0">
                <a:latin typeface="Arial MT"/>
                <a:cs typeface="Arial MT"/>
              </a:rPr>
              <a:t>of</a:t>
            </a:r>
            <a:r>
              <a:rPr lang="en-US" spc="-15" dirty="0">
                <a:latin typeface="Arial MT"/>
                <a:cs typeface="Arial MT"/>
              </a:rPr>
              <a:t> </a:t>
            </a:r>
            <a:r>
              <a:rPr lang="en-US" dirty="0">
                <a:latin typeface="Arial MT"/>
                <a:cs typeface="Arial MT"/>
              </a:rPr>
              <a:t>the</a:t>
            </a:r>
            <a:r>
              <a:rPr lang="en-US" spc="-20" dirty="0">
                <a:latin typeface="Arial MT"/>
                <a:cs typeface="Arial MT"/>
              </a:rPr>
              <a:t> </a:t>
            </a:r>
            <a:r>
              <a:rPr lang="en-US" dirty="0">
                <a:latin typeface="Arial MT"/>
                <a:cs typeface="Arial MT"/>
              </a:rPr>
              <a:t>cable</a:t>
            </a:r>
            <a:r>
              <a:rPr lang="en-US" spc="-40" dirty="0">
                <a:latin typeface="Arial MT"/>
                <a:cs typeface="Arial MT"/>
              </a:rPr>
              <a:t> </a:t>
            </a:r>
            <a:r>
              <a:rPr lang="en-US" dirty="0">
                <a:latin typeface="Arial MT"/>
                <a:cs typeface="Arial MT"/>
              </a:rPr>
              <a:t>is</a:t>
            </a:r>
            <a:r>
              <a:rPr lang="en-US" spc="-15" dirty="0">
                <a:latin typeface="Arial MT"/>
                <a:cs typeface="Arial MT"/>
              </a:rPr>
              <a:t> </a:t>
            </a:r>
            <a:r>
              <a:rPr lang="en-US" dirty="0">
                <a:latin typeface="Arial MT"/>
                <a:cs typeface="Arial MT"/>
              </a:rPr>
              <a:t>determined</a:t>
            </a:r>
            <a:r>
              <a:rPr lang="en-US" spc="440" dirty="0">
                <a:latin typeface="Arial MT"/>
                <a:cs typeface="Arial MT"/>
              </a:rPr>
              <a:t> </a:t>
            </a:r>
            <a:r>
              <a:rPr lang="en-US" dirty="0">
                <a:latin typeface="Arial MT"/>
                <a:cs typeface="Arial MT"/>
              </a:rPr>
              <a:t>by</a:t>
            </a:r>
            <a:r>
              <a:rPr lang="en-US" spc="-10" dirty="0">
                <a:latin typeface="Arial MT"/>
                <a:cs typeface="Arial MT"/>
              </a:rPr>
              <a:t> </a:t>
            </a:r>
            <a:r>
              <a:rPr lang="en-US" dirty="0">
                <a:latin typeface="Arial MT"/>
                <a:cs typeface="Arial MT"/>
              </a:rPr>
              <a:t>the</a:t>
            </a:r>
            <a:r>
              <a:rPr lang="en-US" spc="-20" dirty="0">
                <a:latin typeface="Arial MT"/>
                <a:cs typeface="Arial MT"/>
              </a:rPr>
              <a:t> </a:t>
            </a:r>
            <a:r>
              <a:rPr lang="en-US" dirty="0">
                <a:latin typeface="Arial MT"/>
                <a:cs typeface="Arial MT"/>
              </a:rPr>
              <a:t>signal</a:t>
            </a:r>
            <a:r>
              <a:rPr lang="en-US" spc="-35" dirty="0">
                <a:latin typeface="Arial MT"/>
                <a:cs typeface="Arial MT"/>
              </a:rPr>
              <a:t> </a:t>
            </a:r>
            <a:r>
              <a:rPr lang="en-US" dirty="0">
                <a:latin typeface="Arial MT"/>
                <a:cs typeface="Arial MT"/>
              </a:rPr>
              <a:t>attenuation in</a:t>
            </a:r>
            <a:r>
              <a:rPr lang="en-US" spc="-35" dirty="0">
                <a:latin typeface="Arial MT"/>
                <a:cs typeface="Arial MT"/>
              </a:rPr>
              <a:t> </a:t>
            </a:r>
            <a:r>
              <a:rPr lang="en-US" dirty="0">
                <a:latin typeface="Arial MT"/>
                <a:cs typeface="Arial MT"/>
              </a:rPr>
              <a:t>the</a:t>
            </a:r>
            <a:r>
              <a:rPr lang="en-US" spc="-35" dirty="0">
                <a:latin typeface="Arial MT"/>
                <a:cs typeface="Arial MT"/>
              </a:rPr>
              <a:t> </a:t>
            </a:r>
            <a:r>
              <a:rPr lang="en-US" dirty="0">
                <a:latin typeface="Arial MT"/>
                <a:cs typeface="Arial MT"/>
              </a:rPr>
              <a:t>cable.</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153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7620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252729"/>
            <a:ext cx="4849495"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1.22	</a:t>
            </a:r>
            <a:r>
              <a:rPr sz="2000" i="1" spc="-20" dirty="0">
                <a:latin typeface="Times New Roman"/>
                <a:cs typeface="Times New Roman"/>
              </a:rPr>
              <a:t>Topologies</a:t>
            </a:r>
            <a:r>
              <a:rPr sz="2000" i="1" spc="-45" dirty="0">
                <a:latin typeface="Times New Roman"/>
                <a:cs typeface="Times New Roman"/>
              </a:rPr>
              <a:t> </a:t>
            </a:r>
            <a:r>
              <a:rPr sz="2000" i="1" dirty="0">
                <a:latin typeface="Times New Roman"/>
                <a:cs typeface="Times New Roman"/>
              </a:rPr>
              <a:t>of</a:t>
            </a:r>
            <a:r>
              <a:rPr sz="2000" i="1" spc="-25" dirty="0">
                <a:latin typeface="Times New Roman"/>
                <a:cs typeface="Times New Roman"/>
              </a:rPr>
              <a:t> </a:t>
            </a:r>
            <a:r>
              <a:rPr sz="2000" i="1" dirty="0">
                <a:latin typeface="Times New Roman"/>
                <a:cs typeface="Times New Roman"/>
              </a:rPr>
              <a:t>Gigabit</a:t>
            </a:r>
            <a:r>
              <a:rPr sz="2000" i="1" spc="-40" dirty="0">
                <a:latin typeface="Times New Roman"/>
                <a:cs typeface="Times New Roman"/>
              </a:rPr>
              <a:t> </a:t>
            </a:r>
            <a:r>
              <a:rPr sz="2000" i="1" spc="-10" dirty="0">
                <a:latin typeface="Times New Roman"/>
                <a:cs typeface="Times New Roman"/>
              </a:rPr>
              <a:t>Ethernet</a:t>
            </a:r>
            <a:endParaRPr sz="2000">
              <a:latin typeface="Times New Roman"/>
              <a:cs typeface="Times New Roman"/>
            </a:endParaRPr>
          </a:p>
        </p:txBody>
      </p:sp>
      <p:grpSp>
        <p:nvGrpSpPr>
          <p:cNvPr id="5" name="object 5"/>
          <p:cNvGrpSpPr/>
          <p:nvPr/>
        </p:nvGrpSpPr>
        <p:grpSpPr>
          <a:xfrm>
            <a:off x="153923" y="850391"/>
            <a:ext cx="8763000" cy="5590540"/>
            <a:chOff x="153923" y="850391"/>
            <a:chExt cx="8763000" cy="5590540"/>
          </a:xfrm>
        </p:grpSpPr>
        <p:sp>
          <p:nvSpPr>
            <p:cNvPr id="6" name="object 6"/>
            <p:cNvSpPr/>
            <p:nvPr/>
          </p:nvSpPr>
          <p:spPr>
            <a:xfrm>
              <a:off x="153923" y="6402324"/>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7" name="object 7"/>
            <p:cNvPicPr/>
            <p:nvPr/>
          </p:nvPicPr>
          <p:blipFill>
            <a:blip r:embed="rId2" cstate="print"/>
            <a:stretch>
              <a:fillRect/>
            </a:stretch>
          </p:blipFill>
          <p:spPr>
            <a:xfrm>
              <a:off x="2225040" y="850391"/>
              <a:ext cx="4480560" cy="5474208"/>
            </a:xfrm>
            <a:prstGeom prst="rect">
              <a:avLst/>
            </a:prstGeom>
          </p:spPr>
        </p:pic>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5199380"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1.23	</a:t>
            </a:r>
            <a:r>
              <a:rPr sz="2000" i="1" dirty="0">
                <a:latin typeface="Times New Roman"/>
                <a:cs typeface="Times New Roman"/>
              </a:rPr>
              <a:t>Gigabit</a:t>
            </a:r>
            <a:r>
              <a:rPr sz="2000" i="1" spc="-50" dirty="0">
                <a:latin typeface="Times New Roman"/>
                <a:cs typeface="Times New Roman"/>
              </a:rPr>
              <a:t> </a:t>
            </a:r>
            <a:r>
              <a:rPr sz="2000" i="1" spc="-10" dirty="0">
                <a:latin typeface="Times New Roman"/>
                <a:cs typeface="Times New Roman"/>
              </a:rPr>
              <a:t>Ethernet</a:t>
            </a:r>
            <a:r>
              <a:rPr sz="2000" i="1" dirty="0">
                <a:latin typeface="Times New Roman"/>
                <a:cs typeface="Times New Roman"/>
              </a:rPr>
              <a:t> implementations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428002" y="2209800"/>
            <a:ext cx="7953997" cy="2870244"/>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3923" y="534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sp>
        <p:nvSpPr>
          <p:cNvPr id="3" name="object 3"/>
          <p:cNvSpPr/>
          <p:nvPr/>
        </p:nvSpPr>
        <p:spPr>
          <a:xfrm>
            <a:off x="152400" y="1371600"/>
            <a:ext cx="8763000" cy="0"/>
          </a:xfrm>
          <a:custGeom>
            <a:avLst/>
            <a:gdLst/>
            <a:ahLst/>
            <a:cxnLst/>
            <a:rect l="l" t="t" r="r" b="b"/>
            <a:pathLst>
              <a:path w="8763000">
                <a:moveTo>
                  <a:pt x="0" y="0"/>
                </a:moveTo>
                <a:lnTo>
                  <a:pt x="8763000" y="0"/>
                </a:lnTo>
              </a:path>
            </a:pathLst>
          </a:custGeom>
          <a:ln w="18288">
            <a:solidFill>
              <a:srgbClr val="0000FF"/>
            </a:solidFill>
          </a:ln>
        </p:spPr>
        <p:txBody>
          <a:bodyPr wrap="square" lIns="0" tIns="0" rIns="0" bIns="0" rtlCol="0"/>
          <a:lstStyle/>
          <a:p>
            <a:endParaRPr/>
          </a:p>
        </p:txBody>
      </p:sp>
      <p:sp>
        <p:nvSpPr>
          <p:cNvPr id="4" name="object 4"/>
          <p:cNvSpPr txBox="1">
            <a:spLocks noGrp="1"/>
          </p:cNvSpPr>
          <p:nvPr>
            <p:ph type="title"/>
          </p:nvPr>
        </p:nvSpPr>
        <p:spPr>
          <a:xfrm>
            <a:off x="383540" y="786510"/>
            <a:ext cx="6555740" cy="391160"/>
          </a:xfrm>
          <a:prstGeom prst="rect">
            <a:avLst/>
          </a:prstGeom>
        </p:spPr>
        <p:txBody>
          <a:bodyPr vert="horz" wrap="square" lIns="0" tIns="12700" rIns="0" bIns="0" rtlCol="0">
            <a:spAutoFit/>
          </a:bodyPr>
          <a:lstStyle/>
          <a:p>
            <a:pPr marL="12700">
              <a:lnSpc>
                <a:spcPct val="100000"/>
              </a:lnSpc>
              <a:spcBef>
                <a:spcPts val="100"/>
              </a:spcBef>
              <a:tabLst>
                <a:tab pos="1631314" algn="l"/>
              </a:tabLst>
            </a:pPr>
            <a:r>
              <a:rPr sz="2400" spc="-15" dirty="0">
                <a:solidFill>
                  <a:srgbClr val="800080"/>
                </a:solidFill>
                <a:latin typeface="Times New Roman"/>
                <a:cs typeface="Times New Roman"/>
              </a:rPr>
              <a:t>Figure</a:t>
            </a:r>
            <a:r>
              <a:rPr sz="2400" spc="20" dirty="0">
                <a:solidFill>
                  <a:srgbClr val="800080"/>
                </a:solidFill>
                <a:latin typeface="Times New Roman"/>
                <a:cs typeface="Times New Roman"/>
              </a:rPr>
              <a:t> </a:t>
            </a:r>
            <a:r>
              <a:rPr sz="2400" dirty="0">
                <a:solidFill>
                  <a:srgbClr val="800080"/>
                </a:solidFill>
                <a:latin typeface="Times New Roman"/>
                <a:cs typeface="Times New Roman"/>
              </a:rPr>
              <a:t>1.24	</a:t>
            </a:r>
            <a:r>
              <a:rPr sz="2000" i="1" spc="-5" dirty="0">
                <a:latin typeface="Times New Roman"/>
                <a:cs typeface="Times New Roman"/>
              </a:rPr>
              <a:t>Encoding</a:t>
            </a:r>
            <a:r>
              <a:rPr sz="2000" i="1" dirty="0">
                <a:latin typeface="Times New Roman"/>
                <a:cs typeface="Times New Roman"/>
              </a:rPr>
              <a:t> </a:t>
            </a:r>
            <a:r>
              <a:rPr sz="2000" i="1" spc="-5" dirty="0">
                <a:latin typeface="Times New Roman"/>
                <a:cs typeface="Times New Roman"/>
              </a:rPr>
              <a:t>in</a:t>
            </a:r>
            <a:r>
              <a:rPr sz="2000" i="1" spc="-10" dirty="0">
                <a:latin typeface="Times New Roman"/>
                <a:cs typeface="Times New Roman"/>
              </a:rPr>
              <a:t> </a:t>
            </a:r>
            <a:r>
              <a:rPr sz="2000" i="1" dirty="0">
                <a:latin typeface="Times New Roman"/>
                <a:cs typeface="Times New Roman"/>
              </a:rPr>
              <a:t>Gigabit</a:t>
            </a:r>
            <a:r>
              <a:rPr sz="2000" i="1" spc="-35" dirty="0">
                <a:latin typeface="Times New Roman"/>
                <a:cs typeface="Times New Roman"/>
              </a:rPr>
              <a:t> </a:t>
            </a:r>
            <a:r>
              <a:rPr sz="2000" i="1" spc="-10" dirty="0">
                <a:latin typeface="Times New Roman"/>
                <a:cs typeface="Times New Roman"/>
              </a:rPr>
              <a:t>Ethernet</a:t>
            </a:r>
            <a:r>
              <a:rPr sz="2000" i="1" spc="35" dirty="0">
                <a:latin typeface="Times New Roman"/>
                <a:cs typeface="Times New Roman"/>
              </a:rPr>
              <a:t> </a:t>
            </a:r>
            <a:r>
              <a:rPr sz="2000" i="1" dirty="0">
                <a:latin typeface="Times New Roman"/>
                <a:cs typeface="Times New Roman"/>
              </a:rPr>
              <a:t>implementations</a:t>
            </a:r>
            <a:endParaRPr sz="2000">
              <a:latin typeface="Times New Roman"/>
              <a:cs typeface="Times New Roman"/>
            </a:endParaRPr>
          </a:p>
        </p:txBody>
      </p:sp>
      <p:sp>
        <p:nvSpPr>
          <p:cNvPr id="5" name="object 5"/>
          <p:cNvSpPr/>
          <p:nvPr/>
        </p:nvSpPr>
        <p:spPr>
          <a:xfrm>
            <a:off x="153923" y="6249923"/>
            <a:ext cx="8763000" cy="0"/>
          </a:xfrm>
          <a:custGeom>
            <a:avLst/>
            <a:gdLst/>
            <a:ahLst/>
            <a:cxnLst/>
            <a:rect l="l" t="t" r="r" b="b"/>
            <a:pathLst>
              <a:path w="8763000">
                <a:moveTo>
                  <a:pt x="0" y="0"/>
                </a:moveTo>
                <a:lnTo>
                  <a:pt x="8763000" y="0"/>
                </a:lnTo>
              </a:path>
            </a:pathLst>
          </a:custGeom>
          <a:ln w="76200">
            <a:solidFill>
              <a:srgbClr val="0000FF"/>
            </a:solidFill>
          </a:ln>
        </p:spPr>
        <p:txBody>
          <a:bodyPr wrap="square" lIns="0" tIns="0" rIns="0" bIns="0" rtlCol="0"/>
          <a:lstStyle/>
          <a:p>
            <a:endParaRPr/>
          </a:p>
        </p:txBody>
      </p:sp>
      <p:pic>
        <p:nvPicPr>
          <p:cNvPr id="6" name="object 6"/>
          <p:cNvPicPr/>
          <p:nvPr/>
        </p:nvPicPr>
        <p:blipFill>
          <a:blip r:embed="rId2" cstate="print"/>
          <a:stretch>
            <a:fillRect/>
          </a:stretch>
        </p:blipFill>
        <p:spPr>
          <a:xfrm>
            <a:off x="384047" y="2444495"/>
            <a:ext cx="8226552" cy="3118104"/>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044" y="1700860"/>
            <a:ext cx="6268720" cy="391795"/>
          </a:xfrm>
          <a:prstGeom prst="rect">
            <a:avLst/>
          </a:prstGeom>
        </p:spPr>
        <p:txBody>
          <a:bodyPr vert="horz" wrap="square" lIns="0" tIns="12700" rIns="0" bIns="0" rtlCol="0">
            <a:spAutoFit/>
          </a:bodyPr>
          <a:lstStyle/>
          <a:p>
            <a:pPr marL="12700">
              <a:lnSpc>
                <a:spcPct val="100000"/>
              </a:lnSpc>
              <a:spcBef>
                <a:spcPts val="100"/>
              </a:spcBef>
              <a:tabLst>
                <a:tab pos="1338580" algn="l"/>
              </a:tabLst>
            </a:pPr>
            <a:r>
              <a:rPr sz="2400" spc="-45" dirty="0">
                <a:solidFill>
                  <a:srgbClr val="800080"/>
                </a:solidFill>
                <a:latin typeface="Times New Roman"/>
                <a:cs typeface="Times New Roman"/>
              </a:rPr>
              <a:t>Table</a:t>
            </a:r>
            <a:r>
              <a:rPr sz="2400" spc="-30" dirty="0">
                <a:solidFill>
                  <a:srgbClr val="800080"/>
                </a:solidFill>
                <a:latin typeface="Times New Roman"/>
                <a:cs typeface="Times New Roman"/>
              </a:rPr>
              <a:t> </a:t>
            </a:r>
            <a:r>
              <a:rPr sz="2400" dirty="0">
                <a:solidFill>
                  <a:srgbClr val="800080"/>
                </a:solidFill>
                <a:latin typeface="Times New Roman"/>
                <a:cs typeface="Times New Roman"/>
              </a:rPr>
              <a:t>1.3	</a:t>
            </a:r>
            <a:r>
              <a:rPr sz="2000" i="1" spc="5" dirty="0">
                <a:latin typeface="Times New Roman"/>
                <a:cs typeface="Times New Roman"/>
              </a:rPr>
              <a:t>Summary</a:t>
            </a:r>
            <a:r>
              <a:rPr sz="2000" i="1" spc="-55" dirty="0">
                <a:latin typeface="Times New Roman"/>
                <a:cs typeface="Times New Roman"/>
              </a:rPr>
              <a:t> </a:t>
            </a:r>
            <a:r>
              <a:rPr sz="2000" i="1" dirty="0">
                <a:latin typeface="Times New Roman"/>
                <a:cs typeface="Times New Roman"/>
              </a:rPr>
              <a:t>of</a:t>
            </a:r>
            <a:r>
              <a:rPr sz="2000" i="1" spc="-20" dirty="0">
                <a:latin typeface="Times New Roman"/>
                <a:cs typeface="Times New Roman"/>
              </a:rPr>
              <a:t> </a:t>
            </a:r>
            <a:r>
              <a:rPr sz="2000" i="1" dirty="0">
                <a:latin typeface="Times New Roman"/>
                <a:cs typeface="Times New Roman"/>
              </a:rPr>
              <a:t>Gigabit</a:t>
            </a:r>
            <a:r>
              <a:rPr sz="2000" i="1" spc="-35" dirty="0">
                <a:latin typeface="Times New Roman"/>
                <a:cs typeface="Times New Roman"/>
              </a:rPr>
              <a:t> </a:t>
            </a:r>
            <a:r>
              <a:rPr sz="2000" i="1" spc="-5" dirty="0">
                <a:latin typeface="Times New Roman"/>
                <a:cs typeface="Times New Roman"/>
              </a:rPr>
              <a:t>Ethernet</a:t>
            </a:r>
            <a:r>
              <a:rPr sz="2000" i="1" spc="15" dirty="0">
                <a:latin typeface="Times New Roman"/>
                <a:cs typeface="Times New Roman"/>
              </a:rPr>
              <a:t> </a:t>
            </a:r>
            <a:r>
              <a:rPr sz="2000" i="1" dirty="0">
                <a:latin typeface="Times New Roman"/>
                <a:cs typeface="Times New Roman"/>
              </a:rPr>
              <a:t>implementations</a:t>
            </a:r>
            <a:endParaRPr sz="2000">
              <a:latin typeface="Times New Roman"/>
              <a:cs typeface="Times New Roman"/>
            </a:endParaRPr>
          </a:p>
        </p:txBody>
      </p:sp>
      <p:pic>
        <p:nvPicPr>
          <p:cNvPr id="3" name="object 3"/>
          <p:cNvPicPr/>
          <p:nvPr/>
        </p:nvPicPr>
        <p:blipFill>
          <a:blip r:embed="rId2" cstate="print"/>
          <a:stretch>
            <a:fillRect/>
          </a:stretch>
        </p:blipFill>
        <p:spPr>
          <a:xfrm>
            <a:off x="717500" y="2329280"/>
            <a:ext cx="7496856" cy="2200394"/>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644" y="2006346"/>
            <a:ext cx="6736080" cy="391160"/>
          </a:xfrm>
          <a:prstGeom prst="rect">
            <a:avLst/>
          </a:prstGeom>
        </p:spPr>
        <p:txBody>
          <a:bodyPr vert="horz" wrap="square" lIns="0" tIns="12700" rIns="0" bIns="0" rtlCol="0">
            <a:spAutoFit/>
          </a:bodyPr>
          <a:lstStyle/>
          <a:p>
            <a:pPr marL="12700">
              <a:lnSpc>
                <a:spcPct val="100000"/>
              </a:lnSpc>
              <a:spcBef>
                <a:spcPts val="100"/>
              </a:spcBef>
              <a:tabLst>
                <a:tab pos="1338580" algn="l"/>
              </a:tabLst>
            </a:pPr>
            <a:r>
              <a:rPr sz="2400" spc="-45" dirty="0">
                <a:solidFill>
                  <a:srgbClr val="800080"/>
                </a:solidFill>
                <a:latin typeface="Times New Roman"/>
                <a:cs typeface="Times New Roman"/>
              </a:rPr>
              <a:t>Table</a:t>
            </a:r>
            <a:r>
              <a:rPr sz="2400" spc="-25" dirty="0">
                <a:solidFill>
                  <a:srgbClr val="800080"/>
                </a:solidFill>
                <a:latin typeface="Times New Roman"/>
                <a:cs typeface="Times New Roman"/>
              </a:rPr>
              <a:t> </a:t>
            </a:r>
            <a:r>
              <a:rPr sz="2400" dirty="0">
                <a:solidFill>
                  <a:srgbClr val="800080"/>
                </a:solidFill>
                <a:latin typeface="Times New Roman"/>
                <a:cs typeface="Times New Roman"/>
              </a:rPr>
              <a:t>1.4	</a:t>
            </a:r>
            <a:r>
              <a:rPr sz="2000" i="1" dirty="0">
                <a:latin typeface="Times New Roman"/>
                <a:cs typeface="Times New Roman"/>
              </a:rPr>
              <a:t>Summary</a:t>
            </a:r>
            <a:r>
              <a:rPr sz="2000" i="1" spc="-45" dirty="0">
                <a:latin typeface="Times New Roman"/>
                <a:cs typeface="Times New Roman"/>
              </a:rPr>
              <a:t> </a:t>
            </a:r>
            <a:r>
              <a:rPr sz="2000" i="1" dirty="0">
                <a:latin typeface="Times New Roman"/>
                <a:cs typeface="Times New Roman"/>
              </a:rPr>
              <a:t>of</a:t>
            </a:r>
            <a:r>
              <a:rPr sz="2000" i="1" spc="-20" dirty="0">
                <a:latin typeface="Times New Roman"/>
                <a:cs typeface="Times New Roman"/>
              </a:rPr>
              <a:t> Ten-Gigabit</a:t>
            </a:r>
            <a:r>
              <a:rPr sz="2000" i="1" spc="-35" dirty="0">
                <a:latin typeface="Times New Roman"/>
                <a:cs typeface="Times New Roman"/>
              </a:rPr>
              <a:t> </a:t>
            </a:r>
            <a:r>
              <a:rPr sz="2000" i="1" spc="-5" dirty="0">
                <a:latin typeface="Times New Roman"/>
                <a:cs typeface="Times New Roman"/>
              </a:rPr>
              <a:t>Ethernet</a:t>
            </a:r>
            <a:r>
              <a:rPr sz="2000" i="1" spc="45" dirty="0">
                <a:latin typeface="Times New Roman"/>
                <a:cs typeface="Times New Roman"/>
              </a:rPr>
              <a:t> </a:t>
            </a:r>
            <a:r>
              <a:rPr sz="2000" i="1" dirty="0">
                <a:latin typeface="Times New Roman"/>
                <a:cs typeface="Times New Roman"/>
              </a:rPr>
              <a:t>implementations</a:t>
            </a:r>
            <a:endParaRPr sz="2000">
              <a:latin typeface="Times New Roman"/>
              <a:cs typeface="Times New Roman"/>
            </a:endParaRPr>
          </a:p>
        </p:txBody>
      </p:sp>
      <p:pic>
        <p:nvPicPr>
          <p:cNvPr id="3" name="object 3"/>
          <p:cNvPicPr/>
          <p:nvPr/>
        </p:nvPicPr>
        <p:blipFill>
          <a:blip r:embed="rId2" cstate="print"/>
          <a:stretch>
            <a:fillRect/>
          </a:stretch>
        </p:blipFill>
        <p:spPr>
          <a:xfrm>
            <a:off x="503592" y="2483861"/>
            <a:ext cx="7497519" cy="1465738"/>
          </a:xfrm>
          <a:prstGeom prst="rect">
            <a:avLst/>
          </a:prstGeo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6805" y="620649"/>
            <a:ext cx="2851150" cy="512445"/>
          </a:xfrm>
          <a:prstGeom prst="rect">
            <a:avLst/>
          </a:prstGeom>
        </p:spPr>
        <p:txBody>
          <a:bodyPr vert="horz" wrap="square" lIns="0" tIns="11430" rIns="0" bIns="0" rtlCol="0">
            <a:spAutoFit/>
          </a:bodyPr>
          <a:lstStyle/>
          <a:p>
            <a:pPr marL="12700">
              <a:lnSpc>
                <a:spcPct val="100000"/>
              </a:lnSpc>
              <a:spcBef>
                <a:spcPts val="90"/>
              </a:spcBef>
            </a:pPr>
            <a:r>
              <a:rPr spc="-10" dirty="0">
                <a:latin typeface="Arial"/>
                <a:cs typeface="Arial"/>
              </a:rPr>
              <a:t>Wireless</a:t>
            </a:r>
            <a:r>
              <a:rPr spc="-50" dirty="0">
                <a:latin typeface="Arial"/>
                <a:cs typeface="Arial"/>
              </a:rPr>
              <a:t> </a:t>
            </a:r>
            <a:r>
              <a:rPr spc="-35" dirty="0">
                <a:latin typeface="Arial"/>
                <a:cs typeface="Arial"/>
              </a:rPr>
              <a:t>LANs</a:t>
            </a:r>
          </a:p>
        </p:txBody>
      </p:sp>
      <p:sp>
        <p:nvSpPr>
          <p:cNvPr id="3" name="object 3"/>
          <p:cNvSpPr txBox="1"/>
          <p:nvPr/>
        </p:nvSpPr>
        <p:spPr>
          <a:xfrm>
            <a:off x="688644" y="1483090"/>
            <a:ext cx="7013575" cy="2953385"/>
          </a:xfrm>
          <a:prstGeom prst="rect">
            <a:avLst/>
          </a:prstGeom>
        </p:spPr>
        <p:txBody>
          <a:bodyPr vert="horz" wrap="square" lIns="0" tIns="110489" rIns="0" bIns="0" rtlCol="0">
            <a:spAutoFit/>
          </a:bodyPr>
          <a:lstStyle/>
          <a:p>
            <a:pPr marL="155575" indent="-143510">
              <a:lnSpc>
                <a:spcPct val="100000"/>
              </a:lnSpc>
              <a:spcBef>
                <a:spcPts val="869"/>
              </a:spcBef>
              <a:buSzPct val="96875"/>
              <a:buChar char="•"/>
              <a:tabLst>
                <a:tab pos="156210" algn="l"/>
              </a:tabLst>
            </a:pPr>
            <a:r>
              <a:rPr sz="3200" spc="-45" dirty="0">
                <a:latin typeface="Arial MT"/>
                <a:cs typeface="Arial MT"/>
              </a:rPr>
              <a:t>802.11</a:t>
            </a:r>
            <a:r>
              <a:rPr sz="3200" spc="-10" dirty="0">
                <a:latin typeface="Arial MT"/>
                <a:cs typeface="Arial MT"/>
              </a:rPr>
              <a:t> </a:t>
            </a:r>
            <a:r>
              <a:rPr sz="3200" spc="-5" dirty="0">
                <a:latin typeface="Arial MT"/>
                <a:cs typeface="Arial MT"/>
              </a:rPr>
              <a:t>architecture</a:t>
            </a:r>
            <a:r>
              <a:rPr sz="3200" spc="-35" dirty="0">
                <a:latin typeface="Arial MT"/>
                <a:cs typeface="Arial MT"/>
              </a:rPr>
              <a:t> </a:t>
            </a:r>
            <a:r>
              <a:rPr sz="3200" spc="-5" dirty="0">
                <a:latin typeface="Arial MT"/>
                <a:cs typeface="Arial MT"/>
              </a:rPr>
              <a:t>and protocol</a:t>
            </a:r>
            <a:r>
              <a:rPr sz="3200" spc="-25" dirty="0">
                <a:latin typeface="Arial MT"/>
                <a:cs typeface="Arial MT"/>
              </a:rPr>
              <a:t> </a:t>
            </a:r>
            <a:r>
              <a:rPr sz="3200" spc="-5" dirty="0">
                <a:latin typeface="Arial MT"/>
                <a:cs typeface="Arial MT"/>
              </a:rPr>
              <a:t>stack</a:t>
            </a:r>
            <a:endParaRPr sz="3200">
              <a:latin typeface="Arial MT"/>
              <a:cs typeface="Arial MT"/>
            </a:endParaRPr>
          </a:p>
          <a:p>
            <a:pPr marL="155575" indent="-143510">
              <a:lnSpc>
                <a:spcPct val="100000"/>
              </a:lnSpc>
              <a:spcBef>
                <a:spcPts val="770"/>
              </a:spcBef>
              <a:buSzPct val="96875"/>
              <a:buChar char="•"/>
              <a:tabLst>
                <a:tab pos="156210" algn="l"/>
              </a:tabLst>
            </a:pPr>
            <a:r>
              <a:rPr sz="3200" spc="-45" dirty="0">
                <a:latin typeface="Arial MT"/>
                <a:cs typeface="Arial MT"/>
              </a:rPr>
              <a:t>802.11</a:t>
            </a:r>
            <a:r>
              <a:rPr sz="3200" spc="-25" dirty="0">
                <a:latin typeface="Arial MT"/>
                <a:cs typeface="Arial MT"/>
              </a:rPr>
              <a:t> </a:t>
            </a:r>
            <a:r>
              <a:rPr sz="3200" spc="-10" dirty="0">
                <a:latin typeface="Arial MT"/>
                <a:cs typeface="Arial MT"/>
              </a:rPr>
              <a:t>physical layer</a:t>
            </a:r>
            <a:endParaRPr sz="3200">
              <a:latin typeface="Arial MT"/>
              <a:cs typeface="Arial MT"/>
            </a:endParaRPr>
          </a:p>
          <a:p>
            <a:pPr marL="155575" indent="-143510">
              <a:lnSpc>
                <a:spcPct val="100000"/>
              </a:lnSpc>
              <a:spcBef>
                <a:spcPts val="770"/>
              </a:spcBef>
              <a:buSzPct val="96875"/>
              <a:buChar char="•"/>
              <a:tabLst>
                <a:tab pos="156210" algn="l"/>
              </a:tabLst>
            </a:pPr>
            <a:r>
              <a:rPr sz="3200" spc="-45" dirty="0">
                <a:latin typeface="Arial MT"/>
                <a:cs typeface="Arial MT"/>
              </a:rPr>
              <a:t>802.11</a:t>
            </a:r>
            <a:r>
              <a:rPr sz="3200" spc="-15" dirty="0">
                <a:latin typeface="Arial MT"/>
                <a:cs typeface="Arial MT"/>
              </a:rPr>
              <a:t> </a:t>
            </a:r>
            <a:r>
              <a:rPr sz="3200" spc="-5" dirty="0">
                <a:latin typeface="Arial MT"/>
                <a:cs typeface="Arial MT"/>
              </a:rPr>
              <a:t>MAC</a:t>
            </a:r>
            <a:r>
              <a:rPr sz="3200" spc="-15" dirty="0">
                <a:latin typeface="Arial MT"/>
                <a:cs typeface="Arial MT"/>
              </a:rPr>
              <a:t> </a:t>
            </a:r>
            <a:r>
              <a:rPr sz="3200" spc="-10" dirty="0">
                <a:latin typeface="Arial MT"/>
                <a:cs typeface="Arial MT"/>
              </a:rPr>
              <a:t>sublayer</a:t>
            </a:r>
            <a:r>
              <a:rPr sz="3200" dirty="0">
                <a:latin typeface="Arial MT"/>
                <a:cs typeface="Arial MT"/>
              </a:rPr>
              <a:t> </a:t>
            </a:r>
            <a:r>
              <a:rPr sz="3200" spc="-5" dirty="0">
                <a:latin typeface="Arial MT"/>
                <a:cs typeface="Arial MT"/>
              </a:rPr>
              <a:t>protocol</a:t>
            </a:r>
            <a:endParaRPr sz="3200">
              <a:latin typeface="Arial MT"/>
              <a:cs typeface="Arial MT"/>
            </a:endParaRPr>
          </a:p>
          <a:p>
            <a:pPr marL="155575" indent="-143510">
              <a:lnSpc>
                <a:spcPct val="100000"/>
              </a:lnSpc>
              <a:spcBef>
                <a:spcPts val="770"/>
              </a:spcBef>
              <a:buSzPct val="96875"/>
              <a:buChar char="•"/>
              <a:tabLst>
                <a:tab pos="156210" algn="l"/>
              </a:tabLst>
            </a:pPr>
            <a:r>
              <a:rPr sz="3200" spc="-45" dirty="0">
                <a:latin typeface="Arial MT"/>
                <a:cs typeface="Arial MT"/>
              </a:rPr>
              <a:t>802.11</a:t>
            </a:r>
            <a:r>
              <a:rPr sz="3200" spc="-25" dirty="0">
                <a:latin typeface="Arial MT"/>
                <a:cs typeface="Arial MT"/>
              </a:rPr>
              <a:t> </a:t>
            </a:r>
            <a:r>
              <a:rPr sz="3200" spc="-5" dirty="0">
                <a:latin typeface="Arial MT"/>
                <a:cs typeface="Arial MT"/>
              </a:rPr>
              <a:t>frame</a:t>
            </a:r>
            <a:r>
              <a:rPr sz="3200" spc="-20" dirty="0">
                <a:latin typeface="Arial MT"/>
                <a:cs typeface="Arial MT"/>
              </a:rPr>
              <a:t> </a:t>
            </a:r>
            <a:r>
              <a:rPr sz="3200" spc="-5" dirty="0">
                <a:latin typeface="Arial MT"/>
                <a:cs typeface="Arial MT"/>
              </a:rPr>
              <a:t>structure</a:t>
            </a:r>
            <a:endParaRPr sz="3200">
              <a:latin typeface="Arial MT"/>
              <a:cs typeface="Arial MT"/>
            </a:endParaRPr>
          </a:p>
          <a:p>
            <a:pPr marL="155575" indent="-143510">
              <a:lnSpc>
                <a:spcPct val="100000"/>
              </a:lnSpc>
              <a:spcBef>
                <a:spcPts val="770"/>
              </a:spcBef>
              <a:buSzPct val="96875"/>
              <a:buChar char="•"/>
              <a:tabLst>
                <a:tab pos="156210" algn="l"/>
              </a:tabLst>
            </a:pPr>
            <a:r>
              <a:rPr sz="3200" spc="-5" dirty="0">
                <a:latin typeface="Arial MT"/>
                <a:cs typeface="Arial MT"/>
              </a:rPr>
              <a:t>Services</a:t>
            </a:r>
            <a:endParaRPr sz="3200">
              <a:latin typeface="Arial MT"/>
              <a:cs typeface="Arial MT"/>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260" y="461518"/>
            <a:ext cx="7133590" cy="453390"/>
          </a:xfrm>
          <a:prstGeom prst="rect">
            <a:avLst/>
          </a:prstGeom>
        </p:spPr>
        <p:txBody>
          <a:bodyPr vert="horz" wrap="square" lIns="0" tIns="13335" rIns="0" bIns="0" rtlCol="0">
            <a:spAutoFit/>
          </a:bodyPr>
          <a:lstStyle/>
          <a:p>
            <a:pPr marL="12700">
              <a:lnSpc>
                <a:spcPct val="100000"/>
              </a:lnSpc>
              <a:spcBef>
                <a:spcPts val="105"/>
              </a:spcBef>
            </a:pPr>
            <a:r>
              <a:rPr sz="2800" spc="-20" dirty="0">
                <a:latin typeface="Arial"/>
                <a:cs typeface="Arial"/>
              </a:rPr>
              <a:t>802.11</a:t>
            </a:r>
            <a:r>
              <a:rPr sz="2800" spc="-140" dirty="0">
                <a:latin typeface="Arial"/>
                <a:cs typeface="Arial"/>
              </a:rPr>
              <a:t> </a:t>
            </a:r>
            <a:r>
              <a:rPr sz="2800" spc="-5" dirty="0">
                <a:latin typeface="Arial"/>
                <a:cs typeface="Arial"/>
              </a:rPr>
              <a:t>Architecture</a:t>
            </a:r>
            <a:r>
              <a:rPr sz="2800" spc="50" dirty="0">
                <a:latin typeface="Arial"/>
                <a:cs typeface="Arial"/>
              </a:rPr>
              <a:t> </a:t>
            </a:r>
            <a:r>
              <a:rPr sz="2800" spc="-5" dirty="0">
                <a:latin typeface="Arial"/>
                <a:cs typeface="Arial"/>
              </a:rPr>
              <a:t>and Protocol</a:t>
            </a:r>
            <a:r>
              <a:rPr sz="2800" dirty="0">
                <a:latin typeface="Arial"/>
                <a:cs typeface="Arial"/>
              </a:rPr>
              <a:t> Stack</a:t>
            </a:r>
            <a:r>
              <a:rPr sz="2800" spc="-20" dirty="0">
                <a:latin typeface="Arial"/>
                <a:cs typeface="Arial"/>
              </a:rPr>
              <a:t> </a:t>
            </a:r>
            <a:r>
              <a:rPr sz="2800" dirty="0">
                <a:latin typeface="Arial"/>
                <a:cs typeface="Arial"/>
              </a:rPr>
              <a:t>(1)</a:t>
            </a:r>
            <a:endParaRPr sz="2800">
              <a:latin typeface="Arial"/>
              <a:cs typeface="Arial"/>
            </a:endParaRPr>
          </a:p>
        </p:txBody>
      </p:sp>
      <p:sp>
        <p:nvSpPr>
          <p:cNvPr id="3" name="object 3"/>
          <p:cNvSpPr txBox="1"/>
          <p:nvPr/>
        </p:nvSpPr>
        <p:spPr>
          <a:xfrm>
            <a:off x="1882267" y="5741314"/>
            <a:ext cx="5669915" cy="391795"/>
          </a:xfrm>
          <a:prstGeom prst="rect">
            <a:avLst/>
          </a:prstGeom>
        </p:spPr>
        <p:txBody>
          <a:bodyPr vert="horz" wrap="square" lIns="0" tIns="12700" rIns="0" bIns="0" rtlCol="0">
            <a:spAutoFit/>
          </a:bodyPr>
          <a:lstStyle/>
          <a:p>
            <a:pPr marL="12700">
              <a:lnSpc>
                <a:spcPct val="100000"/>
              </a:lnSpc>
              <a:spcBef>
                <a:spcPts val="100"/>
              </a:spcBef>
              <a:tabLst>
                <a:tab pos="3024505" algn="l"/>
              </a:tabLst>
            </a:pPr>
            <a:r>
              <a:rPr sz="2400" spc="-30" dirty="0">
                <a:latin typeface="Arial MT"/>
                <a:cs typeface="Arial MT"/>
              </a:rPr>
              <a:t>802.11</a:t>
            </a:r>
            <a:r>
              <a:rPr sz="2400" spc="-60" dirty="0">
                <a:latin typeface="Arial MT"/>
                <a:cs typeface="Arial MT"/>
              </a:rPr>
              <a:t> </a:t>
            </a:r>
            <a:r>
              <a:rPr sz="2400" dirty="0">
                <a:latin typeface="Arial MT"/>
                <a:cs typeface="Arial MT"/>
              </a:rPr>
              <a:t>architecture</a:t>
            </a:r>
            <a:r>
              <a:rPr sz="2400" spc="25" dirty="0">
                <a:latin typeface="Arial MT"/>
                <a:cs typeface="Arial MT"/>
              </a:rPr>
              <a:t> </a:t>
            </a:r>
            <a:r>
              <a:rPr sz="2400" dirty="0">
                <a:latin typeface="Arial MT"/>
                <a:cs typeface="Arial MT"/>
              </a:rPr>
              <a:t>–	infrastructure</a:t>
            </a:r>
            <a:r>
              <a:rPr sz="2400" spc="-95" dirty="0">
                <a:latin typeface="Arial MT"/>
                <a:cs typeface="Arial MT"/>
              </a:rPr>
              <a:t> </a:t>
            </a:r>
            <a:r>
              <a:rPr sz="2400" spc="5" dirty="0">
                <a:latin typeface="Arial MT"/>
                <a:cs typeface="Arial MT"/>
              </a:rPr>
              <a:t>mode</a:t>
            </a:r>
            <a:endParaRPr sz="2400">
              <a:latin typeface="Arial MT"/>
              <a:cs typeface="Arial MT"/>
            </a:endParaRPr>
          </a:p>
        </p:txBody>
      </p:sp>
      <p:pic>
        <p:nvPicPr>
          <p:cNvPr id="4" name="object 4"/>
          <p:cNvPicPr/>
          <p:nvPr/>
        </p:nvPicPr>
        <p:blipFill>
          <a:blip r:embed="rId2" cstate="print"/>
          <a:stretch>
            <a:fillRect/>
          </a:stretch>
        </p:blipFill>
        <p:spPr>
          <a:xfrm>
            <a:off x="1907616" y="1851475"/>
            <a:ext cx="5238740" cy="2966273"/>
          </a:xfrm>
          <a:prstGeom prst="rect">
            <a:avLst/>
          </a:prstGeom>
        </p:spPr>
      </p:pic>
      <p:sp>
        <p:nvSpPr>
          <p:cNvPr id="5" name="object 5"/>
          <p:cNvSpPr txBox="1"/>
          <p:nvPr/>
        </p:nvSpPr>
        <p:spPr>
          <a:xfrm>
            <a:off x="1767967" y="1707260"/>
            <a:ext cx="516255" cy="391160"/>
          </a:xfrm>
          <a:prstGeom prst="rect">
            <a:avLst/>
          </a:prstGeom>
        </p:spPr>
        <p:txBody>
          <a:bodyPr vert="horz" wrap="square" lIns="0" tIns="12700" rIns="0" bIns="0" rtlCol="0">
            <a:spAutoFit/>
          </a:bodyPr>
          <a:lstStyle/>
          <a:p>
            <a:pPr marL="152400" marR="5080" indent="-140335">
              <a:lnSpc>
                <a:spcPct val="100000"/>
              </a:lnSpc>
              <a:spcBef>
                <a:spcPts val="100"/>
              </a:spcBef>
            </a:pPr>
            <a:r>
              <a:rPr sz="1200" spc="-10" dirty="0">
                <a:latin typeface="Arial MT"/>
                <a:cs typeface="Arial MT"/>
              </a:rPr>
              <a:t>A</a:t>
            </a:r>
            <a:r>
              <a:rPr sz="1200" spc="-5" dirty="0">
                <a:latin typeface="Arial MT"/>
                <a:cs typeface="Arial MT"/>
              </a:rPr>
              <a:t>cce</a:t>
            </a:r>
            <a:r>
              <a:rPr sz="1200" dirty="0">
                <a:latin typeface="Arial MT"/>
                <a:cs typeface="Arial MT"/>
              </a:rPr>
              <a:t>ss  </a:t>
            </a:r>
            <a:r>
              <a:rPr sz="1200" spc="-10" dirty="0">
                <a:latin typeface="Arial MT"/>
                <a:cs typeface="Arial MT"/>
              </a:rPr>
              <a:t>P</a:t>
            </a:r>
            <a:r>
              <a:rPr sz="1200" spc="-5" dirty="0">
                <a:latin typeface="Arial MT"/>
                <a:cs typeface="Arial MT"/>
              </a:rPr>
              <a:t>o</a:t>
            </a:r>
            <a:r>
              <a:rPr sz="1200" spc="15" dirty="0">
                <a:latin typeface="Arial MT"/>
                <a:cs typeface="Arial MT"/>
              </a:rPr>
              <a:t>i</a:t>
            </a:r>
            <a:r>
              <a:rPr sz="1200" spc="-5" dirty="0">
                <a:latin typeface="Arial MT"/>
                <a:cs typeface="Arial MT"/>
              </a:rPr>
              <a:t>n</a:t>
            </a:r>
            <a:r>
              <a:rPr sz="1200" dirty="0">
                <a:latin typeface="Arial MT"/>
                <a:cs typeface="Arial MT"/>
              </a:rPr>
              <a:t>t</a:t>
            </a:r>
            <a:endParaRPr sz="1200">
              <a:latin typeface="Arial MT"/>
              <a:cs typeface="Arial MT"/>
            </a:endParaRPr>
          </a:p>
        </p:txBody>
      </p:sp>
      <p:sp>
        <p:nvSpPr>
          <p:cNvPr id="6" name="object 6"/>
          <p:cNvSpPr txBox="1"/>
          <p:nvPr/>
        </p:nvSpPr>
        <p:spPr>
          <a:xfrm>
            <a:off x="1405255" y="3307791"/>
            <a:ext cx="421640" cy="208915"/>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MT"/>
                <a:cs typeface="Arial MT"/>
              </a:rPr>
              <a:t>C</a:t>
            </a:r>
            <a:r>
              <a:rPr sz="1200" spc="20" dirty="0">
                <a:latin typeface="Arial MT"/>
                <a:cs typeface="Arial MT"/>
              </a:rPr>
              <a:t>li</a:t>
            </a:r>
            <a:r>
              <a:rPr sz="1200" dirty="0">
                <a:latin typeface="Arial MT"/>
                <a:cs typeface="Arial MT"/>
              </a:rPr>
              <a:t>e</a:t>
            </a:r>
            <a:r>
              <a:rPr sz="1200" spc="5" dirty="0">
                <a:latin typeface="Arial MT"/>
                <a:cs typeface="Arial MT"/>
              </a:rPr>
              <a:t>n</a:t>
            </a:r>
            <a:r>
              <a:rPr sz="1200" dirty="0">
                <a:latin typeface="Arial MT"/>
                <a:cs typeface="Arial MT"/>
              </a:rPr>
              <a:t>t</a:t>
            </a:r>
            <a:endParaRPr sz="1200">
              <a:latin typeface="Arial MT"/>
              <a:cs typeface="Arial MT"/>
            </a:endParaRPr>
          </a:p>
        </p:txBody>
      </p:sp>
      <p:sp>
        <p:nvSpPr>
          <p:cNvPr id="7" name="object 7"/>
          <p:cNvSpPr txBox="1"/>
          <p:nvPr/>
        </p:nvSpPr>
        <p:spPr>
          <a:xfrm>
            <a:off x="3890009" y="1478102"/>
            <a:ext cx="788670" cy="208915"/>
          </a:xfrm>
          <a:prstGeom prst="rect">
            <a:avLst/>
          </a:prstGeom>
        </p:spPr>
        <p:txBody>
          <a:bodyPr vert="horz" wrap="square" lIns="0" tIns="12700" rIns="0" bIns="0" rtlCol="0">
            <a:spAutoFit/>
          </a:bodyPr>
          <a:lstStyle/>
          <a:p>
            <a:pPr marL="12700">
              <a:lnSpc>
                <a:spcPct val="100000"/>
              </a:lnSpc>
              <a:spcBef>
                <a:spcPts val="100"/>
              </a:spcBef>
            </a:pPr>
            <a:r>
              <a:rPr sz="1200" spc="-135" dirty="0">
                <a:latin typeface="Arial MT"/>
                <a:cs typeface="Arial MT"/>
              </a:rPr>
              <a:t>T</a:t>
            </a:r>
            <a:r>
              <a:rPr sz="1200" dirty="0">
                <a:latin typeface="Arial MT"/>
                <a:cs typeface="Arial MT"/>
              </a:rPr>
              <a:t>o</a:t>
            </a:r>
            <a:r>
              <a:rPr sz="1200" spc="5" dirty="0">
                <a:latin typeface="Arial MT"/>
                <a:cs typeface="Arial MT"/>
              </a:rPr>
              <a:t> </a:t>
            </a:r>
            <a:r>
              <a:rPr sz="1200" dirty="0">
                <a:latin typeface="Arial MT"/>
                <a:cs typeface="Arial MT"/>
              </a:rPr>
              <a:t>Net</a:t>
            </a:r>
            <a:r>
              <a:rPr sz="1200" spc="-25" dirty="0">
                <a:latin typeface="Arial MT"/>
                <a:cs typeface="Arial MT"/>
              </a:rPr>
              <a:t>w</a:t>
            </a:r>
            <a:r>
              <a:rPr sz="1200" dirty="0">
                <a:latin typeface="Arial MT"/>
                <a:cs typeface="Arial MT"/>
              </a:rPr>
              <a:t>o</a:t>
            </a:r>
            <a:r>
              <a:rPr sz="1200" spc="5" dirty="0">
                <a:latin typeface="Arial MT"/>
                <a:cs typeface="Arial MT"/>
              </a:rPr>
              <a:t>r</a:t>
            </a:r>
            <a:r>
              <a:rPr sz="1200" dirty="0">
                <a:latin typeface="Arial MT"/>
                <a:cs typeface="Arial MT"/>
              </a:rPr>
              <a:t>k</a:t>
            </a:r>
            <a:endParaRPr sz="1200">
              <a:latin typeface="Arial MT"/>
              <a:cs typeface="Arial MT"/>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4112" y="324434"/>
            <a:ext cx="7134225" cy="454025"/>
          </a:xfrm>
          <a:prstGeom prst="rect">
            <a:avLst/>
          </a:prstGeom>
        </p:spPr>
        <p:txBody>
          <a:bodyPr vert="horz" wrap="square" lIns="0" tIns="13970" rIns="0" bIns="0" rtlCol="0">
            <a:spAutoFit/>
          </a:bodyPr>
          <a:lstStyle/>
          <a:p>
            <a:pPr marL="12700">
              <a:lnSpc>
                <a:spcPct val="100000"/>
              </a:lnSpc>
              <a:spcBef>
                <a:spcPts val="110"/>
              </a:spcBef>
            </a:pPr>
            <a:r>
              <a:rPr sz="2800" spc="-20" dirty="0">
                <a:latin typeface="Arial"/>
                <a:cs typeface="Arial"/>
              </a:rPr>
              <a:t>802.11</a:t>
            </a:r>
            <a:r>
              <a:rPr sz="2800" spc="-145" dirty="0">
                <a:latin typeface="Arial"/>
                <a:cs typeface="Arial"/>
              </a:rPr>
              <a:t> </a:t>
            </a:r>
            <a:r>
              <a:rPr sz="2800" spc="-5" dirty="0">
                <a:latin typeface="Arial"/>
                <a:cs typeface="Arial"/>
              </a:rPr>
              <a:t>Architecture</a:t>
            </a:r>
            <a:r>
              <a:rPr sz="2800" spc="40" dirty="0">
                <a:latin typeface="Arial"/>
                <a:cs typeface="Arial"/>
              </a:rPr>
              <a:t> </a:t>
            </a:r>
            <a:r>
              <a:rPr sz="2800" spc="-5" dirty="0">
                <a:latin typeface="Arial"/>
                <a:cs typeface="Arial"/>
              </a:rPr>
              <a:t>and</a:t>
            </a:r>
            <a:r>
              <a:rPr sz="2800" spc="-15" dirty="0">
                <a:latin typeface="Arial"/>
                <a:cs typeface="Arial"/>
              </a:rPr>
              <a:t> </a:t>
            </a:r>
            <a:r>
              <a:rPr sz="2800" dirty="0">
                <a:latin typeface="Arial"/>
                <a:cs typeface="Arial"/>
              </a:rPr>
              <a:t>Protocol</a:t>
            </a:r>
            <a:r>
              <a:rPr sz="2800" spc="-20" dirty="0">
                <a:latin typeface="Arial"/>
                <a:cs typeface="Arial"/>
              </a:rPr>
              <a:t> </a:t>
            </a:r>
            <a:r>
              <a:rPr sz="2800" spc="5" dirty="0">
                <a:latin typeface="Arial"/>
                <a:cs typeface="Arial"/>
              </a:rPr>
              <a:t>Stack</a:t>
            </a:r>
            <a:r>
              <a:rPr sz="2800" spc="-35" dirty="0">
                <a:latin typeface="Arial"/>
                <a:cs typeface="Arial"/>
              </a:rPr>
              <a:t> </a:t>
            </a:r>
            <a:r>
              <a:rPr sz="2800" dirty="0">
                <a:latin typeface="Arial"/>
                <a:cs typeface="Arial"/>
              </a:rPr>
              <a:t>(2)</a:t>
            </a:r>
            <a:endParaRPr sz="2800">
              <a:latin typeface="Arial"/>
              <a:cs typeface="Arial"/>
            </a:endParaRPr>
          </a:p>
        </p:txBody>
      </p:sp>
      <p:sp>
        <p:nvSpPr>
          <p:cNvPr id="3" name="object 3"/>
          <p:cNvSpPr txBox="1"/>
          <p:nvPr/>
        </p:nvSpPr>
        <p:spPr>
          <a:xfrm>
            <a:off x="2555494" y="5543194"/>
            <a:ext cx="4821555" cy="391160"/>
          </a:xfrm>
          <a:prstGeom prst="rect">
            <a:avLst/>
          </a:prstGeom>
        </p:spPr>
        <p:txBody>
          <a:bodyPr vert="horz" wrap="square" lIns="0" tIns="12700" rIns="0" bIns="0" rtlCol="0">
            <a:spAutoFit/>
          </a:bodyPr>
          <a:lstStyle/>
          <a:p>
            <a:pPr marL="12700">
              <a:lnSpc>
                <a:spcPct val="100000"/>
              </a:lnSpc>
              <a:spcBef>
                <a:spcPts val="100"/>
              </a:spcBef>
              <a:tabLst>
                <a:tab pos="3024505" algn="l"/>
              </a:tabLst>
            </a:pPr>
            <a:r>
              <a:rPr sz="2400" spc="-25" dirty="0">
                <a:latin typeface="Arial MT"/>
                <a:cs typeface="Arial MT"/>
              </a:rPr>
              <a:t>802.11</a:t>
            </a:r>
            <a:r>
              <a:rPr sz="2400" spc="-55" dirty="0">
                <a:latin typeface="Arial MT"/>
                <a:cs typeface="Arial MT"/>
              </a:rPr>
              <a:t> </a:t>
            </a:r>
            <a:r>
              <a:rPr sz="2400" dirty="0">
                <a:latin typeface="Arial MT"/>
                <a:cs typeface="Arial MT"/>
              </a:rPr>
              <a:t>architecture</a:t>
            </a:r>
            <a:r>
              <a:rPr sz="2400" spc="10" dirty="0">
                <a:latin typeface="Arial MT"/>
                <a:cs typeface="Arial MT"/>
              </a:rPr>
              <a:t> </a:t>
            </a:r>
            <a:r>
              <a:rPr sz="2400" dirty="0">
                <a:latin typeface="Arial MT"/>
                <a:cs typeface="Arial MT"/>
              </a:rPr>
              <a:t>–	ad-hoc</a:t>
            </a:r>
            <a:r>
              <a:rPr sz="2400" spc="-75" dirty="0">
                <a:latin typeface="Arial MT"/>
                <a:cs typeface="Arial MT"/>
              </a:rPr>
              <a:t> </a:t>
            </a:r>
            <a:r>
              <a:rPr sz="2400" dirty="0">
                <a:latin typeface="Arial MT"/>
                <a:cs typeface="Arial MT"/>
              </a:rPr>
              <a:t>mode</a:t>
            </a:r>
            <a:endParaRPr sz="2400">
              <a:latin typeface="Arial MT"/>
              <a:cs typeface="Arial MT"/>
            </a:endParaRPr>
          </a:p>
        </p:txBody>
      </p:sp>
      <p:pic>
        <p:nvPicPr>
          <p:cNvPr id="4" name="object 4"/>
          <p:cNvPicPr/>
          <p:nvPr/>
        </p:nvPicPr>
        <p:blipFill>
          <a:blip r:embed="rId2" cstate="print"/>
          <a:stretch>
            <a:fillRect/>
          </a:stretch>
        </p:blipFill>
        <p:spPr>
          <a:xfrm>
            <a:off x="2330362" y="1464040"/>
            <a:ext cx="4056345" cy="3690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6929" y="215849"/>
            <a:ext cx="2396490" cy="574675"/>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Byte</a:t>
            </a:r>
            <a:r>
              <a:rPr sz="3600" b="0" spc="-80" dirty="0">
                <a:latin typeface="Calibri"/>
                <a:cs typeface="Calibri"/>
              </a:rPr>
              <a:t> </a:t>
            </a:r>
            <a:r>
              <a:rPr sz="3600" b="0" spc="-10" dirty="0">
                <a:latin typeface="Calibri"/>
                <a:cs typeface="Calibri"/>
              </a:rPr>
              <a:t>Stuffing</a:t>
            </a:r>
            <a:endParaRPr sz="3600">
              <a:latin typeface="Calibri"/>
              <a:cs typeface="Calibri"/>
            </a:endParaRPr>
          </a:p>
        </p:txBody>
      </p:sp>
      <p:sp>
        <p:nvSpPr>
          <p:cNvPr id="3" name="object 3"/>
          <p:cNvSpPr txBox="1"/>
          <p:nvPr/>
        </p:nvSpPr>
        <p:spPr>
          <a:xfrm>
            <a:off x="655116" y="5668162"/>
            <a:ext cx="8332470" cy="820419"/>
          </a:xfrm>
          <a:prstGeom prst="rect">
            <a:avLst/>
          </a:prstGeom>
        </p:spPr>
        <p:txBody>
          <a:bodyPr vert="horz" wrap="square" lIns="0" tIns="0" rIns="0" bIns="0" rtlCol="0">
            <a:spAutoFit/>
          </a:bodyPr>
          <a:lstStyle/>
          <a:p>
            <a:pPr marL="461009" indent="-448945">
              <a:lnSpc>
                <a:spcPts val="3235"/>
              </a:lnSpc>
              <a:buClr>
                <a:srgbClr val="C0504D"/>
              </a:buClr>
              <a:buSzPct val="103846"/>
              <a:buAutoNum type="alphaLcParenBoth"/>
              <a:tabLst>
                <a:tab pos="461645" algn="l"/>
              </a:tabLst>
            </a:pPr>
            <a:r>
              <a:rPr sz="2600" spc="-5" dirty="0">
                <a:latin typeface="Calibri"/>
                <a:cs typeface="Calibri"/>
              </a:rPr>
              <a:t>A</a:t>
            </a:r>
            <a:r>
              <a:rPr sz="2600" spc="-10" dirty="0">
                <a:latin typeface="Calibri"/>
                <a:cs typeface="Calibri"/>
              </a:rPr>
              <a:t> </a:t>
            </a:r>
            <a:r>
              <a:rPr sz="2600" spc="-15" dirty="0">
                <a:latin typeface="Calibri"/>
                <a:cs typeface="Calibri"/>
              </a:rPr>
              <a:t>frame</a:t>
            </a:r>
            <a:r>
              <a:rPr sz="2600" spc="-20" dirty="0">
                <a:latin typeface="Calibri"/>
                <a:cs typeface="Calibri"/>
              </a:rPr>
              <a:t> </a:t>
            </a:r>
            <a:r>
              <a:rPr sz="2600" spc="-10" dirty="0">
                <a:latin typeface="Calibri"/>
                <a:cs typeface="Calibri"/>
              </a:rPr>
              <a:t>delimited</a:t>
            </a:r>
            <a:r>
              <a:rPr sz="2600" spc="-5" dirty="0">
                <a:latin typeface="Calibri"/>
                <a:cs typeface="Calibri"/>
              </a:rPr>
              <a:t> </a:t>
            </a:r>
            <a:r>
              <a:rPr sz="2600" spc="-15" dirty="0">
                <a:latin typeface="Calibri"/>
                <a:cs typeface="Calibri"/>
              </a:rPr>
              <a:t>by</a:t>
            </a:r>
            <a:r>
              <a:rPr sz="2600" spc="5" dirty="0">
                <a:latin typeface="Calibri"/>
                <a:cs typeface="Calibri"/>
              </a:rPr>
              <a:t> </a:t>
            </a:r>
            <a:r>
              <a:rPr sz="2600" spc="-5" dirty="0">
                <a:latin typeface="Calibri"/>
                <a:cs typeface="Calibri"/>
              </a:rPr>
              <a:t>flag</a:t>
            </a:r>
            <a:r>
              <a:rPr sz="2600" spc="-15" dirty="0">
                <a:latin typeface="Calibri"/>
                <a:cs typeface="Calibri"/>
              </a:rPr>
              <a:t> </a:t>
            </a:r>
            <a:r>
              <a:rPr sz="2600" spc="-10" dirty="0">
                <a:latin typeface="Calibri"/>
                <a:cs typeface="Calibri"/>
              </a:rPr>
              <a:t>bytes.</a:t>
            </a:r>
            <a:endParaRPr sz="2600">
              <a:latin typeface="Calibri"/>
              <a:cs typeface="Calibri"/>
            </a:endParaRPr>
          </a:p>
          <a:p>
            <a:pPr marL="461009" indent="-448945">
              <a:lnSpc>
                <a:spcPct val="100000"/>
              </a:lnSpc>
              <a:spcBef>
                <a:spcPts val="5"/>
              </a:spcBef>
              <a:buClr>
                <a:srgbClr val="C0504D"/>
              </a:buClr>
              <a:buAutoNum type="alphaLcParenBoth"/>
              <a:tabLst>
                <a:tab pos="461645" algn="l"/>
              </a:tabLst>
            </a:pPr>
            <a:r>
              <a:rPr sz="2600" spc="-10" dirty="0">
                <a:latin typeface="Calibri"/>
                <a:cs typeface="Calibri"/>
              </a:rPr>
              <a:t>Four </a:t>
            </a:r>
            <a:r>
              <a:rPr sz="2600" spc="-15" dirty="0">
                <a:latin typeface="Calibri"/>
                <a:cs typeface="Calibri"/>
              </a:rPr>
              <a:t>examples</a:t>
            </a:r>
            <a:r>
              <a:rPr sz="2600" spc="10" dirty="0">
                <a:latin typeface="Calibri"/>
                <a:cs typeface="Calibri"/>
              </a:rPr>
              <a:t> </a:t>
            </a:r>
            <a:r>
              <a:rPr sz="2600" spc="-10" dirty="0">
                <a:latin typeface="Calibri"/>
                <a:cs typeface="Calibri"/>
              </a:rPr>
              <a:t>of</a:t>
            </a:r>
            <a:r>
              <a:rPr sz="2600" spc="-5" dirty="0">
                <a:latin typeface="Calibri"/>
                <a:cs typeface="Calibri"/>
              </a:rPr>
              <a:t> </a:t>
            </a:r>
            <a:r>
              <a:rPr sz="2600" spc="-15" dirty="0">
                <a:latin typeface="Calibri"/>
                <a:cs typeface="Calibri"/>
              </a:rPr>
              <a:t>byte</a:t>
            </a:r>
            <a:r>
              <a:rPr sz="2600" spc="-5" dirty="0">
                <a:latin typeface="Calibri"/>
                <a:cs typeface="Calibri"/>
              </a:rPr>
              <a:t> sequences</a:t>
            </a:r>
            <a:r>
              <a:rPr sz="2600" spc="-35" dirty="0">
                <a:latin typeface="Calibri"/>
                <a:cs typeface="Calibri"/>
              </a:rPr>
              <a:t> </a:t>
            </a:r>
            <a:r>
              <a:rPr sz="2600" spc="-20" dirty="0">
                <a:latin typeface="Calibri"/>
                <a:cs typeface="Calibri"/>
              </a:rPr>
              <a:t>before</a:t>
            </a:r>
            <a:r>
              <a:rPr sz="2600" spc="-30" dirty="0">
                <a:latin typeface="Calibri"/>
                <a:cs typeface="Calibri"/>
              </a:rPr>
              <a:t> </a:t>
            </a:r>
            <a:r>
              <a:rPr sz="2600" spc="-5" dirty="0">
                <a:latin typeface="Calibri"/>
                <a:cs typeface="Calibri"/>
              </a:rPr>
              <a:t>and</a:t>
            </a:r>
            <a:r>
              <a:rPr sz="2600" spc="-10" dirty="0">
                <a:latin typeface="Calibri"/>
                <a:cs typeface="Calibri"/>
              </a:rPr>
              <a:t> </a:t>
            </a:r>
            <a:r>
              <a:rPr sz="2600" spc="-20" dirty="0">
                <a:latin typeface="Calibri"/>
                <a:cs typeface="Calibri"/>
              </a:rPr>
              <a:t>after</a:t>
            </a:r>
            <a:r>
              <a:rPr sz="2600" spc="15" dirty="0">
                <a:latin typeface="Calibri"/>
                <a:cs typeface="Calibri"/>
              </a:rPr>
              <a:t> </a:t>
            </a:r>
            <a:r>
              <a:rPr sz="2600" spc="-10" dirty="0">
                <a:latin typeface="Calibri"/>
                <a:cs typeface="Calibri"/>
              </a:rPr>
              <a:t>stuffing.</a:t>
            </a:r>
            <a:endParaRPr sz="2600">
              <a:latin typeface="Calibri"/>
              <a:cs typeface="Calibri"/>
            </a:endParaRPr>
          </a:p>
        </p:txBody>
      </p:sp>
      <p:pic>
        <p:nvPicPr>
          <p:cNvPr id="4" name="object 4"/>
          <p:cNvPicPr/>
          <p:nvPr/>
        </p:nvPicPr>
        <p:blipFill>
          <a:blip r:embed="rId2" cstate="print"/>
          <a:stretch>
            <a:fillRect/>
          </a:stretch>
        </p:blipFill>
        <p:spPr>
          <a:xfrm>
            <a:off x="1600200" y="1545336"/>
            <a:ext cx="5946648" cy="3764279"/>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04112" y="485393"/>
            <a:ext cx="7133590" cy="453390"/>
          </a:xfrm>
          <a:prstGeom prst="rect">
            <a:avLst/>
          </a:prstGeom>
        </p:spPr>
        <p:txBody>
          <a:bodyPr vert="horz" wrap="square" lIns="0" tIns="13335" rIns="0" bIns="0" rtlCol="0">
            <a:spAutoFit/>
          </a:bodyPr>
          <a:lstStyle/>
          <a:p>
            <a:pPr marL="12700">
              <a:lnSpc>
                <a:spcPct val="100000"/>
              </a:lnSpc>
              <a:spcBef>
                <a:spcPts val="105"/>
              </a:spcBef>
            </a:pPr>
            <a:r>
              <a:rPr sz="2800" spc="-20" dirty="0">
                <a:latin typeface="Arial"/>
                <a:cs typeface="Arial"/>
              </a:rPr>
              <a:t>802.11</a:t>
            </a:r>
            <a:r>
              <a:rPr sz="2800" spc="-140" dirty="0">
                <a:latin typeface="Arial"/>
                <a:cs typeface="Arial"/>
              </a:rPr>
              <a:t> </a:t>
            </a:r>
            <a:r>
              <a:rPr sz="2800" spc="-5" dirty="0">
                <a:latin typeface="Arial"/>
                <a:cs typeface="Arial"/>
              </a:rPr>
              <a:t>Architecture</a:t>
            </a:r>
            <a:r>
              <a:rPr sz="2800" spc="50" dirty="0">
                <a:latin typeface="Arial"/>
                <a:cs typeface="Arial"/>
              </a:rPr>
              <a:t> </a:t>
            </a:r>
            <a:r>
              <a:rPr sz="2800" spc="-5" dirty="0">
                <a:latin typeface="Arial"/>
                <a:cs typeface="Arial"/>
              </a:rPr>
              <a:t>and Protocol</a:t>
            </a:r>
            <a:r>
              <a:rPr sz="2800" dirty="0">
                <a:latin typeface="Arial"/>
                <a:cs typeface="Arial"/>
              </a:rPr>
              <a:t> Stack</a:t>
            </a:r>
            <a:r>
              <a:rPr sz="2800" spc="-20" dirty="0">
                <a:latin typeface="Arial"/>
                <a:cs typeface="Arial"/>
              </a:rPr>
              <a:t> </a:t>
            </a:r>
            <a:r>
              <a:rPr sz="2800" dirty="0">
                <a:latin typeface="Arial"/>
                <a:cs typeface="Arial"/>
              </a:rPr>
              <a:t>(3)</a:t>
            </a:r>
            <a:endParaRPr sz="2800">
              <a:latin typeface="Arial"/>
              <a:cs typeface="Arial"/>
            </a:endParaRPr>
          </a:p>
        </p:txBody>
      </p:sp>
      <p:sp>
        <p:nvSpPr>
          <p:cNvPr id="3" name="object 3"/>
          <p:cNvSpPr txBox="1"/>
          <p:nvPr/>
        </p:nvSpPr>
        <p:spPr>
          <a:xfrm>
            <a:off x="2476880" y="5893714"/>
            <a:ext cx="447357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Part</a:t>
            </a:r>
            <a:r>
              <a:rPr sz="2400" spc="-30" dirty="0">
                <a:latin typeface="Arial MT"/>
                <a:cs typeface="Arial MT"/>
              </a:rPr>
              <a:t> </a:t>
            </a:r>
            <a:r>
              <a:rPr sz="2400" dirty="0">
                <a:latin typeface="Arial MT"/>
                <a:cs typeface="Arial MT"/>
              </a:rPr>
              <a:t>of</a:t>
            </a:r>
            <a:r>
              <a:rPr sz="2400" spc="-30" dirty="0">
                <a:latin typeface="Arial MT"/>
                <a:cs typeface="Arial MT"/>
              </a:rPr>
              <a:t> </a:t>
            </a:r>
            <a:r>
              <a:rPr sz="2400" dirty="0">
                <a:latin typeface="Arial MT"/>
                <a:cs typeface="Arial MT"/>
              </a:rPr>
              <a:t>the</a:t>
            </a:r>
            <a:r>
              <a:rPr sz="2400" spc="-25" dirty="0">
                <a:latin typeface="Arial MT"/>
                <a:cs typeface="Arial MT"/>
              </a:rPr>
              <a:t> </a:t>
            </a:r>
            <a:r>
              <a:rPr sz="2400" spc="-30" dirty="0">
                <a:latin typeface="Arial MT"/>
                <a:cs typeface="Arial MT"/>
              </a:rPr>
              <a:t>802.11</a:t>
            </a:r>
            <a:r>
              <a:rPr sz="2400" spc="-70" dirty="0">
                <a:latin typeface="Arial MT"/>
                <a:cs typeface="Arial MT"/>
              </a:rPr>
              <a:t> </a:t>
            </a:r>
            <a:r>
              <a:rPr sz="2400" dirty="0">
                <a:latin typeface="Arial MT"/>
                <a:cs typeface="Arial MT"/>
              </a:rPr>
              <a:t>protocol</a:t>
            </a:r>
            <a:r>
              <a:rPr sz="2400" spc="-30" dirty="0">
                <a:latin typeface="Arial MT"/>
                <a:cs typeface="Arial MT"/>
              </a:rPr>
              <a:t> </a:t>
            </a:r>
            <a:r>
              <a:rPr sz="2400" dirty="0">
                <a:latin typeface="Arial MT"/>
                <a:cs typeface="Arial MT"/>
              </a:rPr>
              <a:t>stack.</a:t>
            </a:r>
            <a:endParaRPr sz="2400">
              <a:latin typeface="Arial MT"/>
              <a:cs typeface="Arial MT"/>
            </a:endParaRPr>
          </a:p>
        </p:txBody>
      </p:sp>
      <p:pic>
        <p:nvPicPr>
          <p:cNvPr id="4" name="object 4"/>
          <p:cNvPicPr/>
          <p:nvPr/>
        </p:nvPicPr>
        <p:blipFill>
          <a:blip r:embed="rId2" cstate="print"/>
          <a:stretch>
            <a:fillRect/>
          </a:stretch>
        </p:blipFill>
        <p:spPr>
          <a:xfrm>
            <a:off x="167639" y="1529952"/>
            <a:ext cx="8694444" cy="3740980"/>
          </a:xfrm>
          <a:prstGeom prst="rect">
            <a:avLst/>
          </a:prstGeom>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266" y="608456"/>
            <a:ext cx="6411595" cy="453390"/>
          </a:xfrm>
          <a:prstGeom prst="rect">
            <a:avLst/>
          </a:prstGeom>
        </p:spPr>
        <p:txBody>
          <a:bodyPr vert="horz" wrap="square" lIns="0" tIns="13335" rIns="0" bIns="0" rtlCol="0">
            <a:spAutoFit/>
          </a:bodyPr>
          <a:lstStyle/>
          <a:p>
            <a:pPr marL="12700">
              <a:lnSpc>
                <a:spcPct val="100000"/>
              </a:lnSpc>
              <a:spcBef>
                <a:spcPts val="105"/>
              </a:spcBef>
            </a:pPr>
            <a:r>
              <a:rPr sz="2800" spc="-10" dirty="0">
                <a:latin typeface="Arial"/>
                <a:cs typeface="Arial"/>
              </a:rPr>
              <a:t>The</a:t>
            </a:r>
            <a:r>
              <a:rPr sz="2800" spc="5" dirty="0">
                <a:latin typeface="Arial"/>
                <a:cs typeface="Arial"/>
              </a:rPr>
              <a:t> </a:t>
            </a:r>
            <a:r>
              <a:rPr sz="2800" spc="-20" dirty="0">
                <a:latin typeface="Arial"/>
                <a:cs typeface="Arial"/>
              </a:rPr>
              <a:t>802.11</a:t>
            </a:r>
            <a:r>
              <a:rPr sz="2800" spc="-15" dirty="0">
                <a:latin typeface="Arial"/>
                <a:cs typeface="Arial"/>
              </a:rPr>
              <a:t> MAC</a:t>
            </a:r>
            <a:r>
              <a:rPr sz="2800" spc="25" dirty="0">
                <a:latin typeface="Arial"/>
                <a:cs typeface="Arial"/>
              </a:rPr>
              <a:t> </a:t>
            </a:r>
            <a:r>
              <a:rPr sz="2800" spc="-15" dirty="0">
                <a:latin typeface="Arial"/>
                <a:cs typeface="Arial"/>
              </a:rPr>
              <a:t>Sublayer</a:t>
            </a:r>
            <a:r>
              <a:rPr sz="2800" spc="85" dirty="0">
                <a:latin typeface="Arial"/>
                <a:cs typeface="Arial"/>
              </a:rPr>
              <a:t> </a:t>
            </a:r>
            <a:r>
              <a:rPr sz="2800" spc="-5" dirty="0">
                <a:latin typeface="Arial"/>
                <a:cs typeface="Arial"/>
              </a:rPr>
              <a:t>Protocol</a:t>
            </a:r>
            <a:r>
              <a:rPr sz="2800" spc="-30" dirty="0">
                <a:latin typeface="Arial"/>
                <a:cs typeface="Arial"/>
              </a:rPr>
              <a:t> </a:t>
            </a:r>
            <a:r>
              <a:rPr sz="2800" dirty="0">
                <a:latin typeface="Arial"/>
                <a:cs typeface="Arial"/>
              </a:rPr>
              <a:t>(1)</a:t>
            </a:r>
            <a:endParaRPr sz="2800">
              <a:latin typeface="Arial"/>
              <a:cs typeface="Arial"/>
            </a:endParaRPr>
          </a:p>
        </p:txBody>
      </p:sp>
      <p:sp>
        <p:nvSpPr>
          <p:cNvPr id="3" name="object 3"/>
          <p:cNvSpPr txBox="1"/>
          <p:nvPr/>
        </p:nvSpPr>
        <p:spPr>
          <a:xfrm>
            <a:off x="2489073" y="5741314"/>
            <a:ext cx="4447540"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Sending</a:t>
            </a:r>
            <a:r>
              <a:rPr sz="2400" spc="-50" dirty="0">
                <a:latin typeface="Arial MT"/>
                <a:cs typeface="Arial MT"/>
              </a:rPr>
              <a:t> </a:t>
            </a:r>
            <a:r>
              <a:rPr sz="2400" dirty="0">
                <a:latin typeface="Arial MT"/>
                <a:cs typeface="Arial MT"/>
              </a:rPr>
              <a:t>a</a:t>
            </a:r>
            <a:r>
              <a:rPr sz="2400" spc="-10" dirty="0">
                <a:latin typeface="Arial MT"/>
                <a:cs typeface="Arial MT"/>
              </a:rPr>
              <a:t> </a:t>
            </a:r>
            <a:r>
              <a:rPr sz="2400" spc="5" dirty="0">
                <a:latin typeface="Arial MT"/>
                <a:cs typeface="Arial MT"/>
              </a:rPr>
              <a:t>frame</a:t>
            </a:r>
            <a:r>
              <a:rPr sz="2400" spc="-80" dirty="0">
                <a:latin typeface="Arial MT"/>
                <a:cs typeface="Arial MT"/>
              </a:rPr>
              <a:t> </a:t>
            </a:r>
            <a:r>
              <a:rPr sz="2400" spc="-10" dirty="0">
                <a:latin typeface="Arial MT"/>
                <a:cs typeface="Arial MT"/>
              </a:rPr>
              <a:t>with</a:t>
            </a:r>
            <a:r>
              <a:rPr sz="2400" spc="15" dirty="0">
                <a:latin typeface="Arial MT"/>
                <a:cs typeface="Arial MT"/>
              </a:rPr>
              <a:t> </a:t>
            </a:r>
            <a:r>
              <a:rPr sz="2400" dirty="0">
                <a:latin typeface="Arial MT"/>
                <a:cs typeface="Arial MT"/>
              </a:rPr>
              <a:t>CSMA/CA.</a:t>
            </a:r>
            <a:endParaRPr sz="2400">
              <a:latin typeface="Arial MT"/>
              <a:cs typeface="Arial MT"/>
            </a:endParaRPr>
          </a:p>
        </p:txBody>
      </p:sp>
      <p:pic>
        <p:nvPicPr>
          <p:cNvPr id="4" name="object 4"/>
          <p:cNvPicPr/>
          <p:nvPr/>
        </p:nvPicPr>
        <p:blipFill>
          <a:blip r:embed="rId2" cstate="print"/>
          <a:stretch>
            <a:fillRect/>
          </a:stretch>
        </p:blipFill>
        <p:spPr>
          <a:xfrm>
            <a:off x="929566" y="1718734"/>
            <a:ext cx="7465798" cy="3525315"/>
          </a:xfrm>
          <a:prstGeom prst="rect">
            <a:avLst/>
          </a:prstGeom>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774" y="217678"/>
            <a:ext cx="6411595" cy="453390"/>
          </a:xfrm>
          <a:prstGeom prst="rect">
            <a:avLst/>
          </a:prstGeom>
        </p:spPr>
        <p:txBody>
          <a:bodyPr vert="horz" wrap="square" lIns="0" tIns="13335" rIns="0" bIns="0" rtlCol="0">
            <a:spAutoFit/>
          </a:bodyPr>
          <a:lstStyle/>
          <a:p>
            <a:pPr marL="12700">
              <a:lnSpc>
                <a:spcPct val="100000"/>
              </a:lnSpc>
              <a:spcBef>
                <a:spcPts val="105"/>
              </a:spcBef>
            </a:pPr>
            <a:r>
              <a:rPr sz="2800" spc="-10" dirty="0">
                <a:latin typeface="Arial"/>
                <a:cs typeface="Arial"/>
              </a:rPr>
              <a:t>The</a:t>
            </a:r>
            <a:r>
              <a:rPr sz="2800" spc="5" dirty="0">
                <a:latin typeface="Arial"/>
                <a:cs typeface="Arial"/>
              </a:rPr>
              <a:t> </a:t>
            </a:r>
            <a:r>
              <a:rPr sz="2800" spc="-20" dirty="0">
                <a:latin typeface="Arial"/>
                <a:cs typeface="Arial"/>
              </a:rPr>
              <a:t>802.11</a:t>
            </a:r>
            <a:r>
              <a:rPr sz="2800" spc="-15" dirty="0">
                <a:latin typeface="Arial"/>
                <a:cs typeface="Arial"/>
              </a:rPr>
              <a:t> MAC</a:t>
            </a:r>
            <a:r>
              <a:rPr sz="2800" spc="25" dirty="0">
                <a:latin typeface="Arial"/>
                <a:cs typeface="Arial"/>
              </a:rPr>
              <a:t> </a:t>
            </a:r>
            <a:r>
              <a:rPr sz="2800" spc="-15" dirty="0">
                <a:latin typeface="Arial"/>
                <a:cs typeface="Arial"/>
              </a:rPr>
              <a:t>Sublayer</a:t>
            </a:r>
            <a:r>
              <a:rPr sz="2800" spc="85" dirty="0">
                <a:latin typeface="Arial"/>
                <a:cs typeface="Arial"/>
              </a:rPr>
              <a:t> </a:t>
            </a:r>
            <a:r>
              <a:rPr sz="2800" spc="-5" dirty="0">
                <a:latin typeface="Arial"/>
                <a:cs typeface="Arial"/>
              </a:rPr>
              <a:t>Protocol</a:t>
            </a:r>
            <a:r>
              <a:rPr sz="2800" spc="-30" dirty="0">
                <a:latin typeface="Arial"/>
                <a:cs typeface="Arial"/>
              </a:rPr>
              <a:t> </a:t>
            </a:r>
            <a:r>
              <a:rPr sz="2800" dirty="0">
                <a:latin typeface="Arial"/>
                <a:cs typeface="Arial"/>
              </a:rPr>
              <a:t>(2)</a:t>
            </a:r>
            <a:endParaRPr sz="2800">
              <a:latin typeface="Arial"/>
              <a:cs typeface="Arial"/>
            </a:endParaRPr>
          </a:p>
        </p:txBody>
      </p:sp>
      <p:sp>
        <p:nvSpPr>
          <p:cNvPr id="3" name="object 3"/>
          <p:cNvSpPr txBox="1"/>
          <p:nvPr/>
        </p:nvSpPr>
        <p:spPr>
          <a:xfrm>
            <a:off x="2385441" y="5738266"/>
            <a:ext cx="4658995" cy="454025"/>
          </a:xfrm>
          <a:prstGeom prst="rect">
            <a:avLst/>
          </a:prstGeom>
        </p:spPr>
        <p:txBody>
          <a:bodyPr vert="horz" wrap="square" lIns="0" tIns="13970" rIns="0" bIns="0" rtlCol="0">
            <a:spAutoFit/>
          </a:bodyPr>
          <a:lstStyle/>
          <a:p>
            <a:pPr marL="12700">
              <a:lnSpc>
                <a:spcPct val="100000"/>
              </a:lnSpc>
              <a:spcBef>
                <a:spcPts val="110"/>
              </a:spcBef>
            </a:pPr>
            <a:r>
              <a:rPr sz="2800" dirty="0">
                <a:latin typeface="Arial MT"/>
                <a:cs typeface="Arial MT"/>
              </a:rPr>
              <a:t>The</a:t>
            </a:r>
            <a:r>
              <a:rPr sz="2800" spc="-15" dirty="0">
                <a:latin typeface="Arial MT"/>
                <a:cs typeface="Arial MT"/>
              </a:rPr>
              <a:t> </a:t>
            </a:r>
            <a:r>
              <a:rPr sz="2800" dirty="0">
                <a:latin typeface="Arial MT"/>
                <a:cs typeface="Arial MT"/>
              </a:rPr>
              <a:t>hidden</a:t>
            </a:r>
            <a:r>
              <a:rPr sz="2800" spc="-10" dirty="0">
                <a:latin typeface="Arial MT"/>
                <a:cs typeface="Arial MT"/>
              </a:rPr>
              <a:t> </a:t>
            </a:r>
            <a:r>
              <a:rPr sz="2800" dirty="0">
                <a:latin typeface="Arial MT"/>
                <a:cs typeface="Arial MT"/>
              </a:rPr>
              <a:t>terminal</a:t>
            </a:r>
            <a:r>
              <a:rPr sz="2800" spc="-30" dirty="0">
                <a:latin typeface="Arial MT"/>
                <a:cs typeface="Arial MT"/>
              </a:rPr>
              <a:t> </a:t>
            </a:r>
            <a:r>
              <a:rPr sz="2800" dirty="0">
                <a:latin typeface="Arial MT"/>
                <a:cs typeface="Arial MT"/>
              </a:rPr>
              <a:t>problem.</a:t>
            </a:r>
            <a:endParaRPr sz="2800">
              <a:latin typeface="Arial MT"/>
              <a:cs typeface="Arial MT"/>
            </a:endParaRPr>
          </a:p>
        </p:txBody>
      </p:sp>
      <p:pic>
        <p:nvPicPr>
          <p:cNvPr id="4" name="object 4"/>
          <p:cNvPicPr/>
          <p:nvPr/>
        </p:nvPicPr>
        <p:blipFill>
          <a:blip r:embed="rId2" cstate="print"/>
          <a:stretch>
            <a:fillRect/>
          </a:stretch>
        </p:blipFill>
        <p:spPr>
          <a:xfrm>
            <a:off x="2124053" y="1209675"/>
            <a:ext cx="4657383" cy="4048125"/>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774" y="377774"/>
            <a:ext cx="6411595" cy="454025"/>
          </a:xfrm>
          <a:prstGeom prst="rect">
            <a:avLst/>
          </a:prstGeom>
        </p:spPr>
        <p:txBody>
          <a:bodyPr vert="horz" wrap="square" lIns="0" tIns="13970" rIns="0" bIns="0" rtlCol="0">
            <a:spAutoFit/>
          </a:bodyPr>
          <a:lstStyle/>
          <a:p>
            <a:pPr marL="12700">
              <a:lnSpc>
                <a:spcPct val="100000"/>
              </a:lnSpc>
              <a:spcBef>
                <a:spcPts val="110"/>
              </a:spcBef>
            </a:pPr>
            <a:r>
              <a:rPr sz="2800" spc="-5" dirty="0">
                <a:latin typeface="Arial"/>
                <a:cs typeface="Arial"/>
              </a:rPr>
              <a:t>The</a:t>
            </a:r>
            <a:r>
              <a:rPr sz="2800" spc="-10" dirty="0">
                <a:latin typeface="Arial"/>
                <a:cs typeface="Arial"/>
              </a:rPr>
              <a:t> </a:t>
            </a:r>
            <a:r>
              <a:rPr sz="2800" spc="-20" dirty="0">
                <a:latin typeface="Arial"/>
                <a:cs typeface="Arial"/>
              </a:rPr>
              <a:t>802.11 </a:t>
            </a:r>
            <a:r>
              <a:rPr sz="2800" spc="-15" dirty="0">
                <a:latin typeface="Arial"/>
                <a:cs typeface="Arial"/>
              </a:rPr>
              <a:t>MAC</a:t>
            </a:r>
            <a:r>
              <a:rPr sz="2800" spc="10" dirty="0">
                <a:latin typeface="Arial"/>
                <a:cs typeface="Arial"/>
              </a:rPr>
              <a:t> </a:t>
            </a:r>
            <a:r>
              <a:rPr sz="2800" spc="-15" dirty="0">
                <a:latin typeface="Arial"/>
                <a:cs typeface="Arial"/>
              </a:rPr>
              <a:t>Sublayer</a:t>
            </a:r>
            <a:r>
              <a:rPr sz="2800" spc="80" dirty="0">
                <a:latin typeface="Arial"/>
                <a:cs typeface="Arial"/>
              </a:rPr>
              <a:t> </a:t>
            </a:r>
            <a:r>
              <a:rPr sz="2800" dirty="0">
                <a:latin typeface="Arial"/>
                <a:cs typeface="Arial"/>
              </a:rPr>
              <a:t>Protocol</a:t>
            </a:r>
            <a:r>
              <a:rPr sz="2800" spc="-30" dirty="0">
                <a:latin typeface="Arial"/>
                <a:cs typeface="Arial"/>
              </a:rPr>
              <a:t> </a:t>
            </a:r>
            <a:r>
              <a:rPr sz="2800" dirty="0">
                <a:latin typeface="Arial"/>
                <a:cs typeface="Arial"/>
              </a:rPr>
              <a:t>(3)</a:t>
            </a:r>
            <a:endParaRPr sz="2800">
              <a:latin typeface="Arial"/>
              <a:cs typeface="Arial"/>
            </a:endParaRPr>
          </a:p>
        </p:txBody>
      </p:sp>
      <p:sp>
        <p:nvSpPr>
          <p:cNvPr id="3" name="object 3"/>
          <p:cNvSpPr txBox="1"/>
          <p:nvPr/>
        </p:nvSpPr>
        <p:spPr>
          <a:xfrm>
            <a:off x="2598801" y="5741314"/>
            <a:ext cx="422973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The</a:t>
            </a:r>
            <a:r>
              <a:rPr sz="2400" spc="-60" dirty="0">
                <a:latin typeface="Arial MT"/>
                <a:cs typeface="Arial MT"/>
              </a:rPr>
              <a:t> </a:t>
            </a:r>
            <a:r>
              <a:rPr sz="2400" spc="-5" dirty="0">
                <a:latin typeface="Arial MT"/>
                <a:cs typeface="Arial MT"/>
              </a:rPr>
              <a:t>exposed</a:t>
            </a:r>
            <a:r>
              <a:rPr sz="2400" spc="-25" dirty="0">
                <a:latin typeface="Arial MT"/>
                <a:cs typeface="Arial MT"/>
              </a:rPr>
              <a:t> </a:t>
            </a:r>
            <a:r>
              <a:rPr sz="2400" dirty="0">
                <a:latin typeface="Arial MT"/>
                <a:cs typeface="Arial MT"/>
              </a:rPr>
              <a:t>terminal</a:t>
            </a:r>
            <a:r>
              <a:rPr sz="2400" spc="-45" dirty="0">
                <a:latin typeface="Arial MT"/>
                <a:cs typeface="Arial MT"/>
              </a:rPr>
              <a:t> </a:t>
            </a:r>
            <a:r>
              <a:rPr sz="2400" dirty="0">
                <a:latin typeface="Arial MT"/>
                <a:cs typeface="Arial MT"/>
              </a:rPr>
              <a:t>problem.</a:t>
            </a:r>
            <a:endParaRPr sz="2400">
              <a:latin typeface="Arial MT"/>
              <a:cs typeface="Arial MT"/>
            </a:endParaRPr>
          </a:p>
        </p:txBody>
      </p:sp>
      <p:pic>
        <p:nvPicPr>
          <p:cNvPr id="4" name="object 4"/>
          <p:cNvPicPr/>
          <p:nvPr/>
        </p:nvPicPr>
        <p:blipFill>
          <a:blip r:embed="rId2" cstate="print"/>
          <a:stretch>
            <a:fillRect/>
          </a:stretch>
        </p:blipFill>
        <p:spPr>
          <a:xfrm>
            <a:off x="2443700" y="1447800"/>
            <a:ext cx="4151850" cy="3952875"/>
          </a:xfrm>
          <a:prstGeom prst="rect">
            <a:avLst/>
          </a:prstGeom>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774" y="351485"/>
            <a:ext cx="6411595" cy="454025"/>
          </a:xfrm>
          <a:prstGeom prst="rect">
            <a:avLst/>
          </a:prstGeom>
        </p:spPr>
        <p:txBody>
          <a:bodyPr vert="horz" wrap="square" lIns="0" tIns="13970" rIns="0" bIns="0" rtlCol="0">
            <a:spAutoFit/>
          </a:bodyPr>
          <a:lstStyle/>
          <a:p>
            <a:pPr marL="12700">
              <a:lnSpc>
                <a:spcPct val="100000"/>
              </a:lnSpc>
              <a:spcBef>
                <a:spcPts val="110"/>
              </a:spcBef>
            </a:pPr>
            <a:r>
              <a:rPr sz="2800" spc="-5" dirty="0">
                <a:latin typeface="Arial"/>
                <a:cs typeface="Arial"/>
              </a:rPr>
              <a:t>The</a:t>
            </a:r>
            <a:r>
              <a:rPr sz="2800" spc="-10" dirty="0">
                <a:latin typeface="Arial"/>
                <a:cs typeface="Arial"/>
              </a:rPr>
              <a:t> </a:t>
            </a:r>
            <a:r>
              <a:rPr sz="2800" spc="-20" dirty="0">
                <a:latin typeface="Arial"/>
                <a:cs typeface="Arial"/>
              </a:rPr>
              <a:t>802.11 </a:t>
            </a:r>
            <a:r>
              <a:rPr sz="2800" spc="-15" dirty="0">
                <a:latin typeface="Arial"/>
                <a:cs typeface="Arial"/>
              </a:rPr>
              <a:t>MAC</a:t>
            </a:r>
            <a:r>
              <a:rPr sz="2800" spc="10" dirty="0">
                <a:latin typeface="Arial"/>
                <a:cs typeface="Arial"/>
              </a:rPr>
              <a:t> </a:t>
            </a:r>
            <a:r>
              <a:rPr sz="2800" spc="-15" dirty="0">
                <a:latin typeface="Arial"/>
                <a:cs typeface="Arial"/>
              </a:rPr>
              <a:t>Sublayer</a:t>
            </a:r>
            <a:r>
              <a:rPr sz="2800" spc="80" dirty="0">
                <a:latin typeface="Arial"/>
                <a:cs typeface="Arial"/>
              </a:rPr>
              <a:t> </a:t>
            </a:r>
            <a:r>
              <a:rPr sz="2800" dirty="0">
                <a:latin typeface="Arial"/>
                <a:cs typeface="Arial"/>
              </a:rPr>
              <a:t>Protocol</a:t>
            </a:r>
            <a:r>
              <a:rPr sz="2800" spc="-30" dirty="0">
                <a:latin typeface="Arial"/>
                <a:cs typeface="Arial"/>
              </a:rPr>
              <a:t> </a:t>
            </a:r>
            <a:r>
              <a:rPr sz="2800" dirty="0">
                <a:latin typeface="Arial"/>
                <a:cs typeface="Arial"/>
              </a:rPr>
              <a:t>(4)</a:t>
            </a:r>
            <a:endParaRPr sz="2800">
              <a:latin typeface="Arial"/>
              <a:cs typeface="Arial"/>
            </a:endParaRPr>
          </a:p>
        </p:txBody>
      </p:sp>
      <p:sp>
        <p:nvSpPr>
          <p:cNvPr id="3" name="object 3"/>
          <p:cNvSpPr txBox="1"/>
          <p:nvPr/>
        </p:nvSpPr>
        <p:spPr>
          <a:xfrm>
            <a:off x="1199184" y="5741314"/>
            <a:ext cx="7024370"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MT"/>
                <a:cs typeface="Arial MT"/>
              </a:rPr>
              <a:t>The</a:t>
            </a:r>
            <a:r>
              <a:rPr sz="2400" spc="-45" dirty="0">
                <a:latin typeface="Arial MT"/>
                <a:cs typeface="Arial MT"/>
              </a:rPr>
              <a:t> </a:t>
            </a:r>
            <a:r>
              <a:rPr sz="2400" dirty="0">
                <a:latin typeface="Arial MT"/>
                <a:cs typeface="Arial MT"/>
              </a:rPr>
              <a:t>use</a:t>
            </a:r>
            <a:r>
              <a:rPr sz="2400" spc="-20" dirty="0">
                <a:latin typeface="Arial MT"/>
                <a:cs typeface="Arial MT"/>
              </a:rPr>
              <a:t> </a:t>
            </a:r>
            <a:r>
              <a:rPr sz="2400" dirty="0">
                <a:latin typeface="Arial MT"/>
                <a:cs typeface="Arial MT"/>
              </a:rPr>
              <a:t>of</a:t>
            </a:r>
            <a:r>
              <a:rPr sz="2400" spc="-25" dirty="0">
                <a:latin typeface="Arial MT"/>
                <a:cs typeface="Arial MT"/>
              </a:rPr>
              <a:t> </a:t>
            </a:r>
            <a:r>
              <a:rPr sz="2400" spc="-5" dirty="0">
                <a:latin typeface="Arial MT"/>
                <a:cs typeface="Arial MT"/>
              </a:rPr>
              <a:t>virtual</a:t>
            </a:r>
            <a:r>
              <a:rPr sz="2400" spc="20" dirty="0">
                <a:latin typeface="Arial MT"/>
                <a:cs typeface="Arial MT"/>
              </a:rPr>
              <a:t> </a:t>
            </a:r>
            <a:r>
              <a:rPr sz="2400" dirty="0">
                <a:latin typeface="Arial MT"/>
                <a:cs typeface="Arial MT"/>
              </a:rPr>
              <a:t>channel</a:t>
            </a:r>
            <a:r>
              <a:rPr sz="2400" spc="-55" dirty="0">
                <a:latin typeface="Arial MT"/>
                <a:cs typeface="Arial MT"/>
              </a:rPr>
              <a:t> </a:t>
            </a:r>
            <a:r>
              <a:rPr sz="2400" dirty="0">
                <a:latin typeface="Arial MT"/>
                <a:cs typeface="Arial MT"/>
              </a:rPr>
              <a:t>sensing</a:t>
            </a:r>
            <a:r>
              <a:rPr sz="2400" spc="-20" dirty="0">
                <a:latin typeface="Arial MT"/>
                <a:cs typeface="Arial MT"/>
              </a:rPr>
              <a:t> </a:t>
            </a:r>
            <a:r>
              <a:rPr sz="2400" dirty="0">
                <a:latin typeface="Arial MT"/>
                <a:cs typeface="Arial MT"/>
              </a:rPr>
              <a:t>using</a:t>
            </a:r>
            <a:r>
              <a:rPr sz="2400" spc="5" dirty="0">
                <a:latin typeface="Arial MT"/>
                <a:cs typeface="Arial MT"/>
              </a:rPr>
              <a:t> </a:t>
            </a:r>
            <a:r>
              <a:rPr sz="2400" dirty="0">
                <a:latin typeface="Arial MT"/>
                <a:cs typeface="Arial MT"/>
              </a:rPr>
              <a:t>CSMA/CA.</a:t>
            </a:r>
            <a:endParaRPr sz="2400">
              <a:latin typeface="Arial MT"/>
              <a:cs typeface="Arial MT"/>
            </a:endParaRPr>
          </a:p>
        </p:txBody>
      </p:sp>
      <p:pic>
        <p:nvPicPr>
          <p:cNvPr id="4" name="object 4"/>
          <p:cNvPicPr/>
          <p:nvPr/>
        </p:nvPicPr>
        <p:blipFill>
          <a:blip r:embed="rId2" cstate="print"/>
          <a:stretch>
            <a:fillRect/>
          </a:stretch>
        </p:blipFill>
        <p:spPr>
          <a:xfrm>
            <a:off x="736923" y="2143125"/>
            <a:ext cx="7784491" cy="2552700"/>
          </a:xfrm>
          <a:prstGeom prst="rect">
            <a:avLst/>
          </a:prstGeom>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6774" y="511886"/>
            <a:ext cx="6411595" cy="454025"/>
          </a:xfrm>
          <a:prstGeom prst="rect">
            <a:avLst/>
          </a:prstGeom>
        </p:spPr>
        <p:txBody>
          <a:bodyPr vert="horz" wrap="square" lIns="0" tIns="13970" rIns="0" bIns="0" rtlCol="0">
            <a:spAutoFit/>
          </a:bodyPr>
          <a:lstStyle/>
          <a:p>
            <a:pPr marL="12700">
              <a:lnSpc>
                <a:spcPct val="100000"/>
              </a:lnSpc>
              <a:spcBef>
                <a:spcPts val="110"/>
              </a:spcBef>
            </a:pPr>
            <a:r>
              <a:rPr sz="2800" spc="-5" dirty="0">
                <a:latin typeface="Arial"/>
                <a:cs typeface="Arial"/>
              </a:rPr>
              <a:t>The</a:t>
            </a:r>
            <a:r>
              <a:rPr sz="2800" spc="-10" dirty="0">
                <a:latin typeface="Arial"/>
                <a:cs typeface="Arial"/>
              </a:rPr>
              <a:t> </a:t>
            </a:r>
            <a:r>
              <a:rPr sz="2800" spc="-20" dirty="0">
                <a:latin typeface="Arial"/>
                <a:cs typeface="Arial"/>
              </a:rPr>
              <a:t>802.11 </a:t>
            </a:r>
            <a:r>
              <a:rPr sz="2800" spc="-15" dirty="0">
                <a:latin typeface="Arial"/>
                <a:cs typeface="Arial"/>
              </a:rPr>
              <a:t>MAC</a:t>
            </a:r>
            <a:r>
              <a:rPr sz="2800" spc="10" dirty="0">
                <a:latin typeface="Arial"/>
                <a:cs typeface="Arial"/>
              </a:rPr>
              <a:t> </a:t>
            </a:r>
            <a:r>
              <a:rPr sz="2800" spc="-15" dirty="0">
                <a:latin typeface="Arial"/>
                <a:cs typeface="Arial"/>
              </a:rPr>
              <a:t>Sublayer</a:t>
            </a:r>
            <a:r>
              <a:rPr sz="2800" spc="80" dirty="0">
                <a:latin typeface="Arial"/>
                <a:cs typeface="Arial"/>
              </a:rPr>
              <a:t> </a:t>
            </a:r>
            <a:r>
              <a:rPr sz="2800" dirty="0">
                <a:latin typeface="Arial"/>
                <a:cs typeface="Arial"/>
              </a:rPr>
              <a:t>Protocol</a:t>
            </a:r>
            <a:r>
              <a:rPr sz="2800" spc="-30" dirty="0">
                <a:latin typeface="Arial"/>
                <a:cs typeface="Arial"/>
              </a:rPr>
              <a:t> </a:t>
            </a:r>
            <a:r>
              <a:rPr sz="2800" dirty="0">
                <a:latin typeface="Arial"/>
                <a:cs typeface="Arial"/>
              </a:rPr>
              <a:t>(5)</a:t>
            </a:r>
            <a:endParaRPr sz="2800">
              <a:latin typeface="Arial"/>
              <a:cs typeface="Arial"/>
            </a:endParaRPr>
          </a:p>
        </p:txBody>
      </p:sp>
      <p:sp>
        <p:nvSpPr>
          <p:cNvPr id="3" name="object 3"/>
          <p:cNvSpPr txBox="1"/>
          <p:nvPr/>
        </p:nvSpPr>
        <p:spPr>
          <a:xfrm>
            <a:off x="2778632" y="5741314"/>
            <a:ext cx="387032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Interframe</a:t>
            </a:r>
            <a:r>
              <a:rPr sz="2400" spc="-100" dirty="0">
                <a:latin typeface="Arial MT"/>
                <a:cs typeface="Arial MT"/>
              </a:rPr>
              <a:t> </a:t>
            </a:r>
            <a:r>
              <a:rPr sz="2400" dirty="0">
                <a:latin typeface="Arial MT"/>
                <a:cs typeface="Arial MT"/>
              </a:rPr>
              <a:t>spacing</a:t>
            </a:r>
            <a:r>
              <a:rPr sz="2400" spc="-20" dirty="0">
                <a:latin typeface="Arial MT"/>
                <a:cs typeface="Arial MT"/>
              </a:rPr>
              <a:t> </a:t>
            </a:r>
            <a:r>
              <a:rPr sz="2400" dirty="0">
                <a:latin typeface="Arial MT"/>
                <a:cs typeface="Arial MT"/>
              </a:rPr>
              <a:t>in</a:t>
            </a:r>
            <a:r>
              <a:rPr sz="2400" spc="5" dirty="0">
                <a:latin typeface="Arial MT"/>
                <a:cs typeface="Arial MT"/>
              </a:rPr>
              <a:t> </a:t>
            </a:r>
            <a:r>
              <a:rPr sz="2400" spc="-30" dirty="0">
                <a:latin typeface="Arial MT"/>
                <a:cs typeface="Arial MT"/>
              </a:rPr>
              <a:t>802.11</a:t>
            </a:r>
            <a:endParaRPr sz="2400">
              <a:latin typeface="Arial MT"/>
              <a:cs typeface="Arial MT"/>
            </a:endParaRPr>
          </a:p>
        </p:txBody>
      </p:sp>
      <p:pic>
        <p:nvPicPr>
          <p:cNvPr id="4" name="object 4"/>
          <p:cNvPicPr/>
          <p:nvPr/>
        </p:nvPicPr>
        <p:blipFill>
          <a:blip r:embed="rId2" cstate="print"/>
          <a:stretch>
            <a:fillRect/>
          </a:stretch>
        </p:blipFill>
        <p:spPr>
          <a:xfrm>
            <a:off x="432816" y="2039072"/>
            <a:ext cx="7925894" cy="2675134"/>
          </a:xfrm>
          <a:prstGeom prst="rect">
            <a:avLst/>
          </a:prstGeom>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1595" y="619201"/>
            <a:ext cx="3950335" cy="454025"/>
          </a:xfrm>
          <a:prstGeom prst="rect">
            <a:avLst/>
          </a:prstGeom>
        </p:spPr>
        <p:txBody>
          <a:bodyPr vert="horz" wrap="square" lIns="0" tIns="13970" rIns="0" bIns="0" rtlCol="0">
            <a:spAutoFit/>
          </a:bodyPr>
          <a:lstStyle/>
          <a:p>
            <a:pPr marL="12700">
              <a:lnSpc>
                <a:spcPct val="100000"/>
              </a:lnSpc>
              <a:spcBef>
                <a:spcPts val="110"/>
              </a:spcBef>
            </a:pPr>
            <a:r>
              <a:rPr sz="2800" spc="-20" dirty="0">
                <a:latin typeface="Arial"/>
                <a:cs typeface="Arial"/>
              </a:rPr>
              <a:t>802.11</a:t>
            </a:r>
            <a:r>
              <a:rPr sz="2800" spc="-25" dirty="0">
                <a:latin typeface="Arial"/>
                <a:cs typeface="Arial"/>
              </a:rPr>
              <a:t> </a:t>
            </a:r>
            <a:r>
              <a:rPr sz="2800" dirty="0">
                <a:latin typeface="Arial"/>
                <a:cs typeface="Arial"/>
              </a:rPr>
              <a:t>Frame</a:t>
            </a:r>
            <a:r>
              <a:rPr sz="2800" spc="-45" dirty="0">
                <a:latin typeface="Arial"/>
                <a:cs typeface="Arial"/>
              </a:rPr>
              <a:t> </a:t>
            </a:r>
            <a:r>
              <a:rPr sz="2800" dirty="0">
                <a:latin typeface="Arial"/>
                <a:cs typeface="Arial"/>
              </a:rPr>
              <a:t>Structure</a:t>
            </a:r>
            <a:endParaRPr sz="2800">
              <a:latin typeface="Arial"/>
              <a:cs typeface="Arial"/>
            </a:endParaRPr>
          </a:p>
        </p:txBody>
      </p:sp>
      <p:sp>
        <p:nvSpPr>
          <p:cNvPr id="3" name="object 3"/>
          <p:cNvSpPr txBox="1"/>
          <p:nvPr/>
        </p:nvSpPr>
        <p:spPr>
          <a:xfrm>
            <a:off x="2525648" y="5741314"/>
            <a:ext cx="4374515" cy="391795"/>
          </a:xfrm>
          <a:prstGeom prst="rect">
            <a:avLst/>
          </a:prstGeom>
        </p:spPr>
        <p:txBody>
          <a:bodyPr vert="horz" wrap="square" lIns="0" tIns="12700" rIns="0" bIns="0" rtlCol="0">
            <a:spAutoFit/>
          </a:bodyPr>
          <a:lstStyle/>
          <a:p>
            <a:pPr marL="12700">
              <a:lnSpc>
                <a:spcPct val="100000"/>
              </a:lnSpc>
              <a:spcBef>
                <a:spcPts val="100"/>
              </a:spcBef>
            </a:pPr>
            <a:r>
              <a:rPr sz="2400" dirty="0">
                <a:latin typeface="Arial MT"/>
                <a:cs typeface="Arial MT"/>
              </a:rPr>
              <a:t>Format</a:t>
            </a:r>
            <a:r>
              <a:rPr sz="2400" spc="-50" dirty="0">
                <a:latin typeface="Arial MT"/>
                <a:cs typeface="Arial MT"/>
              </a:rPr>
              <a:t> </a:t>
            </a:r>
            <a:r>
              <a:rPr sz="2400" dirty="0">
                <a:latin typeface="Arial MT"/>
                <a:cs typeface="Arial MT"/>
              </a:rPr>
              <a:t>of</a:t>
            </a:r>
            <a:r>
              <a:rPr sz="2400" spc="-30" dirty="0">
                <a:latin typeface="Arial MT"/>
                <a:cs typeface="Arial MT"/>
              </a:rPr>
              <a:t> </a:t>
            </a:r>
            <a:r>
              <a:rPr sz="2400" dirty="0">
                <a:latin typeface="Arial MT"/>
                <a:cs typeface="Arial MT"/>
              </a:rPr>
              <a:t>the</a:t>
            </a:r>
            <a:r>
              <a:rPr sz="2400" spc="-20" dirty="0">
                <a:latin typeface="Arial MT"/>
                <a:cs typeface="Arial MT"/>
              </a:rPr>
              <a:t> </a:t>
            </a:r>
            <a:r>
              <a:rPr sz="2400" spc="-30" dirty="0">
                <a:latin typeface="Arial MT"/>
                <a:cs typeface="Arial MT"/>
              </a:rPr>
              <a:t>802.11</a:t>
            </a:r>
            <a:r>
              <a:rPr sz="2400" spc="-75" dirty="0">
                <a:latin typeface="Arial MT"/>
                <a:cs typeface="Arial MT"/>
              </a:rPr>
              <a:t> </a:t>
            </a:r>
            <a:r>
              <a:rPr sz="2400" dirty="0">
                <a:latin typeface="Arial MT"/>
                <a:cs typeface="Arial MT"/>
              </a:rPr>
              <a:t>data</a:t>
            </a:r>
            <a:r>
              <a:rPr sz="2400" spc="-15" dirty="0">
                <a:latin typeface="Arial MT"/>
                <a:cs typeface="Arial MT"/>
              </a:rPr>
              <a:t> </a:t>
            </a:r>
            <a:r>
              <a:rPr sz="2400" spc="5" dirty="0">
                <a:latin typeface="Arial MT"/>
                <a:cs typeface="Arial MT"/>
              </a:rPr>
              <a:t>frame</a:t>
            </a:r>
            <a:endParaRPr sz="2400">
              <a:latin typeface="Arial MT"/>
              <a:cs typeface="Arial MT"/>
            </a:endParaRPr>
          </a:p>
        </p:txBody>
      </p:sp>
      <p:pic>
        <p:nvPicPr>
          <p:cNvPr id="4" name="object 4"/>
          <p:cNvPicPr/>
          <p:nvPr/>
        </p:nvPicPr>
        <p:blipFill>
          <a:blip r:embed="rId2" cstate="print"/>
          <a:stretch>
            <a:fillRect/>
          </a:stretch>
        </p:blipFill>
        <p:spPr>
          <a:xfrm>
            <a:off x="747174" y="2257748"/>
            <a:ext cx="7687756" cy="2304414"/>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a:bodyPr>
          <a:lstStyle/>
          <a:p>
            <a:r>
              <a:rPr lang="en-US" sz="3200" b="1" dirty="0"/>
              <a:t>Bluetooth</a:t>
            </a:r>
            <a:endParaRPr lang="en-IN" sz="3200" b="1" dirty="0"/>
          </a:p>
        </p:txBody>
      </p:sp>
      <p:sp>
        <p:nvSpPr>
          <p:cNvPr id="3" name="Content Placeholder 2"/>
          <p:cNvSpPr>
            <a:spLocks noGrp="1"/>
          </p:cNvSpPr>
          <p:nvPr>
            <p:ph idx="1"/>
          </p:nvPr>
        </p:nvSpPr>
        <p:spPr>
          <a:xfrm>
            <a:off x="467544" y="1052736"/>
            <a:ext cx="8229600" cy="5400600"/>
          </a:xfrm>
        </p:spPr>
        <p:txBody>
          <a:bodyPr>
            <a:noAutofit/>
          </a:bodyPr>
          <a:lstStyle/>
          <a:p>
            <a:pPr algn="just"/>
            <a:r>
              <a:rPr lang="en-US" sz="2400" dirty="0"/>
              <a:t>Bluetooth is, with the infrared, one of the major wireless technologies developed to achieve WPAN. </a:t>
            </a:r>
          </a:p>
          <a:p>
            <a:pPr algn="just"/>
            <a:r>
              <a:rPr lang="en-US" sz="2400" dirty="0"/>
              <a:t>Bluetooth is a wireless LAN technology used to connect devices of different functions such as telephones, computers (laptop or desktop), notebooks, cameras, printers and so on. Bluetooth is an example of personal area network.</a:t>
            </a:r>
          </a:p>
          <a:p>
            <a:pPr algn="just"/>
            <a:r>
              <a:rPr lang="en-US" sz="2400" dirty="0"/>
              <a:t>Bluetooth project was started by SIG (Special Interest Group) formed by four companies  IBM, Intel, Nokia and Toshiba for interconnecting computing and communicating devices using short-range, lower-power, inexpensive wireless radios.</a:t>
            </a:r>
          </a:p>
          <a:p>
            <a:pPr algn="just"/>
            <a:r>
              <a:rPr lang="en-US" sz="2400" dirty="0"/>
              <a:t>• The project was named Bluetooth after the name of Viking king – </a:t>
            </a:r>
            <a:r>
              <a:rPr lang="en-US" sz="2400" dirty="0" err="1"/>
              <a:t>Harald</a:t>
            </a:r>
            <a:r>
              <a:rPr lang="en-US" sz="2400" dirty="0"/>
              <a:t> </a:t>
            </a:r>
            <a:r>
              <a:rPr lang="en-US" sz="2400" dirty="0" err="1"/>
              <a:t>Blaat</a:t>
            </a:r>
            <a:r>
              <a:rPr lang="en-US" sz="2400" dirty="0"/>
              <a:t> and who unified Denmark and Norway in 10th century.</a:t>
            </a:r>
            <a:endParaRPr lang="en-IN" sz="2400" dirty="0"/>
          </a:p>
        </p:txBody>
      </p:sp>
    </p:spTree>
    <p:extLst>
      <p:ext uri="{BB962C8B-B14F-4D97-AF65-F5344CB8AC3E}">
        <p14:creationId xmlns:p14="http://schemas.microsoft.com/office/powerpoint/2010/main" val="249071417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IN" sz="3200" b="1" dirty="0"/>
              <a:t>Bluetooth Architecture</a:t>
            </a:r>
            <a:endParaRPr lang="en-IN" sz="3200" b="1" dirty="0">
              <a:effectLst/>
            </a:endParaRPr>
          </a:p>
        </p:txBody>
      </p:sp>
      <p:sp>
        <p:nvSpPr>
          <p:cNvPr id="3" name="Content Placeholder 2"/>
          <p:cNvSpPr>
            <a:spLocks noGrp="1"/>
          </p:cNvSpPr>
          <p:nvPr>
            <p:ph idx="1"/>
          </p:nvPr>
        </p:nvSpPr>
        <p:spPr>
          <a:xfrm>
            <a:off x="457200" y="980728"/>
            <a:ext cx="8229600" cy="5145435"/>
          </a:xfrm>
        </p:spPr>
        <p:txBody>
          <a:bodyPr/>
          <a:lstStyle/>
          <a:p>
            <a:pPr algn="just"/>
            <a:r>
              <a:rPr lang="en-US" sz="2400" dirty="0"/>
              <a:t>Bluetooth architecture defines two types of networks:</a:t>
            </a:r>
          </a:p>
          <a:p>
            <a:pPr marL="457200" indent="-457200" algn="just">
              <a:buFont typeface="+mj-lt"/>
              <a:buAutoNum type="arabicPeriod"/>
            </a:pPr>
            <a:r>
              <a:rPr lang="en-US" sz="2400" dirty="0"/>
              <a:t>Piconet</a:t>
            </a:r>
          </a:p>
          <a:p>
            <a:pPr marL="457200" indent="-457200" algn="just">
              <a:buFont typeface="+mj-lt"/>
              <a:buAutoNum type="arabicPeriod"/>
            </a:pPr>
            <a:r>
              <a:rPr lang="en-IN" sz="2400" dirty="0"/>
              <a:t>Scatternet</a:t>
            </a:r>
          </a:p>
          <a:p>
            <a:pPr marL="0" indent="0">
              <a:buNone/>
            </a:pPr>
            <a:r>
              <a:rPr lang="en-US" sz="2400" b="1" dirty="0"/>
              <a:t>1. Piconet</a:t>
            </a:r>
          </a:p>
          <a:p>
            <a:pPr marL="0" indent="0" algn="just">
              <a:buNone/>
            </a:pPr>
            <a:r>
              <a:rPr lang="en-US" sz="2400" dirty="0"/>
              <a:t>• Piconet is a Bluetooth network that consists of one primary (master) node and seven active secondary (slave) nodes.</a:t>
            </a:r>
          </a:p>
          <a:p>
            <a:pPr marL="0" indent="0" algn="just">
              <a:buNone/>
            </a:pPr>
            <a:r>
              <a:rPr lang="en-US" sz="2400" dirty="0"/>
              <a:t>• Thus, piconet can have up to eight active nodes (1 master and 7 slaves) or stations within the distance of 10 meters.</a:t>
            </a:r>
          </a:p>
          <a:p>
            <a:pPr marL="0" indent="0" algn="just">
              <a:buNone/>
            </a:pPr>
            <a:r>
              <a:rPr lang="en-US" sz="2400" dirty="0"/>
              <a:t>• There can be only one primary or master station in each piconet.</a:t>
            </a:r>
          </a:p>
          <a:p>
            <a:pPr marL="0" indent="0" algn="just">
              <a:buNone/>
            </a:pPr>
            <a:r>
              <a:rPr lang="en-US" sz="2400" dirty="0"/>
              <a:t>• The communication between the primary and the secondary can be one-to-one or one-to-many.</a:t>
            </a:r>
          </a:p>
          <a:p>
            <a:pPr marL="457200" indent="-457200" algn="just">
              <a:buFont typeface="+mj-lt"/>
              <a:buAutoNum type="arabicPeriod"/>
            </a:pPr>
            <a:endParaRPr lang="en-IN" sz="2400" dirty="0"/>
          </a:p>
          <a:p>
            <a:pPr marL="0" indent="0" algn="just">
              <a:buNone/>
            </a:pPr>
            <a:endParaRPr lang="en-IN" sz="2400" dirty="0"/>
          </a:p>
          <a:p>
            <a:pPr marL="0" indent="0" algn="just">
              <a:buNone/>
            </a:pPr>
            <a:endParaRPr lang="en-US" sz="2400" dirty="0"/>
          </a:p>
          <a:p>
            <a:endParaRPr lang="en-IN" dirty="0"/>
          </a:p>
        </p:txBody>
      </p:sp>
    </p:spTree>
    <p:extLst>
      <p:ext uri="{BB962C8B-B14F-4D97-AF65-F5344CB8AC3E}">
        <p14:creationId xmlns:p14="http://schemas.microsoft.com/office/powerpoint/2010/main" val="37639736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5397"/>
            <a:ext cx="8229600" cy="850106"/>
          </a:xfrm>
        </p:spPr>
        <p:txBody>
          <a:bodyPr>
            <a:normAutofit/>
          </a:bodyPr>
          <a:lstStyle/>
          <a:p>
            <a:r>
              <a:rPr lang="en-IN" sz="3200" b="1" dirty="0"/>
              <a:t>Bluetooth Architecture</a:t>
            </a:r>
            <a:endParaRPr lang="en-IN" sz="3200" dirty="0"/>
          </a:p>
        </p:txBody>
      </p:sp>
      <p:sp>
        <p:nvSpPr>
          <p:cNvPr id="3" name="Content Placeholder 2"/>
          <p:cNvSpPr>
            <a:spLocks noGrp="1"/>
          </p:cNvSpPr>
          <p:nvPr>
            <p:ph idx="1"/>
          </p:nvPr>
        </p:nvSpPr>
        <p:spPr>
          <a:xfrm>
            <a:off x="457200" y="548680"/>
            <a:ext cx="8229600" cy="5577483"/>
          </a:xfrm>
        </p:spPr>
        <p:txBody>
          <a:bodyPr/>
          <a:lstStyle/>
          <a:p>
            <a:pPr algn="just"/>
            <a:r>
              <a:rPr lang="en-US" sz="2400" dirty="0"/>
              <a:t>All communication is between master and a slave. Salve-slave communication is not possible.</a:t>
            </a:r>
          </a:p>
          <a:p>
            <a:pPr algn="just"/>
            <a:r>
              <a:rPr lang="en-US" sz="2400" dirty="0"/>
              <a:t>In addition to seven active slave station, a piconet can have up to 255 parked nodes. These parked nodes are secondary or slave stations and cannot take part in communication until it is moved from parked state to active state.</a:t>
            </a:r>
          </a:p>
          <a:p>
            <a:pPr algn="just"/>
            <a:endParaRPr lang="en-US" sz="2400"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068960"/>
            <a:ext cx="5616624"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7393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3902" y="391490"/>
            <a:ext cx="2075180" cy="574675"/>
          </a:xfrm>
          <a:prstGeom prst="rect">
            <a:avLst/>
          </a:prstGeom>
        </p:spPr>
        <p:txBody>
          <a:bodyPr vert="horz" wrap="square" lIns="0" tIns="12700" rIns="0" bIns="0" rtlCol="0">
            <a:spAutoFit/>
          </a:bodyPr>
          <a:lstStyle/>
          <a:p>
            <a:pPr marL="12700">
              <a:lnSpc>
                <a:spcPct val="100000"/>
              </a:lnSpc>
              <a:spcBef>
                <a:spcPts val="100"/>
              </a:spcBef>
            </a:pPr>
            <a:r>
              <a:rPr sz="3600" b="0" dirty="0">
                <a:latin typeface="Calibri"/>
                <a:cs typeface="Calibri"/>
              </a:rPr>
              <a:t>Bit</a:t>
            </a:r>
            <a:r>
              <a:rPr sz="3600" b="0" spc="-75" dirty="0">
                <a:latin typeface="Calibri"/>
                <a:cs typeface="Calibri"/>
              </a:rPr>
              <a:t> </a:t>
            </a:r>
            <a:r>
              <a:rPr sz="3600" b="0" spc="-10" dirty="0">
                <a:latin typeface="Calibri"/>
                <a:cs typeface="Calibri"/>
              </a:rPr>
              <a:t>Stuffing</a:t>
            </a:r>
            <a:endParaRPr sz="3600">
              <a:latin typeface="Calibri"/>
              <a:cs typeface="Calibri"/>
            </a:endParaRPr>
          </a:p>
        </p:txBody>
      </p:sp>
      <p:sp>
        <p:nvSpPr>
          <p:cNvPr id="3" name="object 3"/>
          <p:cNvSpPr txBox="1"/>
          <p:nvPr/>
        </p:nvSpPr>
        <p:spPr>
          <a:xfrm>
            <a:off x="536244" y="1432940"/>
            <a:ext cx="8079105" cy="4358640"/>
          </a:xfrm>
          <a:prstGeom prst="rect">
            <a:avLst/>
          </a:prstGeom>
        </p:spPr>
        <p:txBody>
          <a:bodyPr vert="horz" wrap="square" lIns="0" tIns="12700" rIns="0" bIns="0" rtlCol="0">
            <a:spAutoFit/>
          </a:bodyPr>
          <a:lstStyle/>
          <a:p>
            <a:pPr marL="356870" marR="6350" indent="-344805" algn="just">
              <a:lnSpc>
                <a:spcPts val="3000"/>
              </a:lnSpc>
              <a:spcBef>
                <a:spcPts val="100"/>
              </a:spcBef>
              <a:buSzPct val="116666"/>
              <a:buFont typeface="Arial MT"/>
              <a:buChar char="•"/>
              <a:tabLst>
                <a:tab pos="452120" algn="l"/>
              </a:tabLst>
            </a:pPr>
            <a:r>
              <a:rPr dirty="0"/>
              <a:t>	</a:t>
            </a:r>
            <a:r>
              <a:rPr sz="2400" spc="-5" dirty="0">
                <a:latin typeface="Calibri"/>
                <a:cs typeface="Calibri"/>
              </a:rPr>
              <a:t>In </a:t>
            </a:r>
            <a:r>
              <a:rPr sz="2400" spc="-10" dirty="0">
                <a:latin typeface="Calibri"/>
                <a:cs typeface="Calibri"/>
              </a:rPr>
              <a:t>bit stuffing, </a:t>
            </a:r>
            <a:r>
              <a:rPr sz="2400" spc="-20" dirty="0">
                <a:solidFill>
                  <a:srgbClr val="FF0000"/>
                </a:solidFill>
                <a:latin typeface="Calibri"/>
                <a:cs typeface="Calibri"/>
              </a:rPr>
              <a:t>extra </a:t>
            </a:r>
            <a:r>
              <a:rPr sz="2400" spc="-5" dirty="0">
                <a:solidFill>
                  <a:srgbClr val="FF0000"/>
                </a:solidFill>
                <a:latin typeface="Calibri"/>
                <a:cs typeface="Calibri"/>
              </a:rPr>
              <a:t>bits </a:t>
            </a:r>
            <a:r>
              <a:rPr sz="2400" spc="-10" dirty="0">
                <a:solidFill>
                  <a:srgbClr val="FF0000"/>
                </a:solidFill>
                <a:latin typeface="Calibri"/>
                <a:cs typeface="Calibri"/>
              </a:rPr>
              <a:t>are </a:t>
            </a:r>
            <a:r>
              <a:rPr sz="2400" dirty="0">
                <a:solidFill>
                  <a:srgbClr val="FF0000"/>
                </a:solidFill>
                <a:latin typeface="Calibri"/>
                <a:cs typeface="Calibri"/>
              </a:rPr>
              <a:t>being </a:t>
            </a:r>
            <a:r>
              <a:rPr sz="2400" spc="-5" dirty="0">
                <a:solidFill>
                  <a:srgbClr val="FF0000"/>
                </a:solidFill>
                <a:latin typeface="Calibri"/>
                <a:cs typeface="Calibri"/>
              </a:rPr>
              <a:t>added </a:t>
            </a:r>
            <a:r>
              <a:rPr sz="2400" spc="5" dirty="0">
                <a:latin typeface="Calibri"/>
                <a:cs typeface="Calibri"/>
              </a:rPr>
              <a:t>by </a:t>
            </a:r>
            <a:r>
              <a:rPr sz="2400" spc="-10" dirty="0">
                <a:latin typeface="Calibri"/>
                <a:cs typeface="Calibri"/>
              </a:rPr>
              <a:t>network </a:t>
            </a:r>
            <a:r>
              <a:rPr sz="2400" spc="-20" dirty="0">
                <a:latin typeface="Calibri"/>
                <a:cs typeface="Calibri"/>
              </a:rPr>
              <a:t>protocol </a:t>
            </a:r>
            <a:r>
              <a:rPr sz="2400" spc="-530" dirty="0">
                <a:latin typeface="Calibri"/>
                <a:cs typeface="Calibri"/>
              </a:rPr>
              <a:t> </a:t>
            </a:r>
            <a:r>
              <a:rPr sz="2400" spc="-5" dirty="0">
                <a:latin typeface="Calibri"/>
                <a:cs typeface="Calibri"/>
              </a:rPr>
              <a:t>designers</a:t>
            </a:r>
            <a:r>
              <a:rPr sz="2400" spc="-20" dirty="0">
                <a:latin typeface="Calibri"/>
                <a:cs typeface="Calibri"/>
              </a:rPr>
              <a:t> </a:t>
            </a:r>
            <a:r>
              <a:rPr sz="2400" spc="-10" dirty="0">
                <a:latin typeface="Calibri"/>
                <a:cs typeface="Calibri"/>
              </a:rPr>
              <a:t>to</a:t>
            </a:r>
            <a:r>
              <a:rPr sz="2400" spc="-35" dirty="0">
                <a:latin typeface="Calibri"/>
                <a:cs typeface="Calibri"/>
              </a:rPr>
              <a:t> </a:t>
            </a:r>
            <a:r>
              <a:rPr sz="2400" spc="-10" dirty="0">
                <a:latin typeface="Calibri"/>
                <a:cs typeface="Calibri"/>
              </a:rPr>
              <a:t>data</a:t>
            </a:r>
            <a:r>
              <a:rPr sz="2400" spc="-35" dirty="0">
                <a:latin typeface="Calibri"/>
                <a:cs typeface="Calibri"/>
              </a:rPr>
              <a:t> </a:t>
            </a:r>
            <a:r>
              <a:rPr sz="2400" spc="-10" dirty="0">
                <a:latin typeface="Calibri"/>
                <a:cs typeface="Calibri"/>
              </a:rPr>
              <a:t>streams.</a:t>
            </a:r>
            <a:endParaRPr sz="2400">
              <a:latin typeface="Calibri"/>
              <a:cs typeface="Calibri"/>
            </a:endParaRPr>
          </a:p>
          <a:p>
            <a:pPr>
              <a:lnSpc>
                <a:spcPct val="100000"/>
              </a:lnSpc>
              <a:spcBef>
                <a:spcPts val="10"/>
              </a:spcBef>
              <a:buChar char="•"/>
            </a:pPr>
            <a:endParaRPr sz="3200">
              <a:latin typeface="Calibri"/>
              <a:cs typeface="Calibri"/>
            </a:endParaRPr>
          </a:p>
          <a:p>
            <a:pPr marL="356870" marR="6350" indent="-344805" algn="just">
              <a:lnSpc>
                <a:spcPct val="100000"/>
              </a:lnSpc>
              <a:buFont typeface="Arial MT"/>
              <a:buChar char="•"/>
              <a:tabLst>
                <a:tab pos="357505" algn="l"/>
              </a:tabLst>
            </a:pPr>
            <a:r>
              <a:rPr sz="2400" spc="-5" dirty="0">
                <a:latin typeface="Calibri"/>
                <a:cs typeface="Calibri"/>
              </a:rPr>
              <a:t>It </a:t>
            </a:r>
            <a:r>
              <a:rPr sz="2400" dirty="0">
                <a:latin typeface="Calibri"/>
                <a:cs typeface="Calibri"/>
              </a:rPr>
              <a:t>is </a:t>
            </a:r>
            <a:r>
              <a:rPr sz="2400" spc="-5" dirty="0">
                <a:latin typeface="Calibri"/>
                <a:cs typeface="Calibri"/>
              </a:rPr>
              <a:t>developed based </a:t>
            </a:r>
            <a:r>
              <a:rPr sz="2400" spc="-10" dirty="0">
                <a:latin typeface="Calibri"/>
                <a:cs typeface="Calibri"/>
              </a:rPr>
              <a:t>on HDLC(High-level </a:t>
            </a:r>
            <a:r>
              <a:rPr sz="2400" spc="-15" dirty="0">
                <a:latin typeface="Calibri"/>
                <a:cs typeface="Calibri"/>
              </a:rPr>
              <a:t>Data </a:t>
            </a:r>
            <a:r>
              <a:rPr sz="2400" spc="-5" dirty="0">
                <a:latin typeface="Calibri"/>
                <a:cs typeface="Calibri"/>
              </a:rPr>
              <a:t>Link </a:t>
            </a:r>
            <a:r>
              <a:rPr sz="2400" spc="-15" dirty="0">
                <a:latin typeface="Calibri"/>
                <a:cs typeface="Calibri"/>
              </a:rPr>
              <a:t>Control) </a:t>
            </a:r>
            <a:r>
              <a:rPr sz="2400" spc="-10" dirty="0">
                <a:latin typeface="Calibri"/>
                <a:cs typeface="Calibri"/>
              </a:rPr>
              <a:t> protocol.</a:t>
            </a:r>
            <a:endParaRPr sz="2400">
              <a:latin typeface="Calibri"/>
              <a:cs typeface="Calibri"/>
            </a:endParaRPr>
          </a:p>
          <a:p>
            <a:pPr>
              <a:lnSpc>
                <a:spcPct val="100000"/>
              </a:lnSpc>
              <a:spcBef>
                <a:spcPts val="5"/>
              </a:spcBef>
              <a:buChar char="•"/>
            </a:pPr>
            <a:endParaRPr sz="3300">
              <a:latin typeface="Calibri"/>
              <a:cs typeface="Calibri"/>
            </a:endParaRPr>
          </a:p>
          <a:p>
            <a:pPr marL="356870" marR="5080" indent="-344805" algn="just">
              <a:lnSpc>
                <a:spcPct val="100000"/>
              </a:lnSpc>
              <a:buFont typeface="Arial MT"/>
              <a:buChar char="•"/>
              <a:tabLst>
                <a:tab pos="427355" algn="l"/>
              </a:tabLst>
            </a:pPr>
            <a:r>
              <a:rPr dirty="0"/>
              <a:t>	</a:t>
            </a:r>
            <a:r>
              <a:rPr sz="2400" spc="-5" dirty="0">
                <a:latin typeface="Calibri"/>
                <a:cs typeface="Calibri"/>
              </a:rPr>
              <a:t>It</a:t>
            </a:r>
            <a:r>
              <a:rPr sz="2400" dirty="0">
                <a:latin typeface="Calibri"/>
                <a:cs typeface="Calibri"/>
              </a:rPr>
              <a:t> is</a:t>
            </a:r>
            <a:r>
              <a:rPr sz="2400" spc="5" dirty="0">
                <a:latin typeface="Calibri"/>
                <a:cs typeface="Calibri"/>
              </a:rPr>
              <a:t> </a:t>
            </a:r>
            <a:r>
              <a:rPr sz="2400" spc="-10" dirty="0">
                <a:latin typeface="Calibri"/>
                <a:cs typeface="Calibri"/>
              </a:rPr>
              <a:t>generally</a:t>
            </a:r>
            <a:r>
              <a:rPr sz="2400" spc="-5" dirty="0">
                <a:latin typeface="Calibri"/>
                <a:cs typeface="Calibri"/>
              </a:rPr>
              <a:t> </a:t>
            </a:r>
            <a:r>
              <a:rPr sz="2400" spc="-10" dirty="0">
                <a:latin typeface="Calibri"/>
                <a:cs typeface="Calibri"/>
              </a:rPr>
              <a:t>insertion</a:t>
            </a:r>
            <a:r>
              <a:rPr sz="2400" spc="-5" dirty="0">
                <a:latin typeface="Calibri"/>
                <a:cs typeface="Calibri"/>
              </a:rPr>
              <a:t> </a:t>
            </a:r>
            <a:r>
              <a:rPr sz="2400" dirty="0">
                <a:latin typeface="Calibri"/>
                <a:cs typeface="Calibri"/>
              </a:rPr>
              <a:t>or</a:t>
            </a:r>
            <a:r>
              <a:rPr sz="2400" spc="5" dirty="0">
                <a:latin typeface="Calibri"/>
                <a:cs typeface="Calibri"/>
              </a:rPr>
              <a:t> </a:t>
            </a:r>
            <a:r>
              <a:rPr sz="2400" spc="-10" dirty="0">
                <a:latin typeface="Calibri"/>
                <a:cs typeface="Calibri"/>
              </a:rPr>
              <a:t>addition</a:t>
            </a:r>
            <a:r>
              <a:rPr sz="2400" spc="-5" dirty="0">
                <a:latin typeface="Calibri"/>
                <a:cs typeface="Calibri"/>
              </a:rPr>
              <a:t> </a:t>
            </a:r>
            <a:r>
              <a:rPr sz="2400" dirty="0">
                <a:latin typeface="Calibri"/>
                <a:cs typeface="Calibri"/>
              </a:rPr>
              <a:t>of</a:t>
            </a:r>
            <a:r>
              <a:rPr sz="2400" spc="5" dirty="0">
                <a:latin typeface="Calibri"/>
                <a:cs typeface="Calibri"/>
              </a:rPr>
              <a:t> </a:t>
            </a:r>
            <a:r>
              <a:rPr sz="2400" spc="-25" dirty="0">
                <a:latin typeface="Calibri"/>
                <a:cs typeface="Calibri"/>
              </a:rPr>
              <a:t>extra</a:t>
            </a:r>
            <a:r>
              <a:rPr sz="2400" spc="-20" dirty="0">
                <a:latin typeface="Calibri"/>
                <a:cs typeface="Calibri"/>
              </a:rPr>
              <a:t> </a:t>
            </a:r>
            <a:r>
              <a:rPr sz="2400" dirty="0">
                <a:latin typeface="Calibri"/>
                <a:cs typeface="Calibri"/>
              </a:rPr>
              <a:t>bits</a:t>
            </a:r>
            <a:r>
              <a:rPr sz="2400" spc="5" dirty="0">
                <a:latin typeface="Calibri"/>
                <a:cs typeface="Calibri"/>
              </a:rPr>
              <a:t> </a:t>
            </a:r>
            <a:r>
              <a:rPr sz="2400" spc="-25" dirty="0">
                <a:latin typeface="Calibri"/>
                <a:cs typeface="Calibri"/>
              </a:rPr>
              <a:t>into </a:t>
            </a:r>
            <a:r>
              <a:rPr sz="2400" spc="-20" dirty="0">
                <a:latin typeface="Calibri"/>
                <a:cs typeface="Calibri"/>
              </a:rPr>
              <a:t> </a:t>
            </a:r>
            <a:r>
              <a:rPr sz="2400" spc="-5" dirty="0">
                <a:latin typeface="Calibri"/>
                <a:cs typeface="Calibri"/>
              </a:rPr>
              <a:t>transmission unit </a:t>
            </a:r>
            <a:r>
              <a:rPr sz="2400" spc="-10" dirty="0">
                <a:latin typeface="Calibri"/>
                <a:cs typeface="Calibri"/>
              </a:rPr>
              <a:t>or message to </a:t>
            </a:r>
            <a:r>
              <a:rPr sz="2400" spc="5" dirty="0">
                <a:latin typeface="Calibri"/>
                <a:cs typeface="Calibri"/>
              </a:rPr>
              <a:t>be </a:t>
            </a:r>
            <a:r>
              <a:rPr sz="2400" spc="-15" dirty="0">
                <a:latin typeface="Calibri"/>
                <a:cs typeface="Calibri"/>
              </a:rPr>
              <a:t>transmitted as </a:t>
            </a:r>
            <a:r>
              <a:rPr sz="2400" spc="-5" dirty="0">
                <a:latin typeface="Calibri"/>
                <a:cs typeface="Calibri"/>
              </a:rPr>
              <a:t>simple </a:t>
            </a:r>
            <a:r>
              <a:rPr sz="2400" spc="-30" dirty="0">
                <a:latin typeface="Calibri"/>
                <a:cs typeface="Calibri"/>
              </a:rPr>
              <a:t>way </a:t>
            </a:r>
            <a:r>
              <a:rPr sz="2400" spc="-25" dirty="0">
                <a:latin typeface="Calibri"/>
                <a:cs typeface="Calibri"/>
              </a:rPr>
              <a:t> </a:t>
            </a:r>
            <a:r>
              <a:rPr sz="2400" spc="-10" dirty="0">
                <a:latin typeface="Calibri"/>
                <a:cs typeface="Calibri"/>
              </a:rPr>
              <a:t>to provide </a:t>
            </a:r>
            <a:r>
              <a:rPr sz="2400" dirty="0">
                <a:latin typeface="Calibri"/>
                <a:cs typeface="Calibri"/>
              </a:rPr>
              <a:t>and </a:t>
            </a:r>
            <a:r>
              <a:rPr sz="2400" spc="-10" dirty="0">
                <a:latin typeface="Calibri"/>
                <a:cs typeface="Calibri"/>
              </a:rPr>
              <a:t>give </a:t>
            </a:r>
            <a:r>
              <a:rPr sz="2400" spc="-5" dirty="0">
                <a:latin typeface="Calibri"/>
                <a:cs typeface="Calibri"/>
              </a:rPr>
              <a:t>signaling </a:t>
            </a:r>
            <a:r>
              <a:rPr sz="2400" spc="-15" dirty="0">
                <a:latin typeface="Calibri"/>
                <a:cs typeface="Calibri"/>
              </a:rPr>
              <a:t>information </a:t>
            </a:r>
            <a:r>
              <a:rPr sz="2400" spc="-10" dirty="0">
                <a:latin typeface="Calibri"/>
                <a:cs typeface="Calibri"/>
              </a:rPr>
              <a:t>and </a:t>
            </a:r>
            <a:r>
              <a:rPr sz="2400" spc="-15" dirty="0">
                <a:latin typeface="Calibri"/>
                <a:cs typeface="Calibri"/>
              </a:rPr>
              <a:t>data </a:t>
            </a:r>
            <a:r>
              <a:rPr sz="2400" spc="-20" dirty="0">
                <a:latin typeface="Calibri"/>
                <a:cs typeface="Calibri"/>
              </a:rPr>
              <a:t>to </a:t>
            </a:r>
            <a:r>
              <a:rPr sz="2400" spc="-10" dirty="0">
                <a:latin typeface="Calibri"/>
                <a:cs typeface="Calibri"/>
              </a:rPr>
              <a:t>receiver </a:t>
            </a:r>
            <a:r>
              <a:rPr sz="2400" spc="-5" dirty="0">
                <a:latin typeface="Calibri"/>
                <a:cs typeface="Calibri"/>
              </a:rPr>
              <a:t> </a:t>
            </a:r>
            <a:r>
              <a:rPr sz="2400" dirty="0">
                <a:latin typeface="Calibri"/>
                <a:cs typeface="Calibri"/>
              </a:rPr>
              <a:t>and</a:t>
            </a:r>
            <a:r>
              <a:rPr sz="2400" spc="5" dirty="0">
                <a:latin typeface="Calibri"/>
                <a:cs typeface="Calibri"/>
              </a:rPr>
              <a:t> </a:t>
            </a:r>
            <a:r>
              <a:rPr sz="2400" spc="-10" dirty="0">
                <a:latin typeface="Calibri"/>
                <a:cs typeface="Calibri"/>
              </a:rPr>
              <a:t>to</a:t>
            </a:r>
            <a:r>
              <a:rPr sz="2400" spc="-5" dirty="0">
                <a:latin typeface="Calibri"/>
                <a:cs typeface="Calibri"/>
              </a:rPr>
              <a:t> </a:t>
            </a:r>
            <a:r>
              <a:rPr sz="2400" spc="-15" dirty="0">
                <a:latin typeface="Calibri"/>
                <a:cs typeface="Calibri"/>
              </a:rPr>
              <a:t>avoid</a:t>
            </a:r>
            <a:r>
              <a:rPr sz="2400" spc="-10" dirty="0">
                <a:latin typeface="Calibri"/>
                <a:cs typeface="Calibri"/>
              </a:rPr>
              <a:t> </a:t>
            </a:r>
            <a:r>
              <a:rPr sz="2400" dirty="0">
                <a:latin typeface="Calibri"/>
                <a:cs typeface="Calibri"/>
              </a:rPr>
              <a:t>or</a:t>
            </a:r>
            <a:r>
              <a:rPr sz="2400" spc="5" dirty="0">
                <a:latin typeface="Calibri"/>
                <a:cs typeface="Calibri"/>
              </a:rPr>
              <a:t> </a:t>
            </a:r>
            <a:r>
              <a:rPr sz="2400" spc="-15" dirty="0">
                <a:latin typeface="Calibri"/>
                <a:cs typeface="Calibri"/>
              </a:rPr>
              <a:t>ignore</a:t>
            </a:r>
            <a:r>
              <a:rPr sz="2400" spc="-10" dirty="0">
                <a:latin typeface="Calibri"/>
                <a:cs typeface="Calibri"/>
              </a:rPr>
              <a:t> appearance</a:t>
            </a:r>
            <a:r>
              <a:rPr sz="2400" spc="-5" dirty="0">
                <a:latin typeface="Calibri"/>
                <a:cs typeface="Calibri"/>
              </a:rPr>
              <a:t> </a:t>
            </a:r>
            <a:r>
              <a:rPr sz="2400" spc="-10" dirty="0">
                <a:latin typeface="Calibri"/>
                <a:cs typeface="Calibri"/>
              </a:rPr>
              <a:t>of</a:t>
            </a:r>
            <a:r>
              <a:rPr sz="2400" spc="-5" dirty="0">
                <a:latin typeface="Calibri"/>
                <a:cs typeface="Calibri"/>
              </a:rPr>
              <a:t> </a:t>
            </a:r>
            <a:r>
              <a:rPr sz="2400" spc="-10" dirty="0">
                <a:latin typeface="Calibri"/>
                <a:cs typeface="Calibri"/>
              </a:rPr>
              <a:t>unintended</a:t>
            </a:r>
            <a:r>
              <a:rPr sz="2400" spc="-5" dirty="0">
                <a:latin typeface="Calibri"/>
                <a:cs typeface="Calibri"/>
              </a:rPr>
              <a:t> </a:t>
            </a:r>
            <a:r>
              <a:rPr sz="2400" spc="5" dirty="0">
                <a:latin typeface="Calibri"/>
                <a:cs typeface="Calibri"/>
              </a:rPr>
              <a:t>or </a:t>
            </a:r>
            <a:r>
              <a:rPr sz="2400" spc="10" dirty="0">
                <a:latin typeface="Calibri"/>
                <a:cs typeface="Calibri"/>
              </a:rPr>
              <a:t> </a:t>
            </a:r>
            <a:r>
              <a:rPr sz="2400" dirty="0">
                <a:latin typeface="Calibri"/>
                <a:cs typeface="Calibri"/>
              </a:rPr>
              <a:t>unnecessary</a:t>
            </a:r>
            <a:r>
              <a:rPr sz="2400" spc="-20" dirty="0">
                <a:latin typeface="Calibri"/>
                <a:cs typeface="Calibri"/>
              </a:rPr>
              <a:t> </a:t>
            </a:r>
            <a:r>
              <a:rPr sz="2400" spc="-15" dirty="0">
                <a:latin typeface="Calibri"/>
                <a:cs typeface="Calibri"/>
              </a:rPr>
              <a:t>control</a:t>
            </a:r>
            <a:r>
              <a:rPr sz="2400" spc="-25" dirty="0">
                <a:latin typeface="Calibri"/>
                <a:cs typeface="Calibri"/>
              </a:rPr>
              <a:t> </a:t>
            </a:r>
            <a:r>
              <a:rPr sz="2400" dirty="0">
                <a:latin typeface="Calibri"/>
                <a:cs typeface="Calibri"/>
              </a:rPr>
              <a:t>sequences.</a:t>
            </a:r>
            <a:endParaRPr sz="2400">
              <a:latin typeface="Calibri"/>
              <a:cs typeface="Calibri"/>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Autofit/>
          </a:bodyPr>
          <a:lstStyle/>
          <a:p>
            <a:r>
              <a:rPr lang="en-IN" sz="3200" b="1" dirty="0"/>
              <a:t>Bluetooth Architecture</a:t>
            </a:r>
            <a:endParaRPr lang="en-IN" sz="3200" dirty="0"/>
          </a:p>
        </p:txBody>
      </p:sp>
      <p:sp>
        <p:nvSpPr>
          <p:cNvPr id="3" name="Content Placeholder 2"/>
          <p:cNvSpPr>
            <a:spLocks noGrp="1"/>
          </p:cNvSpPr>
          <p:nvPr>
            <p:ph idx="1"/>
          </p:nvPr>
        </p:nvSpPr>
        <p:spPr>
          <a:xfrm>
            <a:off x="457200" y="980728"/>
            <a:ext cx="8229600" cy="5145435"/>
          </a:xfrm>
        </p:spPr>
        <p:txBody>
          <a:bodyPr>
            <a:normAutofit/>
          </a:bodyPr>
          <a:lstStyle/>
          <a:p>
            <a:pPr marL="0" indent="0">
              <a:buNone/>
            </a:pPr>
            <a:r>
              <a:rPr lang="en-US" sz="2400" b="1" dirty="0"/>
              <a:t>2. Scatternet</a:t>
            </a:r>
          </a:p>
          <a:p>
            <a:pPr algn="just"/>
            <a:r>
              <a:rPr lang="en-US" sz="2400" dirty="0"/>
              <a:t>Scattemet is formed by combining various piconets.</a:t>
            </a:r>
          </a:p>
          <a:p>
            <a:pPr algn="just"/>
            <a:r>
              <a:rPr lang="en-US" sz="2400" dirty="0"/>
              <a:t> A slave in one piconet can act as a master or primary in other piconet.</a:t>
            </a:r>
          </a:p>
          <a:p>
            <a:pPr algn="just"/>
            <a:r>
              <a:rPr lang="en-US" sz="2400" dirty="0"/>
              <a:t> Such a station or node can receive messages from the master in the first piconet and deliver the message to its slaves in other piconet where it is acting as master. This node is also called bridge slave.</a:t>
            </a:r>
          </a:p>
          <a:p>
            <a:pPr algn="just"/>
            <a:r>
              <a:rPr lang="en-US" sz="2400" dirty="0"/>
              <a:t>Thus a station can be a member of two piconets.</a:t>
            </a:r>
          </a:p>
          <a:p>
            <a:pPr algn="just"/>
            <a:r>
              <a:rPr lang="en-US" sz="2400" dirty="0"/>
              <a:t>A station cannot be a master in two piconets.</a:t>
            </a:r>
          </a:p>
          <a:p>
            <a:endParaRPr lang="en-IN" dirty="0"/>
          </a:p>
        </p:txBody>
      </p:sp>
    </p:spTree>
    <p:extLst>
      <p:ext uri="{BB962C8B-B14F-4D97-AF65-F5344CB8AC3E}">
        <p14:creationId xmlns:p14="http://schemas.microsoft.com/office/powerpoint/2010/main" val="41462118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en-IN" sz="3200" b="1" dirty="0"/>
              <a:t>Bluetooth Architecture</a:t>
            </a:r>
            <a:endParaRPr lang="en-IN"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52736"/>
            <a:ext cx="6768752"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569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sz="3200" b="1" dirty="0"/>
              <a:t>Bluetooth layers and Protocol Stack</a:t>
            </a:r>
            <a:br>
              <a:rPr lang="en-US" sz="3200" b="1" dirty="0"/>
            </a:br>
            <a:endParaRPr lang="en-IN" sz="3200" dirty="0"/>
          </a:p>
        </p:txBody>
      </p:sp>
      <p:sp>
        <p:nvSpPr>
          <p:cNvPr id="3" name="Content Placeholder 2"/>
          <p:cNvSpPr>
            <a:spLocks noGrp="1"/>
          </p:cNvSpPr>
          <p:nvPr>
            <p:ph idx="1"/>
          </p:nvPr>
        </p:nvSpPr>
        <p:spPr>
          <a:xfrm>
            <a:off x="457200" y="836712"/>
            <a:ext cx="8229600" cy="5616624"/>
          </a:xfrm>
        </p:spPr>
        <p:txBody>
          <a:bodyPr/>
          <a:lstStyle/>
          <a:p>
            <a:pPr algn="just"/>
            <a:r>
              <a:rPr lang="en-US" sz="2000" dirty="0"/>
              <a:t>Bluetooth standard has many protocols that are organized into different layers.</a:t>
            </a:r>
          </a:p>
          <a:p>
            <a:pPr algn="just"/>
            <a:r>
              <a:rPr lang="en-US" sz="2000" dirty="0"/>
              <a:t>The layer structure of Bluetooth does not follow OS1 model, TCP/IP model or any other known model.</a:t>
            </a:r>
          </a:p>
          <a:p>
            <a:pPr algn="just"/>
            <a:r>
              <a:rPr lang="en-US" sz="2000" dirty="0"/>
              <a:t>The different layers and Bluetooth protocol architecture.</a:t>
            </a: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852936"/>
            <a:ext cx="6192688"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57144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3200" b="1" dirty="0"/>
              <a:t>Bluetooth layers and Protocol Stack</a:t>
            </a:r>
            <a:br>
              <a:rPr lang="en-US" sz="3200" b="1" dirty="0"/>
            </a:br>
            <a:endParaRPr lang="en-IN" sz="3200" dirty="0"/>
          </a:p>
        </p:txBody>
      </p:sp>
      <p:sp>
        <p:nvSpPr>
          <p:cNvPr id="3" name="Content Placeholder 2"/>
          <p:cNvSpPr>
            <a:spLocks noGrp="1"/>
          </p:cNvSpPr>
          <p:nvPr>
            <p:ph idx="1"/>
          </p:nvPr>
        </p:nvSpPr>
        <p:spPr>
          <a:xfrm>
            <a:off x="457200" y="908720"/>
            <a:ext cx="8229600" cy="5544616"/>
          </a:xfrm>
        </p:spPr>
        <p:txBody>
          <a:bodyPr>
            <a:normAutofit fontScale="92500" lnSpcReduction="10000"/>
          </a:bodyPr>
          <a:lstStyle/>
          <a:p>
            <a:pPr marL="0" indent="0" algn="just">
              <a:buNone/>
            </a:pPr>
            <a:r>
              <a:rPr lang="en-US" sz="2600" b="1" dirty="0"/>
              <a:t>Radio Layer</a:t>
            </a:r>
            <a:endParaRPr lang="en-US" sz="2600" dirty="0"/>
          </a:p>
          <a:p>
            <a:pPr algn="just"/>
            <a:r>
              <a:rPr lang="en-US" sz="2600" dirty="0"/>
              <a:t>The Bluetooth radio layer corresponds to the physical layer of OSI model.</a:t>
            </a:r>
          </a:p>
          <a:p>
            <a:pPr algn="just"/>
            <a:r>
              <a:rPr lang="en-US" sz="2600" dirty="0"/>
              <a:t> It deals with ratio transmission and modulation.</a:t>
            </a:r>
          </a:p>
          <a:p>
            <a:pPr algn="just"/>
            <a:r>
              <a:rPr lang="en-US" sz="2600" dirty="0"/>
              <a:t>The radio layer moves data from master to slave or vice versa.</a:t>
            </a:r>
          </a:p>
          <a:p>
            <a:pPr algn="just"/>
            <a:r>
              <a:rPr lang="en-US" sz="2600" dirty="0"/>
              <a:t>It is a low power system that uses 2.4 GHz ISM band in a range of 10 meters.</a:t>
            </a:r>
          </a:p>
          <a:p>
            <a:pPr algn="just"/>
            <a:r>
              <a:rPr lang="en-US" sz="2600" dirty="0"/>
              <a:t>This band is divided into 79 channels of 1MHz each. Bluetooth uses the Frequency Hopping Spread Spectrum (FHSS) method in the physical layer to avoid interference from other devices or networks.</a:t>
            </a:r>
          </a:p>
          <a:p>
            <a:pPr algn="just"/>
            <a:r>
              <a:rPr lang="en-US" sz="2600" dirty="0"/>
              <a:t>Bluetooth hops 1600 times per second, </a:t>
            </a:r>
            <a:r>
              <a:rPr lang="en-US" sz="2600" i="1" dirty="0"/>
              <a:t>i.e. </a:t>
            </a:r>
            <a:r>
              <a:rPr lang="en-US" sz="2600" dirty="0"/>
              <a:t>each device changes its modulation frequency 1600 times per second.</a:t>
            </a:r>
          </a:p>
          <a:p>
            <a:pPr algn="just"/>
            <a:r>
              <a:rPr lang="en-US" sz="2600" dirty="0"/>
              <a:t> In order to change bits into a signal, it uses a version of FSK called GFSK </a:t>
            </a:r>
            <a:r>
              <a:rPr lang="en-US" sz="2600" i="1" dirty="0"/>
              <a:t>i.e. </a:t>
            </a:r>
            <a:r>
              <a:rPr lang="en-US" sz="2600" dirty="0"/>
              <a:t>FSK with Gaussian bandwidth filtering.</a:t>
            </a:r>
          </a:p>
          <a:p>
            <a:endParaRPr lang="en-IN" dirty="0"/>
          </a:p>
        </p:txBody>
      </p:sp>
    </p:spTree>
    <p:extLst>
      <p:ext uri="{BB962C8B-B14F-4D97-AF65-F5344CB8AC3E}">
        <p14:creationId xmlns:p14="http://schemas.microsoft.com/office/powerpoint/2010/main" val="292093019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Autofit/>
          </a:bodyPr>
          <a:lstStyle/>
          <a:p>
            <a:r>
              <a:rPr lang="en-US" sz="3200" b="1" dirty="0"/>
              <a:t>Bluetooth layers and Protocol Stack</a:t>
            </a:r>
            <a:br>
              <a:rPr lang="en-US" sz="3200" b="1" dirty="0"/>
            </a:br>
            <a:endParaRPr lang="en-IN" sz="3200" dirty="0"/>
          </a:p>
        </p:txBody>
      </p:sp>
      <p:sp>
        <p:nvSpPr>
          <p:cNvPr id="3" name="Content Placeholder 2"/>
          <p:cNvSpPr>
            <a:spLocks noGrp="1"/>
          </p:cNvSpPr>
          <p:nvPr>
            <p:ph idx="1"/>
          </p:nvPr>
        </p:nvSpPr>
        <p:spPr>
          <a:xfrm>
            <a:off x="457200" y="908720"/>
            <a:ext cx="8229600" cy="5472608"/>
          </a:xfrm>
        </p:spPr>
        <p:txBody>
          <a:bodyPr>
            <a:normAutofit fontScale="92500" lnSpcReduction="10000"/>
          </a:bodyPr>
          <a:lstStyle/>
          <a:p>
            <a:pPr marL="0" indent="0" algn="just">
              <a:buNone/>
            </a:pPr>
            <a:r>
              <a:rPr lang="en-US" sz="2600" b="1" dirty="0"/>
              <a:t>Baseband Layer</a:t>
            </a:r>
          </a:p>
          <a:p>
            <a:pPr algn="just"/>
            <a:r>
              <a:rPr lang="en-US" sz="2600" dirty="0"/>
              <a:t>Baseband layer is equivalent to the MAC sub layer in LANs.</a:t>
            </a:r>
          </a:p>
          <a:p>
            <a:pPr algn="just"/>
            <a:r>
              <a:rPr lang="en-US" sz="2600" dirty="0"/>
              <a:t>Bluetooth uses a form of TDMA called TDD-TDMA (time division duplex TDMA).</a:t>
            </a:r>
          </a:p>
          <a:p>
            <a:pPr algn="just"/>
            <a:r>
              <a:rPr lang="en-US" sz="2600" dirty="0"/>
              <a:t>Master and slave stations communicate with each other using time slots.</a:t>
            </a:r>
          </a:p>
          <a:p>
            <a:pPr algn="just"/>
            <a:r>
              <a:rPr lang="en-US" sz="2600" dirty="0"/>
              <a:t>The master in each piconet defines the time slot of 625 µsec.</a:t>
            </a:r>
          </a:p>
          <a:p>
            <a:pPr algn="just"/>
            <a:r>
              <a:rPr lang="en-US" sz="2600" dirty="0"/>
              <a:t>In TDD- TDMA, communication is half duplex in which receiver can send and receive data but not at the same time.</a:t>
            </a:r>
          </a:p>
          <a:p>
            <a:pPr algn="just"/>
            <a:r>
              <a:rPr lang="en-US" sz="2600" dirty="0"/>
              <a:t>If the piconet has only no slave; the master uses even numbered slots (0, 2, 4, …) and the slave uses odd-numbered slots (1, 3, 5, …. ). Both master and slave communicate in half duplex mode. In slot 0, master sends &amp; secondary receives; in slot 1, secondary sends and primary receives.</a:t>
            </a:r>
          </a:p>
          <a:p>
            <a:endParaRPr lang="en-IN" dirty="0"/>
          </a:p>
        </p:txBody>
      </p:sp>
    </p:spTree>
    <p:extLst>
      <p:ext uri="{BB962C8B-B14F-4D97-AF65-F5344CB8AC3E}">
        <p14:creationId xmlns:p14="http://schemas.microsoft.com/office/powerpoint/2010/main" val="40885188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US" sz="3200" b="1" dirty="0"/>
              <a:t>Bluetooth layers and Protocol Stack</a:t>
            </a:r>
            <a:br>
              <a:rPr lang="en-US" sz="3200" b="1" dirty="0"/>
            </a:br>
            <a:endParaRPr lang="en-IN" sz="3200" dirty="0"/>
          </a:p>
        </p:txBody>
      </p:sp>
      <p:sp>
        <p:nvSpPr>
          <p:cNvPr id="3" name="Content Placeholder 2"/>
          <p:cNvSpPr>
            <a:spLocks noGrp="1"/>
          </p:cNvSpPr>
          <p:nvPr>
            <p:ph idx="1"/>
          </p:nvPr>
        </p:nvSpPr>
        <p:spPr>
          <a:xfrm>
            <a:off x="467544" y="908720"/>
            <a:ext cx="8229600" cy="5505475"/>
          </a:xfrm>
        </p:spPr>
        <p:txBody>
          <a:bodyPr>
            <a:normAutofit fontScale="92500" lnSpcReduction="20000"/>
          </a:bodyPr>
          <a:lstStyle/>
          <a:p>
            <a:pPr algn="just"/>
            <a:r>
              <a:rPr lang="en-US" sz="2600" dirty="0"/>
              <a:t>If piconet has more than one slave, the master uses even numbered slots. The slave sends in the next odd-numbered slot if the packet in the previous slot was addressed to it.</a:t>
            </a:r>
          </a:p>
          <a:p>
            <a:pPr algn="just"/>
            <a:r>
              <a:rPr lang="en-US" sz="2600" dirty="0"/>
              <a:t> In Base-band layer, two types of links can be created between a master and slave. These are:</a:t>
            </a:r>
          </a:p>
          <a:p>
            <a:pPr marL="0" indent="0" algn="just">
              <a:buNone/>
            </a:pPr>
            <a:r>
              <a:rPr lang="en-US" sz="2600" b="1" dirty="0"/>
              <a:t>1. Asynchronous Connection-less (ACL)</a:t>
            </a:r>
            <a:endParaRPr lang="en-US" sz="2600" dirty="0"/>
          </a:p>
          <a:p>
            <a:pPr algn="just"/>
            <a:r>
              <a:rPr lang="en-US" sz="2600" dirty="0"/>
              <a:t>It is used for packet switched data that is available at irregular intervals.</a:t>
            </a:r>
          </a:p>
          <a:p>
            <a:pPr algn="just"/>
            <a:r>
              <a:rPr lang="en-US" sz="2600" dirty="0"/>
              <a:t>ACL delivers traffic on a best effort basis. Frames can be lost &amp; may have to be re-transmitted.</a:t>
            </a:r>
          </a:p>
          <a:p>
            <a:pPr algn="just"/>
            <a:r>
              <a:rPr lang="en-US" sz="2600" dirty="0"/>
              <a:t>A slave can have only one ACL link to its master.</a:t>
            </a:r>
          </a:p>
          <a:p>
            <a:pPr algn="just"/>
            <a:r>
              <a:rPr lang="en-US" sz="2600" dirty="0"/>
              <a:t>Thus ACL link is used where correct delivery is preferred over fast delivery.</a:t>
            </a:r>
          </a:p>
          <a:p>
            <a:pPr algn="just"/>
            <a:r>
              <a:rPr lang="en-US" sz="2600" dirty="0"/>
              <a:t>The ACL can achieve a maximum data rate of 721 kbps by using one, three or more slots.</a:t>
            </a:r>
          </a:p>
          <a:p>
            <a:endParaRPr lang="en-IN" dirty="0"/>
          </a:p>
        </p:txBody>
      </p:sp>
    </p:spTree>
    <p:extLst>
      <p:ext uri="{BB962C8B-B14F-4D97-AF65-F5344CB8AC3E}">
        <p14:creationId xmlns:p14="http://schemas.microsoft.com/office/powerpoint/2010/main" val="43088620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US" sz="3200" b="1" dirty="0"/>
              <a:t>Bluetooth layers and Protocol Stack</a:t>
            </a:r>
            <a:br>
              <a:rPr lang="en-US" sz="3200" b="1" dirty="0"/>
            </a:br>
            <a:endParaRPr lang="en-IN" sz="3200" dirty="0"/>
          </a:p>
        </p:txBody>
      </p:sp>
      <p:sp>
        <p:nvSpPr>
          <p:cNvPr id="3" name="Content Placeholder 2"/>
          <p:cNvSpPr>
            <a:spLocks noGrp="1"/>
          </p:cNvSpPr>
          <p:nvPr>
            <p:ph idx="1"/>
          </p:nvPr>
        </p:nvSpPr>
        <p:spPr>
          <a:xfrm>
            <a:off x="457200" y="908720"/>
            <a:ext cx="8229600" cy="5217443"/>
          </a:xfrm>
        </p:spPr>
        <p:txBody>
          <a:bodyPr>
            <a:normAutofit/>
          </a:bodyPr>
          <a:lstStyle/>
          <a:p>
            <a:pPr marL="0" indent="0" algn="just">
              <a:buNone/>
            </a:pPr>
            <a:r>
              <a:rPr lang="en-US" sz="2400" b="1" dirty="0"/>
              <a:t>2. Synchronous Connection Oriented (SCO)</a:t>
            </a:r>
            <a:endParaRPr lang="en-US" sz="2400" dirty="0"/>
          </a:p>
          <a:p>
            <a:pPr algn="just"/>
            <a:r>
              <a:rPr lang="en-US" sz="2400" dirty="0"/>
              <a:t> </a:t>
            </a:r>
            <a:r>
              <a:rPr lang="en-US" sz="2400" dirty="0" err="1"/>
              <a:t>sco</a:t>
            </a:r>
            <a:r>
              <a:rPr lang="en-US" sz="2400" dirty="0"/>
              <a:t> is used for real time data such as sound. It is used where fast delivery is preferred over accurate delivery.</a:t>
            </a:r>
          </a:p>
          <a:p>
            <a:pPr algn="just"/>
            <a:r>
              <a:rPr lang="en-US" sz="2400" dirty="0"/>
              <a:t> In an </a:t>
            </a:r>
            <a:r>
              <a:rPr lang="en-US" sz="2400" dirty="0" err="1"/>
              <a:t>sco</a:t>
            </a:r>
            <a:r>
              <a:rPr lang="en-US" sz="2400" dirty="0"/>
              <a:t> link, a physical link is created between the master and slave by reserving specific slots at regular intervals.</a:t>
            </a:r>
          </a:p>
          <a:p>
            <a:pPr algn="just"/>
            <a:r>
              <a:rPr lang="en-US" sz="2400" dirty="0"/>
              <a:t> Damaged packet; are not re-transmitted over </a:t>
            </a:r>
            <a:r>
              <a:rPr lang="en-US" sz="2400" dirty="0" err="1"/>
              <a:t>sco</a:t>
            </a:r>
            <a:r>
              <a:rPr lang="en-US" sz="2400" dirty="0"/>
              <a:t> links.</a:t>
            </a:r>
          </a:p>
          <a:p>
            <a:pPr algn="just"/>
            <a:r>
              <a:rPr lang="en-US" sz="2400" dirty="0"/>
              <a:t> A slave can have three </a:t>
            </a:r>
            <a:r>
              <a:rPr lang="en-US" sz="2400" dirty="0" err="1"/>
              <a:t>sco</a:t>
            </a:r>
            <a:r>
              <a:rPr lang="en-US" sz="2400" dirty="0"/>
              <a:t> links with the master and can send data at 64 Kbps.</a:t>
            </a:r>
          </a:p>
          <a:p>
            <a:endParaRPr lang="en-IN" dirty="0"/>
          </a:p>
        </p:txBody>
      </p:sp>
    </p:spTree>
    <p:extLst>
      <p:ext uri="{BB962C8B-B14F-4D97-AF65-F5344CB8AC3E}">
        <p14:creationId xmlns:p14="http://schemas.microsoft.com/office/powerpoint/2010/main" val="187603765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noAutofit/>
          </a:bodyPr>
          <a:lstStyle/>
          <a:p>
            <a:r>
              <a:rPr lang="en-US" sz="3200" b="1" dirty="0"/>
              <a:t>Bluetooth layers and Protocol Stack</a:t>
            </a:r>
            <a:br>
              <a:rPr lang="en-US" sz="3200" b="1" dirty="0"/>
            </a:br>
            <a:endParaRPr lang="en-IN" sz="3200" dirty="0"/>
          </a:p>
        </p:txBody>
      </p:sp>
      <p:sp>
        <p:nvSpPr>
          <p:cNvPr id="3" name="Content Placeholder 2"/>
          <p:cNvSpPr>
            <a:spLocks noGrp="1"/>
          </p:cNvSpPr>
          <p:nvPr>
            <p:ph idx="1"/>
          </p:nvPr>
        </p:nvSpPr>
        <p:spPr>
          <a:xfrm>
            <a:off x="457200" y="980728"/>
            <a:ext cx="8229600" cy="5472608"/>
          </a:xfrm>
        </p:spPr>
        <p:txBody>
          <a:bodyPr>
            <a:normAutofit fontScale="92500" lnSpcReduction="20000"/>
          </a:bodyPr>
          <a:lstStyle/>
          <a:p>
            <a:pPr marL="0" indent="0" algn="just">
              <a:buNone/>
            </a:pPr>
            <a:r>
              <a:rPr lang="en-US" sz="2800" b="1" dirty="0"/>
              <a:t>Logical Link, Control Adaptation Protocol Layer (L2CAP)</a:t>
            </a:r>
            <a:endParaRPr lang="en-US" sz="2800" dirty="0"/>
          </a:p>
          <a:p>
            <a:pPr algn="just"/>
            <a:r>
              <a:rPr lang="en-US" sz="2800" dirty="0"/>
              <a:t> The logical unit link control adaptation protocol is equivalent to logical link control sub-layer of LAN.</a:t>
            </a:r>
          </a:p>
          <a:p>
            <a:pPr algn="just"/>
            <a:r>
              <a:rPr lang="en-US" sz="2800" dirty="0"/>
              <a:t> The ACL link uses L2CAP for data exchange but </a:t>
            </a:r>
            <a:r>
              <a:rPr lang="en-US" sz="2800" dirty="0" err="1"/>
              <a:t>sco</a:t>
            </a:r>
            <a:r>
              <a:rPr lang="en-US" sz="2800" dirty="0"/>
              <a:t> channel does not use it.</a:t>
            </a:r>
          </a:p>
          <a:p>
            <a:pPr algn="just"/>
            <a:r>
              <a:rPr lang="en-US" sz="2800" dirty="0"/>
              <a:t> The various function of L2CAP is:</a:t>
            </a:r>
          </a:p>
          <a:p>
            <a:pPr marL="0" indent="0" algn="just">
              <a:buNone/>
            </a:pPr>
            <a:endParaRPr lang="en-US" sz="2800" dirty="0"/>
          </a:p>
          <a:p>
            <a:pPr marL="0" indent="0" algn="just">
              <a:buNone/>
            </a:pPr>
            <a:r>
              <a:rPr lang="en-US" sz="2800" b="1" dirty="0"/>
              <a:t>1. Segmentation and reassembly</a:t>
            </a:r>
            <a:endParaRPr lang="en-US" sz="2800" dirty="0"/>
          </a:p>
          <a:p>
            <a:pPr algn="just"/>
            <a:r>
              <a:rPr lang="en-US" sz="2800" dirty="0"/>
              <a:t> L2CAP receives the packets of up to 64 KB from upper layers and divides them into frames for transmission.</a:t>
            </a:r>
          </a:p>
          <a:p>
            <a:pPr algn="just"/>
            <a:r>
              <a:rPr lang="en-US" sz="2800" dirty="0"/>
              <a:t>It adds extra information to define the location of frame in the original packet.</a:t>
            </a:r>
          </a:p>
          <a:p>
            <a:pPr algn="just"/>
            <a:r>
              <a:rPr lang="en-US" sz="2800" dirty="0"/>
              <a:t> The L2CAP reassembles the frame into packets again at the destination.</a:t>
            </a:r>
          </a:p>
          <a:p>
            <a:endParaRPr lang="en-IN" dirty="0"/>
          </a:p>
        </p:txBody>
      </p:sp>
    </p:spTree>
    <p:extLst>
      <p:ext uri="{BB962C8B-B14F-4D97-AF65-F5344CB8AC3E}">
        <p14:creationId xmlns:p14="http://schemas.microsoft.com/office/powerpoint/2010/main" val="418330492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Autofit/>
          </a:bodyPr>
          <a:lstStyle/>
          <a:p>
            <a:r>
              <a:rPr lang="en-US" sz="2800" b="1" dirty="0"/>
              <a:t>Bluetooth layers and Protocol Stack</a:t>
            </a:r>
            <a:br>
              <a:rPr lang="en-US" sz="2800" b="1" dirty="0"/>
            </a:br>
            <a:endParaRPr lang="en-IN" sz="2800" dirty="0"/>
          </a:p>
        </p:txBody>
      </p:sp>
      <p:sp>
        <p:nvSpPr>
          <p:cNvPr id="3" name="Content Placeholder 2"/>
          <p:cNvSpPr>
            <a:spLocks noGrp="1"/>
          </p:cNvSpPr>
          <p:nvPr>
            <p:ph idx="1"/>
          </p:nvPr>
        </p:nvSpPr>
        <p:spPr>
          <a:xfrm>
            <a:off x="467544" y="908720"/>
            <a:ext cx="8229600" cy="5760640"/>
          </a:xfrm>
        </p:spPr>
        <p:txBody>
          <a:bodyPr>
            <a:noAutofit/>
          </a:bodyPr>
          <a:lstStyle/>
          <a:p>
            <a:pPr marL="0" indent="0" algn="just">
              <a:buNone/>
            </a:pPr>
            <a:r>
              <a:rPr lang="en-US" sz="2400" b="1" dirty="0"/>
              <a:t>2. Multiplexing</a:t>
            </a:r>
            <a:endParaRPr lang="en-US" sz="2400" dirty="0"/>
          </a:p>
          <a:p>
            <a:pPr algn="just"/>
            <a:r>
              <a:rPr lang="en-US" sz="2400" dirty="0"/>
              <a:t>L2CAP performs multiplexing at sender side and de-multiplexing at receiver side.</a:t>
            </a:r>
          </a:p>
          <a:p>
            <a:pPr algn="just"/>
            <a:r>
              <a:rPr lang="en-US" sz="2400" dirty="0"/>
              <a:t>At the sender site, it accepts data from one of the upper layer protocols frames them and deliver them to the Base-band layer.</a:t>
            </a:r>
          </a:p>
          <a:p>
            <a:pPr algn="just"/>
            <a:r>
              <a:rPr lang="en-US" sz="2400" dirty="0"/>
              <a:t> At the receiver site, it accepts a frame from the base-band layer, extracts the data, and delivers them to the appropriate protocol1ayer.</a:t>
            </a:r>
          </a:p>
          <a:p>
            <a:pPr marL="0" indent="0" algn="just">
              <a:buNone/>
            </a:pPr>
            <a:r>
              <a:rPr lang="en-US" sz="2400" b="1" dirty="0"/>
              <a:t>3. Quality of Service (QOS)</a:t>
            </a:r>
            <a:endParaRPr lang="en-US" sz="2400" dirty="0"/>
          </a:p>
          <a:p>
            <a:pPr algn="just"/>
            <a:r>
              <a:rPr lang="en-US" sz="2400" dirty="0"/>
              <a:t>L2CAP handles quality of service requirements, both when links are established and during normal operation.</a:t>
            </a:r>
          </a:p>
          <a:p>
            <a:pPr algn="just"/>
            <a:r>
              <a:rPr lang="en-US" sz="2400" dirty="0"/>
              <a:t> It also enables the devices to negotiate the maximum payload size during connection establishment.</a:t>
            </a:r>
            <a:endParaRPr lang="en-IN" sz="2400" dirty="0"/>
          </a:p>
        </p:txBody>
      </p:sp>
    </p:spTree>
    <p:extLst>
      <p:ext uri="{BB962C8B-B14F-4D97-AF65-F5344CB8AC3E}">
        <p14:creationId xmlns:p14="http://schemas.microsoft.com/office/powerpoint/2010/main" val="29155431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78098"/>
          </a:xfrm>
        </p:spPr>
        <p:txBody>
          <a:bodyPr>
            <a:normAutofit/>
          </a:bodyPr>
          <a:lstStyle/>
          <a:p>
            <a:r>
              <a:rPr lang="en-IN" sz="3200" b="1" dirty="0"/>
              <a:t>Bluetooth Frame Format</a:t>
            </a:r>
            <a:endParaRPr lang="en-IN" sz="3200" dirty="0"/>
          </a:p>
        </p:txBody>
      </p:sp>
      <p:sp>
        <p:nvSpPr>
          <p:cNvPr id="3" name="Content Placeholder 2"/>
          <p:cNvSpPr>
            <a:spLocks noGrp="1"/>
          </p:cNvSpPr>
          <p:nvPr>
            <p:ph idx="1"/>
          </p:nvPr>
        </p:nvSpPr>
        <p:spPr>
          <a:xfrm>
            <a:off x="457200" y="980728"/>
            <a:ext cx="8229600" cy="5145435"/>
          </a:xfrm>
        </p:spPr>
        <p:txBody>
          <a:bodyPr/>
          <a:lstStyle/>
          <a:p>
            <a:r>
              <a:rPr lang="en-US" sz="2400" dirty="0"/>
              <a:t>The various fields of Bluetooth frame format are:</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44824"/>
            <a:ext cx="676875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936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3902" y="467690"/>
            <a:ext cx="2075180" cy="574675"/>
          </a:xfrm>
          <a:prstGeom prst="rect">
            <a:avLst/>
          </a:prstGeom>
        </p:spPr>
        <p:txBody>
          <a:bodyPr vert="horz" wrap="square" lIns="0" tIns="12700" rIns="0" bIns="0" rtlCol="0">
            <a:spAutoFit/>
          </a:bodyPr>
          <a:lstStyle/>
          <a:p>
            <a:pPr marL="12700">
              <a:lnSpc>
                <a:spcPct val="100000"/>
              </a:lnSpc>
              <a:spcBef>
                <a:spcPts val="100"/>
              </a:spcBef>
            </a:pPr>
            <a:r>
              <a:rPr sz="3600" b="0" dirty="0">
                <a:latin typeface="Calibri"/>
                <a:cs typeface="Calibri"/>
              </a:rPr>
              <a:t>Bit</a:t>
            </a:r>
            <a:r>
              <a:rPr sz="3600" b="0" spc="-75" dirty="0">
                <a:latin typeface="Calibri"/>
                <a:cs typeface="Calibri"/>
              </a:rPr>
              <a:t> </a:t>
            </a:r>
            <a:r>
              <a:rPr sz="3600" b="0" spc="-10" dirty="0">
                <a:latin typeface="Calibri"/>
                <a:cs typeface="Calibri"/>
              </a:rPr>
              <a:t>Stuffing</a:t>
            </a:r>
            <a:endParaRPr sz="3600">
              <a:latin typeface="Calibri"/>
              <a:cs typeface="Calibri"/>
            </a:endParaRPr>
          </a:p>
        </p:txBody>
      </p:sp>
      <p:sp>
        <p:nvSpPr>
          <p:cNvPr id="3" name="object 3"/>
          <p:cNvSpPr txBox="1"/>
          <p:nvPr/>
        </p:nvSpPr>
        <p:spPr>
          <a:xfrm>
            <a:off x="593242" y="4549013"/>
            <a:ext cx="7094220" cy="2148205"/>
          </a:xfrm>
          <a:prstGeom prst="rect">
            <a:avLst/>
          </a:prstGeom>
        </p:spPr>
        <p:txBody>
          <a:bodyPr vert="horz" wrap="square" lIns="0" tIns="85725" rIns="0" bIns="0" rtlCol="0">
            <a:spAutoFit/>
          </a:bodyPr>
          <a:lstStyle/>
          <a:p>
            <a:pPr marL="12700">
              <a:lnSpc>
                <a:spcPct val="100000"/>
              </a:lnSpc>
              <a:spcBef>
                <a:spcPts val="675"/>
              </a:spcBef>
            </a:pPr>
            <a:r>
              <a:rPr sz="2400" spc="-5" dirty="0">
                <a:latin typeface="Calibri"/>
                <a:cs typeface="Calibri"/>
              </a:rPr>
              <a:t>Bit</a:t>
            </a:r>
            <a:r>
              <a:rPr sz="2400" spc="-40" dirty="0">
                <a:latin typeface="Calibri"/>
                <a:cs typeface="Calibri"/>
              </a:rPr>
              <a:t> </a:t>
            </a:r>
            <a:r>
              <a:rPr sz="2400" spc="-5" dirty="0">
                <a:latin typeface="Calibri"/>
                <a:cs typeface="Calibri"/>
              </a:rPr>
              <a:t>stuffing</a:t>
            </a:r>
            <a:endParaRPr sz="2400">
              <a:latin typeface="Calibri"/>
              <a:cs typeface="Calibri"/>
            </a:endParaRPr>
          </a:p>
          <a:p>
            <a:pPr marL="412115" indent="-400050">
              <a:lnSpc>
                <a:spcPct val="100000"/>
              </a:lnSpc>
              <a:spcBef>
                <a:spcPts val="580"/>
              </a:spcBef>
              <a:buClr>
                <a:srgbClr val="C0504D"/>
              </a:buClr>
              <a:buAutoNum type="alphaLcParenBoth"/>
              <a:tabLst>
                <a:tab pos="412750" algn="l"/>
              </a:tabLst>
            </a:pPr>
            <a:r>
              <a:rPr sz="2400" dirty="0">
                <a:latin typeface="Calibri"/>
                <a:cs typeface="Calibri"/>
              </a:rPr>
              <a:t>The</a:t>
            </a:r>
            <a:r>
              <a:rPr sz="2400" spc="-35" dirty="0">
                <a:latin typeface="Calibri"/>
                <a:cs typeface="Calibri"/>
              </a:rPr>
              <a:t> </a:t>
            </a:r>
            <a:r>
              <a:rPr sz="2400" dirty="0">
                <a:latin typeface="Calibri"/>
                <a:cs typeface="Calibri"/>
              </a:rPr>
              <a:t>original</a:t>
            </a:r>
            <a:r>
              <a:rPr sz="2400" spc="-55" dirty="0">
                <a:latin typeface="Calibri"/>
                <a:cs typeface="Calibri"/>
              </a:rPr>
              <a:t> </a:t>
            </a:r>
            <a:r>
              <a:rPr sz="2400" spc="-10" dirty="0">
                <a:latin typeface="Calibri"/>
                <a:cs typeface="Calibri"/>
              </a:rPr>
              <a:t>data.</a:t>
            </a:r>
            <a:endParaRPr sz="2400">
              <a:latin typeface="Calibri"/>
              <a:cs typeface="Calibri"/>
            </a:endParaRPr>
          </a:p>
          <a:p>
            <a:pPr marL="424180" indent="-412115">
              <a:lnSpc>
                <a:spcPct val="100000"/>
              </a:lnSpc>
              <a:spcBef>
                <a:spcPts val="575"/>
              </a:spcBef>
              <a:buClr>
                <a:srgbClr val="C0504D"/>
              </a:buClr>
              <a:buAutoNum type="alphaLcParenBoth"/>
              <a:tabLst>
                <a:tab pos="424815" algn="l"/>
              </a:tabLst>
            </a:pPr>
            <a:r>
              <a:rPr sz="2400" dirty="0">
                <a:latin typeface="Calibri"/>
                <a:cs typeface="Calibri"/>
              </a:rPr>
              <a:t>The</a:t>
            </a:r>
            <a:r>
              <a:rPr sz="2400" spc="-15" dirty="0">
                <a:latin typeface="Calibri"/>
                <a:cs typeface="Calibri"/>
              </a:rPr>
              <a:t> </a:t>
            </a:r>
            <a:r>
              <a:rPr sz="2400" spc="-10" dirty="0">
                <a:latin typeface="Calibri"/>
                <a:cs typeface="Calibri"/>
              </a:rPr>
              <a:t>data</a:t>
            </a:r>
            <a:r>
              <a:rPr sz="2400" spc="-45" dirty="0">
                <a:latin typeface="Calibri"/>
                <a:cs typeface="Calibri"/>
              </a:rPr>
              <a:t> </a:t>
            </a:r>
            <a:r>
              <a:rPr sz="2400" dirty="0">
                <a:latin typeface="Calibri"/>
                <a:cs typeface="Calibri"/>
              </a:rPr>
              <a:t>as</a:t>
            </a:r>
            <a:r>
              <a:rPr sz="2400" spc="-5" dirty="0">
                <a:latin typeface="Calibri"/>
                <a:cs typeface="Calibri"/>
              </a:rPr>
              <a:t> </a:t>
            </a:r>
            <a:r>
              <a:rPr sz="2400" dirty="0">
                <a:latin typeface="Calibri"/>
                <a:cs typeface="Calibri"/>
              </a:rPr>
              <a:t>they</a:t>
            </a:r>
            <a:r>
              <a:rPr sz="2400" spc="-25" dirty="0">
                <a:latin typeface="Calibri"/>
                <a:cs typeface="Calibri"/>
              </a:rPr>
              <a:t> </a:t>
            </a:r>
            <a:r>
              <a:rPr sz="2400" dirty="0">
                <a:latin typeface="Calibri"/>
                <a:cs typeface="Calibri"/>
              </a:rPr>
              <a:t>appear</a:t>
            </a:r>
            <a:r>
              <a:rPr sz="2400" spc="-40" dirty="0">
                <a:latin typeface="Calibri"/>
                <a:cs typeface="Calibri"/>
              </a:rPr>
              <a:t> </a:t>
            </a:r>
            <a:r>
              <a:rPr sz="2400" spc="-5" dirty="0">
                <a:latin typeface="Calibri"/>
                <a:cs typeface="Calibri"/>
              </a:rPr>
              <a:t>on</a:t>
            </a:r>
            <a:r>
              <a:rPr sz="2400" spc="-1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line.</a:t>
            </a:r>
            <a:endParaRPr sz="2400">
              <a:latin typeface="Calibri"/>
              <a:cs typeface="Calibri"/>
            </a:endParaRPr>
          </a:p>
          <a:p>
            <a:pPr marL="356870" marR="5080" indent="-344805">
              <a:lnSpc>
                <a:spcPct val="100000"/>
              </a:lnSpc>
              <a:spcBef>
                <a:spcPts val="580"/>
              </a:spcBef>
              <a:buClr>
                <a:srgbClr val="C0504D"/>
              </a:buClr>
              <a:buFont typeface="Calibri"/>
              <a:buAutoNum type="alphaLcParenBoth"/>
              <a:tabLst>
                <a:tab pos="394335" algn="l"/>
              </a:tabLst>
            </a:pPr>
            <a:r>
              <a:rPr dirty="0"/>
              <a:t>	</a:t>
            </a:r>
            <a:r>
              <a:rPr sz="2400" dirty="0">
                <a:latin typeface="Calibri"/>
                <a:cs typeface="Calibri"/>
              </a:rPr>
              <a:t>The</a:t>
            </a:r>
            <a:r>
              <a:rPr sz="2400" spc="-15" dirty="0">
                <a:latin typeface="Calibri"/>
                <a:cs typeface="Calibri"/>
              </a:rPr>
              <a:t> </a:t>
            </a:r>
            <a:r>
              <a:rPr sz="2400" spc="-10" dirty="0">
                <a:latin typeface="Calibri"/>
                <a:cs typeface="Calibri"/>
              </a:rPr>
              <a:t>data</a:t>
            </a:r>
            <a:r>
              <a:rPr sz="2400" spc="-45" dirty="0">
                <a:latin typeface="Calibri"/>
                <a:cs typeface="Calibri"/>
              </a:rPr>
              <a:t> </a:t>
            </a:r>
            <a:r>
              <a:rPr sz="2400" dirty="0">
                <a:latin typeface="Calibri"/>
                <a:cs typeface="Calibri"/>
              </a:rPr>
              <a:t>as</a:t>
            </a:r>
            <a:r>
              <a:rPr sz="2400" spc="-15" dirty="0">
                <a:latin typeface="Calibri"/>
                <a:cs typeface="Calibri"/>
              </a:rPr>
              <a:t> </a:t>
            </a:r>
            <a:r>
              <a:rPr sz="2400" spc="-5" dirty="0">
                <a:latin typeface="Calibri"/>
                <a:cs typeface="Calibri"/>
              </a:rPr>
              <a:t>they</a:t>
            </a:r>
            <a:r>
              <a:rPr sz="2400" spc="-25" dirty="0">
                <a:latin typeface="Calibri"/>
                <a:cs typeface="Calibri"/>
              </a:rPr>
              <a:t> </a:t>
            </a:r>
            <a:r>
              <a:rPr sz="2400" spc="-10" dirty="0">
                <a:latin typeface="Calibri"/>
                <a:cs typeface="Calibri"/>
              </a:rPr>
              <a:t>are </a:t>
            </a:r>
            <a:r>
              <a:rPr sz="2400" spc="-15" dirty="0">
                <a:latin typeface="Calibri"/>
                <a:cs typeface="Calibri"/>
              </a:rPr>
              <a:t>stored</a:t>
            </a:r>
            <a:r>
              <a:rPr sz="2400" spc="-30" dirty="0">
                <a:latin typeface="Calibri"/>
                <a:cs typeface="Calibri"/>
              </a:rPr>
              <a:t> </a:t>
            </a:r>
            <a:r>
              <a:rPr sz="2400" dirty="0">
                <a:latin typeface="Calibri"/>
                <a:cs typeface="Calibri"/>
              </a:rPr>
              <a:t>in</a:t>
            </a:r>
            <a:r>
              <a:rPr sz="2400" spc="-5" dirty="0">
                <a:latin typeface="Calibri"/>
                <a:cs typeface="Calibri"/>
              </a:rPr>
              <a:t> </a:t>
            </a:r>
            <a:r>
              <a:rPr sz="2400" spc="-10" dirty="0">
                <a:latin typeface="Calibri"/>
                <a:cs typeface="Calibri"/>
              </a:rPr>
              <a:t>receiver’s</a:t>
            </a:r>
            <a:r>
              <a:rPr sz="2400" spc="-25" dirty="0">
                <a:latin typeface="Calibri"/>
                <a:cs typeface="Calibri"/>
              </a:rPr>
              <a:t> </a:t>
            </a:r>
            <a:r>
              <a:rPr sz="2400" dirty="0">
                <a:latin typeface="Calibri"/>
                <a:cs typeface="Calibri"/>
              </a:rPr>
              <a:t>memory</a:t>
            </a:r>
            <a:r>
              <a:rPr sz="2400" spc="-20" dirty="0">
                <a:latin typeface="Calibri"/>
                <a:cs typeface="Calibri"/>
              </a:rPr>
              <a:t> </a:t>
            </a:r>
            <a:r>
              <a:rPr sz="2400" spc="-10" dirty="0">
                <a:latin typeface="Calibri"/>
                <a:cs typeface="Calibri"/>
              </a:rPr>
              <a:t>after </a:t>
            </a:r>
            <a:r>
              <a:rPr sz="2400" spc="-530" dirty="0">
                <a:latin typeface="Calibri"/>
                <a:cs typeface="Calibri"/>
              </a:rPr>
              <a:t> </a:t>
            </a:r>
            <a:r>
              <a:rPr sz="2400" spc="-5" dirty="0">
                <a:latin typeface="Calibri"/>
                <a:cs typeface="Calibri"/>
              </a:rPr>
              <a:t>destuffing.</a:t>
            </a:r>
            <a:endParaRPr sz="2400">
              <a:latin typeface="Calibri"/>
              <a:cs typeface="Calibri"/>
            </a:endParaRPr>
          </a:p>
        </p:txBody>
      </p:sp>
      <p:pic>
        <p:nvPicPr>
          <p:cNvPr id="4" name="object 4"/>
          <p:cNvPicPr/>
          <p:nvPr/>
        </p:nvPicPr>
        <p:blipFill>
          <a:blip r:embed="rId2" cstate="print"/>
          <a:stretch>
            <a:fillRect/>
          </a:stretch>
        </p:blipFill>
        <p:spPr>
          <a:xfrm>
            <a:off x="2008632" y="1856232"/>
            <a:ext cx="5263412" cy="2045208"/>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778098"/>
          </a:xfrm>
        </p:spPr>
        <p:txBody>
          <a:bodyPr>
            <a:normAutofit/>
          </a:bodyPr>
          <a:lstStyle/>
          <a:p>
            <a:r>
              <a:rPr lang="en-IN" sz="3200" b="1" dirty="0"/>
              <a:t>Bluetooth Frame Format</a:t>
            </a:r>
            <a:endParaRPr lang="en-IN" sz="3200" dirty="0"/>
          </a:p>
        </p:txBody>
      </p:sp>
      <p:sp>
        <p:nvSpPr>
          <p:cNvPr id="3" name="Content Placeholder 2"/>
          <p:cNvSpPr>
            <a:spLocks noGrp="1"/>
          </p:cNvSpPr>
          <p:nvPr>
            <p:ph idx="1"/>
          </p:nvPr>
        </p:nvSpPr>
        <p:spPr>
          <a:xfrm>
            <a:off x="457200" y="764704"/>
            <a:ext cx="8229600" cy="5361459"/>
          </a:xfrm>
        </p:spPr>
        <p:txBody>
          <a:bodyPr>
            <a:normAutofit fontScale="92500"/>
          </a:bodyPr>
          <a:lstStyle/>
          <a:p>
            <a:pPr marL="0" indent="0" algn="just">
              <a:buNone/>
            </a:pPr>
            <a:r>
              <a:rPr lang="en-US" sz="2800" dirty="0"/>
              <a:t>1. </a:t>
            </a:r>
            <a:r>
              <a:rPr lang="en-US" sz="2800" b="1" dirty="0"/>
              <a:t>Access Code</a:t>
            </a:r>
            <a:r>
              <a:rPr lang="en-US" sz="2800" dirty="0"/>
              <a:t>: It is 72 bit field that contains synchronization bits. It identifies the master.</a:t>
            </a:r>
          </a:p>
          <a:p>
            <a:pPr marL="0" indent="0" algn="just">
              <a:buNone/>
            </a:pPr>
            <a:r>
              <a:rPr lang="en-US" sz="2800" dirty="0"/>
              <a:t>2. </a:t>
            </a:r>
            <a:r>
              <a:rPr lang="en-US" sz="2800" b="1" dirty="0"/>
              <a:t>Header</a:t>
            </a:r>
            <a:r>
              <a:rPr lang="en-US" sz="2800" dirty="0"/>
              <a:t>: This is 54-bit field. It contain 18 bit pattern that is repeated for 3 time.</a:t>
            </a:r>
          </a:p>
          <a:p>
            <a:pPr marL="0" indent="0" algn="just">
              <a:buNone/>
            </a:pPr>
            <a:r>
              <a:rPr lang="en-US" sz="2800" b="1" dirty="0"/>
              <a:t>The header field contains following sub-fields:</a:t>
            </a:r>
            <a:endParaRPr lang="en-US" sz="2800" dirty="0"/>
          </a:p>
          <a:p>
            <a:pPr marL="0" indent="0" algn="just">
              <a:buNone/>
            </a:pPr>
            <a:r>
              <a:rPr lang="en-US" sz="2800" dirty="0"/>
              <a:t>(i) </a:t>
            </a:r>
            <a:r>
              <a:rPr lang="en-US" sz="2800" b="1" dirty="0"/>
              <a:t>Address</a:t>
            </a:r>
            <a:r>
              <a:rPr lang="en-US" sz="2800" dirty="0"/>
              <a:t>: This 3 bit field can define up to seven slaves (1 to 7). If the address is zero, it is used for broadcast communication from primary to all secondaries.</a:t>
            </a:r>
          </a:p>
          <a:p>
            <a:pPr marL="0" indent="0" algn="just">
              <a:buNone/>
            </a:pPr>
            <a:r>
              <a:rPr lang="en-US" sz="2800" b="1" dirty="0"/>
              <a:t>(ii)Type</a:t>
            </a:r>
            <a:r>
              <a:rPr lang="en-US" sz="2800" dirty="0"/>
              <a:t>: This 4 bit field identifies the type of data coming from upper layers.</a:t>
            </a:r>
          </a:p>
          <a:p>
            <a:pPr marL="0" indent="0" algn="just">
              <a:buNone/>
            </a:pPr>
            <a:r>
              <a:rPr lang="en-US" sz="2800" dirty="0"/>
              <a:t>(iii) </a:t>
            </a:r>
            <a:r>
              <a:rPr lang="en-US" sz="2800" b="1" dirty="0"/>
              <a:t>F</a:t>
            </a:r>
            <a:r>
              <a:rPr lang="en-US" sz="2800" dirty="0"/>
              <a:t>: This flow bit is used for flow control. When set to 1, it means the device is unable to receive more frames.</a:t>
            </a:r>
          </a:p>
          <a:p>
            <a:endParaRPr lang="en-IN" dirty="0"/>
          </a:p>
        </p:txBody>
      </p:sp>
    </p:spTree>
    <p:extLst>
      <p:ext uri="{BB962C8B-B14F-4D97-AF65-F5344CB8AC3E}">
        <p14:creationId xmlns:p14="http://schemas.microsoft.com/office/powerpoint/2010/main" val="290926121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4624"/>
            <a:ext cx="8229600" cy="706090"/>
          </a:xfrm>
        </p:spPr>
        <p:txBody>
          <a:bodyPr>
            <a:normAutofit/>
          </a:bodyPr>
          <a:lstStyle/>
          <a:p>
            <a:r>
              <a:rPr lang="en-IN" sz="3200" b="1" dirty="0"/>
              <a:t>Bluetooth Frame Format</a:t>
            </a:r>
            <a:endParaRPr lang="en-IN" sz="3200" dirty="0"/>
          </a:p>
        </p:txBody>
      </p:sp>
      <p:sp>
        <p:nvSpPr>
          <p:cNvPr id="3" name="Content Placeholder 2"/>
          <p:cNvSpPr>
            <a:spLocks noGrp="1"/>
          </p:cNvSpPr>
          <p:nvPr>
            <p:ph idx="1"/>
          </p:nvPr>
        </p:nvSpPr>
        <p:spPr>
          <a:xfrm>
            <a:off x="457200" y="908720"/>
            <a:ext cx="8229600" cy="5217443"/>
          </a:xfrm>
        </p:spPr>
        <p:txBody>
          <a:bodyPr/>
          <a:lstStyle/>
          <a:p>
            <a:pPr marL="0" indent="0" algn="just">
              <a:buNone/>
            </a:pPr>
            <a:r>
              <a:rPr lang="en-US" sz="2400" dirty="0"/>
              <a:t>(iv) </a:t>
            </a:r>
            <a:r>
              <a:rPr lang="en-US" sz="2400" b="1" dirty="0"/>
              <a:t>A</a:t>
            </a:r>
            <a:r>
              <a:rPr lang="en-US" sz="2400" dirty="0"/>
              <a:t>: This bit is used for acknowledgement.</a:t>
            </a:r>
          </a:p>
          <a:p>
            <a:pPr marL="0" indent="0" algn="just">
              <a:buNone/>
            </a:pPr>
            <a:r>
              <a:rPr lang="en-US" sz="2400" dirty="0"/>
              <a:t>(v) </a:t>
            </a:r>
            <a:r>
              <a:rPr lang="en-US" sz="2400" b="1" dirty="0"/>
              <a:t>S</a:t>
            </a:r>
            <a:r>
              <a:rPr lang="en-US" sz="2400" dirty="0"/>
              <a:t>: This bit contains a sequence number of the frame to detect re-transmission. As stop and wait protocol is used, one bit is sufficient.</a:t>
            </a:r>
          </a:p>
          <a:p>
            <a:pPr marL="0" indent="0" algn="just">
              <a:buNone/>
            </a:pPr>
            <a:r>
              <a:rPr lang="en-US" sz="2400" dirty="0"/>
              <a:t>(vi) </a:t>
            </a:r>
            <a:r>
              <a:rPr lang="en-US" sz="2400" b="1" dirty="0"/>
              <a:t>Checksum</a:t>
            </a:r>
            <a:r>
              <a:rPr lang="en-US" sz="2400" dirty="0"/>
              <a:t>: This 8 bit field contains checksum to detect errors in header.</a:t>
            </a:r>
          </a:p>
          <a:p>
            <a:pPr marL="0" indent="0" algn="just">
              <a:buNone/>
            </a:pPr>
            <a:r>
              <a:rPr lang="en-US" sz="2400" dirty="0"/>
              <a:t>3.</a:t>
            </a:r>
            <a:r>
              <a:rPr lang="en-US" sz="2400" b="1" dirty="0"/>
              <a:t> Data</a:t>
            </a:r>
            <a:r>
              <a:rPr lang="en-US" sz="2400" dirty="0"/>
              <a:t>: This field can be 0 to 2744 bits long. It contains data or control information coming from upper layers</a:t>
            </a:r>
          </a:p>
          <a:p>
            <a:endParaRPr lang="en-IN" dirty="0"/>
          </a:p>
        </p:txBody>
      </p:sp>
    </p:spTree>
    <p:extLst>
      <p:ext uri="{BB962C8B-B14F-4D97-AF65-F5344CB8AC3E}">
        <p14:creationId xmlns:p14="http://schemas.microsoft.com/office/powerpoint/2010/main" val="111939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7117" y="353695"/>
            <a:ext cx="2433955" cy="574040"/>
          </a:xfrm>
          <a:prstGeom prst="rect">
            <a:avLst/>
          </a:prstGeom>
        </p:spPr>
        <p:txBody>
          <a:bodyPr vert="horz" wrap="square" lIns="0" tIns="12700" rIns="0" bIns="0" rtlCol="0">
            <a:spAutoFit/>
          </a:bodyPr>
          <a:lstStyle/>
          <a:p>
            <a:pPr marL="12700">
              <a:lnSpc>
                <a:spcPct val="100000"/>
              </a:lnSpc>
              <a:spcBef>
                <a:spcPts val="100"/>
              </a:spcBef>
            </a:pPr>
            <a:r>
              <a:rPr sz="3600" b="0" spc="-20" dirty="0">
                <a:latin typeface="Calibri"/>
                <a:cs typeface="Calibri"/>
              </a:rPr>
              <a:t>Error</a:t>
            </a:r>
            <a:r>
              <a:rPr sz="3600" b="0" spc="-65" dirty="0">
                <a:latin typeface="Calibri"/>
                <a:cs typeface="Calibri"/>
              </a:rPr>
              <a:t> </a:t>
            </a:r>
            <a:r>
              <a:rPr sz="3600" b="0" spc="-20" dirty="0">
                <a:latin typeface="Calibri"/>
                <a:cs typeface="Calibri"/>
              </a:rPr>
              <a:t>Control</a:t>
            </a:r>
            <a:endParaRPr sz="3600">
              <a:latin typeface="Calibri"/>
              <a:cs typeface="Calibri"/>
            </a:endParaRPr>
          </a:p>
        </p:txBody>
      </p:sp>
      <p:sp>
        <p:nvSpPr>
          <p:cNvPr id="3" name="object 3"/>
          <p:cNvSpPr txBox="1"/>
          <p:nvPr/>
        </p:nvSpPr>
        <p:spPr>
          <a:xfrm>
            <a:off x="536244" y="1234262"/>
            <a:ext cx="8077834" cy="434403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5" dirty="0">
                <a:latin typeface="Calibri"/>
                <a:cs typeface="Calibri"/>
              </a:rPr>
              <a:t>How</a:t>
            </a:r>
            <a:r>
              <a:rPr sz="2400" spc="265" dirty="0">
                <a:latin typeface="Calibri"/>
                <a:cs typeface="Calibri"/>
              </a:rPr>
              <a:t> </a:t>
            </a:r>
            <a:r>
              <a:rPr sz="2400" spc="-10" dirty="0">
                <a:latin typeface="Calibri"/>
                <a:cs typeface="Calibri"/>
              </a:rPr>
              <a:t>to</a:t>
            </a:r>
            <a:r>
              <a:rPr sz="2400" spc="250" dirty="0">
                <a:latin typeface="Calibri"/>
                <a:cs typeface="Calibri"/>
              </a:rPr>
              <a:t> </a:t>
            </a:r>
            <a:r>
              <a:rPr sz="2400" spc="-20" dirty="0">
                <a:latin typeface="Calibri"/>
                <a:cs typeface="Calibri"/>
              </a:rPr>
              <a:t>make</a:t>
            </a:r>
            <a:r>
              <a:rPr sz="2400" spc="260" dirty="0">
                <a:latin typeface="Calibri"/>
                <a:cs typeface="Calibri"/>
              </a:rPr>
              <a:t> </a:t>
            </a:r>
            <a:r>
              <a:rPr sz="2400" spc="-10" dirty="0">
                <a:latin typeface="Calibri"/>
                <a:cs typeface="Calibri"/>
              </a:rPr>
              <a:t>sure</a:t>
            </a:r>
            <a:r>
              <a:rPr sz="2400" spc="254" dirty="0">
                <a:latin typeface="Calibri"/>
                <a:cs typeface="Calibri"/>
              </a:rPr>
              <a:t> </a:t>
            </a:r>
            <a:r>
              <a:rPr sz="2400" dirty="0">
                <a:latin typeface="Calibri"/>
                <a:cs typeface="Calibri"/>
              </a:rPr>
              <a:t>all</a:t>
            </a:r>
            <a:r>
              <a:rPr sz="2400" spc="254" dirty="0">
                <a:latin typeface="Calibri"/>
                <a:cs typeface="Calibri"/>
              </a:rPr>
              <a:t> </a:t>
            </a:r>
            <a:r>
              <a:rPr sz="2400" spc="-10" dirty="0">
                <a:latin typeface="Calibri"/>
                <a:cs typeface="Calibri"/>
              </a:rPr>
              <a:t>frames</a:t>
            </a:r>
            <a:r>
              <a:rPr sz="2400" spc="280" dirty="0">
                <a:latin typeface="Calibri"/>
                <a:cs typeface="Calibri"/>
              </a:rPr>
              <a:t> </a:t>
            </a:r>
            <a:r>
              <a:rPr sz="2400" spc="-10" dirty="0">
                <a:latin typeface="Calibri"/>
                <a:cs typeface="Calibri"/>
              </a:rPr>
              <a:t>are</a:t>
            </a:r>
            <a:r>
              <a:rPr sz="2400" spc="254" dirty="0">
                <a:latin typeface="Calibri"/>
                <a:cs typeface="Calibri"/>
              </a:rPr>
              <a:t> </a:t>
            </a:r>
            <a:r>
              <a:rPr sz="2400" spc="-10" dirty="0">
                <a:latin typeface="Calibri"/>
                <a:cs typeface="Calibri"/>
              </a:rPr>
              <a:t>eventually</a:t>
            </a:r>
            <a:r>
              <a:rPr sz="2400" spc="275" dirty="0">
                <a:latin typeface="Calibri"/>
                <a:cs typeface="Calibri"/>
              </a:rPr>
              <a:t> </a:t>
            </a:r>
            <a:r>
              <a:rPr sz="2400" spc="-10" dirty="0">
                <a:latin typeface="Calibri"/>
                <a:cs typeface="Calibri"/>
              </a:rPr>
              <a:t>delivered</a:t>
            </a:r>
            <a:r>
              <a:rPr sz="2400" spc="260" dirty="0">
                <a:latin typeface="Calibri"/>
                <a:cs typeface="Calibri"/>
              </a:rPr>
              <a:t> </a:t>
            </a:r>
            <a:r>
              <a:rPr sz="2400" spc="-10" dirty="0">
                <a:latin typeface="Calibri"/>
                <a:cs typeface="Calibri"/>
              </a:rPr>
              <a:t>to</a:t>
            </a:r>
            <a:r>
              <a:rPr sz="2400" spc="250" dirty="0">
                <a:latin typeface="Calibri"/>
                <a:cs typeface="Calibri"/>
              </a:rPr>
              <a:t> </a:t>
            </a:r>
            <a:r>
              <a:rPr sz="2400" spc="-5" dirty="0">
                <a:latin typeface="Calibri"/>
                <a:cs typeface="Calibri"/>
              </a:rPr>
              <a:t>the</a:t>
            </a:r>
            <a:endParaRPr sz="2400">
              <a:latin typeface="Calibri"/>
              <a:cs typeface="Calibri"/>
            </a:endParaRPr>
          </a:p>
          <a:p>
            <a:pPr marL="356870">
              <a:lnSpc>
                <a:spcPct val="100000"/>
              </a:lnSpc>
              <a:spcBef>
                <a:spcPts val="5"/>
              </a:spcBef>
            </a:pPr>
            <a:r>
              <a:rPr sz="2400" spc="-10" dirty="0">
                <a:latin typeface="Calibri"/>
                <a:cs typeface="Calibri"/>
              </a:rPr>
              <a:t>network</a:t>
            </a:r>
            <a:r>
              <a:rPr sz="2400" spc="-15" dirty="0">
                <a:latin typeface="Calibri"/>
                <a:cs typeface="Calibri"/>
              </a:rPr>
              <a:t> </a:t>
            </a:r>
            <a:r>
              <a:rPr sz="2400" spc="-20" dirty="0">
                <a:latin typeface="Calibri"/>
                <a:cs typeface="Calibri"/>
              </a:rPr>
              <a:t>layer</a:t>
            </a:r>
            <a:r>
              <a:rPr sz="2400" spc="-10" dirty="0">
                <a:latin typeface="Calibri"/>
                <a:cs typeface="Calibri"/>
              </a:rPr>
              <a:t> </a:t>
            </a:r>
            <a:r>
              <a:rPr sz="2400" spc="-15" dirty="0">
                <a:latin typeface="Calibri"/>
                <a:cs typeface="Calibri"/>
              </a:rPr>
              <a:t>at</a:t>
            </a:r>
            <a:r>
              <a:rPr sz="2400" spc="-5" dirty="0">
                <a:latin typeface="Calibri"/>
                <a:cs typeface="Calibri"/>
              </a:rPr>
              <a:t> </a:t>
            </a:r>
            <a:r>
              <a:rPr sz="2400" spc="5" dirty="0">
                <a:latin typeface="Calibri"/>
                <a:cs typeface="Calibri"/>
              </a:rPr>
              <a:t>the</a:t>
            </a:r>
            <a:r>
              <a:rPr sz="2400" spc="-40" dirty="0">
                <a:latin typeface="Calibri"/>
                <a:cs typeface="Calibri"/>
              </a:rPr>
              <a:t> </a:t>
            </a:r>
            <a:r>
              <a:rPr sz="2400" spc="-5" dirty="0">
                <a:latin typeface="Calibri"/>
                <a:cs typeface="Calibri"/>
              </a:rPr>
              <a:t>destination</a:t>
            </a:r>
            <a:r>
              <a:rPr sz="2400" spc="-40"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in</a:t>
            </a:r>
            <a:r>
              <a:rPr sz="2400" spc="-5" dirty="0">
                <a:latin typeface="Calibri"/>
                <a:cs typeface="Calibri"/>
              </a:rPr>
              <a:t> </a:t>
            </a:r>
            <a:r>
              <a:rPr sz="2400" spc="5" dirty="0">
                <a:latin typeface="Calibri"/>
                <a:cs typeface="Calibri"/>
              </a:rPr>
              <a:t>the</a:t>
            </a:r>
            <a:r>
              <a:rPr sz="2400" spc="-35" dirty="0">
                <a:latin typeface="Calibri"/>
                <a:cs typeface="Calibri"/>
              </a:rPr>
              <a:t> </a:t>
            </a:r>
            <a:r>
              <a:rPr sz="2400" spc="-5" dirty="0">
                <a:latin typeface="Calibri"/>
                <a:cs typeface="Calibri"/>
              </a:rPr>
              <a:t>proper</a:t>
            </a:r>
            <a:r>
              <a:rPr sz="2400" dirty="0">
                <a:latin typeface="Calibri"/>
                <a:cs typeface="Calibri"/>
              </a:rPr>
              <a:t> </a:t>
            </a:r>
            <a:r>
              <a:rPr sz="2400" spc="-5" dirty="0">
                <a:latin typeface="Calibri"/>
                <a:cs typeface="Calibri"/>
              </a:rPr>
              <a:t>order?</a:t>
            </a:r>
            <a:endParaRPr sz="2400">
              <a:latin typeface="Calibri"/>
              <a:cs typeface="Calibri"/>
            </a:endParaRPr>
          </a:p>
          <a:p>
            <a:pPr>
              <a:lnSpc>
                <a:spcPct val="100000"/>
              </a:lnSpc>
              <a:spcBef>
                <a:spcPts val="5"/>
              </a:spcBef>
            </a:pPr>
            <a:endParaRPr sz="3300">
              <a:latin typeface="Calibri"/>
              <a:cs typeface="Calibri"/>
            </a:endParaRPr>
          </a:p>
          <a:p>
            <a:pPr marL="356870" marR="5715" indent="-344805" algn="just">
              <a:lnSpc>
                <a:spcPct val="100000"/>
              </a:lnSpc>
              <a:buFont typeface="Arial MT"/>
              <a:buChar char="•"/>
              <a:tabLst>
                <a:tab pos="357505" algn="l"/>
              </a:tabLst>
            </a:pPr>
            <a:r>
              <a:rPr sz="2400" dirty="0">
                <a:latin typeface="Calibri"/>
                <a:cs typeface="Calibri"/>
              </a:rPr>
              <a:t>The </a:t>
            </a:r>
            <a:r>
              <a:rPr sz="2400" spc="-5" dirty="0">
                <a:latin typeface="Calibri"/>
                <a:cs typeface="Calibri"/>
              </a:rPr>
              <a:t>usual </a:t>
            </a:r>
            <a:r>
              <a:rPr sz="2400" spc="-30" dirty="0">
                <a:latin typeface="Calibri"/>
                <a:cs typeface="Calibri"/>
              </a:rPr>
              <a:t>way</a:t>
            </a:r>
            <a:r>
              <a:rPr sz="2400" spc="-25" dirty="0">
                <a:latin typeface="Calibri"/>
                <a:cs typeface="Calibri"/>
              </a:rPr>
              <a:t> </a:t>
            </a:r>
            <a:r>
              <a:rPr sz="2400" spc="-10" dirty="0">
                <a:latin typeface="Calibri"/>
                <a:cs typeface="Calibri"/>
              </a:rPr>
              <a:t>to ensure </a:t>
            </a:r>
            <a:r>
              <a:rPr sz="2400" spc="-5" dirty="0">
                <a:latin typeface="Calibri"/>
                <a:cs typeface="Calibri"/>
              </a:rPr>
              <a:t>reliable delivery </a:t>
            </a:r>
            <a:r>
              <a:rPr sz="2400" dirty="0">
                <a:latin typeface="Calibri"/>
                <a:cs typeface="Calibri"/>
              </a:rPr>
              <a:t>is </a:t>
            </a:r>
            <a:r>
              <a:rPr sz="2400" spc="-20" dirty="0">
                <a:latin typeface="Calibri"/>
                <a:cs typeface="Calibri"/>
              </a:rPr>
              <a:t>to </a:t>
            </a:r>
            <a:r>
              <a:rPr sz="2400" spc="-10" dirty="0">
                <a:latin typeface="Calibri"/>
                <a:cs typeface="Calibri"/>
              </a:rPr>
              <a:t>provide </a:t>
            </a:r>
            <a:r>
              <a:rPr sz="2400" spc="-5" dirty="0">
                <a:latin typeface="Calibri"/>
                <a:cs typeface="Calibri"/>
              </a:rPr>
              <a:t>the </a:t>
            </a:r>
            <a:r>
              <a:rPr sz="2400" dirty="0">
                <a:latin typeface="Calibri"/>
                <a:cs typeface="Calibri"/>
              </a:rPr>
              <a:t> sender </a:t>
            </a:r>
            <a:r>
              <a:rPr sz="2400" spc="-5" dirty="0">
                <a:latin typeface="Calibri"/>
                <a:cs typeface="Calibri"/>
              </a:rPr>
              <a:t>with </a:t>
            </a:r>
            <a:r>
              <a:rPr sz="2400" spc="-10" dirty="0">
                <a:solidFill>
                  <a:srgbClr val="FF0000"/>
                </a:solidFill>
                <a:latin typeface="Calibri"/>
                <a:cs typeface="Calibri"/>
              </a:rPr>
              <a:t>some feedback </a:t>
            </a:r>
            <a:r>
              <a:rPr sz="2400" spc="-5" dirty="0">
                <a:latin typeface="Calibri"/>
                <a:cs typeface="Calibri"/>
              </a:rPr>
              <a:t>about </a:t>
            </a:r>
            <a:r>
              <a:rPr sz="2400" spc="-15" dirty="0">
                <a:latin typeface="Calibri"/>
                <a:cs typeface="Calibri"/>
              </a:rPr>
              <a:t>what </a:t>
            </a:r>
            <a:r>
              <a:rPr sz="2400" dirty="0">
                <a:latin typeface="Calibri"/>
                <a:cs typeface="Calibri"/>
              </a:rPr>
              <a:t>is </a:t>
            </a:r>
            <a:r>
              <a:rPr sz="2400" spc="-5" dirty="0">
                <a:latin typeface="Calibri"/>
                <a:cs typeface="Calibri"/>
              </a:rPr>
              <a:t>happening </a:t>
            </a:r>
            <a:r>
              <a:rPr sz="2400" spc="-25" dirty="0">
                <a:latin typeface="Calibri"/>
                <a:cs typeface="Calibri"/>
              </a:rPr>
              <a:t>at </a:t>
            </a:r>
            <a:r>
              <a:rPr sz="2400" spc="-5" dirty="0">
                <a:latin typeface="Calibri"/>
                <a:cs typeface="Calibri"/>
              </a:rPr>
              <a:t>the </a:t>
            </a:r>
            <a:r>
              <a:rPr sz="2400" dirty="0">
                <a:latin typeface="Calibri"/>
                <a:cs typeface="Calibri"/>
              </a:rPr>
              <a:t> other</a:t>
            </a:r>
            <a:r>
              <a:rPr sz="2400" spc="-30" dirty="0">
                <a:latin typeface="Calibri"/>
                <a:cs typeface="Calibri"/>
              </a:rPr>
              <a:t> </a:t>
            </a:r>
            <a:r>
              <a:rPr sz="2400" dirty="0">
                <a:latin typeface="Calibri"/>
                <a:cs typeface="Calibri"/>
              </a:rPr>
              <a:t>end</a:t>
            </a:r>
            <a:r>
              <a:rPr sz="2400" spc="-30" dirty="0">
                <a:latin typeface="Calibri"/>
                <a:cs typeface="Calibri"/>
              </a:rPr>
              <a:t> </a:t>
            </a:r>
            <a:r>
              <a:rPr sz="2400" dirty="0">
                <a:latin typeface="Calibri"/>
                <a:cs typeface="Calibri"/>
              </a:rPr>
              <a:t>of</a:t>
            </a:r>
            <a:r>
              <a:rPr sz="2400" spc="-5" dirty="0">
                <a:latin typeface="Calibri"/>
                <a:cs typeface="Calibri"/>
              </a:rPr>
              <a:t> </a:t>
            </a:r>
            <a:r>
              <a:rPr sz="2400" spc="5" dirty="0">
                <a:latin typeface="Calibri"/>
                <a:cs typeface="Calibri"/>
              </a:rPr>
              <a:t>the</a:t>
            </a:r>
            <a:r>
              <a:rPr sz="2400" spc="-15" dirty="0">
                <a:latin typeface="Calibri"/>
                <a:cs typeface="Calibri"/>
              </a:rPr>
              <a:t> </a:t>
            </a:r>
            <a:r>
              <a:rPr sz="2400" dirty="0">
                <a:latin typeface="Calibri"/>
                <a:cs typeface="Calibri"/>
              </a:rPr>
              <a:t>line.</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5080" indent="-344805" algn="just">
              <a:lnSpc>
                <a:spcPct val="100000"/>
              </a:lnSpc>
              <a:buFont typeface="Arial MT"/>
              <a:buChar char="•"/>
              <a:tabLst>
                <a:tab pos="357505" algn="l"/>
              </a:tabLst>
            </a:pPr>
            <a:r>
              <a:rPr sz="2400" spc="-5" dirty="0">
                <a:latin typeface="Calibri"/>
                <a:cs typeface="Calibri"/>
              </a:rPr>
              <a:t>If </a:t>
            </a:r>
            <a:r>
              <a:rPr sz="2400" dirty="0">
                <a:latin typeface="Calibri"/>
                <a:cs typeface="Calibri"/>
              </a:rPr>
              <a:t>the </a:t>
            </a:r>
            <a:r>
              <a:rPr sz="2400" spc="-5" dirty="0">
                <a:latin typeface="Calibri"/>
                <a:cs typeface="Calibri"/>
              </a:rPr>
              <a:t>sender </a:t>
            </a:r>
            <a:r>
              <a:rPr sz="2400" spc="-10" dirty="0">
                <a:latin typeface="Calibri"/>
                <a:cs typeface="Calibri"/>
              </a:rPr>
              <a:t>receives </a:t>
            </a:r>
            <a:r>
              <a:rPr sz="2400" dirty="0">
                <a:latin typeface="Calibri"/>
                <a:cs typeface="Calibri"/>
              </a:rPr>
              <a:t>a </a:t>
            </a:r>
            <a:r>
              <a:rPr sz="2400" spc="-10" dirty="0">
                <a:solidFill>
                  <a:srgbClr val="FF0000"/>
                </a:solidFill>
                <a:latin typeface="Calibri"/>
                <a:cs typeface="Calibri"/>
              </a:rPr>
              <a:t>positive acknowledgement </a:t>
            </a:r>
            <a:r>
              <a:rPr sz="2400" spc="-5" dirty="0">
                <a:latin typeface="Calibri"/>
                <a:cs typeface="Calibri"/>
              </a:rPr>
              <a:t>about </a:t>
            </a:r>
            <a:r>
              <a:rPr sz="2400" dirty="0">
                <a:latin typeface="Calibri"/>
                <a:cs typeface="Calibri"/>
              </a:rPr>
              <a:t>a </a:t>
            </a:r>
            <a:r>
              <a:rPr sz="2400" spc="5" dirty="0">
                <a:latin typeface="Calibri"/>
                <a:cs typeface="Calibri"/>
              </a:rPr>
              <a:t> </a:t>
            </a:r>
            <a:r>
              <a:rPr sz="2400" spc="-10" dirty="0">
                <a:latin typeface="Calibri"/>
                <a:cs typeface="Calibri"/>
              </a:rPr>
              <a:t>frame, </a:t>
            </a:r>
            <a:r>
              <a:rPr sz="2400" dirty="0">
                <a:latin typeface="Calibri"/>
                <a:cs typeface="Calibri"/>
              </a:rPr>
              <a:t>it </a:t>
            </a:r>
            <a:r>
              <a:rPr sz="2400" spc="-15" dirty="0">
                <a:latin typeface="Calibri"/>
                <a:cs typeface="Calibri"/>
              </a:rPr>
              <a:t>knows </a:t>
            </a:r>
            <a:r>
              <a:rPr sz="2400" spc="-5" dirty="0">
                <a:latin typeface="Calibri"/>
                <a:cs typeface="Calibri"/>
              </a:rPr>
              <a:t>the </a:t>
            </a:r>
            <a:r>
              <a:rPr sz="2400" spc="-15" dirty="0">
                <a:latin typeface="Calibri"/>
                <a:cs typeface="Calibri"/>
              </a:rPr>
              <a:t>frame </a:t>
            </a:r>
            <a:r>
              <a:rPr sz="2400" dirty="0">
                <a:latin typeface="Calibri"/>
                <a:cs typeface="Calibri"/>
              </a:rPr>
              <a:t>has </a:t>
            </a:r>
            <a:r>
              <a:rPr sz="2400" spc="-5" dirty="0">
                <a:latin typeface="Calibri"/>
                <a:cs typeface="Calibri"/>
              </a:rPr>
              <a:t>arrived </a:t>
            </a:r>
            <a:r>
              <a:rPr sz="2400" spc="-40" dirty="0">
                <a:latin typeface="Calibri"/>
                <a:cs typeface="Calibri"/>
              </a:rPr>
              <a:t>safely.</a:t>
            </a:r>
            <a:r>
              <a:rPr sz="2400" spc="-35" dirty="0">
                <a:latin typeface="Calibri"/>
                <a:cs typeface="Calibri"/>
              </a:rPr>
              <a:t> </a:t>
            </a:r>
            <a:r>
              <a:rPr sz="2400" spc="-5" dirty="0">
                <a:latin typeface="Calibri"/>
                <a:cs typeface="Calibri"/>
              </a:rPr>
              <a:t>On </a:t>
            </a:r>
            <a:r>
              <a:rPr sz="2400" spc="5" dirty="0">
                <a:latin typeface="Calibri"/>
                <a:cs typeface="Calibri"/>
              </a:rPr>
              <a:t>the </a:t>
            </a:r>
            <a:r>
              <a:rPr sz="2400" spc="-5" dirty="0">
                <a:latin typeface="Calibri"/>
                <a:cs typeface="Calibri"/>
              </a:rPr>
              <a:t>other </a:t>
            </a:r>
            <a:r>
              <a:rPr sz="2400" dirty="0">
                <a:latin typeface="Calibri"/>
                <a:cs typeface="Calibri"/>
              </a:rPr>
              <a:t> hand,</a:t>
            </a:r>
            <a:r>
              <a:rPr sz="2400" spc="5" dirty="0">
                <a:latin typeface="Calibri"/>
                <a:cs typeface="Calibri"/>
              </a:rPr>
              <a:t> </a:t>
            </a:r>
            <a:r>
              <a:rPr sz="2400" dirty="0">
                <a:latin typeface="Calibri"/>
                <a:cs typeface="Calibri"/>
              </a:rPr>
              <a:t>a</a:t>
            </a:r>
            <a:r>
              <a:rPr sz="2400" spc="5" dirty="0">
                <a:latin typeface="Calibri"/>
                <a:cs typeface="Calibri"/>
              </a:rPr>
              <a:t> </a:t>
            </a:r>
            <a:r>
              <a:rPr sz="2400" spc="-15" dirty="0">
                <a:solidFill>
                  <a:srgbClr val="FF0000"/>
                </a:solidFill>
                <a:latin typeface="Calibri"/>
                <a:cs typeface="Calibri"/>
              </a:rPr>
              <a:t>negative</a:t>
            </a:r>
            <a:r>
              <a:rPr sz="2400" spc="-10" dirty="0">
                <a:solidFill>
                  <a:srgbClr val="FF0000"/>
                </a:solidFill>
                <a:latin typeface="Calibri"/>
                <a:cs typeface="Calibri"/>
              </a:rPr>
              <a:t> acknowledgement</a:t>
            </a:r>
            <a:r>
              <a:rPr sz="2400" spc="-5" dirty="0">
                <a:solidFill>
                  <a:srgbClr val="FF0000"/>
                </a:solidFill>
                <a:latin typeface="Calibri"/>
                <a:cs typeface="Calibri"/>
              </a:rPr>
              <a:t> </a:t>
            </a:r>
            <a:r>
              <a:rPr sz="2400" dirty="0">
                <a:latin typeface="Calibri"/>
                <a:cs typeface="Calibri"/>
              </a:rPr>
              <a:t>means</a:t>
            </a:r>
            <a:r>
              <a:rPr sz="2400" spc="540" dirty="0">
                <a:latin typeface="Calibri"/>
                <a:cs typeface="Calibri"/>
              </a:rPr>
              <a:t> </a:t>
            </a:r>
            <a:r>
              <a:rPr sz="2400" spc="-10" dirty="0">
                <a:latin typeface="Calibri"/>
                <a:cs typeface="Calibri"/>
              </a:rPr>
              <a:t>that</a:t>
            </a:r>
            <a:r>
              <a:rPr sz="2400" spc="525" dirty="0">
                <a:latin typeface="Calibri"/>
                <a:cs typeface="Calibri"/>
              </a:rPr>
              <a:t> </a:t>
            </a:r>
            <a:r>
              <a:rPr sz="2400" spc="-10" dirty="0">
                <a:latin typeface="Calibri"/>
                <a:cs typeface="Calibri"/>
              </a:rPr>
              <a:t>something </a:t>
            </a:r>
            <a:r>
              <a:rPr sz="2400" spc="-5" dirty="0">
                <a:latin typeface="Calibri"/>
                <a:cs typeface="Calibri"/>
              </a:rPr>
              <a:t> </a:t>
            </a:r>
            <a:r>
              <a:rPr sz="2400" dirty="0">
                <a:latin typeface="Calibri"/>
                <a:cs typeface="Calibri"/>
              </a:rPr>
              <a:t>has</a:t>
            </a:r>
            <a:r>
              <a:rPr sz="2400" spc="-15" dirty="0">
                <a:latin typeface="Calibri"/>
                <a:cs typeface="Calibri"/>
              </a:rPr>
              <a:t> </a:t>
            </a:r>
            <a:r>
              <a:rPr sz="2400" spc="-5" dirty="0">
                <a:latin typeface="Calibri"/>
                <a:cs typeface="Calibri"/>
              </a:rPr>
              <a:t>gone</a:t>
            </a:r>
            <a:r>
              <a:rPr sz="2400" spc="-10" dirty="0">
                <a:latin typeface="Calibri"/>
                <a:cs typeface="Calibri"/>
              </a:rPr>
              <a:t> wrong</a:t>
            </a:r>
            <a:r>
              <a:rPr sz="2400" spc="-15" dirty="0">
                <a:latin typeface="Calibri"/>
                <a:cs typeface="Calibri"/>
              </a:rPr>
              <a:t> </a:t>
            </a:r>
            <a:r>
              <a:rPr sz="2400" dirty="0">
                <a:latin typeface="Calibri"/>
                <a:cs typeface="Calibri"/>
              </a:rPr>
              <a:t>and</a:t>
            </a:r>
            <a:r>
              <a:rPr sz="2400" spc="-30" dirty="0">
                <a:latin typeface="Calibri"/>
                <a:cs typeface="Calibri"/>
              </a:rPr>
              <a:t> </a:t>
            </a:r>
            <a:r>
              <a:rPr sz="2400" spc="5" dirty="0">
                <a:latin typeface="Calibri"/>
                <a:cs typeface="Calibri"/>
              </a:rPr>
              <a:t>the</a:t>
            </a:r>
            <a:r>
              <a:rPr sz="2400" spc="-15" dirty="0">
                <a:latin typeface="Calibri"/>
                <a:cs typeface="Calibri"/>
              </a:rPr>
              <a:t> </a:t>
            </a:r>
            <a:r>
              <a:rPr sz="2400" spc="-10" dirty="0">
                <a:latin typeface="Calibri"/>
                <a:cs typeface="Calibri"/>
              </a:rPr>
              <a:t>frame</a:t>
            </a:r>
            <a:r>
              <a:rPr sz="2400" spc="-30" dirty="0">
                <a:latin typeface="Calibri"/>
                <a:cs typeface="Calibri"/>
              </a:rPr>
              <a:t> </a:t>
            </a:r>
            <a:r>
              <a:rPr sz="2400" spc="-5" dirty="0">
                <a:latin typeface="Calibri"/>
                <a:cs typeface="Calibri"/>
              </a:rPr>
              <a:t>must</a:t>
            </a:r>
            <a:r>
              <a:rPr sz="2400" spc="-35" dirty="0">
                <a:latin typeface="Calibri"/>
                <a:cs typeface="Calibri"/>
              </a:rPr>
              <a:t> </a:t>
            </a:r>
            <a:r>
              <a:rPr sz="2400" dirty="0">
                <a:latin typeface="Calibri"/>
                <a:cs typeface="Calibri"/>
              </a:rPr>
              <a:t>be</a:t>
            </a:r>
            <a:r>
              <a:rPr sz="2400" spc="-10" dirty="0">
                <a:latin typeface="Calibri"/>
                <a:cs typeface="Calibri"/>
              </a:rPr>
              <a:t> transmitted</a:t>
            </a:r>
            <a:r>
              <a:rPr sz="2400" spc="-65" dirty="0">
                <a:latin typeface="Calibri"/>
                <a:cs typeface="Calibri"/>
              </a:rPr>
              <a:t> </a:t>
            </a:r>
            <a:r>
              <a:rPr sz="2400" spc="-10" dirty="0">
                <a:latin typeface="Calibri"/>
                <a:cs typeface="Calibri"/>
              </a:rPr>
              <a:t>again.</a:t>
            </a:r>
            <a:endParaRPr sz="24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7117" y="277495"/>
            <a:ext cx="2433955" cy="574040"/>
          </a:xfrm>
          <a:prstGeom prst="rect">
            <a:avLst/>
          </a:prstGeom>
        </p:spPr>
        <p:txBody>
          <a:bodyPr vert="horz" wrap="square" lIns="0" tIns="12700" rIns="0" bIns="0" rtlCol="0">
            <a:spAutoFit/>
          </a:bodyPr>
          <a:lstStyle/>
          <a:p>
            <a:pPr marL="12700">
              <a:lnSpc>
                <a:spcPct val="100000"/>
              </a:lnSpc>
              <a:spcBef>
                <a:spcPts val="100"/>
              </a:spcBef>
            </a:pPr>
            <a:r>
              <a:rPr sz="3600" b="0" spc="-20" dirty="0">
                <a:latin typeface="Calibri"/>
                <a:cs typeface="Calibri"/>
              </a:rPr>
              <a:t>Error</a:t>
            </a:r>
            <a:r>
              <a:rPr sz="3600" b="0" spc="-65" dirty="0">
                <a:latin typeface="Calibri"/>
                <a:cs typeface="Calibri"/>
              </a:rPr>
              <a:t> </a:t>
            </a:r>
            <a:r>
              <a:rPr sz="3600" b="0" spc="-20" dirty="0">
                <a:latin typeface="Calibri"/>
                <a:cs typeface="Calibri"/>
              </a:rPr>
              <a:t>Control</a:t>
            </a:r>
            <a:endParaRPr sz="3600">
              <a:latin typeface="Calibri"/>
              <a:cs typeface="Calibri"/>
            </a:endParaRPr>
          </a:p>
        </p:txBody>
      </p:sp>
      <p:sp>
        <p:nvSpPr>
          <p:cNvPr id="3" name="object 3"/>
          <p:cNvSpPr txBox="1"/>
          <p:nvPr/>
        </p:nvSpPr>
        <p:spPr>
          <a:xfrm>
            <a:off x="536244" y="929766"/>
            <a:ext cx="8077834" cy="470916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An</a:t>
            </a:r>
            <a:r>
              <a:rPr sz="2400" spc="5" dirty="0">
                <a:latin typeface="Calibri"/>
                <a:cs typeface="Calibri"/>
              </a:rPr>
              <a:t> </a:t>
            </a:r>
            <a:r>
              <a:rPr sz="2400" spc="-5" dirty="0">
                <a:latin typeface="Calibri"/>
                <a:cs typeface="Calibri"/>
              </a:rPr>
              <a:t>additional</a:t>
            </a:r>
            <a:r>
              <a:rPr sz="2400" dirty="0">
                <a:latin typeface="Calibri"/>
                <a:cs typeface="Calibri"/>
              </a:rPr>
              <a:t> </a:t>
            </a:r>
            <a:r>
              <a:rPr sz="2400" spc="-15" dirty="0">
                <a:latin typeface="Calibri"/>
                <a:cs typeface="Calibri"/>
              </a:rPr>
              <a:t>complication</a:t>
            </a:r>
            <a:r>
              <a:rPr sz="2400" spc="-10" dirty="0">
                <a:latin typeface="Calibri"/>
                <a:cs typeface="Calibri"/>
              </a:rPr>
              <a:t> </a:t>
            </a:r>
            <a:r>
              <a:rPr sz="2400" spc="-15" dirty="0">
                <a:latin typeface="Calibri"/>
                <a:cs typeface="Calibri"/>
              </a:rPr>
              <a:t>comes</a:t>
            </a:r>
            <a:r>
              <a:rPr sz="2400" spc="-10" dirty="0">
                <a:latin typeface="Calibri"/>
                <a:cs typeface="Calibri"/>
              </a:rPr>
              <a:t> </a:t>
            </a:r>
            <a:r>
              <a:rPr sz="2400" spc="-15" dirty="0">
                <a:latin typeface="Calibri"/>
                <a:cs typeface="Calibri"/>
              </a:rPr>
              <a:t>from</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possibility</a:t>
            </a:r>
            <a:r>
              <a:rPr sz="2400" dirty="0">
                <a:latin typeface="Calibri"/>
                <a:cs typeface="Calibri"/>
              </a:rPr>
              <a:t> </a:t>
            </a:r>
            <a:r>
              <a:rPr sz="2400" spc="-15" dirty="0">
                <a:latin typeface="Calibri"/>
                <a:cs typeface="Calibri"/>
              </a:rPr>
              <a:t>that </a:t>
            </a:r>
            <a:r>
              <a:rPr sz="2400" spc="-530" dirty="0">
                <a:latin typeface="Calibri"/>
                <a:cs typeface="Calibri"/>
              </a:rPr>
              <a:t> </a:t>
            </a:r>
            <a:r>
              <a:rPr sz="2400" spc="-15" dirty="0">
                <a:solidFill>
                  <a:srgbClr val="FF0000"/>
                </a:solidFill>
                <a:latin typeface="Calibri"/>
                <a:cs typeface="Calibri"/>
              </a:rPr>
              <a:t>hardware </a:t>
            </a:r>
            <a:r>
              <a:rPr sz="2400" spc="-5" dirty="0">
                <a:solidFill>
                  <a:srgbClr val="FF0000"/>
                </a:solidFill>
                <a:latin typeface="Calibri"/>
                <a:cs typeface="Calibri"/>
              </a:rPr>
              <a:t>troubles </a:t>
            </a:r>
            <a:r>
              <a:rPr sz="2400" spc="-20" dirty="0">
                <a:latin typeface="Calibri"/>
                <a:cs typeface="Calibri"/>
              </a:rPr>
              <a:t>may </a:t>
            </a:r>
            <a:r>
              <a:rPr sz="2400" spc="-10" dirty="0">
                <a:latin typeface="Calibri"/>
                <a:cs typeface="Calibri"/>
              </a:rPr>
              <a:t>cause </a:t>
            </a:r>
            <a:r>
              <a:rPr sz="2400" dirty="0">
                <a:latin typeface="Calibri"/>
                <a:cs typeface="Calibri"/>
              </a:rPr>
              <a:t>a </a:t>
            </a:r>
            <a:r>
              <a:rPr sz="2400" spc="-10" dirty="0">
                <a:latin typeface="Calibri"/>
                <a:cs typeface="Calibri"/>
              </a:rPr>
              <a:t>frame </a:t>
            </a:r>
            <a:r>
              <a:rPr sz="2400" spc="-20" dirty="0">
                <a:latin typeface="Calibri"/>
                <a:cs typeface="Calibri"/>
              </a:rPr>
              <a:t>to </a:t>
            </a:r>
            <a:r>
              <a:rPr sz="2400" spc="-10" dirty="0">
                <a:latin typeface="Calibri"/>
                <a:cs typeface="Calibri"/>
              </a:rPr>
              <a:t>vanish completely </a:t>
            </a:r>
            <a:r>
              <a:rPr sz="2400" spc="-5" dirty="0">
                <a:latin typeface="Calibri"/>
                <a:cs typeface="Calibri"/>
              </a:rPr>
              <a:t> </a:t>
            </a:r>
            <a:r>
              <a:rPr sz="2400" dirty="0">
                <a:latin typeface="Calibri"/>
                <a:cs typeface="Calibri"/>
              </a:rPr>
              <a:t>(e.g.,</a:t>
            </a:r>
            <a:r>
              <a:rPr sz="2400" spc="150" dirty="0">
                <a:latin typeface="Calibri"/>
                <a:cs typeface="Calibri"/>
              </a:rPr>
              <a:t> </a:t>
            </a:r>
            <a:r>
              <a:rPr sz="2400" dirty="0">
                <a:latin typeface="Calibri"/>
                <a:cs typeface="Calibri"/>
              </a:rPr>
              <a:t>in</a:t>
            </a:r>
            <a:r>
              <a:rPr sz="2400" spc="140" dirty="0">
                <a:latin typeface="Calibri"/>
                <a:cs typeface="Calibri"/>
              </a:rPr>
              <a:t> </a:t>
            </a:r>
            <a:r>
              <a:rPr sz="2400" dirty="0">
                <a:latin typeface="Calibri"/>
                <a:cs typeface="Calibri"/>
              </a:rPr>
              <a:t>a</a:t>
            </a:r>
            <a:r>
              <a:rPr sz="2400" spc="135" dirty="0">
                <a:latin typeface="Calibri"/>
                <a:cs typeface="Calibri"/>
              </a:rPr>
              <a:t> </a:t>
            </a:r>
            <a:r>
              <a:rPr sz="2400" dirty="0">
                <a:latin typeface="Calibri"/>
                <a:cs typeface="Calibri"/>
              </a:rPr>
              <a:t>noise</a:t>
            </a:r>
            <a:r>
              <a:rPr sz="2400" spc="130" dirty="0">
                <a:latin typeface="Calibri"/>
                <a:cs typeface="Calibri"/>
              </a:rPr>
              <a:t> </a:t>
            </a:r>
            <a:r>
              <a:rPr sz="2400" spc="-15" dirty="0">
                <a:latin typeface="Calibri"/>
                <a:cs typeface="Calibri"/>
              </a:rPr>
              <a:t>burst).</a:t>
            </a:r>
            <a:r>
              <a:rPr sz="2400" spc="125" dirty="0">
                <a:latin typeface="Calibri"/>
                <a:cs typeface="Calibri"/>
              </a:rPr>
              <a:t> </a:t>
            </a:r>
            <a:r>
              <a:rPr sz="2400" spc="-15" dirty="0">
                <a:latin typeface="Calibri"/>
                <a:cs typeface="Calibri"/>
              </a:rPr>
              <a:t>In</a:t>
            </a:r>
            <a:r>
              <a:rPr sz="2400" spc="140" dirty="0">
                <a:latin typeface="Calibri"/>
                <a:cs typeface="Calibri"/>
              </a:rPr>
              <a:t> </a:t>
            </a:r>
            <a:r>
              <a:rPr sz="2400" dirty="0">
                <a:latin typeface="Calibri"/>
                <a:cs typeface="Calibri"/>
              </a:rPr>
              <a:t>this</a:t>
            </a:r>
            <a:r>
              <a:rPr sz="2400" spc="130" dirty="0">
                <a:latin typeface="Calibri"/>
                <a:cs typeface="Calibri"/>
              </a:rPr>
              <a:t> </a:t>
            </a:r>
            <a:r>
              <a:rPr sz="2400" spc="-10" dirty="0">
                <a:latin typeface="Calibri"/>
                <a:cs typeface="Calibri"/>
              </a:rPr>
              <a:t>case,</a:t>
            </a:r>
            <a:r>
              <a:rPr sz="2400" spc="140" dirty="0">
                <a:latin typeface="Calibri"/>
                <a:cs typeface="Calibri"/>
              </a:rPr>
              <a:t> </a:t>
            </a:r>
            <a:r>
              <a:rPr sz="2400" spc="5" dirty="0">
                <a:latin typeface="Calibri"/>
                <a:cs typeface="Calibri"/>
              </a:rPr>
              <a:t>the</a:t>
            </a:r>
            <a:r>
              <a:rPr sz="2400" spc="135" dirty="0">
                <a:latin typeface="Calibri"/>
                <a:cs typeface="Calibri"/>
              </a:rPr>
              <a:t> </a:t>
            </a:r>
            <a:r>
              <a:rPr sz="2400" spc="-10" dirty="0">
                <a:latin typeface="Calibri"/>
                <a:cs typeface="Calibri"/>
              </a:rPr>
              <a:t>receiver</a:t>
            </a:r>
            <a:r>
              <a:rPr sz="2400" spc="114" dirty="0">
                <a:latin typeface="Calibri"/>
                <a:cs typeface="Calibri"/>
              </a:rPr>
              <a:t> </a:t>
            </a:r>
            <a:r>
              <a:rPr sz="2400" spc="-5" dirty="0">
                <a:latin typeface="Calibri"/>
                <a:cs typeface="Calibri"/>
              </a:rPr>
              <a:t>will</a:t>
            </a:r>
            <a:r>
              <a:rPr sz="2400" spc="150" dirty="0">
                <a:latin typeface="Calibri"/>
                <a:cs typeface="Calibri"/>
              </a:rPr>
              <a:t> </a:t>
            </a:r>
            <a:r>
              <a:rPr sz="2400" spc="-5" dirty="0">
                <a:latin typeface="Calibri"/>
                <a:cs typeface="Calibri"/>
              </a:rPr>
              <a:t>not</a:t>
            </a:r>
            <a:r>
              <a:rPr sz="2400" spc="140" dirty="0">
                <a:latin typeface="Calibri"/>
                <a:cs typeface="Calibri"/>
              </a:rPr>
              <a:t> </a:t>
            </a:r>
            <a:r>
              <a:rPr sz="2400" spc="-15" dirty="0">
                <a:latin typeface="Calibri"/>
                <a:cs typeface="Calibri"/>
              </a:rPr>
              <a:t>react </a:t>
            </a:r>
            <a:r>
              <a:rPr sz="2400" spc="-530" dirty="0">
                <a:latin typeface="Calibri"/>
                <a:cs typeface="Calibri"/>
              </a:rPr>
              <a:t> </a:t>
            </a:r>
            <a:r>
              <a:rPr sz="2400" spc="-15" dirty="0">
                <a:latin typeface="Calibri"/>
                <a:cs typeface="Calibri"/>
              </a:rPr>
              <a:t>at</a:t>
            </a:r>
            <a:r>
              <a:rPr sz="2400" spc="-10" dirty="0">
                <a:latin typeface="Calibri"/>
                <a:cs typeface="Calibri"/>
              </a:rPr>
              <a:t> </a:t>
            </a:r>
            <a:r>
              <a:rPr sz="2400" dirty="0">
                <a:latin typeface="Calibri"/>
                <a:cs typeface="Calibri"/>
              </a:rPr>
              <a:t>all,</a:t>
            </a:r>
            <a:r>
              <a:rPr sz="2400" spc="-10" dirty="0">
                <a:latin typeface="Calibri"/>
                <a:cs typeface="Calibri"/>
              </a:rPr>
              <a:t> </a:t>
            </a:r>
            <a:r>
              <a:rPr sz="2400" spc="-5" dirty="0">
                <a:latin typeface="Calibri"/>
                <a:cs typeface="Calibri"/>
              </a:rPr>
              <a:t>since </a:t>
            </a:r>
            <a:r>
              <a:rPr sz="2400" dirty="0">
                <a:latin typeface="Calibri"/>
                <a:cs typeface="Calibri"/>
              </a:rPr>
              <a:t>it</a:t>
            </a:r>
            <a:r>
              <a:rPr sz="2400" spc="-5" dirty="0">
                <a:latin typeface="Calibri"/>
                <a:cs typeface="Calibri"/>
              </a:rPr>
              <a:t> </a:t>
            </a:r>
            <a:r>
              <a:rPr sz="2400" dirty="0">
                <a:latin typeface="Calibri"/>
                <a:cs typeface="Calibri"/>
              </a:rPr>
              <a:t>has</a:t>
            </a:r>
            <a:r>
              <a:rPr sz="2400" spc="-15" dirty="0">
                <a:latin typeface="Calibri"/>
                <a:cs typeface="Calibri"/>
              </a:rPr>
              <a:t> </a:t>
            </a:r>
            <a:r>
              <a:rPr sz="2400" spc="5" dirty="0">
                <a:latin typeface="Calibri"/>
                <a:cs typeface="Calibri"/>
              </a:rPr>
              <a:t>no</a:t>
            </a:r>
            <a:r>
              <a:rPr sz="2400" spc="-35" dirty="0">
                <a:latin typeface="Calibri"/>
                <a:cs typeface="Calibri"/>
              </a:rPr>
              <a:t> </a:t>
            </a:r>
            <a:r>
              <a:rPr sz="2400" spc="-5" dirty="0">
                <a:latin typeface="Calibri"/>
                <a:cs typeface="Calibri"/>
              </a:rPr>
              <a:t>reason</a:t>
            </a:r>
            <a:r>
              <a:rPr sz="2400" spc="-20" dirty="0">
                <a:latin typeface="Calibri"/>
                <a:cs typeface="Calibri"/>
              </a:rPr>
              <a:t> </a:t>
            </a:r>
            <a:r>
              <a:rPr sz="2400" spc="-10" dirty="0">
                <a:latin typeface="Calibri"/>
                <a:cs typeface="Calibri"/>
              </a:rPr>
              <a:t>to </a:t>
            </a:r>
            <a:r>
              <a:rPr sz="2400" spc="-5" dirty="0">
                <a:latin typeface="Calibri"/>
                <a:cs typeface="Calibri"/>
              </a:rPr>
              <a:t>react.</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5715" indent="-344805" algn="just">
              <a:lnSpc>
                <a:spcPct val="100000"/>
              </a:lnSpc>
              <a:buFont typeface="Arial MT"/>
              <a:buChar char="•"/>
              <a:tabLst>
                <a:tab pos="357505" algn="l"/>
              </a:tabLst>
            </a:pPr>
            <a:r>
              <a:rPr sz="2400" dirty="0">
                <a:latin typeface="Calibri"/>
                <a:cs typeface="Calibri"/>
              </a:rPr>
              <a:t>This</a:t>
            </a:r>
            <a:r>
              <a:rPr sz="2400" spc="5" dirty="0">
                <a:latin typeface="Calibri"/>
                <a:cs typeface="Calibri"/>
              </a:rPr>
              <a:t> </a:t>
            </a:r>
            <a:r>
              <a:rPr sz="2400" spc="-5" dirty="0">
                <a:latin typeface="Calibri"/>
                <a:cs typeface="Calibri"/>
              </a:rPr>
              <a:t>possibility</a:t>
            </a:r>
            <a:r>
              <a:rPr sz="2400" dirty="0">
                <a:latin typeface="Calibri"/>
                <a:cs typeface="Calibri"/>
              </a:rPr>
              <a:t> is</a:t>
            </a:r>
            <a:r>
              <a:rPr sz="2400" spc="5" dirty="0">
                <a:latin typeface="Calibri"/>
                <a:cs typeface="Calibri"/>
              </a:rPr>
              <a:t> </a:t>
            </a:r>
            <a:r>
              <a:rPr sz="2400" spc="-5" dirty="0">
                <a:latin typeface="Calibri"/>
                <a:cs typeface="Calibri"/>
              </a:rPr>
              <a:t>dealt with</a:t>
            </a:r>
            <a:r>
              <a:rPr sz="2400" dirty="0">
                <a:latin typeface="Calibri"/>
                <a:cs typeface="Calibri"/>
              </a:rPr>
              <a:t> </a:t>
            </a:r>
            <a:r>
              <a:rPr sz="2400" spc="5" dirty="0">
                <a:latin typeface="Calibri"/>
                <a:cs typeface="Calibri"/>
              </a:rPr>
              <a:t>by </a:t>
            </a:r>
            <a:r>
              <a:rPr sz="2400" spc="-10" dirty="0">
                <a:latin typeface="Calibri"/>
                <a:cs typeface="Calibri"/>
              </a:rPr>
              <a:t>introducing</a:t>
            </a:r>
            <a:r>
              <a:rPr sz="2400" spc="-5" dirty="0">
                <a:latin typeface="Calibri"/>
                <a:cs typeface="Calibri"/>
              </a:rPr>
              <a:t> </a:t>
            </a:r>
            <a:r>
              <a:rPr sz="2400" spc="-15" dirty="0">
                <a:solidFill>
                  <a:srgbClr val="FF0000"/>
                </a:solidFill>
                <a:latin typeface="Calibri"/>
                <a:cs typeface="Calibri"/>
              </a:rPr>
              <a:t>timers</a:t>
            </a:r>
            <a:r>
              <a:rPr sz="2400" spc="-10" dirty="0">
                <a:solidFill>
                  <a:srgbClr val="FF0000"/>
                </a:solidFill>
                <a:latin typeface="Calibri"/>
                <a:cs typeface="Calibri"/>
              </a:rPr>
              <a:t> </a:t>
            </a:r>
            <a:r>
              <a:rPr sz="2400" spc="-10" dirty="0">
                <a:latin typeface="Calibri"/>
                <a:cs typeface="Calibri"/>
              </a:rPr>
              <a:t>into</a:t>
            </a:r>
            <a:r>
              <a:rPr sz="2400" spc="520" dirty="0">
                <a:latin typeface="Calibri"/>
                <a:cs typeface="Calibri"/>
              </a:rPr>
              <a:t> </a:t>
            </a:r>
            <a:r>
              <a:rPr sz="2400" spc="-5" dirty="0">
                <a:latin typeface="Calibri"/>
                <a:cs typeface="Calibri"/>
              </a:rPr>
              <a:t>the </a:t>
            </a:r>
            <a:r>
              <a:rPr sz="2400" dirty="0">
                <a:latin typeface="Calibri"/>
                <a:cs typeface="Calibri"/>
              </a:rPr>
              <a:t> </a:t>
            </a:r>
            <a:r>
              <a:rPr sz="2400" spc="-10" dirty="0">
                <a:latin typeface="Calibri"/>
                <a:cs typeface="Calibri"/>
              </a:rPr>
              <a:t>data</a:t>
            </a:r>
            <a:r>
              <a:rPr sz="2400" spc="-5" dirty="0">
                <a:latin typeface="Calibri"/>
                <a:cs typeface="Calibri"/>
              </a:rPr>
              <a:t> </a:t>
            </a:r>
            <a:r>
              <a:rPr sz="2400" dirty="0">
                <a:latin typeface="Calibri"/>
                <a:cs typeface="Calibri"/>
              </a:rPr>
              <a:t>link</a:t>
            </a:r>
            <a:r>
              <a:rPr sz="2400" spc="5" dirty="0">
                <a:latin typeface="Calibri"/>
                <a:cs typeface="Calibri"/>
              </a:rPr>
              <a:t> </a:t>
            </a:r>
            <a:r>
              <a:rPr sz="2400" spc="-55" dirty="0">
                <a:latin typeface="Calibri"/>
                <a:cs typeface="Calibri"/>
              </a:rPr>
              <a:t>layer.</a:t>
            </a:r>
            <a:r>
              <a:rPr sz="2400" spc="-50" dirty="0">
                <a:latin typeface="Calibri"/>
                <a:cs typeface="Calibri"/>
              </a:rPr>
              <a:t> </a:t>
            </a:r>
            <a:r>
              <a:rPr sz="2400" spc="-5" dirty="0">
                <a:latin typeface="Calibri"/>
                <a:cs typeface="Calibri"/>
              </a:rPr>
              <a:t>When</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sender</a:t>
            </a:r>
            <a:r>
              <a:rPr sz="2400" dirty="0">
                <a:latin typeface="Calibri"/>
                <a:cs typeface="Calibri"/>
              </a:rPr>
              <a:t> </a:t>
            </a:r>
            <a:r>
              <a:rPr sz="2400" spc="-10" dirty="0">
                <a:latin typeface="Calibri"/>
                <a:cs typeface="Calibri"/>
              </a:rPr>
              <a:t>transmits</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frame,</a:t>
            </a:r>
            <a:r>
              <a:rPr sz="2400" spc="520" dirty="0">
                <a:latin typeface="Calibri"/>
                <a:cs typeface="Calibri"/>
              </a:rPr>
              <a:t> </a:t>
            </a:r>
            <a:r>
              <a:rPr sz="2400" dirty="0">
                <a:latin typeface="Calibri"/>
                <a:cs typeface="Calibri"/>
              </a:rPr>
              <a:t>it </a:t>
            </a:r>
            <a:r>
              <a:rPr sz="2400" spc="5" dirty="0">
                <a:latin typeface="Calibri"/>
                <a:cs typeface="Calibri"/>
              </a:rPr>
              <a:t> </a:t>
            </a:r>
            <a:r>
              <a:rPr sz="2400" spc="-10" dirty="0">
                <a:latin typeface="Calibri"/>
                <a:cs typeface="Calibri"/>
              </a:rPr>
              <a:t>generally</a:t>
            </a:r>
            <a:r>
              <a:rPr sz="2400" spc="-20" dirty="0">
                <a:latin typeface="Calibri"/>
                <a:cs typeface="Calibri"/>
              </a:rPr>
              <a:t> </a:t>
            </a:r>
            <a:r>
              <a:rPr sz="2400" dirty="0">
                <a:latin typeface="Calibri"/>
                <a:cs typeface="Calibri"/>
              </a:rPr>
              <a:t>also</a:t>
            </a:r>
            <a:r>
              <a:rPr sz="2400" spc="-10" dirty="0">
                <a:latin typeface="Calibri"/>
                <a:cs typeface="Calibri"/>
              </a:rPr>
              <a:t> starts</a:t>
            </a:r>
            <a:r>
              <a:rPr sz="2400" spc="-35" dirty="0">
                <a:latin typeface="Calibri"/>
                <a:cs typeface="Calibri"/>
              </a:rPr>
              <a:t> </a:t>
            </a:r>
            <a:r>
              <a:rPr sz="2400" dirty="0">
                <a:latin typeface="Calibri"/>
                <a:cs typeface="Calibri"/>
              </a:rPr>
              <a:t>a</a:t>
            </a:r>
            <a:r>
              <a:rPr sz="2400" spc="-15" dirty="0">
                <a:latin typeface="Calibri"/>
                <a:cs typeface="Calibri"/>
              </a:rPr>
              <a:t> </a:t>
            </a:r>
            <a:r>
              <a:rPr sz="2400" spc="-40" dirty="0">
                <a:latin typeface="Calibri"/>
                <a:cs typeface="Calibri"/>
              </a:rPr>
              <a:t>timer.</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marR="5715" indent="-344805" algn="just">
              <a:lnSpc>
                <a:spcPct val="100000"/>
              </a:lnSpc>
              <a:spcBef>
                <a:spcPts val="5"/>
              </a:spcBef>
              <a:buFont typeface="Arial MT"/>
              <a:buChar char="•"/>
              <a:tabLst>
                <a:tab pos="357505" algn="l"/>
              </a:tabLst>
            </a:pPr>
            <a:r>
              <a:rPr sz="2400" dirty="0">
                <a:latin typeface="Calibri"/>
                <a:cs typeface="Calibri"/>
              </a:rPr>
              <a:t>The </a:t>
            </a:r>
            <a:r>
              <a:rPr sz="2400" spc="-5" dirty="0">
                <a:latin typeface="Calibri"/>
                <a:cs typeface="Calibri"/>
              </a:rPr>
              <a:t>timer </a:t>
            </a:r>
            <a:r>
              <a:rPr sz="2400" dirty="0">
                <a:latin typeface="Calibri"/>
                <a:cs typeface="Calibri"/>
              </a:rPr>
              <a:t>is </a:t>
            </a:r>
            <a:r>
              <a:rPr sz="2400" spc="-10" dirty="0">
                <a:latin typeface="Calibri"/>
                <a:cs typeface="Calibri"/>
              </a:rPr>
              <a:t>set </a:t>
            </a:r>
            <a:r>
              <a:rPr sz="2400" spc="-20" dirty="0">
                <a:latin typeface="Calibri"/>
                <a:cs typeface="Calibri"/>
              </a:rPr>
              <a:t>to </a:t>
            </a:r>
            <a:r>
              <a:rPr sz="2400" spc="-15" dirty="0">
                <a:latin typeface="Calibri"/>
                <a:cs typeface="Calibri"/>
              </a:rPr>
              <a:t>expire </a:t>
            </a:r>
            <a:r>
              <a:rPr sz="2400" spc="-10" dirty="0">
                <a:latin typeface="Calibri"/>
                <a:cs typeface="Calibri"/>
              </a:rPr>
              <a:t>after </a:t>
            </a:r>
            <a:r>
              <a:rPr sz="2400" spc="-15" dirty="0">
                <a:latin typeface="Calibri"/>
                <a:cs typeface="Calibri"/>
              </a:rPr>
              <a:t>an </a:t>
            </a:r>
            <a:r>
              <a:rPr sz="2400" spc="-10" dirty="0">
                <a:latin typeface="Calibri"/>
                <a:cs typeface="Calibri"/>
              </a:rPr>
              <a:t>interval </a:t>
            </a:r>
            <a:r>
              <a:rPr sz="2400" spc="-5" dirty="0">
                <a:latin typeface="Calibri"/>
                <a:cs typeface="Calibri"/>
              </a:rPr>
              <a:t>long </a:t>
            </a:r>
            <a:r>
              <a:rPr sz="2400" dirty="0">
                <a:latin typeface="Calibri"/>
                <a:cs typeface="Calibri"/>
              </a:rPr>
              <a:t>enough </a:t>
            </a:r>
            <a:r>
              <a:rPr sz="2400" spc="-15" dirty="0">
                <a:latin typeface="Calibri"/>
                <a:cs typeface="Calibri"/>
              </a:rPr>
              <a:t>for </a:t>
            </a:r>
            <a:r>
              <a:rPr sz="2400" spc="-5" dirty="0">
                <a:latin typeface="Calibri"/>
                <a:cs typeface="Calibri"/>
              </a:rPr>
              <a:t>the </a:t>
            </a:r>
            <a:r>
              <a:rPr sz="2400" dirty="0">
                <a:latin typeface="Calibri"/>
                <a:cs typeface="Calibri"/>
              </a:rPr>
              <a:t> </a:t>
            </a:r>
            <a:r>
              <a:rPr sz="2400" spc="-10" dirty="0">
                <a:latin typeface="Calibri"/>
                <a:cs typeface="Calibri"/>
              </a:rPr>
              <a:t>frame to </a:t>
            </a:r>
            <a:r>
              <a:rPr sz="2400" spc="-5" dirty="0">
                <a:latin typeface="Calibri"/>
                <a:cs typeface="Calibri"/>
              </a:rPr>
              <a:t>reach </a:t>
            </a:r>
            <a:r>
              <a:rPr sz="2400" spc="5" dirty="0">
                <a:latin typeface="Calibri"/>
                <a:cs typeface="Calibri"/>
              </a:rPr>
              <a:t>the </a:t>
            </a:r>
            <a:r>
              <a:rPr sz="2400" spc="-10" dirty="0">
                <a:latin typeface="Calibri"/>
                <a:cs typeface="Calibri"/>
              </a:rPr>
              <a:t>destination, </a:t>
            </a:r>
            <a:r>
              <a:rPr sz="2400" spc="5" dirty="0">
                <a:latin typeface="Calibri"/>
                <a:cs typeface="Calibri"/>
              </a:rPr>
              <a:t>be </a:t>
            </a:r>
            <a:r>
              <a:rPr sz="2400" spc="-10" dirty="0">
                <a:latin typeface="Calibri"/>
                <a:cs typeface="Calibri"/>
              </a:rPr>
              <a:t>processed there, </a:t>
            </a:r>
            <a:r>
              <a:rPr sz="2400" spc="5" dirty="0">
                <a:latin typeface="Calibri"/>
                <a:cs typeface="Calibri"/>
              </a:rPr>
              <a:t>and </a:t>
            </a:r>
            <a:r>
              <a:rPr sz="2400" spc="-20" dirty="0">
                <a:latin typeface="Calibri"/>
                <a:cs typeface="Calibri"/>
              </a:rPr>
              <a:t>have </a:t>
            </a:r>
            <a:r>
              <a:rPr sz="2400" spc="-15" dirty="0">
                <a:latin typeface="Calibri"/>
                <a:cs typeface="Calibri"/>
              </a:rPr>
              <a:t> </a:t>
            </a:r>
            <a:r>
              <a:rPr sz="2400" spc="5" dirty="0">
                <a:latin typeface="Calibri"/>
                <a:cs typeface="Calibri"/>
              </a:rPr>
              <a:t>the</a:t>
            </a:r>
            <a:r>
              <a:rPr sz="2400" spc="-40" dirty="0">
                <a:latin typeface="Calibri"/>
                <a:cs typeface="Calibri"/>
              </a:rPr>
              <a:t> </a:t>
            </a:r>
            <a:r>
              <a:rPr sz="2400" spc="-5" dirty="0">
                <a:latin typeface="Calibri"/>
                <a:cs typeface="Calibri"/>
              </a:rPr>
              <a:t>acknowledgement</a:t>
            </a:r>
            <a:r>
              <a:rPr sz="2400" spc="-20" dirty="0">
                <a:latin typeface="Calibri"/>
                <a:cs typeface="Calibri"/>
              </a:rPr>
              <a:t> </a:t>
            </a:r>
            <a:r>
              <a:rPr sz="2400" spc="-15" dirty="0">
                <a:latin typeface="Calibri"/>
                <a:cs typeface="Calibri"/>
              </a:rPr>
              <a:t>propagate</a:t>
            </a:r>
            <a:r>
              <a:rPr sz="2400" spc="-55" dirty="0">
                <a:latin typeface="Calibri"/>
                <a:cs typeface="Calibri"/>
              </a:rPr>
              <a:t> </a:t>
            </a:r>
            <a:r>
              <a:rPr sz="2400" dirty="0">
                <a:latin typeface="Calibri"/>
                <a:cs typeface="Calibri"/>
              </a:rPr>
              <a:t>back</a:t>
            </a:r>
            <a:r>
              <a:rPr sz="2400" spc="-10" dirty="0">
                <a:latin typeface="Calibri"/>
                <a:cs typeface="Calibri"/>
              </a:rPr>
              <a:t> to</a:t>
            </a:r>
            <a:r>
              <a:rPr sz="2400" spc="-35" dirty="0">
                <a:latin typeface="Calibri"/>
                <a:cs typeface="Calibri"/>
              </a:rPr>
              <a:t> </a:t>
            </a:r>
            <a:r>
              <a:rPr sz="2400" spc="5" dirty="0">
                <a:latin typeface="Calibri"/>
                <a:cs typeface="Calibri"/>
              </a:rPr>
              <a:t>the</a:t>
            </a:r>
            <a:r>
              <a:rPr sz="2400" spc="-40" dirty="0">
                <a:latin typeface="Calibri"/>
                <a:cs typeface="Calibri"/>
              </a:rPr>
              <a:t> </a:t>
            </a:r>
            <a:r>
              <a:rPr sz="2400" spc="-35" dirty="0">
                <a:latin typeface="Calibri"/>
                <a:cs typeface="Calibri"/>
              </a:rPr>
              <a:t>sender.</a:t>
            </a:r>
            <a:endParaRPr sz="24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7117" y="277495"/>
            <a:ext cx="2433955" cy="574040"/>
          </a:xfrm>
          <a:prstGeom prst="rect">
            <a:avLst/>
          </a:prstGeom>
        </p:spPr>
        <p:txBody>
          <a:bodyPr vert="horz" wrap="square" lIns="0" tIns="12700" rIns="0" bIns="0" rtlCol="0">
            <a:spAutoFit/>
          </a:bodyPr>
          <a:lstStyle/>
          <a:p>
            <a:pPr marL="12700">
              <a:lnSpc>
                <a:spcPct val="100000"/>
              </a:lnSpc>
              <a:spcBef>
                <a:spcPts val="100"/>
              </a:spcBef>
            </a:pPr>
            <a:r>
              <a:rPr sz="3600" b="0" spc="-20" dirty="0">
                <a:latin typeface="Calibri"/>
                <a:cs typeface="Calibri"/>
              </a:rPr>
              <a:t>Error</a:t>
            </a:r>
            <a:r>
              <a:rPr sz="3600" b="0" spc="-65" dirty="0">
                <a:latin typeface="Calibri"/>
                <a:cs typeface="Calibri"/>
              </a:rPr>
              <a:t> </a:t>
            </a:r>
            <a:r>
              <a:rPr sz="3600" b="0" spc="-20" dirty="0">
                <a:latin typeface="Calibri"/>
                <a:cs typeface="Calibri"/>
              </a:rPr>
              <a:t>Control</a:t>
            </a:r>
            <a:endParaRPr sz="3600">
              <a:latin typeface="Calibri"/>
              <a:cs typeface="Calibri"/>
            </a:endParaRPr>
          </a:p>
        </p:txBody>
      </p:sp>
      <p:sp>
        <p:nvSpPr>
          <p:cNvPr id="3" name="object 3"/>
          <p:cNvSpPr txBox="1"/>
          <p:nvPr/>
        </p:nvSpPr>
        <p:spPr>
          <a:xfrm>
            <a:off x="536244" y="1005966"/>
            <a:ext cx="8079740" cy="3465195"/>
          </a:xfrm>
          <a:prstGeom prst="rect">
            <a:avLst/>
          </a:prstGeom>
        </p:spPr>
        <p:txBody>
          <a:bodyPr vert="horz" wrap="square" lIns="0" tIns="12700" rIns="0" bIns="0" rtlCol="0">
            <a:spAutoFit/>
          </a:bodyPr>
          <a:lstStyle/>
          <a:p>
            <a:pPr marL="356870" marR="8255" indent="-344805" algn="just">
              <a:lnSpc>
                <a:spcPct val="100000"/>
              </a:lnSpc>
              <a:spcBef>
                <a:spcPts val="100"/>
              </a:spcBef>
              <a:buFont typeface="Arial MT"/>
              <a:buChar char="•"/>
              <a:tabLst>
                <a:tab pos="357505" algn="l"/>
              </a:tabLst>
            </a:pPr>
            <a:r>
              <a:rPr sz="2400" spc="-5" dirty="0">
                <a:latin typeface="Calibri"/>
                <a:cs typeface="Calibri"/>
              </a:rPr>
              <a:t>It</a:t>
            </a:r>
            <a:r>
              <a:rPr sz="2400" dirty="0">
                <a:latin typeface="Calibri"/>
                <a:cs typeface="Calibri"/>
              </a:rPr>
              <a:t> is</a:t>
            </a:r>
            <a:r>
              <a:rPr sz="2400" spc="5" dirty="0">
                <a:latin typeface="Calibri"/>
                <a:cs typeface="Calibri"/>
              </a:rPr>
              <a:t> </a:t>
            </a:r>
            <a:r>
              <a:rPr sz="2400" spc="-10" dirty="0">
                <a:latin typeface="Calibri"/>
                <a:cs typeface="Calibri"/>
              </a:rPr>
              <a:t>generally</a:t>
            </a:r>
            <a:r>
              <a:rPr sz="2400" spc="-5" dirty="0">
                <a:latin typeface="Calibri"/>
                <a:cs typeface="Calibri"/>
              </a:rPr>
              <a:t> necessary</a:t>
            </a:r>
            <a:r>
              <a:rPr sz="2400" dirty="0">
                <a:latin typeface="Calibri"/>
                <a:cs typeface="Calibri"/>
              </a:rPr>
              <a:t> </a:t>
            </a:r>
            <a:r>
              <a:rPr sz="2400" spc="-10" dirty="0">
                <a:latin typeface="Calibri"/>
                <a:cs typeface="Calibri"/>
              </a:rPr>
              <a:t>to</a:t>
            </a:r>
            <a:r>
              <a:rPr sz="2400" spc="-5" dirty="0">
                <a:latin typeface="Calibri"/>
                <a:cs typeface="Calibri"/>
              </a:rPr>
              <a:t> </a:t>
            </a:r>
            <a:r>
              <a:rPr sz="2400" dirty="0">
                <a:latin typeface="Calibri"/>
                <a:cs typeface="Calibri"/>
              </a:rPr>
              <a:t>assign</a:t>
            </a:r>
            <a:r>
              <a:rPr sz="2400" spc="5" dirty="0">
                <a:latin typeface="Calibri"/>
                <a:cs typeface="Calibri"/>
              </a:rPr>
              <a:t> </a:t>
            </a:r>
            <a:r>
              <a:rPr sz="2400" dirty="0">
                <a:solidFill>
                  <a:srgbClr val="FF0000"/>
                </a:solidFill>
                <a:latin typeface="Calibri"/>
                <a:cs typeface="Calibri"/>
              </a:rPr>
              <a:t>sequence</a:t>
            </a:r>
            <a:r>
              <a:rPr sz="2400" spc="5" dirty="0">
                <a:solidFill>
                  <a:srgbClr val="FF0000"/>
                </a:solidFill>
                <a:latin typeface="Calibri"/>
                <a:cs typeface="Calibri"/>
              </a:rPr>
              <a:t> </a:t>
            </a:r>
            <a:r>
              <a:rPr sz="2400" spc="-5" dirty="0">
                <a:solidFill>
                  <a:srgbClr val="FF0000"/>
                </a:solidFill>
                <a:latin typeface="Calibri"/>
                <a:cs typeface="Calibri"/>
              </a:rPr>
              <a:t>numbers</a:t>
            </a:r>
            <a:r>
              <a:rPr sz="2400" dirty="0">
                <a:solidFill>
                  <a:srgbClr val="FF0000"/>
                </a:solidFill>
                <a:latin typeface="Calibri"/>
                <a:cs typeface="Calibri"/>
              </a:rPr>
              <a:t> </a:t>
            </a:r>
            <a:r>
              <a:rPr sz="2400" spc="-35" dirty="0">
                <a:solidFill>
                  <a:srgbClr val="FF0000"/>
                </a:solidFill>
                <a:latin typeface="Calibri"/>
                <a:cs typeface="Calibri"/>
              </a:rPr>
              <a:t>to </a:t>
            </a:r>
            <a:r>
              <a:rPr sz="2400" spc="-30" dirty="0">
                <a:solidFill>
                  <a:srgbClr val="FF0000"/>
                </a:solidFill>
                <a:latin typeface="Calibri"/>
                <a:cs typeface="Calibri"/>
              </a:rPr>
              <a:t> </a:t>
            </a:r>
            <a:r>
              <a:rPr sz="2400" spc="-5" dirty="0">
                <a:solidFill>
                  <a:srgbClr val="FF0000"/>
                </a:solidFill>
                <a:latin typeface="Calibri"/>
                <a:cs typeface="Calibri"/>
              </a:rPr>
              <a:t>outgoing</a:t>
            </a:r>
            <a:r>
              <a:rPr sz="2400" dirty="0">
                <a:solidFill>
                  <a:srgbClr val="FF0000"/>
                </a:solidFill>
                <a:latin typeface="Calibri"/>
                <a:cs typeface="Calibri"/>
              </a:rPr>
              <a:t> </a:t>
            </a:r>
            <a:r>
              <a:rPr sz="2400" spc="-10" dirty="0">
                <a:solidFill>
                  <a:srgbClr val="FF0000"/>
                </a:solidFill>
                <a:latin typeface="Calibri"/>
                <a:cs typeface="Calibri"/>
              </a:rPr>
              <a:t>frames</a:t>
            </a:r>
            <a:r>
              <a:rPr sz="2400" spc="-10" dirty="0">
                <a:latin typeface="Calibri"/>
                <a:cs typeface="Calibri"/>
              </a:rPr>
              <a:t>,</a:t>
            </a:r>
            <a:r>
              <a:rPr sz="2400" spc="-5" dirty="0">
                <a:latin typeface="Calibri"/>
                <a:cs typeface="Calibri"/>
              </a:rPr>
              <a:t> </a:t>
            </a:r>
            <a:r>
              <a:rPr sz="2400" spc="-15" dirty="0">
                <a:latin typeface="Calibri"/>
                <a:cs typeface="Calibri"/>
              </a:rPr>
              <a:t>so</a:t>
            </a:r>
            <a:r>
              <a:rPr sz="2400" spc="-10" dirty="0">
                <a:latin typeface="Calibri"/>
                <a:cs typeface="Calibri"/>
              </a:rPr>
              <a:t> that</a:t>
            </a:r>
            <a:r>
              <a:rPr sz="2400" spc="-5" dirty="0">
                <a:latin typeface="Calibri"/>
                <a:cs typeface="Calibri"/>
              </a:rPr>
              <a:t> the</a:t>
            </a:r>
            <a:r>
              <a:rPr sz="2400" dirty="0">
                <a:latin typeface="Calibri"/>
                <a:cs typeface="Calibri"/>
              </a:rPr>
              <a:t> </a:t>
            </a:r>
            <a:r>
              <a:rPr sz="2400" spc="-10" dirty="0">
                <a:latin typeface="Calibri"/>
                <a:cs typeface="Calibri"/>
              </a:rPr>
              <a:t>receiver</a:t>
            </a:r>
            <a:r>
              <a:rPr sz="2400" spc="-5" dirty="0">
                <a:latin typeface="Calibri"/>
                <a:cs typeface="Calibri"/>
              </a:rPr>
              <a:t> </a:t>
            </a:r>
            <a:r>
              <a:rPr sz="2400" spc="-10" dirty="0">
                <a:latin typeface="Calibri"/>
                <a:cs typeface="Calibri"/>
              </a:rPr>
              <a:t>can</a:t>
            </a:r>
            <a:r>
              <a:rPr sz="2400" spc="-5" dirty="0">
                <a:latin typeface="Calibri"/>
                <a:cs typeface="Calibri"/>
              </a:rPr>
              <a:t> </a:t>
            </a:r>
            <a:r>
              <a:rPr sz="2400" spc="-10" dirty="0">
                <a:latin typeface="Calibri"/>
                <a:cs typeface="Calibri"/>
              </a:rPr>
              <a:t>distinguish </a:t>
            </a:r>
            <a:r>
              <a:rPr sz="2400" spc="-5" dirty="0">
                <a:latin typeface="Calibri"/>
                <a:cs typeface="Calibri"/>
              </a:rPr>
              <a:t> </a:t>
            </a:r>
            <a:r>
              <a:rPr sz="2400" spc="-10" dirty="0">
                <a:latin typeface="Calibri"/>
                <a:cs typeface="Calibri"/>
              </a:rPr>
              <a:t>retransmissions</a:t>
            </a:r>
            <a:r>
              <a:rPr sz="2400" spc="-70" dirty="0">
                <a:latin typeface="Calibri"/>
                <a:cs typeface="Calibri"/>
              </a:rPr>
              <a:t> </a:t>
            </a:r>
            <a:r>
              <a:rPr sz="2400" spc="-10" dirty="0">
                <a:latin typeface="Calibri"/>
                <a:cs typeface="Calibri"/>
              </a:rPr>
              <a:t>from </a:t>
            </a:r>
            <a:r>
              <a:rPr sz="2400" dirty="0">
                <a:latin typeface="Calibri"/>
                <a:cs typeface="Calibri"/>
              </a:rPr>
              <a:t>originals.</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marR="5080" indent="-344805" algn="just">
              <a:lnSpc>
                <a:spcPct val="100000"/>
              </a:lnSpc>
              <a:buFont typeface="Arial MT"/>
              <a:buChar char="•"/>
              <a:tabLst>
                <a:tab pos="357505" algn="l"/>
              </a:tabLst>
            </a:pPr>
            <a:r>
              <a:rPr sz="2400" dirty="0">
                <a:latin typeface="Calibri"/>
                <a:cs typeface="Calibri"/>
              </a:rPr>
              <a:t>The</a:t>
            </a:r>
            <a:r>
              <a:rPr sz="2400" spc="5" dirty="0">
                <a:latin typeface="Calibri"/>
                <a:cs typeface="Calibri"/>
              </a:rPr>
              <a:t> </a:t>
            </a:r>
            <a:r>
              <a:rPr sz="2400" spc="-10" dirty="0">
                <a:latin typeface="Calibri"/>
                <a:cs typeface="Calibri"/>
              </a:rPr>
              <a:t>whole</a:t>
            </a:r>
            <a:r>
              <a:rPr sz="2400" spc="-5" dirty="0">
                <a:latin typeface="Calibri"/>
                <a:cs typeface="Calibri"/>
              </a:rPr>
              <a:t> </a:t>
            </a:r>
            <a:r>
              <a:rPr sz="2400" dirty="0">
                <a:latin typeface="Calibri"/>
                <a:cs typeface="Calibri"/>
              </a:rPr>
              <a:t>issue</a:t>
            </a:r>
            <a:r>
              <a:rPr sz="2400" spc="5" dirty="0">
                <a:latin typeface="Calibri"/>
                <a:cs typeface="Calibri"/>
              </a:rPr>
              <a:t> </a:t>
            </a:r>
            <a:r>
              <a:rPr sz="2400" dirty="0">
                <a:latin typeface="Calibri"/>
                <a:cs typeface="Calibri"/>
              </a:rPr>
              <a:t>of</a:t>
            </a:r>
            <a:r>
              <a:rPr sz="2400" spc="5" dirty="0">
                <a:latin typeface="Calibri"/>
                <a:cs typeface="Calibri"/>
              </a:rPr>
              <a:t> </a:t>
            </a:r>
            <a:r>
              <a:rPr sz="2400" spc="-5" dirty="0">
                <a:latin typeface="Calibri"/>
                <a:cs typeface="Calibri"/>
              </a:rPr>
              <a:t>managing</a:t>
            </a:r>
            <a:r>
              <a:rPr sz="2400" dirty="0">
                <a:latin typeface="Calibri"/>
                <a:cs typeface="Calibri"/>
              </a:rPr>
              <a:t> </a:t>
            </a:r>
            <a:r>
              <a:rPr sz="2400" spc="5" dirty="0">
                <a:latin typeface="Calibri"/>
                <a:cs typeface="Calibri"/>
              </a:rPr>
              <a:t>the</a:t>
            </a:r>
            <a:r>
              <a:rPr sz="2400" spc="10" dirty="0">
                <a:latin typeface="Calibri"/>
                <a:cs typeface="Calibri"/>
              </a:rPr>
              <a:t> </a:t>
            </a:r>
            <a:r>
              <a:rPr sz="2400" spc="-10" dirty="0">
                <a:solidFill>
                  <a:srgbClr val="FF0000"/>
                </a:solidFill>
                <a:latin typeface="Calibri"/>
                <a:cs typeface="Calibri"/>
              </a:rPr>
              <a:t>timers</a:t>
            </a:r>
            <a:r>
              <a:rPr sz="2400" spc="-5" dirty="0">
                <a:solidFill>
                  <a:srgbClr val="FF0000"/>
                </a:solidFill>
                <a:latin typeface="Calibri"/>
                <a:cs typeface="Calibri"/>
              </a:rPr>
              <a:t> and</a:t>
            </a:r>
            <a:r>
              <a:rPr sz="2400" dirty="0">
                <a:solidFill>
                  <a:srgbClr val="FF0000"/>
                </a:solidFill>
                <a:latin typeface="Calibri"/>
                <a:cs typeface="Calibri"/>
              </a:rPr>
              <a:t> sequence </a:t>
            </a:r>
            <a:r>
              <a:rPr sz="2400" spc="5" dirty="0">
                <a:solidFill>
                  <a:srgbClr val="FF0000"/>
                </a:solidFill>
                <a:latin typeface="Calibri"/>
                <a:cs typeface="Calibri"/>
              </a:rPr>
              <a:t> </a:t>
            </a:r>
            <a:r>
              <a:rPr sz="2400" spc="-5" dirty="0">
                <a:solidFill>
                  <a:srgbClr val="FF0000"/>
                </a:solidFill>
                <a:latin typeface="Calibri"/>
                <a:cs typeface="Calibri"/>
              </a:rPr>
              <a:t>numbers </a:t>
            </a:r>
            <a:r>
              <a:rPr sz="2400" spc="-5" dirty="0">
                <a:latin typeface="Calibri"/>
                <a:cs typeface="Calibri"/>
              </a:rPr>
              <a:t>so </a:t>
            </a:r>
            <a:r>
              <a:rPr sz="2400" dirty="0">
                <a:latin typeface="Calibri"/>
                <a:cs typeface="Calibri"/>
              </a:rPr>
              <a:t>as </a:t>
            </a:r>
            <a:r>
              <a:rPr sz="2400" spc="-20" dirty="0">
                <a:latin typeface="Calibri"/>
                <a:cs typeface="Calibri"/>
              </a:rPr>
              <a:t>to </a:t>
            </a:r>
            <a:r>
              <a:rPr sz="2400" spc="-10" dirty="0">
                <a:latin typeface="Calibri"/>
                <a:cs typeface="Calibri"/>
              </a:rPr>
              <a:t>ensure that </a:t>
            </a:r>
            <a:r>
              <a:rPr sz="2400" spc="-5" dirty="0">
                <a:latin typeface="Calibri"/>
                <a:cs typeface="Calibri"/>
              </a:rPr>
              <a:t>each </a:t>
            </a:r>
            <a:r>
              <a:rPr sz="2400" spc="-15" dirty="0">
                <a:latin typeface="Calibri"/>
                <a:cs typeface="Calibri"/>
              </a:rPr>
              <a:t>frame </a:t>
            </a:r>
            <a:r>
              <a:rPr sz="2400" dirty="0">
                <a:latin typeface="Calibri"/>
                <a:cs typeface="Calibri"/>
              </a:rPr>
              <a:t>is </a:t>
            </a:r>
            <a:r>
              <a:rPr sz="2400" spc="-10" dirty="0">
                <a:latin typeface="Calibri"/>
                <a:cs typeface="Calibri"/>
              </a:rPr>
              <a:t>ultimately </a:t>
            </a:r>
            <a:r>
              <a:rPr sz="2400" dirty="0">
                <a:latin typeface="Calibri"/>
                <a:cs typeface="Calibri"/>
              </a:rPr>
              <a:t>passed </a:t>
            </a:r>
            <a:r>
              <a:rPr sz="2400" spc="5" dirty="0">
                <a:latin typeface="Calibri"/>
                <a:cs typeface="Calibri"/>
              </a:rPr>
              <a:t> </a:t>
            </a:r>
            <a:r>
              <a:rPr sz="2400" spc="-10" dirty="0">
                <a:latin typeface="Calibri"/>
                <a:cs typeface="Calibri"/>
              </a:rPr>
              <a:t>to </a:t>
            </a:r>
            <a:r>
              <a:rPr sz="2400" spc="5" dirty="0">
                <a:latin typeface="Calibri"/>
                <a:cs typeface="Calibri"/>
              </a:rPr>
              <a:t>the </a:t>
            </a:r>
            <a:r>
              <a:rPr sz="2400" spc="-15" dirty="0">
                <a:latin typeface="Calibri"/>
                <a:cs typeface="Calibri"/>
              </a:rPr>
              <a:t>network </a:t>
            </a:r>
            <a:r>
              <a:rPr sz="2400" spc="-20" dirty="0">
                <a:latin typeface="Calibri"/>
                <a:cs typeface="Calibri"/>
              </a:rPr>
              <a:t>layer </a:t>
            </a:r>
            <a:r>
              <a:rPr sz="2400" spc="-25" dirty="0">
                <a:latin typeface="Calibri"/>
                <a:cs typeface="Calibri"/>
              </a:rPr>
              <a:t>at </a:t>
            </a:r>
            <a:r>
              <a:rPr sz="2400" dirty="0">
                <a:latin typeface="Calibri"/>
                <a:cs typeface="Calibri"/>
              </a:rPr>
              <a:t>the </a:t>
            </a:r>
            <a:r>
              <a:rPr sz="2400" spc="-10" dirty="0">
                <a:latin typeface="Calibri"/>
                <a:cs typeface="Calibri"/>
              </a:rPr>
              <a:t>destination </a:t>
            </a:r>
            <a:r>
              <a:rPr sz="2400" spc="-15" dirty="0">
                <a:latin typeface="Calibri"/>
                <a:cs typeface="Calibri"/>
              </a:rPr>
              <a:t>exactly </a:t>
            </a:r>
            <a:r>
              <a:rPr sz="2400" spc="-5" dirty="0">
                <a:latin typeface="Calibri"/>
                <a:cs typeface="Calibri"/>
              </a:rPr>
              <a:t>once, </a:t>
            </a:r>
            <a:r>
              <a:rPr sz="2400" spc="5" dirty="0">
                <a:latin typeface="Calibri"/>
                <a:cs typeface="Calibri"/>
              </a:rPr>
              <a:t>no </a:t>
            </a:r>
            <a:r>
              <a:rPr sz="2400" spc="-15" dirty="0">
                <a:latin typeface="Calibri"/>
                <a:cs typeface="Calibri"/>
              </a:rPr>
              <a:t>more </a:t>
            </a:r>
            <a:r>
              <a:rPr sz="2400" spc="-10" dirty="0">
                <a:latin typeface="Calibri"/>
                <a:cs typeface="Calibri"/>
              </a:rPr>
              <a:t> </a:t>
            </a:r>
            <a:r>
              <a:rPr sz="2400" dirty="0">
                <a:latin typeface="Calibri"/>
                <a:cs typeface="Calibri"/>
              </a:rPr>
              <a:t>and no less, is an </a:t>
            </a:r>
            <a:r>
              <a:rPr sz="2400" spc="-10" dirty="0">
                <a:latin typeface="Calibri"/>
                <a:cs typeface="Calibri"/>
              </a:rPr>
              <a:t>important </a:t>
            </a:r>
            <a:r>
              <a:rPr sz="2400" spc="-5" dirty="0">
                <a:latin typeface="Calibri"/>
                <a:cs typeface="Calibri"/>
              </a:rPr>
              <a:t>part </a:t>
            </a:r>
            <a:r>
              <a:rPr sz="2400" dirty="0">
                <a:latin typeface="Calibri"/>
                <a:cs typeface="Calibri"/>
              </a:rPr>
              <a:t>of </a:t>
            </a:r>
            <a:r>
              <a:rPr sz="2400" spc="5" dirty="0">
                <a:latin typeface="Calibri"/>
                <a:cs typeface="Calibri"/>
              </a:rPr>
              <a:t>the </a:t>
            </a:r>
            <a:r>
              <a:rPr sz="2400" spc="-5" dirty="0">
                <a:latin typeface="Calibri"/>
                <a:cs typeface="Calibri"/>
              </a:rPr>
              <a:t>duties </a:t>
            </a:r>
            <a:r>
              <a:rPr sz="2400" dirty="0">
                <a:latin typeface="Calibri"/>
                <a:cs typeface="Calibri"/>
              </a:rPr>
              <a:t>of </a:t>
            </a:r>
            <a:r>
              <a:rPr sz="2400" spc="5" dirty="0">
                <a:latin typeface="Calibri"/>
                <a:cs typeface="Calibri"/>
              </a:rPr>
              <a:t>the </a:t>
            </a:r>
            <a:r>
              <a:rPr sz="2400" spc="-15" dirty="0">
                <a:latin typeface="Calibri"/>
                <a:cs typeface="Calibri"/>
              </a:rPr>
              <a:t>data </a:t>
            </a:r>
            <a:r>
              <a:rPr sz="2400" dirty="0">
                <a:latin typeface="Calibri"/>
                <a:cs typeface="Calibri"/>
              </a:rPr>
              <a:t>link </a:t>
            </a:r>
            <a:r>
              <a:rPr sz="2400" spc="5" dirty="0">
                <a:latin typeface="Calibri"/>
                <a:cs typeface="Calibri"/>
              </a:rPr>
              <a:t> </a:t>
            </a:r>
            <a:r>
              <a:rPr sz="2400" spc="-20" dirty="0">
                <a:latin typeface="Calibri"/>
                <a:cs typeface="Calibri"/>
              </a:rPr>
              <a:t>layer</a:t>
            </a:r>
            <a:r>
              <a:rPr sz="2400" spc="-15" dirty="0">
                <a:latin typeface="Calibri"/>
                <a:cs typeface="Calibri"/>
              </a:rPr>
              <a:t> </a:t>
            </a:r>
            <a:r>
              <a:rPr sz="2400" spc="-5" dirty="0">
                <a:latin typeface="Calibri"/>
                <a:cs typeface="Calibri"/>
              </a:rPr>
              <a:t>(and</a:t>
            </a:r>
            <a:r>
              <a:rPr sz="2400" dirty="0">
                <a:latin typeface="Calibri"/>
                <a:cs typeface="Calibri"/>
              </a:rPr>
              <a:t> higher</a:t>
            </a:r>
            <a:r>
              <a:rPr sz="2400" spc="-30" dirty="0">
                <a:latin typeface="Calibri"/>
                <a:cs typeface="Calibri"/>
              </a:rPr>
              <a:t> </a:t>
            </a:r>
            <a:r>
              <a:rPr sz="2400" spc="-20" dirty="0">
                <a:latin typeface="Calibri"/>
                <a:cs typeface="Calibri"/>
              </a:rPr>
              <a:t>layers).</a:t>
            </a:r>
            <a:endParaRPr sz="24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9185" y="529209"/>
            <a:ext cx="5407025" cy="574040"/>
          </a:xfrm>
          <a:prstGeom prst="rect">
            <a:avLst/>
          </a:prstGeom>
        </p:spPr>
        <p:txBody>
          <a:bodyPr vert="horz" wrap="square" lIns="0" tIns="12700" rIns="0" bIns="0" rtlCol="0">
            <a:spAutoFit/>
          </a:bodyPr>
          <a:lstStyle/>
          <a:p>
            <a:pPr marL="12700">
              <a:lnSpc>
                <a:spcPct val="100000"/>
              </a:lnSpc>
              <a:spcBef>
                <a:spcPts val="100"/>
              </a:spcBef>
            </a:pPr>
            <a:r>
              <a:rPr sz="3600" b="0" spc="-25" dirty="0">
                <a:latin typeface="Calibri"/>
                <a:cs typeface="Calibri"/>
              </a:rPr>
              <a:t>Data</a:t>
            </a:r>
            <a:r>
              <a:rPr sz="3600" b="0" spc="-10" dirty="0">
                <a:latin typeface="Calibri"/>
                <a:cs typeface="Calibri"/>
              </a:rPr>
              <a:t> </a:t>
            </a:r>
            <a:r>
              <a:rPr sz="3600" b="0" spc="-5" dirty="0">
                <a:latin typeface="Calibri"/>
                <a:cs typeface="Calibri"/>
              </a:rPr>
              <a:t>Link</a:t>
            </a:r>
            <a:r>
              <a:rPr sz="3600" b="0" spc="-10" dirty="0">
                <a:latin typeface="Calibri"/>
                <a:cs typeface="Calibri"/>
              </a:rPr>
              <a:t> </a:t>
            </a:r>
            <a:r>
              <a:rPr sz="3600" b="0" spc="-25" dirty="0">
                <a:latin typeface="Calibri"/>
                <a:cs typeface="Calibri"/>
              </a:rPr>
              <a:t>Layer </a:t>
            </a:r>
            <a:r>
              <a:rPr sz="3600" b="0" spc="-5" dirty="0">
                <a:latin typeface="Calibri"/>
                <a:cs typeface="Calibri"/>
              </a:rPr>
              <a:t>Design</a:t>
            </a:r>
            <a:r>
              <a:rPr sz="3600" b="0" spc="-25" dirty="0">
                <a:latin typeface="Calibri"/>
                <a:cs typeface="Calibri"/>
              </a:rPr>
              <a:t> </a:t>
            </a:r>
            <a:r>
              <a:rPr sz="3600" b="0" dirty="0">
                <a:latin typeface="Calibri"/>
                <a:cs typeface="Calibri"/>
              </a:rPr>
              <a:t>Issues</a:t>
            </a:r>
            <a:endParaRPr sz="3600">
              <a:latin typeface="Calibri"/>
              <a:cs typeface="Calibri"/>
            </a:endParaRPr>
          </a:p>
        </p:txBody>
      </p:sp>
      <p:sp>
        <p:nvSpPr>
          <p:cNvPr id="3" name="object 3"/>
          <p:cNvSpPr txBox="1"/>
          <p:nvPr/>
        </p:nvSpPr>
        <p:spPr>
          <a:xfrm>
            <a:off x="601167" y="1800108"/>
            <a:ext cx="6036310" cy="2075180"/>
          </a:xfrm>
          <a:prstGeom prst="rect">
            <a:avLst/>
          </a:prstGeom>
        </p:spPr>
        <p:txBody>
          <a:bodyPr vert="horz" wrap="square" lIns="0" tIns="97790" rIns="0" bIns="0" rtlCol="0">
            <a:spAutoFit/>
          </a:bodyPr>
          <a:lstStyle/>
          <a:p>
            <a:pPr marL="356870" indent="-344805">
              <a:lnSpc>
                <a:spcPct val="100000"/>
              </a:lnSpc>
              <a:spcBef>
                <a:spcPts val="770"/>
              </a:spcBef>
              <a:buChar char="•"/>
              <a:tabLst>
                <a:tab pos="356870" algn="l"/>
                <a:tab pos="357505" algn="l"/>
              </a:tabLst>
            </a:pPr>
            <a:r>
              <a:rPr sz="2800" dirty="0">
                <a:latin typeface="Calibri"/>
                <a:cs typeface="Calibri"/>
              </a:rPr>
              <a:t>Services</a:t>
            </a:r>
            <a:r>
              <a:rPr sz="2800" spc="-40" dirty="0">
                <a:latin typeface="Calibri"/>
                <a:cs typeface="Calibri"/>
              </a:rPr>
              <a:t> </a:t>
            </a:r>
            <a:r>
              <a:rPr sz="2800" spc="-10" dirty="0">
                <a:latin typeface="Calibri"/>
                <a:cs typeface="Calibri"/>
              </a:rPr>
              <a:t>Provided</a:t>
            </a:r>
            <a:r>
              <a:rPr sz="280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the</a:t>
            </a:r>
            <a:r>
              <a:rPr sz="2800" spc="-15" dirty="0">
                <a:latin typeface="Calibri"/>
                <a:cs typeface="Calibri"/>
              </a:rPr>
              <a:t> </a:t>
            </a:r>
            <a:r>
              <a:rPr sz="2800" spc="-5" dirty="0">
                <a:latin typeface="Calibri"/>
                <a:cs typeface="Calibri"/>
              </a:rPr>
              <a:t>Network</a:t>
            </a:r>
            <a:r>
              <a:rPr sz="2800" spc="-40" dirty="0">
                <a:latin typeface="Calibri"/>
                <a:cs typeface="Calibri"/>
              </a:rPr>
              <a:t> </a:t>
            </a:r>
            <a:r>
              <a:rPr sz="2800" spc="-15" dirty="0">
                <a:latin typeface="Calibri"/>
                <a:cs typeface="Calibri"/>
              </a:rPr>
              <a:t>Layer</a:t>
            </a:r>
            <a:endParaRPr sz="2800">
              <a:latin typeface="Calibri"/>
              <a:cs typeface="Calibri"/>
            </a:endParaRPr>
          </a:p>
          <a:p>
            <a:pPr marL="356870" indent="-344805">
              <a:lnSpc>
                <a:spcPct val="100000"/>
              </a:lnSpc>
              <a:spcBef>
                <a:spcPts val="675"/>
              </a:spcBef>
              <a:buChar char="•"/>
              <a:tabLst>
                <a:tab pos="356870" algn="l"/>
                <a:tab pos="357505" algn="l"/>
              </a:tabLst>
            </a:pPr>
            <a:r>
              <a:rPr sz="2800" spc="-10" dirty="0">
                <a:latin typeface="Calibri"/>
                <a:cs typeface="Calibri"/>
              </a:rPr>
              <a:t>Framing</a:t>
            </a:r>
            <a:endParaRPr sz="2800">
              <a:latin typeface="Calibri"/>
              <a:cs typeface="Calibri"/>
            </a:endParaRPr>
          </a:p>
          <a:p>
            <a:pPr marL="356870" indent="-344805">
              <a:lnSpc>
                <a:spcPct val="100000"/>
              </a:lnSpc>
              <a:spcBef>
                <a:spcPts val="675"/>
              </a:spcBef>
              <a:buChar char="•"/>
              <a:tabLst>
                <a:tab pos="356870" algn="l"/>
                <a:tab pos="357505" algn="l"/>
              </a:tabLst>
            </a:pPr>
            <a:r>
              <a:rPr sz="2800" spc="-10" dirty="0">
                <a:latin typeface="Calibri"/>
                <a:cs typeface="Calibri"/>
              </a:rPr>
              <a:t>Error</a:t>
            </a:r>
            <a:r>
              <a:rPr sz="2800" spc="-55" dirty="0">
                <a:latin typeface="Calibri"/>
                <a:cs typeface="Calibri"/>
              </a:rPr>
              <a:t> </a:t>
            </a:r>
            <a:r>
              <a:rPr sz="2800" spc="-15" dirty="0">
                <a:latin typeface="Calibri"/>
                <a:cs typeface="Calibri"/>
              </a:rPr>
              <a:t>Control</a:t>
            </a:r>
            <a:endParaRPr sz="2800">
              <a:latin typeface="Calibri"/>
              <a:cs typeface="Calibri"/>
            </a:endParaRPr>
          </a:p>
          <a:p>
            <a:pPr marL="356870" indent="-344805">
              <a:lnSpc>
                <a:spcPct val="100000"/>
              </a:lnSpc>
              <a:spcBef>
                <a:spcPts val="675"/>
              </a:spcBef>
              <a:buChar char="•"/>
              <a:tabLst>
                <a:tab pos="356870" algn="l"/>
                <a:tab pos="357505" algn="l"/>
              </a:tabLst>
            </a:pPr>
            <a:r>
              <a:rPr sz="2800" dirty="0">
                <a:latin typeface="Calibri"/>
                <a:cs typeface="Calibri"/>
              </a:rPr>
              <a:t>Flow</a:t>
            </a:r>
            <a:r>
              <a:rPr sz="2800" spc="-75" dirty="0">
                <a:latin typeface="Calibri"/>
                <a:cs typeface="Calibri"/>
              </a:rPr>
              <a:t> </a:t>
            </a:r>
            <a:r>
              <a:rPr sz="2800" spc="-15" dirty="0">
                <a:latin typeface="Calibri"/>
                <a:cs typeface="Calibri"/>
              </a:rPr>
              <a:t>Control</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1502" y="353695"/>
            <a:ext cx="2382520" cy="574040"/>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Flow</a:t>
            </a:r>
            <a:r>
              <a:rPr sz="3600" b="0" spc="-60" dirty="0">
                <a:latin typeface="Calibri"/>
                <a:cs typeface="Calibri"/>
              </a:rPr>
              <a:t> </a:t>
            </a:r>
            <a:r>
              <a:rPr sz="3600" b="0" spc="-15" dirty="0">
                <a:latin typeface="Calibri"/>
                <a:cs typeface="Calibri"/>
              </a:rPr>
              <a:t>Control</a:t>
            </a:r>
            <a:endParaRPr sz="3600">
              <a:latin typeface="Calibri"/>
              <a:cs typeface="Calibri"/>
            </a:endParaRPr>
          </a:p>
        </p:txBody>
      </p:sp>
      <p:sp>
        <p:nvSpPr>
          <p:cNvPr id="3" name="object 3"/>
          <p:cNvSpPr txBox="1"/>
          <p:nvPr/>
        </p:nvSpPr>
        <p:spPr>
          <a:xfrm>
            <a:off x="536244" y="1234262"/>
            <a:ext cx="8079740" cy="148971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Another </a:t>
            </a:r>
            <a:r>
              <a:rPr sz="2400" spc="-10" dirty="0">
                <a:latin typeface="Calibri"/>
                <a:cs typeface="Calibri"/>
              </a:rPr>
              <a:t>important </a:t>
            </a:r>
            <a:r>
              <a:rPr sz="2400" spc="-5" dirty="0">
                <a:latin typeface="Calibri"/>
                <a:cs typeface="Calibri"/>
              </a:rPr>
              <a:t>design </a:t>
            </a:r>
            <a:r>
              <a:rPr sz="2400" dirty="0">
                <a:latin typeface="Calibri"/>
                <a:cs typeface="Calibri"/>
              </a:rPr>
              <a:t>issue </a:t>
            </a:r>
            <a:r>
              <a:rPr sz="2400" spc="-10" dirty="0">
                <a:latin typeface="Calibri"/>
                <a:cs typeface="Calibri"/>
              </a:rPr>
              <a:t>that occurs </a:t>
            </a:r>
            <a:r>
              <a:rPr sz="2400" spc="-15" dirty="0">
                <a:latin typeface="Calibri"/>
                <a:cs typeface="Calibri"/>
              </a:rPr>
              <a:t>in </a:t>
            </a:r>
            <a:r>
              <a:rPr sz="2400" spc="5" dirty="0">
                <a:latin typeface="Calibri"/>
                <a:cs typeface="Calibri"/>
              </a:rPr>
              <a:t>the </a:t>
            </a:r>
            <a:r>
              <a:rPr sz="2400" spc="-15" dirty="0">
                <a:latin typeface="Calibri"/>
                <a:cs typeface="Calibri"/>
              </a:rPr>
              <a:t>data </a:t>
            </a:r>
            <a:r>
              <a:rPr sz="2400" dirty="0">
                <a:latin typeface="Calibri"/>
                <a:cs typeface="Calibri"/>
              </a:rPr>
              <a:t>link </a:t>
            </a:r>
            <a:r>
              <a:rPr sz="2400" spc="5" dirty="0">
                <a:latin typeface="Calibri"/>
                <a:cs typeface="Calibri"/>
              </a:rPr>
              <a:t> </a:t>
            </a:r>
            <a:r>
              <a:rPr sz="2400" spc="-20" dirty="0">
                <a:latin typeface="Calibri"/>
                <a:cs typeface="Calibri"/>
              </a:rPr>
              <a:t>layer </a:t>
            </a:r>
            <a:r>
              <a:rPr sz="2400" spc="-5" dirty="0">
                <a:latin typeface="Calibri"/>
                <a:cs typeface="Calibri"/>
              </a:rPr>
              <a:t>(and higher </a:t>
            </a:r>
            <a:r>
              <a:rPr sz="2400" spc="-20" dirty="0">
                <a:latin typeface="Calibri"/>
                <a:cs typeface="Calibri"/>
              </a:rPr>
              <a:t>layers </a:t>
            </a:r>
            <a:r>
              <a:rPr sz="2400" dirty="0">
                <a:latin typeface="Calibri"/>
                <a:cs typeface="Calibri"/>
              </a:rPr>
              <a:t>as </a:t>
            </a:r>
            <a:r>
              <a:rPr sz="2400" spc="-10" dirty="0">
                <a:latin typeface="Calibri"/>
                <a:cs typeface="Calibri"/>
              </a:rPr>
              <a:t>well) </a:t>
            </a:r>
            <a:r>
              <a:rPr sz="2400" dirty="0">
                <a:latin typeface="Calibri"/>
                <a:cs typeface="Calibri"/>
              </a:rPr>
              <a:t>is </a:t>
            </a:r>
            <a:r>
              <a:rPr sz="2400" spc="-10" dirty="0">
                <a:latin typeface="Calibri"/>
                <a:cs typeface="Calibri"/>
              </a:rPr>
              <a:t>what </a:t>
            </a:r>
            <a:r>
              <a:rPr sz="2400" spc="-20" dirty="0">
                <a:latin typeface="Calibri"/>
                <a:cs typeface="Calibri"/>
              </a:rPr>
              <a:t>to </a:t>
            </a:r>
            <a:r>
              <a:rPr sz="2400" spc="5" dirty="0">
                <a:latin typeface="Calibri"/>
                <a:cs typeface="Calibri"/>
              </a:rPr>
              <a:t>do </a:t>
            </a:r>
            <a:r>
              <a:rPr sz="2400" spc="-10" dirty="0">
                <a:latin typeface="Calibri"/>
                <a:cs typeface="Calibri"/>
              </a:rPr>
              <a:t>with </a:t>
            </a:r>
            <a:r>
              <a:rPr sz="2400" dirty="0">
                <a:latin typeface="Calibri"/>
                <a:cs typeface="Calibri"/>
              </a:rPr>
              <a:t>a </a:t>
            </a:r>
            <a:r>
              <a:rPr sz="2400" spc="-5" dirty="0">
                <a:latin typeface="Calibri"/>
                <a:cs typeface="Calibri"/>
              </a:rPr>
              <a:t>sender </a:t>
            </a:r>
            <a:r>
              <a:rPr sz="2400" dirty="0">
                <a:latin typeface="Calibri"/>
                <a:cs typeface="Calibri"/>
              </a:rPr>
              <a:t> </a:t>
            </a:r>
            <a:r>
              <a:rPr sz="2400" spc="-10" dirty="0">
                <a:latin typeface="Calibri"/>
                <a:cs typeface="Calibri"/>
              </a:rPr>
              <a:t>that </a:t>
            </a:r>
            <a:r>
              <a:rPr sz="2400" spc="-15" dirty="0">
                <a:latin typeface="Calibri"/>
                <a:cs typeface="Calibri"/>
              </a:rPr>
              <a:t>systematically wants </a:t>
            </a:r>
            <a:r>
              <a:rPr sz="2400" spc="-10" dirty="0">
                <a:latin typeface="Calibri"/>
                <a:cs typeface="Calibri"/>
              </a:rPr>
              <a:t>to transmit frames </a:t>
            </a:r>
            <a:r>
              <a:rPr sz="2400" spc="-20" dirty="0">
                <a:latin typeface="Calibri"/>
                <a:cs typeface="Calibri"/>
              </a:rPr>
              <a:t>faster </a:t>
            </a:r>
            <a:r>
              <a:rPr sz="2400" spc="-5" dirty="0">
                <a:latin typeface="Calibri"/>
                <a:cs typeface="Calibri"/>
              </a:rPr>
              <a:t>than the </a:t>
            </a:r>
            <a:r>
              <a:rPr sz="2400" dirty="0">
                <a:latin typeface="Calibri"/>
                <a:cs typeface="Calibri"/>
              </a:rPr>
              <a:t> </a:t>
            </a:r>
            <a:r>
              <a:rPr sz="2400" spc="-10" dirty="0">
                <a:latin typeface="Calibri"/>
                <a:cs typeface="Calibri"/>
              </a:rPr>
              <a:t>receiver </a:t>
            </a:r>
            <a:r>
              <a:rPr sz="2400" spc="-15" dirty="0">
                <a:latin typeface="Calibri"/>
                <a:cs typeface="Calibri"/>
              </a:rPr>
              <a:t>can</a:t>
            </a:r>
            <a:r>
              <a:rPr sz="2400" spc="20" dirty="0">
                <a:latin typeface="Calibri"/>
                <a:cs typeface="Calibri"/>
              </a:rPr>
              <a:t> </a:t>
            </a:r>
            <a:r>
              <a:rPr sz="2400" dirty="0">
                <a:latin typeface="Calibri"/>
                <a:cs typeface="Calibri"/>
              </a:rPr>
              <a:t>accept</a:t>
            </a:r>
            <a:r>
              <a:rPr sz="2400" spc="-25" dirty="0">
                <a:latin typeface="Calibri"/>
                <a:cs typeface="Calibri"/>
              </a:rPr>
              <a:t> </a:t>
            </a:r>
            <a:r>
              <a:rPr sz="2400" dirty="0">
                <a:latin typeface="Calibri"/>
                <a:cs typeface="Calibri"/>
              </a:rPr>
              <a:t>them.</a:t>
            </a:r>
            <a:endParaRPr sz="2400">
              <a:latin typeface="Calibri"/>
              <a:cs typeface="Calibri"/>
            </a:endParaRPr>
          </a:p>
        </p:txBody>
      </p:sp>
      <p:sp>
        <p:nvSpPr>
          <p:cNvPr id="4" name="object 4"/>
          <p:cNvSpPr txBox="1"/>
          <p:nvPr/>
        </p:nvSpPr>
        <p:spPr>
          <a:xfrm>
            <a:off x="536244" y="3210255"/>
            <a:ext cx="3147060" cy="39179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 pos="1085850" algn="l"/>
                <a:tab pos="2732405" algn="l"/>
              </a:tabLst>
            </a:pPr>
            <a:r>
              <a:rPr sz="2400" spc="-90" dirty="0">
                <a:latin typeface="Calibri"/>
                <a:cs typeface="Calibri"/>
              </a:rPr>
              <a:t>T</a:t>
            </a:r>
            <a:r>
              <a:rPr sz="2400" spc="-40" dirty="0">
                <a:latin typeface="Calibri"/>
                <a:cs typeface="Calibri"/>
              </a:rPr>
              <a:t>w</a:t>
            </a:r>
            <a:r>
              <a:rPr sz="2400" dirty="0">
                <a:latin typeface="Calibri"/>
                <a:cs typeface="Calibri"/>
              </a:rPr>
              <a:t>o	</a:t>
            </a:r>
            <a:r>
              <a:rPr sz="2400" spc="-25" dirty="0">
                <a:latin typeface="Calibri"/>
                <a:cs typeface="Calibri"/>
              </a:rPr>
              <a:t>a</a:t>
            </a:r>
            <a:r>
              <a:rPr sz="2400" spc="5" dirty="0">
                <a:latin typeface="Calibri"/>
                <a:cs typeface="Calibri"/>
              </a:rPr>
              <a:t>pp</a:t>
            </a:r>
            <a:r>
              <a:rPr sz="2400" spc="-45" dirty="0">
                <a:latin typeface="Calibri"/>
                <a:cs typeface="Calibri"/>
              </a:rPr>
              <a:t>r</a:t>
            </a:r>
            <a:r>
              <a:rPr sz="2400" spc="-5" dirty="0">
                <a:latin typeface="Calibri"/>
                <a:cs typeface="Calibri"/>
              </a:rPr>
              <a:t>oa</a:t>
            </a:r>
            <a:r>
              <a:rPr sz="2400" spc="-25" dirty="0">
                <a:latin typeface="Calibri"/>
                <a:cs typeface="Calibri"/>
              </a:rPr>
              <a:t>c</a:t>
            </a:r>
            <a:r>
              <a:rPr sz="2400" spc="5" dirty="0">
                <a:latin typeface="Calibri"/>
                <a:cs typeface="Calibri"/>
              </a:rPr>
              <a:t>h</a:t>
            </a:r>
            <a:r>
              <a:rPr sz="2400" dirty="0">
                <a:latin typeface="Calibri"/>
                <a:cs typeface="Calibri"/>
              </a:rPr>
              <a:t>es	a</a:t>
            </a:r>
            <a:r>
              <a:rPr sz="2400" spc="-25" dirty="0">
                <a:latin typeface="Calibri"/>
                <a:cs typeface="Calibri"/>
              </a:rPr>
              <a:t>r</a:t>
            </a:r>
            <a:r>
              <a:rPr sz="2400" dirty="0">
                <a:latin typeface="Calibri"/>
                <a:cs typeface="Calibri"/>
              </a:rPr>
              <a:t>e</a:t>
            </a:r>
            <a:endParaRPr sz="2400">
              <a:latin typeface="Calibri"/>
              <a:cs typeface="Calibri"/>
            </a:endParaRPr>
          </a:p>
        </p:txBody>
      </p:sp>
      <p:sp>
        <p:nvSpPr>
          <p:cNvPr id="5" name="object 5"/>
          <p:cNvSpPr txBox="1"/>
          <p:nvPr/>
        </p:nvSpPr>
        <p:spPr>
          <a:xfrm>
            <a:off x="3871721" y="3210255"/>
            <a:ext cx="3978275" cy="391795"/>
          </a:xfrm>
          <a:prstGeom prst="rect">
            <a:avLst/>
          </a:prstGeom>
        </p:spPr>
        <p:txBody>
          <a:bodyPr vert="horz" wrap="square" lIns="0" tIns="12700" rIns="0" bIns="0" rtlCol="0">
            <a:spAutoFit/>
          </a:bodyPr>
          <a:lstStyle/>
          <a:p>
            <a:pPr marL="12700">
              <a:lnSpc>
                <a:spcPct val="100000"/>
              </a:lnSpc>
              <a:spcBef>
                <a:spcPts val="100"/>
              </a:spcBef>
              <a:tabLst>
                <a:tab pos="1524635" algn="l"/>
                <a:tab pos="2406015" algn="l"/>
                <a:tab pos="2854325" algn="l"/>
                <a:tab pos="3482340" algn="l"/>
              </a:tabLst>
            </a:pPr>
            <a:r>
              <a:rPr sz="2400" spc="-55" dirty="0">
                <a:latin typeface="Calibri"/>
                <a:cs typeface="Calibri"/>
              </a:rPr>
              <a:t>c</a:t>
            </a:r>
            <a:r>
              <a:rPr sz="2400" dirty="0">
                <a:latin typeface="Calibri"/>
                <a:cs typeface="Calibri"/>
              </a:rPr>
              <a:t>omm</a:t>
            </a:r>
            <a:r>
              <a:rPr sz="2400" spc="-10" dirty="0">
                <a:latin typeface="Calibri"/>
                <a:cs typeface="Calibri"/>
              </a:rPr>
              <a:t>o</a:t>
            </a:r>
            <a:r>
              <a:rPr sz="2400" spc="5" dirty="0">
                <a:latin typeface="Calibri"/>
                <a:cs typeface="Calibri"/>
              </a:rPr>
              <a:t>n</a:t>
            </a:r>
            <a:r>
              <a:rPr sz="2400" dirty="0">
                <a:latin typeface="Calibri"/>
                <a:cs typeface="Calibri"/>
              </a:rPr>
              <a:t>ly	</a:t>
            </a:r>
            <a:r>
              <a:rPr sz="2400" spc="5" dirty="0">
                <a:latin typeface="Calibri"/>
                <a:cs typeface="Calibri"/>
              </a:rPr>
              <a:t>u</a:t>
            </a:r>
            <a:r>
              <a:rPr sz="2400" spc="-5" dirty="0">
                <a:latin typeface="Calibri"/>
                <a:cs typeface="Calibri"/>
              </a:rPr>
              <a:t>se</a:t>
            </a:r>
            <a:r>
              <a:rPr sz="2400" spc="15" dirty="0">
                <a:latin typeface="Calibri"/>
                <a:cs typeface="Calibri"/>
              </a:rPr>
              <a:t>d</a:t>
            </a:r>
            <a:r>
              <a:rPr sz="2400" dirty="0">
                <a:latin typeface="Calibri"/>
                <a:cs typeface="Calibri"/>
              </a:rPr>
              <a:t>.	</a:t>
            </a:r>
            <a:r>
              <a:rPr sz="2400" spc="-10" dirty="0">
                <a:latin typeface="Calibri"/>
                <a:cs typeface="Calibri"/>
              </a:rPr>
              <a:t>I</a:t>
            </a:r>
            <a:r>
              <a:rPr sz="2400" dirty="0">
                <a:latin typeface="Calibri"/>
                <a:cs typeface="Calibri"/>
              </a:rPr>
              <a:t>n	</a:t>
            </a:r>
            <a:r>
              <a:rPr sz="2400" spc="5" dirty="0">
                <a:latin typeface="Calibri"/>
                <a:cs typeface="Calibri"/>
              </a:rPr>
              <a:t>t</a:t>
            </a:r>
            <a:r>
              <a:rPr sz="2400" spc="-20" dirty="0">
                <a:latin typeface="Calibri"/>
                <a:cs typeface="Calibri"/>
              </a:rPr>
              <a:t>h</a:t>
            </a:r>
            <a:r>
              <a:rPr sz="2400" dirty="0">
                <a:latin typeface="Calibri"/>
                <a:cs typeface="Calibri"/>
              </a:rPr>
              <a:t>e	</a:t>
            </a:r>
            <a:r>
              <a:rPr sz="2400" spc="5" dirty="0">
                <a:latin typeface="Calibri"/>
                <a:cs typeface="Calibri"/>
              </a:rPr>
              <a:t>f</a:t>
            </a:r>
            <a:r>
              <a:rPr sz="2400" dirty="0">
                <a:latin typeface="Calibri"/>
                <a:cs typeface="Calibri"/>
              </a:rPr>
              <a:t>i</a:t>
            </a:r>
            <a:r>
              <a:rPr sz="2400" spc="-50" dirty="0">
                <a:latin typeface="Calibri"/>
                <a:cs typeface="Calibri"/>
              </a:rPr>
              <a:t>r</a:t>
            </a:r>
            <a:r>
              <a:rPr sz="2400" spc="-30" dirty="0">
                <a:latin typeface="Calibri"/>
                <a:cs typeface="Calibri"/>
              </a:rPr>
              <a:t>s</a:t>
            </a:r>
            <a:r>
              <a:rPr sz="2400" dirty="0">
                <a:latin typeface="Calibri"/>
                <a:cs typeface="Calibri"/>
              </a:rPr>
              <a:t>t</a:t>
            </a:r>
            <a:endParaRPr sz="2400">
              <a:latin typeface="Calibri"/>
              <a:cs typeface="Calibri"/>
            </a:endParaRPr>
          </a:p>
        </p:txBody>
      </p:sp>
      <p:sp>
        <p:nvSpPr>
          <p:cNvPr id="6" name="object 6"/>
          <p:cNvSpPr txBox="1"/>
          <p:nvPr/>
        </p:nvSpPr>
        <p:spPr>
          <a:xfrm>
            <a:off x="880668" y="3576573"/>
            <a:ext cx="6915784" cy="391160"/>
          </a:xfrm>
          <a:prstGeom prst="rect">
            <a:avLst/>
          </a:prstGeom>
        </p:spPr>
        <p:txBody>
          <a:bodyPr vert="horz" wrap="square" lIns="0" tIns="12700" rIns="0" bIns="0" rtlCol="0">
            <a:spAutoFit/>
          </a:bodyPr>
          <a:lstStyle/>
          <a:p>
            <a:pPr marL="12700">
              <a:lnSpc>
                <a:spcPct val="100000"/>
              </a:lnSpc>
              <a:spcBef>
                <a:spcPts val="100"/>
              </a:spcBef>
              <a:tabLst>
                <a:tab pos="2256790" algn="l"/>
                <a:tab pos="3064510" algn="l"/>
                <a:tab pos="4284345" algn="l"/>
                <a:tab pos="4946015" algn="l"/>
                <a:tab pos="6189980" algn="l"/>
              </a:tabLst>
            </a:pPr>
            <a:r>
              <a:rPr sz="2400" b="1" spc="-40" dirty="0">
                <a:solidFill>
                  <a:srgbClr val="FF0000"/>
                </a:solidFill>
                <a:latin typeface="Calibri"/>
                <a:cs typeface="Calibri"/>
              </a:rPr>
              <a:t>f</a:t>
            </a:r>
            <a:r>
              <a:rPr sz="2400" b="1" spc="-10" dirty="0">
                <a:solidFill>
                  <a:srgbClr val="FF0000"/>
                </a:solidFill>
                <a:latin typeface="Calibri"/>
                <a:cs typeface="Calibri"/>
              </a:rPr>
              <a:t>ee</a:t>
            </a:r>
            <a:r>
              <a:rPr sz="2400" b="1" spc="5" dirty="0">
                <a:solidFill>
                  <a:srgbClr val="FF0000"/>
                </a:solidFill>
                <a:latin typeface="Calibri"/>
                <a:cs typeface="Calibri"/>
              </a:rPr>
              <a:t>db</a:t>
            </a:r>
            <a:r>
              <a:rPr sz="2400" b="1" spc="-10" dirty="0">
                <a:solidFill>
                  <a:srgbClr val="FF0000"/>
                </a:solidFill>
                <a:latin typeface="Calibri"/>
                <a:cs typeface="Calibri"/>
              </a:rPr>
              <a:t>a</a:t>
            </a:r>
            <a:r>
              <a:rPr sz="2400" b="1" spc="-5" dirty="0">
                <a:solidFill>
                  <a:srgbClr val="FF0000"/>
                </a:solidFill>
                <a:latin typeface="Calibri"/>
                <a:cs typeface="Calibri"/>
              </a:rPr>
              <a:t>c</a:t>
            </a:r>
            <a:r>
              <a:rPr sz="2400" b="1" spc="10" dirty="0">
                <a:solidFill>
                  <a:srgbClr val="FF0000"/>
                </a:solidFill>
                <a:latin typeface="Calibri"/>
                <a:cs typeface="Calibri"/>
              </a:rPr>
              <a:t>k</a:t>
            </a:r>
            <a:r>
              <a:rPr sz="2400" b="1" spc="5" dirty="0">
                <a:solidFill>
                  <a:srgbClr val="FF0000"/>
                </a:solidFill>
                <a:latin typeface="Calibri"/>
                <a:cs typeface="Calibri"/>
              </a:rPr>
              <a:t>-b</a:t>
            </a:r>
            <a:r>
              <a:rPr sz="2400" b="1" dirty="0">
                <a:solidFill>
                  <a:srgbClr val="FF0000"/>
                </a:solidFill>
                <a:latin typeface="Calibri"/>
                <a:cs typeface="Calibri"/>
              </a:rPr>
              <a:t>as</a:t>
            </a:r>
            <a:r>
              <a:rPr sz="2400" b="1" spc="-10" dirty="0">
                <a:solidFill>
                  <a:srgbClr val="FF0000"/>
                </a:solidFill>
                <a:latin typeface="Calibri"/>
                <a:cs typeface="Calibri"/>
              </a:rPr>
              <a:t>e</a:t>
            </a:r>
            <a:r>
              <a:rPr sz="2400" b="1" dirty="0">
                <a:solidFill>
                  <a:srgbClr val="FF0000"/>
                </a:solidFill>
                <a:latin typeface="Calibri"/>
                <a:cs typeface="Calibri"/>
              </a:rPr>
              <a:t>d	</a:t>
            </a:r>
            <a:r>
              <a:rPr sz="2400" b="1" spc="5" dirty="0">
                <a:solidFill>
                  <a:srgbClr val="FF0000"/>
                </a:solidFill>
                <a:latin typeface="Calibri"/>
                <a:cs typeface="Calibri"/>
              </a:rPr>
              <a:t>fl</a:t>
            </a:r>
            <a:r>
              <a:rPr sz="2400" b="1" spc="-20" dirty="0">
                <a:solidFill>
                  <a:srgbClr val="FF0000"/>
                </a:solidFill>
                <a:latin typeface="Calibri"/>
                <a:cs typeface="Calibri"/>
              </a:rPr>
              <a:t>o</a:t>
            </a:r>
            <a:r>
              <a:rPr sz="2400" b="1" dirty="0">
                <a:solidFill>
                  <a:srgbClr val="FF0000"/>
                </a:solidFill>
                <a:latin typeface="Calibri"/>
                <a:cs typeface="Calibri"/>
              </a:rPr>
              <a:t>w	</a:t>
            </a:r>
            <a:r>
              <a:rPr sz="2400" b="1" spc="-5" dirty="0">
                <a:solidFill>
                  <a:srgbClr val="FF0000"/>
                </a:solidFill>
                <a:latin typeface="Calibri"/>
                <a:cs typeface="Calibri"/>
              </a:rPr>
              <a:t>c</a:t>
            </a:r>
            <a:r>
              <a:rPr sz="2400" b="1" spc="10" dirty="0">
                <a:solidFill>
                  <a:srgbClr val="FF0000"/>
                </a:solidFill>
                <a:latin typeface="Calibri"/>
                <a:cs typeface="Calibri"/>
              </a:rPr>
              <a:t>o</a:t>
            </a:r>
            <a:r>
              <a:rPr sz="2400" b="1" spc="-40" dirty="0">
                <a:solidFill>
                  <a:srgbClr val="FF0000"/>
                </a:solidFill>
                <a:latin typeface="Calibri"/>
                <a:cs typeface="Calibri"/>
              </a:rPr>
              <a:t>n</a:t>
            </a:r>
            <a:r>
              <a:rPr sz="2400" b="1" spc="5" dirty="0">
                <a:solidFill>
                  <a:srgbClr val="FF0000"/>
                </a:solidFill>
                <a:latin typeface="Calibri"/>
                <a:cs typeface="Calibri"/>
              </a:rPr>
              <a:t>t</a:t>
            </a:r>
            <a:r>
              <a:rPr sz="2400" b="1" spc="-35" dirty="0">
                <a:solidFill>
                  <a:srgbClr val="FF0000"/>
                </a:solidFill>
                <a:latin typeface="Calibri"/>
                <a:cs typeface="Calibri"/>
              </a:rPr>
              <a:t>r</a:t>
            </a:r>
            <a:r>
              <a:rPr sz="2400" b="1" spc="5" dirty="0">
                <a:solidFill>
                  <a:srgbClr val="FF0000"/>
                </a:solidFill>
                <a:latin typeface="Calibri"/>
                <a:cs typeface="Calibri"/>
              </a:rPr>
              <a:t>ol</a:t>
            </a:r>
            <a:r>
              <a:rPr sz="2400" dirty="0">
                <a:solidFill>
                  <a:srgbClr val="FF0000"/>
                </a:solidFill>
                <a:latin typeface="Calibri"/>
                <a:cs typeface="Calibri"/>
              </a:rPr>
              <a:t>,	</a:t>
            </a:r>
            <a:r>
              <a:rPr sz="2400" spc="10" dirty="0">
                <a:latin typeface="Calibri"/>
                <a:cs typeface="Calibri"/>
              </a:rPr>
              <a:t>th</a:t>
            </a:r>
            <a:r>
              <a:rPr sz="2400" dirty="0">
                <a:latin typeface="Calibri"/>
                <a:cs typeface="Calibri"/>
              </a:rPr>
              <a:t>e	</a:t>
            </a:r>
            <a:r>
              <a:rPr sz="2400" spc="-25" dirty="0">
                <a:latin typeface="Calibri"/>
                <a:cs typeface="Calibri"/>
              </a:rPr>
              <a:t>r</a:t>
            </a:r>
            <a:r>
              <a:rPr sz="2400" dirty="0">
                <a:latin typeface="Calibri"/>
                <a:cs typeface="Calibri"/>
              </a:rPr>
              <a:t>ecei</a:t>
            </a:r>
            <a:r>
              <a:rPr sz="2400" spc="-30" dirty="0">
                <a:latin typeface="Calibri"/>
                <a:cs typeface="Calibri"/>
              </a:rPr>
              <a:t>v</a:t>
            </a:r>
            <a:r>
              <a:rPr sz="2400" dirty="0">
                <a:latin typeface="Calibri"/>
                <a:cs typeface="Calibri"/>
              </a:rPr>
              <a:t>er	</a:t>
            </a:r>
            <a:r>
              <a:rPr sz="2400" spc="-5" dirty="0">
                <a:latin typeface="Calibri"/>
                <a:cs typeface="Calibri"/>
              </a:rPr>
              <a:t>se</a:t>
            </a:r>
            <a:r>
              <a:rPr sz="2400" spc="10" dirty="0">
                <a:latin typeface="Calibri"/>
                <a:cs typeface="Calibri"/>
              </a:rPr>
              <a:t>n</a:t>
            </a:r>
            <a:r>
              <a:rPr sz="2400" spc="5" dirty="0">
                <a:latin typeface="Calibri"/>
                <a:cs typeface="Calibri"/>
              </a:rPr>
              <a:t>d</a:t>
            </a:r>
            <a:r>
              <a:rPr sz="2400" dirty="0">
                <a:latin typeface="Calibri"/>
                <a:cs typeface="Calibri"/>
              </a:rPr>
              <a:t>s</a:t>
            </a:r>
            <a:endParaRPr sz="2400">
              <a:latin typeface="Calibri"/>
              <a:cs typeface="Calibri"/>
            </a:endParaRPr>
          </a:p>
        </p:txBody>
      </p:sp>
      <p:sp>
        <p:nvSpPr>
          <p:cNvPr id="7" name="object 7"/>
          <p:cNvSpPr txBox="1"/>
          <p:nvPr/>
        </p:nvSpPr>
        <p:spPr>
          <a:xfrm>
            <a:off x="8015478" y="3210255"/>
            <a:ext cx="600075" cy="757555"/>
          </a:xfrm>
          <a:prstGeom prst="rect">
            <a:avLst/>
          </a:prstGeom>
        </p:spPr>
        <p:txBody>
          <a:bodyPr vert="horz" wrap="square" lIns="0" tIns="12700" rIns="0" bIns="0" rtlCol="0">
            <a:spAutoFit/>
          </a:bodyPr>
          <a:lstStyle/>
          <a:p>
            <a:pPr marL="33655">
              <a:lnSpc>
                <a:spcPct val="100000"/>
              </a:lnSpc>
              <a:spcBef>
                <a:spcPts val="100"/>
              </a:spcBef>
            </a:pPr>
            <a:r>
              <a:rPr sz="2400" spc="-5" dirty="0">
                <a:latin typeface="Calibri"/>
                <a:cs typeface="Calibri"/>
              </a:rPr>
              <a:t>o</a:t>
            </a:r>
            <a:r>
              <a:rPr sz="2400" spc="10" dirty="0">
                <a:latin typeface="Calibri"/>
                <a:cs typeface="Calibri"/>
              </a:rPr>
              <a:t>n</a:t>
            </a:r>
            <a:r>
              <a:rPr sz="2400" dirty="0">
                <a:latin typeface="Calibri"/>
                <a:cs typeface="Calibri"/>
              </a:rPr>
              <a:t>e,</a:t>
            </a:r>
            <a:endParaRPr sz="2400">
              <a:latin typeface="Calibri"/>
              <a:cs typeface="Calibri"/>
            </a:endParaRPr>
          </a:p>
          <a:p>
            <a:pPr marL="12700">
              <a:lnSpc>
                <a:spcPct val="100000"/>
              </a:lnSpc>
              <a:spcBef>
                <a:spcPts val="5"/>
              </a:spcBef>
            </a:pPr>
            <a:r>
              <a:rPr sz="2400" spc="5" dirty="0">
                <a:latin typeface="Calibri"/>
                <a:cs typeface="Calibri"/>
              </a:rPr>
              <a:t>b</a:t>
            </a:r>
            <a:r>
              <a:rPr sz="2400" dirty="0">
                <a:latin typeface="Calibri"/>
                <a:cs typeface="Calibri"/>
              </a:rPr>
              <a:t>ack</a:t>
            </a:r>
            <a:endParaRPr sz="2400">
              <a:latin typeface="Calibri"/>
              <a:cs typeface="Calibri"/>
            </a:endParaRPr>
          </a:p>
        </p:txBody>
      </p:sp>
      <p:sp>
        <p:nvSpPr>
          <p:cNvPr id="8" name="object 8"/>
          <p:cNvSpPr txBox="1"/>
          <p:nvPr/>
        </p:nvSpPr>
        <p:spPr>
          <a:xfrm>
            <a:off x="536244" y="3942029"/>
            <a:ext cx="8079105" cy="2367915"/>
          </a:xfrm>
          <a:prstGeom prst="rect">
            <a:avLst/>
          </a:prstGeom>
        </p:spPr>
        <p:txBody>
          <a:bodyPr vert="horz" wrap="square" lIns="0" tIns="12700" rIns="0" bIns="0" rtlCol="0">
            <a:spAutoFit/>
          </a:bodyPr>
          <a:lstStyle/>
          <a:p>
            <a:pPr marL="356870">
              <a:lnSpc>
                <a:spcPct val="100000"/>
              </a:lnSpc>
              <a:spcBef>
                <a:spcPts val="100"/>
              </a:spcBef>
            </a:pPr>
            <a:r>
              <a:rPr sz="2400" spc="-15" dirty="0">
                <a:latin typeface="Calibri"/>
                <a:cs typeface="Calibri"/>
              </a:rPr>
              <a:t>information</a:t>
            </a:r>
            <a:r>
              <a:rPr sz="2400" spc="290" dirty="0">
                <a:latin typeface="Calibri"/>
                <a:cs typeface="Calibri"/>
              </a:rPr>
              <a:t> </a:t>
            </a:r>
            <a:r>
              <a:rPr sz="2400" spc="-10" dirty="0">
                <a:latin typeface="Calibri"/>
                <a:cs typeface="Calibri"/>
              </a:rPr>
              <a:t>to</a:t>
            </a:r>
            <a:r>
              <a:rPr sz="2400" spc="285" dirty="0">
                <a:latin typeface="Calibri"/>
                <a:cs typeface="Calibri"/>
              </a:rPr>
              <a:t> </a:t>
            </a:r>
            <a:r>
              <a:rPr sz="2400" spc="5" dirty="0">
                <a:latin typeface="Calibri"/>
                <a:cs typeface="Calibri"/>
              </a:rPr>
              <a:t>the</a:t>
            </a:r>
            <a:r>
              <a:rPr sz="2400" spc="280" dirty="0">
                <a:latin typeface="Calibri"/>
                <a:cs typeface="Calibri"/>
              </a:rPr>
              <a:t> </a:t>
            </a:r>
            <a:r>
              <a:rPr sz="2400" spc="-5" dirty="0">
                <a:latin typeface="Calibri"/>
                <a:cs typeface="Calibri"/>
              </a:rPr>
              <a:t>sender</a:t>
            </a:r>
            <a:r>
              <a:rPr sz="2400" spc="315" dirty="0">
                <a:latin typeface="Calibri"/>
                <a:cs typeface="Calibri"/>
              </a:rPr>
              <a:t> </a:t>
            </a:r>
            <a:r>
              <a:rPr sz="2400" dirty="0">
                <a:latin typeface="Calibri"/>
                <a:cs typeface="Calibri"/>
              </a:rPr>
              <a:t>giving</a:t>
            </a:r>
            <a:r>
              <a:rPr sz="2400" spc="305" dirty="0">
                <a:latin typeface="Calibri"/>
                <a:cs typeface="Calibri"/>
              </a:rPr>
              <a:t> </a:t>
            </a:r>
            <a:r>
              <a:rPr sz="2400" spc="-15" dirty="0">
                <a:latin typeface="Calibri"/>
                <a:cs typeface="Calibri"/>
              </a:rPr>
              <a:t>it</a:t>
            </a:r>
            <a:r>
              <a:rPr sz="2400" spc="290" dirty="0">
                <a:latin typeface="Calibri"/>
                <a:cs typeface="Calibri"/>
              </a:rPr>
              <a:t> </a:t>
            </a:r>
            <a:r>
              <a:rPr sz="2400" spc="-5" dirty="0">
                <a:latin typeface="Calibri"/>
                <a:cs typeface="Calibri"/>
              </a:rPr>
              <a:t>permission</a:t>
            </a:r>
            <a:r>
              <a:rPr sz="2400" spc="285" dirty="0">
                <a:latin typeface="Calibri"/>
                <a:cs typeface="Calibri"/>
              </a:rPr>
              <a:t> </a:t>
            </a:r>
            <a:r>
              <a:rPr sz="2400" spc="-20" dirty="0">
                <a:latin typeface="Calibri"/>
                <a:cs typeface="Calibri"/>
              </a:rPr>
              <a:t>to</a:t>
            </a:r>
            <a:r>
              <a:rPr sz="2400" spc="305" dirty="0">
                <a:latin typeface="Calibri"/>
                <a:cs typeface="Calibri"/>
              </a:rPr>
              <a:t> </a:t>
            </a:r>
            <a:r>
              <a:rPr sz="2400" spc="-5" dirty="0">
                <a:latin typeface="Calibri"/>
                <a:cs typeface="Calibri"/>
              </a:rPr>
              <a:t>send</a:t>
            </a:r>
            <a:r>
              <a:rPr sz="2400" spc="290" dirty="0">
                <a:latin typeface="Calibri"/>
                <a:cs typeface="Calibri"/>
              </a:rPr>
              <a:t> </a:t>
            </a:r>
            <a:r>
              <a:rPr sz="2400" spc="-10" dirty="0">
                <a:latin typeface="Calibri"/>
                <a:cs typeface="Calibri"/>
              </a:rPr>
              <a:t>more</a:t>
            </a:r>
            <a:endParaRPr sz="2400">
              <a:latin typeface="Calibri"/>
              <a:cs typeface="Calibri"/>
            </a:endParaRPr>
          </a:p>
          <a:p>
            <a:pPr marL="356870">
              <a:lnSpc>
                <a:spcPct val="100000"/>
              </a:lnSpc>
              <a:spcBef>
                <a:spcPts val="5"/>
              </a:spcBef>
            </a:pPr>
            <a:r>
              <a:rPr sz="2400" spc="-10" dirty="0">
                <a:latin typeface="Calibri"/>
                <a:cs typeface="Calibri"/>
              </a:rPr>
              <a:t>data,</a:t>
            </a:r>
            <a:r>
              <a:rPr sz="2400" spc="-35" dirty="0">
                <a:latin typeface="Calibri"/>
                <a:cs typeface="Calibri"/>
              </a:rPr>
              <a:t> </a:t>
            </a:r>
            <a:r>
              <a:rPr sz="2400" dirty="0">
                <a:latin typeface="Calibri"/>
                <a:cs typeface="Calibri"/>
              </a:rPr>
              <a:t>or</a:t>
            </a:r>
            <a:r>
              <a:rPr sz="2400" spc="-15" dirty="0">
                <a:latin typeface="Calibri"/>
                <a:cs typeface="Calibri"/>
              </a:rPr>
              <a:t> at</a:t>
            </a:r>
            <a:r>
              <a:rPr sz="2400" spc="-5" dirty="0">
                <a:latin typeface="Calibri"/>
                <a:cs typeface="Calibri"/>
              </a:rPr>
              <a:t> least</a:t>
            </a:r>
            <a:r>
              <a:rPr sz="2400" spc="-35" dirty="0">
                <a:latin typeface="Calibri"/>
                <a:cs typeface="Calibri"/>
              </a:rPr>
              <a:t> </a:t>
            </a:r>
            <a:r>
              <a:rPr sz="2400" dirty="0">
                <a:latin typeface="Calibri"/>
                <a:cs typeface="Calibri"/>
              </a:rPr>
              <a:t>telling</a:t>
            </a:r>
            <a:r>
              <a:rPr sz="2400" spc="-40" dirty="0">
                <a:latin typeface="Calibri"/>
                <a:cs typeface="Calibri"/>
              </a:rPr>
              <a:t> </a:t>
            </a:r>
            <a:r>
              <a:rPr sz="2400" spc="5" dirty="0">
                <a:latin typeface="Calibri"/>
                <a:cs typeface="Calibri"/>
              </a:rPr>
              <a:t>the</a:t>
            </a:r>
            <a:r>
              <a:rPr sz="2400" spc="-35" dirty="0">
                <a:latin typeface="Calibri"/>
                <a:cs typeface="Calibri"/>
              </a:rPr>
              <a:t> </a:t>
            </a:r>
            <a:r>
              <a:rPr sz="2400" dirty="0">
                <a:latin typeface="Calibri"/>
                <a:cs typeface="Calibri"/>
              </a:rPr>
              <a:t>sender</a:t>
            </a:r>
            <a:r>
              <a:rPr sz="2400" spc="-5" dirty="0">
                <a:latin typeface="Calibri"/>
                <a:cs typeface="Calibri"/>
              </a:rPr>
              <a:t> </a:t>
            </a:r>
            <a:r>
              <a:rPr sz="2400" dirty="0">
                <a:latin typeface="Calibri"/>
                <a:cs typeface="Calibri"/>
              </a:rPr>
              <a:t>how</a:t>
            </a:r>
            <a:r>
              <a:rPr sz="2400" spc="-40" dirty="0">
                <a:latin typeface="Calibri"/>
                <a:cs typeface="Calibri"/>
              </a:rPr>
              <a:t> </a:t>
            </a:r>
            <a:r>
              <a:rPr sz="2400" spc="5" dirty="0">
                <a:latin typeface="Calibri"/>
                <a:cs typeface="Calibri"/>
              </a:rPr>
              <a:t>the</a:t>
            </a:r>
            <a:r>
              <a:rPr sz="2400" spc="-10" dirty="0">
                <a:latin typeface="Calibri"/>
                <a:cs typeface="Calibri"/>
              </a:rPr>
              <a:t> receiver</a:t>
            </a:r>
            <a:r>
              <a:rPr sz="2400" spc="-15" dirty="0">
                <a:latin typeface="Calibri"/>
                <a:cs typeface="Calibri"/>
              </a:rPr>
              <a:t> </a:t>
            </a:r>
            <a:r>
              <a:rPr sz="2400" dirty="0">
                <a:latin typeface="Calibri"/>
                <a:cs typeface="Calibri"/>
              </a:rPr>
              <a:t>is</a:t>
            </a:r>
            <a:r>
              <a:rPr sz="2400" spc="-15" dirty="0">
                <a:latin typeface="Calibri"/>
                <a:cs typeface="Calibri"/>
              </a:rPr>
              <a:t> </a:t>
            </a:r>
            <a:r>
              <a:rPr sz="2400" dirty="0">
                <a:latin typeface="Calibri"/>
                <a:cs typeface="Calibri"/>
              </a:rPr>
              <a:t>doing.</a:t>
            </a:r>
            <a:endParaRPr sz="2400">
              <a:latin typeface="Calibri"/>
              <a:cs typeface="Calibri"/>
            </a:endParaRPr>
          </a:p>
          <a:p>
            <a:pPr>
              <a:lnSpc>
                <a:spcPct val="100000"/>
              </a:lnSpc>
              <a:spcBef>
                <a:spcPts val="5"/>
              </a:spcBef>
            </a:pPr>
            <a:endParaRPr sz="3300">
              <a:latin typeface="Calibri"/>
              <a:cs typeface="Calibri"/>
            </a:endParaRPr>
          </a:p>
          <a:p>
            <a:pPr marL="356870" marR="5080" indent="-344805" algn="just">
              <a:lnSpc>
                <a:spcPct val="100000"/>
              </a:lnSpc>
              <a:buFont typeface="Arial MT"/>
              <a:buChar char="•"/>
              <a:tabLst>
                <a:tab pos="427355" algn="l"/>
              </a:tabLst>
            </a:pPr>
            <a:r>
              <a:rPr dirty="0"/>
              <a:t>	</a:t>
            </a:r>
            <a:r>
              <a:rPr sz="2400" spc="-5" dirty="0">
                <a:latin typeface="Calibri"/>
                <a:cs typeface="Calibri"/>
              </a:rPr>
              <a:t>In </a:t>
            </a:r>
            <a:r>
              <a:rPr sz="2400" spc="5" dirty="0">
                <a:latin typeface="Calibri"/>
                <a:cs typeface="Calibri"/>
              </a:rPr>
              <a:t>the </a:t>
            </a:r>
            <a:r>
              <a:rPr sz="2400" spc="-10" dirty="0">
                <a:latin typeface="Calibri"/>
                <a:cs typeface="Calibri"/>
              </a:rPr>
              <a:t>second </a:t>
            </a:r>
            <a:r>
              <a:rPr sz="2400" dirty="0">
                <a:latin typeface="Calibri"/>
                <a:cs typeface="Calibri"/>
              </a:rPr>
              <a:t>one, </a:t>
            </a:r>
            <a:r>
              <a:rPr sz="2400" b="1" spc="-15" dirty="0">
                <a:solidFill>
                  <a:srgbClr val="FF0000"/>
                </a:solidFill>
                <a:latin typeface="Calibri"/>
                <a:cs typeface="Calibri"/>
              </a:rPr>
              <a:t>rate-based</a:t>
            </a:r>
            <a:r>
              <a:rPr sz="2400" b="1" spc="-10" dirty="0">
                <a:solidFill>
                  <a:srgbClr val="FF0000"/>
                </a:solidFill>
                <a:latin typeface="Calibri"/>
                <a:cs typeface="Calibri"/>
              </a:rPr>
              <a:t> </a:t>
            </a:r>
            <a:r>
              <a:rPr sz="2400" b="1" spc="-5" dirty="0">
                <a:solidFill>
                  <a:srgbClr val="FF0000"/>
                </a:solidFill>
                <a:latin typeface="Calibri"/>
                <a:cs typeface="Calibri"/>
              </a:rPr>
              <a:t>flow </a:t>
            </a:r>
            <a:r>
              <a:rPr sz="2400" b="1" spc="-10" dirty="0">
                <a:solidFill>
                  <a:srgbClr val="FF0000"/>
                </a:solidFill>
                <a:latin typeface="Calibri"/>
                <a:cs typeface="Calibri"/>
              </a:rPr>
              <a:t>control</a:t>
            </a:r>
            <a:r>
              <a:rPr sz="2400" spc="-10" dirty="0">
                <a:latin typeface="Calibri"/>
                <a:cs typeface="Calibri"/>
              </a:rPr>
              <a:t>, </a:t>
            </a:r>
            <a:r>
              <a:rPr sz="2400" spc="5" dirty="0">
                <a:latin typeface="Calibri"/>
                <a:cs typeface="Calibri"/>
              </a:rPr>
              <a:t>the </a:t>
            </a:r>
            <a:r>
              <a:rPr sz="2400" spc="-15" dirty="0">
                <a:latin typeface="Calibri"/>
                <a:cs typeface="Calibri"/>
              </a:rPr>
              <a:t>protocol</a:t>
            </a:r>
            <a:r>
              <a:rPr sz="2400" spc="509" dirty="0">
                <a:latin typeface="Calibri"/>
                <a:cs typeface="Calibri"/>
              </a:rPr>
              <a:t> </a:t>
            </a:r>
            <a:r>
              <a:rPr sz="2400" dirty="0">
                <a:latin typeface="Calibri"/>
                <a:cs typeface="Calibri"/>
              </a:rPr>
              <a:t>has </a:t>
            </a:r>
            <a:r>
              <a:rPr sz="2400" spc="-530" dirty="0">
                <a:latin typeface="Calibri"/>
                <a:cs typeface="Calibri"/>
              </a:rPr>
              <a:t> </a:t>
            </a:r>
            <a:r>
              <a:rPr sz="2400" dirty="0">
                <a:latin typeface="Calibri"/>
                <a:cs typeface="Calibri"/>
              </a:rPr>
              <a:t>a </a:t>
            </a:r>
            <a:r>
              <a:rPr sz="2400" spc="-5" dirty="0">
                <a:latin typeface="Calibri"/>
                <a:cs typeface="Calibri"/>
              </a:rPr>
              <a:t>built-in </a:t>
            </a:r>
            <a:r>
              <a:rPr sz="2400" dirty="0">
                <a:latin typeface="Calibri"/>
                <a:cs typeface="Calibri"/>
              </a:rPr>
              <a:t>mechanism </a:t>
            </a:r>
            <a:r>
              <a:rPr sz="2400" spc="-15" dirty="0">
                <a:latin typeface="Calibri"/>
                <a:cs typeface="Calibri"/>
              </a:rPr>
              <a:t>that </a:t>
            </a:r>
            <a:r>
              <a:rPr sz="2400" spc="-5" dirty="0">
                <a:latin typeface="Calibri"/>
                <a:cs typeface="Calibri"/>
              </a:rPr>
              <a:t>limits </a:t>
            </a:r>
            <a:r>
              <a:rPr sz="2400" spc="5" dirty="0">
                <a:latin typeface="Calibri"/>
                <a:cs typeface="Calibri"/>
              </a:rPr>
              <a:t>the </a:t>
            </a:r>
            <a:r>
              <a:rPr sz="2400" spc="-30" dirty="0">
                <a:latin typeface="Calibri"/>
                <a:cs typeface="Calibri"/>
              </a:rPr>
              <a:t>rate </a:t>
            </a:r>
            <a:r>
              <a:rPr sz="2400" spc="-25" dirty="0">
                <a:latin typeface="Calibri"/>
                <a:cs typeface="Calibri"/>
              </a:rPr>
              <a:t>at </a:t>
            </a:r>
            <a:r>
              <a:rPr sz="2400" spc="-5" dirty="0">
                <a:latin typeface="Calibri"/>
                <a:cs typeface="Calibri"/>
              </a:rPr>
              <a:t>which senders </a:t>
            </a:r>
            <a:r>
              <a:rPr sz="2400" spc="-15" dirty="0">
                <a:latin typeface="Calibri"/>
                <a:cs typeface="Calibri"/>
              </a:rPr>
              <a:t>may </a:t>
            </a:r>
            <a:r>
              <a:rPr sz="2400" spc="-530" dirty="0">
                <a:latin typeface="Calibri"/>
                <a:cs typeface="Calibri"/>
              </a:rPr>
              <a:t> </a:t>
            </a:r>
            <a:r>
              <a:rPr sz="2400" spc="-10" dirty="0">
                <a:latin typeface="Calibri"/>
                <a:cs typeface="Calibri"/>
              </a:rPr>
              <a:t>transmit</a:t>
            </a:r>
            <a:r>
              <a:rPr sz="2400" spc="-50" dirty="0">
                <a:latin typeface="Calibri"/>
                <a:cs typeface="Calibri"/>
              </a:rPr>
              <a:t> </a:t>
            </a:r>
            <a:r>
              <a:rPr sz="2400" spc="-10" dirty="0">
                <a:latin typeface="Calibri"/>
                <a:cs typeface="Calibri"/>
              </a:rPr>
              <a:t>data,</a:t>
            </a:r>
            <a:r>
              <a:rPr sz="2400" spc="-30" dirty="0">
                <a:latin typeface="Calibri"/>
                <a:cs typeface="Calibri"/>
              </a:rPr>
              <a:t> </a:t>
            </a:r>
            <a:r>
              <a:rPr sz="2400" dirty="0">
                <a:latin typeface="Calibri"/>
                <a:cs typeface="Calibri"/>
              </a:rPr>
              <a:t>without</a:t>
            </a:r>
            <a:r>
              <a:rPr sz="2400" spc="-35" dirty="0">
                <a:latin typeface="Calibri"/>
                <a:cs typeface="Calibri"/>
              </a:rPr>
              <a:t> </a:t>
            </a:r>
            <a:r>
              <a:rPr sz="2400" spc="-5" dirty="0">
                <a:latin typeface="Calibri"/>
                <a:cs typeface="Calibri"/>
              </a:rPr>
              <a:t>using</a:t>
            </a:r>
            <a:r>
              <a:rPr sz="2400" dirty="0">
                <a:latin typeface="Calibri"/>
                <a:cs typeface="Calibri"/>
              </a:rPr>
              <a:t> </a:t>
            </a:r>
            <a:r>
              <a:rPr sz="2400" spc="-10" dirty="0">
                <a:latin typeface="Calibri"/>
                <a:cs typeface="Calibri"/>
              </a:rPr>
              <a:t>feedback</a:t>
            </a:r>
            <a:r>
              <a:rPr sz="2400" spc="-25" dirty="0">
                <a:latin typeface="Calibri"/>
                <a:cs typeface="Calibri"/>
              </a:rPr>
              <a:t> </a:t>
            </a:r>
            <a:r>
              <a:rPr sz="2400" spc="-10" dirty="0">
                <a:latin typeface="Calibri"/>
                <a:cs typeface="Calibri"/>
              </a:rPr>
              <a:t>from </a:t>
            </a:r>
            <a:r>
              <a:rPr sz="2400" spc="5" dirty="0">
                <a:latin typeface="Calibri"/>
                <a:cs typeface="Calibri"/>
              </a:rPr>
              <a:t>the</a:t>
            </a:r>
            <a:r>
              <a:rPr sz="2400" spc="-30" dirty="0">
                <a:latin typeface="Calibri"/>
                <a:cs typeface="Calibri"/>
              </a:rPr>
              <a:t> </a:t>
            </a:r>
            <a:r>
              <a:rPr sz="2400" spc="-35" dirty="0">
                <a:latin typeface="Calibri"/>
                <a:cs typeface="Calibri"/>
              </a:rPr>
              <a:t>receiver.</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6682" y="529209"/>
            <a:ext cx="5843905" cy="574040"/>
          </a:xfrm>
          <a:prstGeom prst="rect">
            <a:avLst/>
          </a:prstGeom>
        </p:spPr>
        <p:txBody>
          <a:bodyPr vert="horz" wrap="square" lIns="0" tIns="12700" rIns="0" bIns="0" rtlCol="0">
            <a:spAutoFit/>
          </a:bodyPr>
          <a:lstStyle/>
          <a:p>
            <a:pPr marL="12700">
              <a:lnSpc>
                <a:spcPct val="100000"/>
              </a:lnSpc>
              <a:spcBef>
                <a:spcPts val="100"/>
              </a:spcBef>
            </a:pPr>
            <a:r>
              <a:rPr sz="3600" spc="-15" dirty="0"/>
              <a:t>Error</a:t>
            </a:r>
            <a:r>
              <a:rPr sz="3600" spc="-20" dirty="0"/>
              <a:t> </a:t>
            </a:r>
            <a:r>
              <a:rPr sz="3600" spc="-10" dirty="0"/>
              <a:t>Detection</a:t>
            </a:r>
            <a:r>
              <a:rPr sz="3600" spc="-30" dirty="0"/>
              <a:t> </a:t>
            </a:r>
            <a:r>
              <a:rPr sz="3600" dirty="0"/>
              <a:t>and</a:t>
            </a:r>
            <a:r>
              <a:rPr sz="3600" spc="-25" dirty="0"/>
              <a:t> </a:t>
            </a:r>
            <a:r>
              <a:rPr sz="3600" spc="-10" dirty="0"/>
              <a:t>Correction</a:t>
            </a:r>
            <a:endParaRPr sz="3600"/>
          </a:p>
        </p:txBody>
      </p:sp>
      <p:sp>
        <p:nvSpPr>
          <p:cNvPr id="3" name="object 3"/>
          <p:cNvSpPr txBox="1"/>
          <p:nvPr/>
        </p:nvSpPr>
        <p:spPr>
          <a:xfrm>
            <a:off x="536244" y="1524902"/>
            <a:ext cx="7969250" cy="1477645"/>
          </a:xfrm>
          <a:prstGeom prst="rect">
            <a:avLst/>
          </a:prstGeom>
        </p:spPr>
        <p:txBody>
          <a:bodyPr vert="horz" wrap="square" lIns="0" tIns="98425" rIns="0" bIns="0" rtlCol="0">
            <a:spAutoFit/>
          </a:bodyPr>
          <a:lstStyle/>
          <a:p>
            <a:pPr marL="356870" indent="-344805">
              <a:lnSpc>
                <a:spcPct val="100000"/>
              </a:lnSpc>
              <a:spcBef>
                <a:spcPts val="775"/>
              </a:spcBef>
              <a:buFont typeface="Arial MT"/>
              <a:buChar char="•"/>
              <a:tabLst>
                <a:tab pos="356870" algn="l"/>
                <a:tab pos="357505" algn="l"/>
              </a:tabLst>
            </a:pPr>
            <a:r>
              <a:rPr sz="2800" spc="-15" dirty="0">
                <a:latin typeface="Calibri"/>
                <a:cs typeface="Calibri"/>
              </a:rPr>
              <a:t>Data</a:t>
            </a:r>
            <a:r>
              <a:rPr sz="2800" spc="-40" dirty="0">
                <a:latin typeface="Calibri"/>
                <a:cs typeface="Calibri"/>
              </a:rPr>
              <a:t> </a:t>
            </a:r>
            <a:r>
              <a:rPr sz="2800" spc="-10" dirty="0">
                <a:latin typeface="Calibri"/>
                <a:cs typeface="Calibri"/>
              </a:rPr>
              <a:t>can</a:t>
            </a:r>
            <a:r>
              <a:rPr sz="2800" spc="20" dirty="0">
                <a:latin typeface="Calibri"/>
                <a:cs typeface="Calibri"/>
              </a:rPr>
              <a:t> </a:t>
            </a:r>
            <a:r>
              <a:rPr sz="2800" spc="-5" dirty="0">
                <a:latin typeface="Calibri"/>
                <a:cs typeface="Calibri"/>
              </a:rPr>
              <a:t>be </a:t>
            </a:r>
            <a:r>
              <a:rPr sz="2800" spc="-10" dirty="0">
                <a:latin typeface="Calibri"/>
                <a:cs typeface="Calibri"/>
              </a:rPr>
              <a:t>corrupted</a:t>
            </a:r>
            <a:r>
              <a:rPr sz="2800" spc="-5" dirty="0">
                <a:latin typeface="Calibri"/>
                <a:cs typeface="Calibri"/>
              </a:rPr>
              <a:t> during transmission.</a:t>
            </a:r>
            <a:endParaRPr sz="2800">
              <a:latin typeface="Calibri"/>
              <a:cs typeface="Calibri"/>
            </a:endParaRPr>
          </a:p>
          <a:p>
            <a:pPr marL="356870" marR="5080" indent="-344805">
              <a:lnSpc>
                <a:spcPct val="100000"/>
              </a:lnSpc>
              <a:spcBef>
                <a:spcPts val="675"/>
              </a:spcBef>
              <a:buFont typeface="Arial MT"/>
              <a:buChar char="•"/>
              <a:tabLst>
                <a:tab pos="356870" algn="l"/>
                <a:tab pos="357505" algn="l"/>
              </a:tabLst>
            </a:pPr>
            <a:r>
              <a:rPr sz="2800" spc="-15" dirty="0">
                <a:latin typeface="Calibri"/>
                <a:cs typeface="Calibri"/>
              </a:rPr>
              <a:t>For </a:t>
            </a:r>
            <a:r>
              <a:rPr sz="2800" spc="-5" dirty="0">
                <a:latin typeface="Calibri"/>
                <a:cs typeface="Calibri"/>
              </a:rPr>
              <a:t>reliable </a:t>
            </a:r>
            <a:r>
              <a:rPr sz="2800" spc="-10" dirty="0">
                <a:latin typeface="Calibri"/>
                <a:cs typeface="Calibri"/>
              </a:rPr>
              <a:t>communication, </a:t>
            </a:r>
            <a:r>
              <a:rPr sz="2800" spc="-15" dirty="0">
                <a:latin typeface="Calibri"/>
                <a:cs typeface="Calibri"/>
              </a:rPr>
              <a:t>errors </a:t>
            </a:r>
            <a:r>
              <a:rPr sz="2800" spc="-10" dirty="0">
                <a:latin typeface="Calibri"/>
                <a:cs typeface="Calibri"/>
              </a:rPr>
              <a:t>must </a:t>
            </a:r>
            <a:r>
              <a:rPr sz="2800" spc="-5" dirty="0">
                <a:latin typeface="Calibri"/>
                <a:cs typeface="Calibri"/>
              </a:rPr>
              <a:t>be </a:t>
            </a:r>
            <a:r>
              <a:rPr sz="2800" spc="-15" dirty="0">
                <a:latin typeface="Calibri"/>
                <a:cs typeface="Calibri"/>
              </a:rPr>
              <a:t>detected </a:t>
            </a:r>
            <a:r>
              <a:rPr sz="2800" spc="-620" dirty="0">
                <a:latin typeface="Calibri"/>
                <a:cs typeface="Calibri"/>
              </a:rPr>
              <a:t> </a:t>
            </a:r>
            <a:r>
              <a:rPr sz="2800" dirty="0">
                <a:latin typeface="Calibri"/>
                <a:cs typeface="Calibri"/>
              </a:rPr>
              <a:t>and</a:t>
            </a:r>
            <a:r>
              <a:rPr sz="2800" spc="-5" dirty="0">
                <a:latin typeface="Calibri"/>
                <a:cs typeface="Calibri"/>
              </a:rPr>
              <a:t> </a:t>
            </a:r>
            <a:r>
              <a:rPr sz="2800" spc="-15" dirty="0">
                <a:latin typeface="Calibri"/>
                <a:cs typeface="Calibri"/>
              </a:rPr>
              <a:t>corrected.</a:t>
            </a:r>
            <a:endParaRPr sz="28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9854" y="529209"/>
            <a:ext cx="2844800" cy="574040"/>
          </a:xfrm>
          <a:prstGeom prst="rect">
            <a:avLst/>
          </a:prstGeom>
        </p:spPr>
        <p:txBody>
          <a:bodyPr vert="horz" wrap="square" lIns="0" tIns="12700" rIns="0" bIns="0" rtlCol="0">
            <a:spAutoFit/>
          </a:bodyPr>
          <a:lstStyle/>
          <a:p>
            <a:pPr marL="12700">
              <a:lnSpc>
                <a:spcPct val="100000"/>
              </a:lnSpc>
              <a:spcBef>
                <a:spcPts val="100"/>
              </a:spcBef>
            </a:pPr>
            <a:r>
              <a:rPr sz="3600" spc="-25" dirty="0"/>
              <a:t>Types</a:t>
            </a:r>
            <a:r>
              <a:rPr sz="3600" spc="-45" dirty="0"/>
              <a:t> </a:t>
            </a:r>
            <a:r>
              <a:rPr sz="3600" spc="5" dirty="0"/>
              <a:t>of</a:t>
            </a:r>
            <a:r>
              <a:rPr sz="3600" spc="-45" dirty="0"/>
              <a:t> </a:t>
            </a:r>
            <a:r>
              <a:rPr sz="3600" spc="-20" dirty="0"/>
              <a:t>errors</a:t>
            </a:r>
            <a:endParaRPr sz="3600"/>
          </a:p>
        </p:txBody>
      </p:sp>
      <p:pic>
        <p:nvPicPr>
          <p:cNvPr id="3" name="object 3"/>
          <p:cNvPicPr/>
          <p:nvPr/>
        </p:nvPicPr>
        <p:blipFill>
          <a:blip r:embed="rId2" cstate="print"/>
          <a:stretch>
            <a:fillRect/>
          </a:stretch>
        </p:blipFill>
        <p:spPr>
          <a:xfrm>
            <a:off x="914400" y="2606039"/>
            <a:ext cx="7772400" cy="225551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2438537"/>
            <a:ext cx="8577072" cy="1755770"/>
          </a:xfrm>
          <a:prstGeom prst="rect">
            <a:avLst/>
          </a:prstGeom>
        </p:spPr>
      </p:pic>
      <p:sp>
        <p:nvSpPr>
          <p:cNvPr id="3" name="object 3"/>
          <p:cNvSpPr txBox="1">
            <a:spLocks noGrp="1"/>
          </p:cNvSpPr>
          <p:nvPr>
            <p:ph type="title"/>
          </p:nvPr>
        </p:nvSpPr>
        <p:spPr>
          <a:xfrm>
            <a:off x="2877439" y="475616"/>
            <a:ext cx="4219575" cy="866140"/>
          </a:xfrm>
          <a:prstGeom prst="rect">
            <a:avLst/>
          </a:prstGeom>
        </p:spPr>
        <p:txBody>
          <a:bodyPr vert="horz" wrap="square" lIns="0" tIns="41910" rIns="0" bIns="0" rtlCol="0">
            <a:spAutoFit/>
          </a:bodyPr>
          <a:lstStyle/>
          <a:p>
            <a:pPr marL="12700">
              <a:lnSpc>
                <a:spcPct val="100000"/>
              </a:lnSpc>
              <a:spcBef>
                <a:spcPts val="330"/>
              </a:spcBef>
            </a:pPr>
            <a:r>
              <a:rPr spc="-5" dirty="0"/>
              <a:t>Single-bit</a:t>
            </a:r>
            <a:r>
              <a:rPr spc="-10" dirty="0"/>
              <a:t> </a:t>
            </a:r>
            <a:r>
              <a:rPr spc="-20" dirty="0"/>
              <a:t>error</a:t>
            </a:r>
          </a:p>
          <a:p>
            <a:pPr marL="12700">
              <a:lnSpc>
                <a:spcPct val="100000"/>
              </a:lnSpc>
              <a:spcBef>
                <a:spcPts val="145"/>
              </a:spcBef>
            </a:pPr>
            <a:r>
              <a:rPr sz="2000" b="0" spc="-5" dirty="0">
                <a:latin typeface="Arial MT"/>
                <a:cs typeface="Arial MT"/>
              </a:rPr>
              <a:t>Only</a:t>
            </a:r>
            <a:r>
              <a:rPr sz="2000" b="0" spc="5" dirty="0">
                <a:latin typeface="Arial MT"/>
                <a:cs typeface="Arial MT"/>
              </a:rPr>
              <a:t> </a:t>
            </a:r>
            <a:r>
              <a:rPr sz="2000" b="0" spc="-5" dirty="0">
                <a:latin typeface="Arial MT"/>
                <a:cs typeface="Arial MT"/>
              </a:rPr>
              <a:t>one</a:t>
            </a:r>
            <a:r>
              <a:rPr sz="2000" b="0" spc="5" dirty="0">
                <a:latin typeface="Arial MT"/>
                <a:cs typeface="Arial MT"/>
              </a:rPr>
              <a:t> </a:t>
            </a:r>
            <a:r>
              <a:rPr sz="2000" b="0" spc="-10" dirty="0">
                <a:latin typeface="Arial MT"/>
                <a:cs typeface="Arial MT"/>
              </a:rPr>
              <a:t>bit</a:t>
            </a:r>
            <a:r>
              <a:rPr sz="2000" b="0" spc="20" dirty="0">
                <a:latin typeface="Arial MT"/>
                <a:cs typeface="Arial MT"/>
              </a:rPr>
              <a:t> </a:t>
            </a:r>
            <a:r>
              <a:rPr sz="2000" b="0" spc="-10" dirty="0">
                <a:latin typeface="Arial MT"/>
                <a:cs typeface="Arial MT"/>
              </a:rPr>
              <a:t>in</a:t>
            </a:r>
            <a:r>
              <a:rPr sz="2000" b="0" spc="10" dirty="0">
                <a:latin typeface="Arial MT"/>
                <a:cs typeface="Arial MT"/>
              </a:rPr>
              <a:t> </a:t>
            </a:r>
            <a:r>
              <a:rPr sz="2000" b="0" spc="-5" dirty="0">
                <a:latin typeface="Arial MT"/>
                <a:cs typeface="Arial MT"/>
              </a:rPr>
              <a:t>the</a:t>
            </a:r>
            <a:r>
              <a:rPr sz="2000" b="0" spc="10" dirty="0">
                <a:latin typeface="Arial MT"/>
                <a:cs typeface="Arial MT"/>
              </a:rPr>
              <a:t> </a:t>
            </a:r>
            <a:r>
              <a:rPr sz="2000" b="0" spc="-5" dirty="0">
                <a:latin typeface="Arial MT"/>
                <a:cs typeface="Arial MT"/>
              </a:rPr>
              <a:t>data</a:t>
            </a:r>
            <a:r>
              <a:rPr sz="2000" b="0" spc="5" dirty="0">
                <a:latin typeface="Arial MT"/>
                <a:cs typeface="Arial MT"/>
              </a:rPr>
              <a:t> </a:t>
            </a:r>
            <a:r>
              <a:rPr sz="2000" b="0" spc="-10" dirty="0">
                <a:latin typeface="Arial MT"/>
                <a:cs typeface="Arial MT"/>
              </a:rPr>
              <a:t>unit</a:t>
            </a:r>
            <a:r>
              <a:rPr sz="2000" b="0" spc="15" dirty="0">
                <a:latin typeface="Arial MT"/>
                <a:cs typeface="Arial MT"/>
              </a:rPr>
              <a:t> </a:t>
            </a:r>
            <a:r>
              <a:rPr sz="2000" b="0" spc="-5" dirty="0">
                <a:latin typeface="Arial MT"/>
                <a:cs typeface="Arial MT"/>
              </a:rPr>
              <a:t>changes.</a:t>
            </a:r>
            <a:endParaRPr sz="20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0311" y="2511718"/>
            <a:ext cx="8708136" cy="1985522"/>
          </a:xfrm>
          <a:prstGeom prst="rect">
            <a:avLst/>
          </a:prstGeom>
        </p:spPr>
      </p:pic>
      <p:sp>
        <p:nvSpPr>
          <p:cNvPr id="3" name="object 3"/>
          <p:cNvSpPr txBox="1">
            <a:spLocks noGrp="1"/>
          </p:cNvSpPr>
          <p:nvPr>
            <p:ph type="title"/>
          </p:nvPr>
        </p:nvSpPr>
        <p:spPr>
          <a:xfrm>
            <a:off x="2725039" y="353390"/>
            <a:ext cx="2985770" cy="512445"/>
          </a:xfrm>
          <a:prstGeom prst="rect">
            <a:avLst/>
          </a:prstGeom>
        </p:spPr>
        <p:txBody>
          <a:bodyPr vert="horz" wrap="square" lIns="0" tIns="12065" rIns="0" bIns="0" rtlCol="0">
            <a:spAutoFit/>
          </a:bodyPr>
          <a:lstStyle/>
          <a:p>
            <a:pPr marL="12700">
              <a:lnSpc>
                <a:spcPct val="100000"/>
              </a:lnSpc>
              <a:spcBef>
                <a:spcPts val="95"/>
              </a:spcBef>
            </a:pPr>
            <a:r>
              <a:rPr spc="-5" dirty="0"/>
              <a:t>Multiple-bit</a:t>
            </a:r>
            <a:r>
              <a:rPr spc="-25" dirty="0"/>
              <a:t> </a:t>
            </a:r>
            <a:r>
              <a:rPr spc="-20" dirty="0"/>
              <a:t>error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56948"/>
            <a:ext cx="7632192" cy="2976968"/>
          </a:xfrm>
          <a:prstGeom prst="rect">
            <a:avLst/>
          </a:prstGeom>
        </p:spPr>
      </p:pic>
      <p:sp>
        <p:nvSpPr>
          <p:cNvPr id="3" name="object 3"/>
          <p:cNvSpPr txBox="1">
            <a:spLocks noGrp="1"/>
          </p:cNvSpPr>
          <p:nvPr>
            <p:ph type="title"/>
          </p:nvPr>
        </p:nvSpPr>
        <p:spPr>
          <a:xfrm>
            <a:off x="535330" y="281583"/>
            <a:ext cx="6121400" cy="866140"/>
          </a:xfrm>
          <a:prstGeom prst="rect">
            <a:avLst/>
          </a:prstGeom>
        </p:spPr>
        <p:txBody>
          <a:bodyPr vert="horz" wrap="square" lIns="0" tIns="42545" rIns="0" bIns="0" rtlCol="0">
            <a:spAutoFit/>
          </a:bodyPr>
          <a:lstStyle/>
          <a:p>
            <a:pPr marL="12700">
              <a:lnSpc>
                <a:spcPct val="100000"/>
              </a:lnSpc>
              <a:spcBef>
                <a:spcPts val="335"/>
              </a:spcBef>
            </a:pPr>
            <a:r>
              <a:rPr spc="-30" dirty="0"/>
              <a:t>Burst</a:t>
            </a:r>
            <a:r>
              <a:rPr spc="10" dirty="0"/>
              <a:t> </a:t>
            </a:r>
            <a:r>
              <a:rPr spc="-20" dirty="0"/>
              <a:t>error</a:t>
            </a:r>
          </a:p>
          <a:p>
            <a:pPr marL="12700">
              <a:lnSpc>
                <a:spcPct val="100000"/>
              </a:lnSpc>
              <a:spcBef>
                <a:spcPts val="145"/>
              </a:spcBef>
            </a:pPr>
            <a:r>
              <a:rPr sz="2000" b="0" spc="-10" dirty="0">
                <a:solidFill>
                  <a:srgbClr val="00279F"/>
                </a:solidFill>
                <a:latin typeface="Arial MT"/>
                <a:cs typeface="Arial MT"/>
              </a:rPr>
              <a:t>Means</a:t>
            </a:r>
            <a:r>
              <a:rPr sz="2000" b="0" spc="25" dirty="0">
                <a:solidFill>
                  <a:srgbClr val="00279F"/>
                </a:solidFill>
                <a:latin typeface="Arial MT"/>
                <a:cs typeface="Arial MT"/>
              </a:rPr>
              <a:t> </a:t>
            </a:r>
            <a:r>
              <a:rPr sz="2000" b="0" spc="-15" dirty="0">
                <a:solidFill>
                  <a:srgbClr val="00279F"/>
                </a:solidFill>
                <a:latin typeface="Arial MT"/>
                <a:cs typeface="Arial MT"/>
              </a:rPr>
              <a:t>two</a:t>
            </a:r>
            <a:r>
              <a:rPr sz="2000" b="0" spc="35" dirty="0">
                <a:solidFill>
                  <a:srgbClr val="00279F"/>
                </a:solidFill>
                <a:latin typeface="Arial MT"/>
                <a:cs typeface="Arial MT"/>
              </a:rPr>
              <a:t> </a:t>
            </a:r>
            <a:r>
              <a:rPr sz="2000" b="0" spc="-5" dirty="0">
                <a:solidFill>
                  <a:srgbClr val="00279F"/>
                </a:solidFill>
                <a:latin typeface="Arial MT"/>
                <a:cs typeface="Arial MT"/>
              </a:rPr>
              <a:t>or</a:t>
            </a:r>
            <a:r>
              <a:rPr sz="2000" b="0" spc="-30" dirty="0">
                <a:solidFill>
                  <a:srgbClr val="00279F"/>
                </a:solidFill>
                <a:latin typeface="Arial MT"/>
                <a:cs typeface="Arial MT"/>
              </a:rPr>
              <a:t> </a:t>
            </a:r>
            <a:r>
              <a:rPr sz="2000" b="0" spc="5" dirty="0">
                <a:solidFill>
                  <a:srgbClr val="00279F"/>
                </a:solidFill>
                <a:latin typeface="Arial MT"/>
                <a:cs typeface="Arial MT"/>
              </a:rPr>
              <a:t>more</a:t>
            </a:r>
            <a:r>
              <a:rPr sz="2000" b="0" spc="-25" dirty="0">
                <a:solidFill>
                  <a:srgbClr val="00279F"/>
                </a:solidFill>
                <a:latin typeface="Arial MT"/>
                <a:cs typeface="Arial MT"/>
              </a:rPr>
              <a:t> </a:t>
            </a:r>
            <a:r>
              <a:rPr sz="2000" b="0" spc="-10" dirty="0">
                <a:solidFill>
                  <a:srgbClr val="00279F"/>
                </a:solidFill>
                <a:latin typeface="Arial MT"/>
                <a:cs typeface="Arial MT"/>
              </a:rPr>
              <a:t>bits</a:t>
            </a:r>
            <a:r>
              <a:rPr sz="2000" b="0" spc="20" dirty="0">
                <a:solidFill>
                  <a:srgbClr val="00279F"/>
                </a:solidFill>
                <a:latin typeface="Arial MT"/>
                <a:cs typeface="Arial MT"/>
              </a:rPr>
              <a:t> </a:t>
            </a:r>
            <a:r>
              <a:rPr sz="2000" b="0" spc="-10" dirty="0">
                <a:solidFill>
                  <a:srgbClr val="00279F"/>
                </a:solidFill>
                <a:latin typeface="Arial MT"/>
                <a:cs typeface="Arial MT"/>
              </a:rPr>
              <a:t>in</a:t>
            </a:r>
            <a:r>
              <a:rPr sz="2000" b="0" spc="10" dirty="0">
                <a:solidFill>
                  <a:srgbClr val="00279F"/>
                </a:solidFill>
                <a:latin typeface="Arial MT"/>
                <a:cs typeface="Arial MT"/>
              </a:rPr>
              <a:t> </a:t>
            </a:r>
            <a:r>
              <a:rPr sz="2000" b="0" spc="-10" dirty="0">
                <a:solidFill>
                  <a:srgbClr val="00279F"/>
                </a:solidFill>
                <a:latin typeface="Arial MT"/>
                <a:cs typeface="Arial MT"/>
              </a:rPr>
              <a:t>the data</a:t>
            </a:r>
            <a:r>
              <a:rPr sz="2000" b="0" spc="15" dirty="0">
                <a:solidFill>
                  <a:srgbClr val="00279F"/>
                </a:solidFill>
                <a:latin typeface="Arial MT"/>
                <a:cs typeface="Arial MT"/>
              </a:rPr>
              <a:t> </a:t>
            </a:r>
            <a:r>
              <a:rPr sz="2000" b="0" spc="-10" dirty="0">
                <a:solidFill>
                  <a:srgbClr val="00279F"/>
                </a:solidFill>
                <a:latin typeface="Arial MT"/>
                <a:cs typeface="Arial MT"/>
              </a:rPr>
              <a:t>unit</a:t>
            </a:r>
            <a:r>
              <a:rPr sz="2000" b="0" spc="15" dirty="0">
                <a:solidFill>
                  <a:srgbClr val="00279F"/>
                </a:solidFill>
                <a:latin typeface="Arial MT"/>
                <a:cs typeface="Arial MT"/>
              </a:rPr>
              <a:t> </a:t>
            </a:r>
            <a:r>
              <a:rPr sz="2000" b="0" spc="-10" dirty="0">
                <a:solidFill>
                  <a:srgbClr val="00279F"/>
                </a:solidFill>
                <a:latin typeface="Arial MT"/>
                <a:cs typeface="Arial MT"/>
              </a:rPr>
              <a:t>have</a:t>
            </a:r>
            <a:r>
              <a:rPr sz="2000" b="0" spc="35" dirty="0">
                <a:solidFill>
                  <a:srgbClr val="00279F"/>
                </a:solidFill>
                <a:latin typeface="Arial MT"/>
                <a:cs typeface="Arial MT"/>
              </a:rPr>
              <a:t> </a:t>
            </a:r>
            <a:r>
              <a:rPr sz="2000" b="0" spc="-10" dirty="0">
                <a:solidFill>
                  <a:srgbClr val="00279F"/>
                </a:solidFill>
                <a:latin typeface="Arial MT"/>
                <a:cs typeface="Arial MT"/>
              </a:rPr>
              <a:t>changed.</a:t>
            </a:r>
            <a:endParaRPr sz="2000">
              <a:latin typeface="Arial MT"/>
              <a:cs typeface="Arial MT"/>
            </a:endParaRPr>
          </a:p>
        </p:txBody>
      </p:sp>
      <p:sp>
        <p:nvSpPr>
          <p:cNvPr id="4" name="object 4"/>
          <p:cNvSpPr txBox="1"/>
          <p:nvPr/>
        </p:nvSpPr>
        <p:spPr>
          <a:xfrm>
            <a:off x="535330" y="1428064"/>
            <a:ext cx="6978015" cy="635000"/>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00279F"/>
                </a:solidFill>
                <a:latin typeface="Arial MT"/>
                <a:cs typeface="Arial MT"/>
              </a:rPr>
              <a:t>The</a:t>
            </a:r>
            <a:r>
              <a:rPr sz="2000" spc="-15" dirty="0">
                <a:solidFill>
                  <a:srgbClr val="00279F"/>
                </a:solidFill>
                <a:latin typeface="Arial MT"/>
                <a:cs typeface="Arial MT"/>
              </a:rPr>
              <a:t> </a:t>
            </a:r>
            <a:r>
              <a:rPr sz="2000" u="heavy" spc="-10" dirty="0">
                <a:solidFill>
                  <a:srgbClr val="00279F"/>
                </a:solidFill>
                <a:uFill>
                  <a:solidFill>
                    <a:srgbClr val="00279F"/>
                  </a:solidFill>
                </a:uFill>
                <a:latin typeface="Arial MT"/>
                <a:cs typeface="Arial MT"/>
              </a:rPr>
              <a:t>length</a:t>
            </a:r>
            <a:r>
              <a:rPr sz="2000" u="heavy" spc="40" dirty="0">
                <a:solidFill>
                  <a:srgbClr val="00279F"/>
                </a:solidFill>
                <a:uFill>
                  <a:solidFill>
                    <a:srgbClr val="00279F"/>
                  </a:solidFill>
                </a:uFill>
                <a:latin typeface="Arial MT"/>
                <a:cs typeface="Arial MT"/>
              </a:rPr>
              <a:t> </a:t>
            </a:r>
            <a:r>
              <a:rPr sz="2000" u="heavy" spc="-5" dirty="0">
                <a:solidFill>
                  <a:srgbClr val="00279F"/>
                </a:solidFill>
                <a:uFill>
                  <a:solidFill>
                    <a:srgbClr val="00279F"/>
                  </a:solidFill>
                </a:uFill>
                <a:latin typeface="Arial MT"/>
                <a:cs typeface="Arial MT"/>
              </a:rPr>
              <a:t>of</a:t>
            </a:r>
            <a:r>
              <a:rPr sz="2000" u="heavy" spc="-10" dirty="0">
                <a:solidFill>
                  <a:srgbClr val="00279F"/>
                </a:solidFill>
                <a:uFill>
                  <a:solidFill>
                    <a:srgbClr val="00279F"/>
                  </a:solidFill>
                </a:uFill>
                <a:latin typeface="Arial MT"/>
                <a:cs typeface="Arial MT"/>
              </a:rPr>
              <a:t> the</a:t>
            </a:r>
            <a:r>
              <a:rPr sz="2000" u="heavy" spc="-5" dirty="0">
                <a:solidFill>
                  <a:srgbClr val="00279F"/>
                </a:solidFill>
                <a:uFill>
                  <a:solidFill>
                    <a:srgbClr val="00279F"/>
                  </a:solidFill>
                </a:uFill>
                <a:latin typeface="Arial MT"/>
                <a:cs typeface="Arial MT"/>
              </a:rPr>
              <a:t> burst</a:t>
            </a:r>
            <a:r>
              <a:rPr sz="2000" spc="10" dirty="0">
                <a:solidFill>
                  <a:srgbClr val="00279F"/>
                </a:solidFill>
                <a:latin typeface="Arial MT"/>
                <a:cs typeface="Arial MT"/>
              </a:rPr>
              <a:t> </a:t>
            </a:r>
            <a:r>
              <a:rPr sz="2000" spc="-10" dirty="0">
                <a:solidFill>
                  <a:srgbClr val="00279F"/>
                </a:solidFill>
                <a:latin typeface="Arial MT"/>
                <a:cs typeface="Arial MT"/>
              </a:rPr>
              <a:t>is</a:t>
            </a:r>
            <a:r>
              <a:rPr sz="2000" spc="35" dirty="0">
                <a:solidFill>
                  <a:srgbClr val="00279F"/>
                </a:solidFill>
                <a:latin typeface="Arial MT"/>
                <a:cs typeface="Arial MT"/>
              </a:rPr>
              <a:t> </a:t>
            </a:r>
            <a:r>
              <a:rPr sz="2000" dirty="0">
                <a:solidFill>
                  <a:srgbClr val="00279F"/>
                </a:solidFill>
                <a:latin typeface="Arial MT"/>
                <a:cs typeface="Arial MT"/>
              </a:rPr>
              <a:t>measured</a:t>
            </a:r>
            <a:r>
              <a:rPr sz="2000" spc="-30" dirty="0">
                <a:solidFill>
                  <a:srgbClr val="00279F"/>
                </a:solidFill>
                <a:latin typeface="Arial MT"/>
                <a:cs typeface="Arial MT"/>
              </a:rPr>
              <a:t> </a:t>
            </a:r>
            <a:r>
              <a:rPr sz="2000" dirty="0">
                <a:solidFill>
                  <a:srgbClr val="00279F"/>
                </a:solidFill>
                <a:latin typeface="Arial MT"/>
                <a:cs typeface="Arial MT"/>
              </a:rPr>
              <a:t>from</a:t>
            </a:r>
            <a:r>
              <a:rPr sz="2000" spc="-35" dirty="0">
                <a:solidFill>
                  <a:srgbClr val="00279F"/>
                </a:solidFill>
                <a:latin typeface="Arial MT"/>
                <a:cs typeface="Arial MT"/>
              </a:rPr>
              <a:t> </a:t>
            </a:r>
            <a:r>
              <a:rPr sz="2000" spc="-5" dirty="0">
                <a:solidFill>
                  <a:srgbClr val="00279F"/>
                </a:solidFill>
                <a:latin typeface="Arial MT"/>
                <a:cs typeface="Arial MT"/>
              </a:rPr>
              <a:t>the</a:t>
            </a:r>
            <a:r>
              <a:rPr sz="2000" dirty="0">
                <a:solidFill>
                  <a:srgbClr val="00279F"/>
                </a:solidFill>
                <a:latin typeface="Arial MT"/>
                <a:cs typeface="Arial MT"/>
              </a:rPr>
              <a:t> first</a:t>
            </a:r>
            <a:r>
              <a:rPr sz="2000" spc="-25" dirty="0">
                <a:solidFill>
                  <a:srgbClr val="00279F"/>
                </a:solidFill>
                <a:latin typeface="Arial MT"/>
                <a:cs typeface="Arial MT"/>
              </a:rPr>
              <a:t> </a:t>
            </a:r>
            <a:r>
              <a:rPr sz="2000" spc="-5" dirty="0">
                <a:solidFill>
                  <a:srgbClr val="00279F"/>
                </a:solidFill>
                <a:latin typeface="Arial MT"/>
                <a:cs typeface="Arial MT"/>
              </a:rPr>
              <a:t>corrupted</a:t>
            </a:r>
            <a:r>
              <a:rPr sz="2000" spc="20" dirty="0">
                <a:solidFill>
                  <a:srgbClr val="00279F"/>
                </a:solidFill>
                <a:latin typeface="Arial MT"/>
                <a:cs typeface="Arial MT"/>
              </a:rPr>
              <a:t> </a:t>
            </a:r>
            <a:r>
              <a:rPr sz="2000" spc="-10" dirty="0">
                <a:solidFill>
                  <a:srgbClr val="00279F"/>
                </a:solidFill>
                <a:latin typeface="Arial MT"/>
                <a:cs typeface="Arial MT"/>
              </a:rPr>
              <a:t>bit</a:t>
            </a:r>
            <a:endParaRPr sz="2000">
              <a:latin typeface="Arial MT"/>
              <a:cs typeface="Arial MT"/>
            </a:endParaRPr>
          </a:p>
          <a:p>
            <a:pPr marL="12700">
              <a:lnSpc>
                <a:spcPct val="100000"/>
              </a:lnSpc>
            </a:pPr>
            <a:r>
              <a:rPr sz="2000" spc="-5" dirty="0">
                <a:solidFill>
                  <a:srgbClr val="00279F"/>
                </a:solidFill>
                <a:latin typeface="Arial MT"/>
                <a:cs typeface="Arial MT"/>
              </a:rPr>
              <a:t>to</a:t>
            </a:r>
            <a:r>
              <a:rPr sz="2000" spc="-25" dirty="0">
                <a:solidFill>
                  <a:srgbClr val="00279F"/>
                </a:solidFill>
                <a:latin typeface="Arial MT"/>
                <a:cs typeface="Arial MT"/>
              </a:rPr>
              <a:t> </a:t>
            </a:r>
            <a:r>
              <a:rPr sz="2000" spc="-5" dirty="0">
                <a:solidFill>
                  <a:srgbClr val="00279F"/>
                </a:solidFill>
                <a:latin typeface="Arial MT"/>
                <a:cs typeface="Arial MT"/>
              </a:rPr>
              <a:t>the</a:t>
            </a:r>
            <a:r>
              <a:rPr sz="2000" dirty="0">
                <a:solidFill>
                  <a:srgbClr val="00279F"/>
                </a:solidFill>
                <a:latin typeface="Arial MT"/>
                <a:cs typeface="Arial MT"/>
              </a:rPr>
              <a:t> </a:t>
            </a:r>
            <a:r>
              <a:rPr sz="2000" spc="-5" dirty="0">
                <a:solidFill>
                  <a:srgbClr val="00279F"/>
                </a:solidFill>
                <a:latin typeface="Arial MT"/>
                <a:cs typeface="Arial MT"/>
              </a:rPr>
              <a:t>last</a:t>
            </a:r>
            <a:r>
              <a:rPr sz="2000" spc="-20" dirty="0">
                <a:solidFill>
                  <a:srgbClr val="00279F"/>
                </a:solidFill>
                <a:latin typeface="Arial MT"/>
                <a:cs typeface="Arial MT"/>
              </a:rPr>
              <a:t> </a:t>
            </a:r>
            <a:r>
              <a:rPr sz="2000" spc="-5" dirty="0">
                <a:solidFill>
                  <a:srgbClr val="00279F"/>
                </a:solidFill>
                <a:latin typeface="Arial MT"/>
                <a:cs typeface="Arial MT"/>
              </a:rPr>
              <a:t>corrupted</a:t>
            </a:r>
            <a:r>
              <a:rPr sz="2000" dirty="0">
                <a:solidFill>
                  <a:srgbClr val="00279F"/>
                </a:solidFill>
                <a:latin typeface="Arial MT"/>
                <a:cs typeface="Arial MT"/>
              </a:rPr>
              <a:t> </a:t>
            </a:r>
            <a:r>
              <a:rPr sz="2000" spc="-10" dirty="0">
                <a:solidFill>
                  <a:srgbClr val="00279F"/>
                </a:solidFill>
                <a:latin typeface="Arial MT"/>
                <a:cs typeface="Arial MT"/>
              </a:rPr>
              <a:t>bit.</a:t>
            </a:r>
            <a:endParaRPr sz="2000">
              <a:latin typeface="Arial MT"/>
              <a:cs typeface="Arial MT"/>
            </a:endParaRPr>
          </a:p>
        </p:txBody>
      </p:sp>
      <p:sp>
        <p:nvSpPr>
          <p:cNvPr id="5" name="object 5"/>
          <p:cNvSpPr txBox="1"/>
          <p:nvPr/>
        </p:nvSpPr>
        <p:spPr>
          <a:xfrm>
            <a:off x="612444" y="5201488"/>
            <a:ext cx="7942580" cy="1305560"/>
          </a:xfrm>
          <a:prstGeom prst="rect">
            <a:avLst/>
          </a:prstGeom>
        </p:spPr>
        <p:txBody>
          <a:bodyPr vert="horz" wrap="square" lIns="0" tIns="12065" rIns="0" bIns="0" rtlCol="0">
            <a:spAutoFit/>
          </a:bodyPr>
          <a:lstStyle/>
          <a:p>
            <a:pPr marL="356870" indent="-344805">
              <a:lnSpc>
                <a:spcPct val="100000"/>
              </a:lnSpc>
              <a:spcBef>
                <a:spcPts val="95"/>
              </a:spcBef>
              <a:buFont typeface="Arial MT"/>
              <a:buChar char="•"/>
              <a:tabLst>
                <a:tab pos="356870" algn="l"/>
                <a:tab pos="357505" algn="l"/>
              </a:tabLst>
            </a:pPr>
            <a:r>
              <a:rPr sz="2000" spc="-10" dirty="0">
                <a:latin typeface="Calibri"/>
                <a:cs typeface="Calibri"/>
              </a:rPr>
              <a:t>The</a:t>
            </a:r>
            <a:r>
              <a:rPr sz="2000" spc="10" dirty="0">
                <a:latin typeface="Calibri"/>
                <a:cs typeface="Calibri"/>
              </a:rPr>
              <a:t> </a:t>
            </a:r>
            <a:r>
              <a:rPr sz="2000" spc="-5" dirty="0">
                <a:latin typeface="Calibri"/>
                <a:cs typeface="Calibri"/>
              </a:rPr>
              <a:t>number</a:t>
            </a:r>
            <a:r>
              <a:rPr sz="2000" dirty="0">
                <a:latin typeface="Calibri"/>
                <a:cs typeface="Calibri"/>
              </a:rPr>
              <a:t> of</a:t>
            </a:r>
            <a:r>
              <a:rPr sz="2000" spc="-10" dirty="0">
                <a:latin typeface="Calibri"/>
                <a:cs typeface="Calibri"/>
              </a:rPr>
              <a:t> </a:t>
            </a:r>
            <a:r>
              <a:rPr sz="2000" dirty="0">
                <a:latin typeface="Calibri"/>
                <a:cs typeface="Calibri"/>
              </a:rPr>
              <a:t>bits</a:t>
            </a:r>
            <a:r>
              <a:rPr sz="2000" spc="10" dirty="0">
                <a:latin typeface="Calibri"/>
                <a:cs typeface="Calibri"/>
              </a:rPr>
              <a:t> </a:t>
            </a:r>
            <a:r>
              <a:rPr sz="2000" spc="-20" dirty="0">
                <a:latin typeface="Calibri"/>
                <a:cs typeface="Calibri"/>
              </a:rPr>
              <a:t>affected</a:t>
            </a:r>
            <a:r>
              <a:rPr sz="2000" spc="55" dirty="0">
                <a:latin typeface="Calibri"/>
                <a:cs typeface="Calibri"/>
              </a:rPr>
              <a:t> </a:t>
            </a:r>
            <a:r>
              <a:rPr sz="2000" spc="-5" dirty="0">
                <a:latin typeface="Calibri"/>
                <a:cs typeface="Calibri"/>
              </a:rPr>
              <a:t>depends</a:t>
            </a:r>
            <a:r>
              <a:rPr sz="2000" spc="10" dirty="0">
                <a:latin typeface="Calibri"/>
                <a:cs typeface="Calibri"/>
              </a:rPr>
              <a:t> </a:t>
            </a:r>
            <a:r>
              <a:rPr sz="2000" spc="-10" dirty="0">
                <a:latin typeface="Calibri"/>
                <a:cs typeface="Calibri"/>
              </a:rPr>
              <a:t>on</a:t>
            </a:r>
            <a:r>
              <a:rPr sz="2000" spc="-15" dirty="0">
                <a:latin typeface="Calibri"/>
                <a:cs typeface="Calibri"/>
              </a:rPr>
              <a:t> </a:t>
            </a:r>
            <a:r>
              <a:rPr sz="2000" dirty="0">
                <a:latin typeface="Calibri"/>
                <a:cs typeface="Calibri"/>
              </a:rPr>
              <a:t>the</a:t>
            </a:r>
            <a:r>
              <a:rPr sz="2000" spc="15" dirty="0">
                <a:latin typeface="Calibri"/>
                <a:cs typeface="Calibri"/>
              </a:rPr>
              <a:t> </a:t>
            </a:r>
            <a:r>
              <a:rPr sz="2000" spc="-15" dirty="0">
                <a:latin typeface="Calibri"/>
                <a:cs typeface="Calibri"/>
              </a:rPr>
              <a:t>data</a:t>
            </a:r>
            <a:r>
              <a:rPr sz="2000" spc="5" dirty="0">
                <a:latin typeface="Calibri"/>
                <a:cs typeface="Calibri"/>
              </a:rPr>
              <a:t> </a:t>
            </a:r>
            <a:r>
              <a:rPr sz="2000" spc="-25" dirty="0">
                <a:latin typeface="Calibri"/>
                <a:cs typeface="Calibri"/>
              </a:rPr>
              <a:t>rate</a:t>
            </a:r>
            <a:r>
              <a:rPr sz="2000" spc="10" dirty="0">
                <a:latin typeface="Calibri"/>
                <a:cs typeface="Calibri"/>
              </a:rPr>
              <a:t> </a:t>
            </a:r>
            <a:r>
              <a:rPr sz="2000" dirty="0">
                <a:latin typeface="Calibri"/>
                <a:cs typeface="Calibri"/>
              </a:rPr>
              <a:t>and </a:t>
            </a:r>
            <a:r>
              <a:rPr sz="2000" spc="-10" dirty="0">
                <a:latin typeface="Calibri"/>
                <a:cs typeface="Calibri"/>
              </a:rPr>
              <a:t>duration</a:t>
            </a:r>
            <a:r>
              <a:rPr sz="2000" spc="-15" dirty="0">
                <a:latin typeface="Calibri"/>
                <a:cs typeface="Calibri"/>
              </a:rPr>
              <a:t> </a:t>
            </a:r>
            <a:r>
              <a:rPr sz="2000" spc="-5" dirty="0">
                <a:latin typeface="Calibri"/>
                <a:cs typeface="Calibri"/>
              </a:rPr>
              <a:t>of</a:t>
            </a:r>
            <a:r>
              <a:rPr sz="2000" spc="15" dirty="0">
                <a:latin typeface="Calibri"/>
                <a:cs typeface="Calibri"/>
              </a:rPr>
              <a:t> </a:t>
            </a:r>
            <a:r>
              <a:rPr sz="2000" dirty="0">
                <a:latin typeface="Calibri"/>
                <a:cs typeface="Calibri"/>
              </a:rPr>
              <a:t>the</a:t>
            </a:r>
            <a:endParaRPr sz="2000">
              <a:latin typeface="Calibri"/>
              <a:cs typeface="Calibri"/>
            </a:endParaRPr>
          </a:p>
          <a:p>
            <a:pPr marL="356870">
              <a:lnSpc>
                <a:spcPct val="100000"/>
              </a:lnSpc>
            </a:pPr>
            <a:r>
              <a:rPr sz="2000" spc="-10" dirty="0">
                <a:latin typeface="Calibri"/>
                <a:cs typeface="Calibri"/>
              </a:rPr>
              <a:t>noise.</a:t>
            </a:r>
            <a:endParaRPr sz="2000">
              <a:latin typeface="Calibri"/>
              <a:cs typeface="Calibri"/>
            </a:endParaRPr>
          </a:p>
          <a:p>
            <a:pPr marL="356870" indent="-344805">
              <a:lnSpc>
                <a:spcPct val="100000"/>
              </a:lnSpc>
              <a:spcBef>
                <a:spcPts val="480"/>
              </a:spcBef>
              <a:buFont typeface="Arial MT"/>
              <a:buChar char="•"/>
              <a:tabLst>
                <a:tab pos="356870" algn="l"/>
                <a:tab pos="357505" algn="l"/>
              </a:tabLst>
            </a:pPr>
            <a:r>
              <a:rPr sz="2000" spc="-10" dirty="0">
                <a:latin typeface="Calibri"/>
                <a:cs typeface="Calibri"/>
              </a:rPr>
              <a:t>Example:</a:t>
            </a:r>
            <a:r>
              <a:rPr sz="2000" spc="45" dirty="0">
                <a:latin typeface="Calibri"/>
                <a:cs typeface="Calibri"/>
              </a:rPr>
              <a:t> </a:t>
            </a:r>
            <a:r>
              <a:rPr sz="2000" spc="-5" dirty="0">
                <a:latin typeface="Calibri"/>
                <a:cs typeface="Calibri"/>
              </a:rPr>
              <a:t>if</a:t>
            </a:r>
            <a:r>
              <a:rPr sz="2000" spc="-15" dirty="0">
                <a:latin typeface="Calibri"/>
                <a:cs typeface="Calibri"/>
              </a:rPr>
              <a:t> </a:t>
            </a:r>
            <a:r>
              <a:rPr sz="2000" spc="-20" dirty="0">
                <a:latin typeface="Calibri"/>
                <a:cs typeface="Calibri"/>
              </a:rPr>
              <a:t>we</a:t>
            </a:r>
            <a:r>
              <a:rPr sz="2000" spc="15" dirty="0">
                <a:latin typeface="Calibri"/>
                <a:cs typeface="Calibri"/>
              </a:rPr>
              <a:t> </a:t>
            </a:r>
            <a:r>
              <a:rPr sz="2000" spc="-10" dirty="0">
                <a:latin typeface="Calibri"/>
                <a:cs typeface="Calibri"/>
              </a:rPr>
              <a:t>are</a:t>
            </a:r>
            <a:r>
              <a:rPr sz="2000" spc="15" dirty="0">
                <a:latin typeface="Calibri"/>
                <a:cs typeface="Calibri"/>
              </a:rPr>
              <a:t> </a:t>
            </a:r>
            <a:r>
              <a:rPr sz="2000" spc="-5" dirty="0">
                <a:latin typeface="Calibri"/>
                <a:cs typeface="Calibri"/>
              </a:rPr>
              <a:t>sending</a:t>
            </a:r>
            <a:r>
              <a:rPr sz="2000" spc="20" dirty="0">
                <a:latin typeface="Calibri"/>
                <a:cs typeface="Calibri"/>
              </a:rPr>
              <a:t> </a:t>
            </a:r>
            <a:r>
              <a:rPr sz="2000" spc="-15" dirty="0">
                <a:latin typeface="Calibri"/>
                <a:cs typeface="Calibri"/>
              </a:rPr>
              <a:t>data</a:t>
            </a:r>
            <a:r>
              <a:rPr sz="2000" spc="5" dirty="0">
                <a:latin typeface="Calibri"/>
                <a:cs typeface="Calibri"/>
              </a:rPr>
              <a:t> </a:t>
            </a:r>
            <a:r>
              <a:rPr sz="2000" spc="-15" dirty="0">
                <a:latin typeface="Calibri"/>
                <a:cs typeface="Calibri"/>
              </a:rPr>
              <a:t>at</a:t>
            </a:r>
            <a:r>
              <a:rPr sz="2000" spc="5" dirty="0">
                <a:latin typeface="Calibri"/>
                <a:cs typeface="Calibri"/>
              </a:rPr>
              <a:t> </a:t>
            </a:r>
            <a:r>
              <a:rPr sz="2000" spc="-5" dirty="0">
                <a:latin typeface="Calibri"/>
                <a:cs typeface="Calibri"/>
              </a:rPr>
              <a:t>1 Kbps,</a:t>
            </a:r>
            <a:r>
              <a:rPr sz="2000" spc="5" dirty="0">
                <a:latin typeface="Calibri"/>
                <a:cs typeface="Calibri"/>
              </a:rPr>
              <a:t> </a:t>
            </a:r>
            <a:r>
              <a:rPr sz="2000" spc="-5" dirty="0">
                <a:latin typeface="Calibri"/>
                <a:cs typeface="Calibri"/>
              </a:rPr>
              <a:t>a</a:t>
            </a:r>
            <a:r>
              <a:rPr sz="2000" spc="-20" dirty="0">
                <a:latin typeface="Calibri"/>
                <a:cs typeface="Calibri"/>
              </a:rPr>
              <a:t> </a:t>
            </a:r>
            <a:r>
              <a:rPr sz="2000" spc="-10" dirty="0">
                <a:latin typeface="Calibri"/>
                <a:cs typeface="Calibri"/>
              </a:rPr>
              <a:t>noise</a:t>
            </a:r>
            <a:r>
              <a:rPr sz="2000" spc="15" dirty="0">
                <a:latin typeface="Calibri"/>
                <a:cs typeface="Calibri"/>
              </a:rPr>
              <a:t> </a:t>
            </a:r>
            <a:r>
              <a:rPr sz="2000" spc="-5" dirty="0">
                <a:latin typeface="Calibri"/>
                <a:cs typeface="Calibri"/>
              </a:rPr>
              <a:t>of 1/100</a:t>
            </a:r>
            <a:r>
              <a:rPr sz="2000" spc="20" dirty="0">
                <a:latin typeface="Calibri"/>
                <a:cs typeface="Calibri"/>
              </a:rPr>
              <a:t> </a:t>
            </a:r>
            <a:r>
              <a:rPr sz="2000" spc="-15" dirty="0">
                <a:latin typeface="Calibri"/>
                <a:cs typeface="Calibri"/>
              </a:rPr>
              <a:t>sec</a:t>
            </a:r>
            <a:r>
              <a:rPr sz="2000" spc="45" dirty="0">
                <a:latin typeface="Calibri"/>
                <a:cs typeface="Calibri"/>
              </a:rPr>
              <a:t> </a:t>
            </a:r>
            <a:r>
              <a:rPr sz="2000" spc="-15" dirty="0">
                <a:latin typeface="Calibri"/>
                <a:cs typeface="Calibri"/>
              </a:rPr>
              <a:t>can</a:t>
            </a:r>
            <a:r>
              <a:rPr sz="2000" spc="10" dirty="0">
                <a:latin typeface="Calibri"/>
                <a:cs typeface="Calibri"/>
              </a:rPr>
              <a:t> </a:t>
            </a:r>
            <a:r>
              <a:rPr sz="2000" spc="-20" dirty="0">
                <a:latin typeface="Calibri"/>
                <a:cs typeface="Calibri"/>
              </a:rPr>
              <a:t>affect</a:t>
            </a:r>
            <a:endParaRPr sz="2000">
              <a:latin typeface="Calibri"/>
              <a:cs typeface="Calibri"/>
            </a:endParaRPr>
          </a:p>
          <a:p>
            <a:pPr marL="356870">
              <a:lnSpc>
                <a:spcPct val="100000"/>
              </a:lnSpc>
              <a:spcBef>
                <a:spcPts val="5"/>
              </a:spcBef>
            </a:pPr>
            <a:r>
              <a:rPr sz="2000" spc="-5" dirty="0">
                <a:latin typeface="Calibri"/>
                <a:cs typeface="Calibri"/>
              </a:rPr>
              <a:t>10</a:t>
            </a:r>
            <a:r>
              <a:rPr sz="2000" spc="-45" dirty="0">
                <a:latin typeface="Calibri"/>
                <a:cs typeface="Calibri"/>
              </a:rPr>
              <a:t> </a:t>
            </a:r>
            <a:r>
              <a:rPr sz="2000" spc="-5" dirty="0">
                <a:latin typeface="Calibri"/>
                <a:cs typeface="Calibri"/>
              </a:rPr>
              <a:t>bits.</a:t>
            </a:r>
            <a:endParaRPr sz="20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7829" y="314070"/>
            <a:ext cx="3689350" cy="512445"/>
          </a:xfrm>
          <a:prstGeom prst="rect">
            <a:avLst/>
          </a:prstGeom>
        </p:spPr>
        <p:txBody>
          <a:bodyPr vert="horz" wrap="square" lIns="0" tIns="11430" rIns="0" bIns="0" rtlCol="0">
            <a:spAutoFit/>
          </a:bodyPr>
          <a:lstStyle/>
          <a:p>
            <a:pPr marL="12700">
              <a:lnSpc>
                <a:spcPct val="100000"/>
              </a:lnSpc>
              <a:spcBef>
                <a:spcPts val="90"/>
              </a:spcBef>
            </a:pPr>
            <a:r>
              <a:rPr spc="-15" dirty="0"/>
              <a:t>Error</a:t>
            </a:r>
            <a:r>
              <a:rPr dirty="0"/>
              <a:t> </a:t>
            </a:r>
            <a:r>
              <a:rPr spc="-15" dirty="0"/>
              <a:t>Detecting</a:t>
            </a:r>
            <a:r>
              <a:rPr spc="-20" dirty="0"/>
              <a:t> </a:t>
            </a:r>
            <a:r>
              <a:rPr spc="-10" dirty="0"/>
              <a:t>Codes</a:t>
            </a:r>
          </a:p>
        </p:txBody>
      </p:sp>
      <p:sp>
        <p:nvSpPr>
          <p:cNvPr id="3" name="object 3"/>
          <p:cNvSpPr txBox="1"/>
          <p:nvPr/>
        </p:nvSpPr>
        <p:spPr>
          <a:xfrm>
            <a:off x="383540" y="1005966"/>
            <a:ext cx="8233409" cy="456311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Whenever a </a:t>
            </a:r>
            <a:r>
              <a:rPr sz="2400" spc="-5" dirty="0">
                <a:latin typeface="Calibri"/>
                <a:cs typeface="Calibri"/>
              </a:rPr>
              <a:t>message </a:t>
            </a:r>
            <a:r>
              <a:rPr sz="2400" dirty="0">
                <a:latin typeface="Calibri"/>
                <a:cs typeface="Calibri"/>
              </a:rPr>
              <a:t>is </a:t>
            </a:r>
            <a:r>
              <a:rPr sz="2400" spc="-10" dirty="0">
                <a:latin typeface="Calibri"/>
                <a:cs typeface="Calibri"/>
              </a:rPr>
              <a:t>transmitted, </a:t>
            </a:r>
            <a:r>
              <a:rPr sz="2400" spc="-15" dirty="0">
                <a:latin typeface="Calibri"/>
                <a:cs typeface="Calibri"/>
              </a:rPr>
              <a:t>it may </a:t>
            </a:r>
            <a:r>
              <a:rPr sz="2400" spc="-20" dirty="0">
                <a:latin typeface="Calibri"/>
                <a:cs typeface="Calibri"/>
              </a:rPr>
              <a:t>get </a:t>
            </a:r>
            <a:r>
              <a:rPr sz="2400" spc="-10" dirty="0">
                <a:latin typeface="Calibri"/>
                <a:cs typeface="Calibri"/>
              </a:rPr>
              <a:t>scrambled </a:t>
            </a:r>
            <a:r>
              <a:rPr sz="2400" spc="10" dirty="0">
                <a:latin typeface="Calibri"/>
                <a:cs typeface="Calibri"/>
              </a:rPr>
              <a:t>by </a:t>
            </a:r>
            <a:r>
              <a:rPr sz="2400" spc="15" dirty="0">
                <a:latin typeface="Calibri"/>
                <a:cs typeface="Calibri"/>
              </a:rPr>
              <a:t> </a:t>
            </a:r>
            <a:r>
              <a:rPr sz="2400" spc="-5" dirty="0">
                <a:latin typeface="Calibri"/>
                <a:cs typeface="Calibri"/>
              </a:rPr>
              <a:t>noise </a:t>
            </a:r>
            <a:r>
              <a:rPr sz="2400" dirty="0">
                <a:latin typeface="Calibri"/>
                <a:cs typeface="Calibri"/>
              </a:rPr>
              <a:t>or </a:t>
            </a:r>
            <a:r>
              <a:rPr sz="2400" spc="-15" dirty="0">
                <a:latin typeface="Calibri"/>
                <a:cs typeface="Calibri"/>
              </a:rPr>
              <a:t>data may </a:t>
            </a:r>
            <a:r>
              <a:rPr sz="2400" spc="-20" dirty="0">
                <a:latin typeface="Calibri"/>
                <a:cs typeface="Calibri"/>
              </a:rPr>
              <a:t>get </a:t>
            </a:r>
            <a:r>
              <a:rPr sz="2400" spc="-10" dirty="0">
                <a:latin typeface="Calibri"/>
                <a:cs typeface="Calibri"/>
              </a:rPr>
              <a:t>corrupted. </a:t>
            </a:r>
            <a:r>
              <a:rPr sz="2400" spc="-120" dirty="0">
                <a:latin typeface="Calibri"/>
                <a:cs typeface="Calibri"/>
              </a:rPr>
              <a:t>To</a:t>
            </a:r>
            <a:r>
              <a:rPr sz="2400" spc="-114" dirty="0">
                <a:latin typeface="Calibri"/>
                <a:cs typeface="Calibri"/>
              </a:rPr>
              <a:t> </a:t>
            </a:r>
            <a:r>
              <a:rPr sz="2400" spc="-20" dirty="0">
                <a:latin typeface="Calibri"/>
                <a:cs typeface="Calibri"/>
              </a:rPr>
              <a:t>avoid </a:t>
            </a:r>
            <a:r>
              <a:rPr sz="2400" spc="-5" dirty="0">
                <a:latin typeface="Calibri"/>
                <a:cs typeface="Calibri"/>
              </a:rPr>
              <a:t>this, </a:t>
            </a:r>
            <a:r>
              <a:rPr sz="2400" spc="-20" dirty="0">
                <a:latin typeface="Calibri"/>
                <a:cs typeface="Calibri"/>
              </a:rPr>
              <a:t>we </a:t>
            </a:r>
            <a:r>
              <a:rPr sz="2400" dirty="0">
                <a:latin typeface="Calibri"/>
                <a:cs typeface="Calibri"/>
              </a:rPr>
              <a:t>use </a:t>
            </a:r>
            <a:r>
              <a:rPr sz="2400" spc="-10" dirty="0">
                <a:latin typeface="Calibri"/>
                <a:cs typeface="Calibri"/>
              </a:rPr>
              <a:t>error- </a:t>
            </a:r>
            <a:r>
              <a:rPr sz="2400" spc="-5" dirty="0">
                <a:latin typeface="Calibri"/>
                <a:cs typeface="Calibri"/>
              </a:rPr>
              <a:t> detecting</a:t>
            </a:r>
            <a:r>
              <a:rPr sz="2400" dirty="0">
                <a:latin typeface="Calibri"/>
                <a:cs typeface="Calibri"/>
              </a:rPr>
              <a:t> </a:t>
            </a:r>
            <a:r>
              <a:rPr sz="2400" spc="-10" dirty="0">
                <a:latin typeface="Calibri"/>
                <a:cs typeface="Calibri"/>
              </a:rPr>
              <a:t>codes</a:t>
            </a:r>
            <a:r>
              <a:rPr sz="2400" spc="-5" dirty="0">
                <a:latin typeface="Calibri"/>
                <a:cs typeface="Calibri"/>
              </a:rPr>
              <a:t> which </a:t>
            </a:r>
            <a:r>
              <a:rPr sz="2400" spc="-10" dirty="0">
                <a:latin typeface="Calibri"/>
                <a:cs typeface="Calibri"/>
              </a:rPr>
              <a:t>are</a:t>
            </a:r>
            <a:r>
              <a:rPr sz="2400" spc="-5" dirty="0">
                <a:latin typeface="Calibri"/>
                <a:cs typeface="Calibri"/>
              </a:rPr>
              <a:t> additional</a:t>
            </a:r>
            <a:r>
              <a:rPr sz="2400" dirty="0">
                <a:latin typeface="Calibri"/>
                <a:cs typeface="Calibri"/>
              </a:rPr>
              <a:t> </a:t>
            </a:r>
            <a:r>
              <a:rPr sz="2400" spc="-15" dirty="0">
                <a:latin typeface="Calibri"/>
                <a:cs typeface="Calibri"/>
              </a:rPr>
              <a:t>data</a:t>
            </a:r>
            <a:r>
              <a:rPr sz="2400" spc="-10" dirty="0">
                <a:latin typeface="Calibri"/>
                <a:cs typeface="Calibri"/>
              </a:rPr>
              <a:t> </a:t>
            </a:r>
            <a:r>
              <a:rPr sz="2400" spc="-5" dirty="0">
                <a:latin typeface="Calibri"/>
                <a:cs typeface="Calibri"/>
              </a:rPr>
              <a:t>added</a:t>
            </a:r>
            <a:r>
              <a:rPr sz="2400" dirty="0">
                <a:latin typeface="Calibri"/>
                <a:cs typeface="Calibri"/>
              </a:rPr>
              <a:t> </a:t>
            </a:r>
            <a:r>
              <a:rPr sz="2400" spc="-20" dirty="0">
                <a:latin typeface="Calibri"/>
                <a:cs typeface="Calibri"/>
              </a:rPr>
              <a:t>to</a:t>
            </a:r>
            <a:r>
              <a:rPr sz="2400" spc="-15" dirty="0">
                <a:latin typeface="Calibri"/>
                <a:cs typeface="Calibri"/>
              </a:rPr>
              <a:t> </a:t>
            </a:r>
            <a:r>
              <a:rPr sz="2400" dirty="0">
                <a:latin typeface="Calibri"/>
                <a:cs typeface="Calibri"/>
              </a:rPr>
              <a:t>a </a:t>
            </a:r>
            <a:r>
              <a:rPr sz="2400" spc="-10" dirty="0">
                <a:latin typeface="Calibri"/>
                <a:cs typeface="Calibri"/>
              </a:rPr>
              <a:t>given </a:t>
            </a:r>
            <a:r>
              <a:rPr sz="2400" spc="-5" dirty="0">
                <a:latin typeface="Calibri"/>
                <a:cs typeface="Calibri"/>
              </a:rPr>
              <a:t> digital</a:t>
            </a:r>
            <a:r>
              <a:rPr sz="2400" spc="-40" dirty="0">
                <a:latin typeface="Calibri"/>
                <a:cs typeface="Calibri"/>
              </a:rPr>
              <a:t> </a:t>
            </a:r>
            <a:r>
              <a:rPr sz="2400" spc="-5" dirty="0">
                <a:latin typeface="Calibri"/>
                <a:cs typeface="Calibri"/>
              </a:rPr>
              <a:t>message</a:t>
            </a:r>
            <a:r>
              <a:rPr sz="2400" spc="-10" dirty="0">
                <a:latin typeface="Calibri"/>
                <a:cs typeface="Calibri"/>
              </a:rPr>
              <a:t> to</a:t>
            </a:r>
            <a:r>
              <a:rPr sz="2400" spc="-35" dirty="0">
                <a:latin typeface="Calibri"/>
                <a:cs typeface="Calibri"/>
              </a:rPr>
              <a:t> </a:t>
            </a:r>
            <a:r>
              <a:rPr sz="2400" dirty="0">
                <a:latin typeface="Calibri"/>
                <a:cs typeface="Calibri"/>
              </a:rPr>
              <a:t>help</a:t>
            </a:r>
            <a:r>
              <a:rPr sz="2400" spc="-5" dirty="0">
                <a:latin typeface="Calibri"/>
                <a:cs typeface="Calibri"/>
              </a:rPr>
              <a:t> </a:t>
            </a:r>
            <a:r>
              <a:rPr sz="2400" spc="5" dirty="0">
                <a:latin typeface="Calibri"/>
                <a:cs typeface="Calibri"/>
              </a:rPr>
              <a:t>us</a:t>
            </a:r>
            <a:r>
              <a:rPr sz="2400" spc="-20" dirty="0">
                <a:latin typeface="Calibri"/>
                <a:cs typeface="Calibri"/>
              </a:rPr>
              <a:t> </a:t>
            </a:r>
            <a:r>
              <a:rPr sz="2400" spc="-5" dirty="0">
                <a:latin typeface="Calibri"/>
                <a:cs typeface="Calibri"/>
              </a:rPr>
              <a:t>detect</a:t>
            </a:r>
            <a:r>
              <a:rPr sz="2400" spc="-30" dirty="0">
                <a:latin typeface="Calibri"/>
                <a:cs typeface="Calibri"/>
              </a:rPr>
              <a:t> </a:t>
            </a:r>
            <a:r>
              <a:rPr sz="2400" spc="5" dirty="0">
                <a:latin typeface="Calibri"/>
                <a:cs typeface="Calibri"/>
              </a:rPr>
              <a:t>the</a:t>
            </a:r>
            <a:r>
              <a:rPr sz="2400" spc="-35" dirty="0">
                <a:latin typeface="Calibri"/>
                <a:cs typeface="Calibri"/>
              </a:rPr>
              <a:t> </a:t>
            </a:r>
            <a:r>
              <a:rPr sz="2400" spc="-15" dirty="0">
                <a:latin typeface="Calibri"/>
                <a:cs typeface="Calibri"/>
              </a:rPr>
              <a:t>errors.</a:t>
            </a:r>
            <a:endParaRPr sz="2400">
              <a:latin typeface="Calibri"/>
              <a:cs typeface="Calibri"/>
            </a:endParaRPr>
          </a:p>
          <a:p>
            <a:pPr marL="356870" marR="7620" indent="-344805" algn="just">
              <a:lnSpc>
                <a:spcPct val="100000"/>
              </a:lnSpc>
              <a:spcBef>
                <a:spcPts val="580"/>
              </a:spcBef>
              <a:buFont typeface="Arial MT"/>
              <a:buChar char="•"/>
              <a:tabLst>
                <a:tab pos="357505" algn="l"/>
              </a:tabLst>
            </a:pPr>
            <a:r>
              <a:rPr sz="2400" spc="-5" dirty="0">
                <a:latin typeface="Calibri"/>
                <a:cs typeface="Calibri"/>
              </a:rPr>
              <a:t>Basic</a:t>
            </a:r>
            <a:r>
              <a:rPr sz="2400" dirty="0">
                <a:latin typeface="Calibri"/>
                <a:cs typeface="Calibri"/>
              </a:rPr>
              <a:t> </a:t>
            </a:r>
            <a:r>
              <a:rPr sz="2400" spc="-10" dirty="0">
                <a:latin typeface="Calibri"/>
                <a:cs typeface="Calibri"/>
              </a:rPr>
              <a:t>approach</a:t>
            </a:r>
            <a:r>
              <a:rPr sz="2400" spc="-5" dirty="0">
                <a:latin typeface="Calibri"/>
                <a:cs typeface="Calibri"/>
              </a:rPr>
              <a:t> used</a:t>
            </a:r>
            <a:r>
              <a:rPr sz="2400" dirty="0">
                <a:latin typeface="Calibri"/>
                <a:cs typeface="Calibri"/>
              </a:rPr>
              <a:t> </a:t>
            </a:r>
            <a:r>
              <a:rPr sz="2400" spc="-15" dirty="0">
                <a:latin typeface="Calibri"/>
                <a:cs typeface="Calibri"/>
              </a:rPr>
              <a:t>for</a:t>
            </a:r>
            <a:r>
              <a:rPr sz="2400" spc="-10" dirty="0">
                <a:latin typeface="Calibri"/>
                <a:cs typeface="Calibri"/>
              </a:rPr>
              <a:t> </a:t>
            </a:r>
            <a:r>
              <a:rPr sz="2400" spc="-15" dirty="0">
                <a:latin typeface="Calibri"/>
                <a:cs typeface="Calibri"/>
              </a:rPr>
              <a:t>error</a:t>
            </a:r>
            <a:r>
              <a:rPr sz="2400" spc="-10" dirty="0">
                <a:latin typeface="Calibri"/>
                <a:cs typeface="Calibri"/>
              </a:rPr>
              <a:t> detection</a:t>
            </a:r>
            <a:r>
              <a:rPr sz="2400" spc="-5" dirty="0">
                <a:latin typeface="Calibri"/>
                <a:cs typeface="Calibri"/>
              </a:rPr>
              <a:t> </a:t>
            </a:r>
            <a:r>
              <a:rPr sz="2400" dirty="0">
                <a:latin typeface="Calibri"/>
                <a:cs typeface="Calibri"/>
              </a:rPr>
              <a:t>is</a:t>
            </a:r>
            <a:r>
              <a:rPr sz="2400" spc="5" dirty="0">
                <a:latin typeface="Calibri"/>
                <a:cs typeface="Calibri"/>
              </a:rPr>
              <a:t> the</a:t>
            </a:r>
            <a:r>
              <a:rPr sz="2400" spc="10" dirty="0">
                <a:latin typeface="Calibri"/>
                <a:cs typeface="Calibri"/>
              </a:rPr>
              <a:t> </a:t>
            </a:r>
            <a:r>
              <a:rPr sz="2400" dirty="0">
                <a:latin typeface="Calibri"/>
                <a:cs typeface="Calibri"/>
              </a:rPr>
              <a:t>use</a:t>
            </a:r>
            <a:r>
              <a:rPr sz="2400" spc="5" dirty="0">
                <a:latin typeface="Calibri"/>
                <a:cs typeface="Calibri"/>
              </a:rPr>
              <a:t> of </a:t>
            </a:r>
            <a:r>
              <a:rPr sz="2400" spc="10" dirty="0">
                <a:latin typeface="Calibri"/>
                <a:cs typeface="Calibri"/>
              </a:rPr>
              <a:t> </a:t>
            </a:r>
            <a:r>
              <a:rPr sz="2400" spc="-5" dirty="0">
                <a:latin typeface="Calibri"/>
                <a:cs typeface="Calibri"/>
              </a:rPr>
              <a:t>redundancy bits, </a:t>
            </a:r>
            <a:r>
              <a:rPr sz="2400" spc="-10" dirty="0">
                <a:latin typeface="Calibri"/>
                <a:cs typeface="Calibri"/>
              </a:rPr>
              <a:t>where </a:t>
            </a:r>
            <a:r>
              <a:rPr sz="2400" dirty="0">
                <a:latin typeface="Calibri"/>
                <a:cs typeface="Calibri"/>
              </a:rPr>
              <a:t>additional </a:t>
            </a:r>
            <a:r>
              <a:rPr sz="2400" spc="-5" dirty="0">
                <a:latin typeface="Calibri"/>
                <a:cs typeface="Calibri"/>
              </a:rPr>
              <a:t>bits </a:t>
            </a:r>
            <a:r>
              <a:rPr sz="2400" spc="-10" dirty="0">
                <a:latin typeface="Calibri"/>
                <a:cs typeface="Calibri"/>
              </a:rPr>
              <a:t>are </a:t>
            </a:r>
            <a:r>
              <a:rPr sz="2400" spc="-5" dirty="0">
                <a:latin typeface="Calibri"/>
                <a:cs typeface="Calibri"/>
              </a:rPr>
              <a:t>added </a:t>
            </a:r>
            <a:r>
              <a:rPr sz="2400" spc="-20" dirty="0">
                <a:latin typeface="Calibri"/>
                <a:cs typeface="Calibri"/>
              </a:rPr>
              <a:t>to </a:t>
            </a:r>
            <a:r>
              <a:rPr sz="2400" spc="-15" dirty="0">
                <a:latin typeface="Calibri"/>
                <a:cs typeface="Calibri"/>
              </a:rPr>
              <a:t>facilitate </a:t>
            </a:r>
            <a:r>
              <a:rPr sz="2400" spc="-10" dirty="0">
                <a:latin typeface="Calibri"/>
                <a:cs typeface="Calibri"/>
              </a:rPr>
              <a:t> </a:t>
            </a:r>
            <a:r>
              <a:rPr sz="2400" spc="-5" dirty="0">
                <a:latin typeface="Calibri"/>
                <a:cs typeface="Calibri"/>
              </a:rPr>
              <a:t>detection</a:t>
            </a:r>
            <a:r>
              <a:rPr sz="2400" spc="-55" dirty="0">
                <a:latin typeface="Calibri"/>
                <a:cs typeface="Calibri"/>
              </a:rPr>
              <a:t> </a:t>
            </a:r>
            <a:r>
              <a:rPr sz="2400" dirty="0">
                <a:latin typeface="Calibri"/>
                <a:cs typeface="Calibri"/>
              </a:rPr>
              <a:t>of</a:t>
            </a:r>
            <a:r>
              <a:rPr sz="2400" spc="-5" dirty="0">
                <a:latin typeface="Calibri"/>
                <a:cs typeface="Calibri"/>
              </a:rPr>
              <a:t> </a:t>
            </a:r>
            <a:r>
              <a:rPr sz="2400" spc="-15" dirty="0">
                <a:latin typeface="Calibri"/>
                <a:cs typeface="Calibri"/>
              </a:rPr>
              <a:t>errors.</a:t>
            </a:r>
            <a:endParaRPr sz="2400">
              <a:latin typeface="Calibri"/>
              <a:cs typeface="Calibri"/>
            </a:endParaRPr>
          </a:p>
          <a:p>
            <a:pPr marL="356870" indent="-344805" algn="just">
              <a:lnSpc>
                <a:spcPct val="100000"/>
              </a:lnSpc>
              <a:spcBef>
                <a:spcPts val="580"/>
              </a:spcBef>
              <a:buFont typeface="Arial MT"/>
              <a:buChar char="•"/>
              <a:tabLst>
                <a:tab pos="357505" algn="l"/>
              </a:tabLst>
            </a:pPr>
            <a:r>
              <a:rPr sz="2400" dirty="0">
                <a:latin typeface="Calibri"/>
                <a:cs typeface="Calibri"/>
              </a:rPr>
              <a:t>Some</a:t>
            </a:r>
            <a:r>
              <a:rPr sz="2400" spc="-15" dirty="0">
                <a:latin typeface="Calibri"/>
                <a:cs typeface="Calibri"/>
              </a:rPr>
              <a:t> </a:t>
            </a:r>
            <a:r>
              <a:rPr sz="2400" dirty="0">
                <a:latin typeface="Calibri"/>
                <a:cs typeface="Calibri"/>
              </a:rPr>
              <a:t>popular</a:t>
            </a:r>
            <a:r>
              <a:rPr sz="2400" spc="-60" dirty="0">
                <a:latin typeface="Calibri"/>
                <a:cs typeface="Calibri"/>
              </a:rPr>
              <a:t> </a:t>
            </a:r>
            <a:r>
              <a:rPr sz="2400" dirty="0">
                <a:latin typeface="Calibri"/>
                <a:cs typeface="Calibri"/>
              </a:rPr>
              <a:t>techniques</a:t>
            </a:r>
            <a:r>
              <a:rPr sz="2400" spc="-60" dirty="0">
                <a:latin typeface="Calibri"/>
                <a:cs typeface="Calibri"/>
              </a:rPr>
              <a:t> </a:t>
            </a:r>
            <a:r>
              <a:rPr sz="2400" spc="-15" dirty="0">
                <a:latin typeface="Calibri"/>
                <a:cs typeface="Calibri"/>
              </a:rPr>
              <a:t>for</a:t>
            </a:r>
            <a:r>
              <a:rPr sz="2400" spc="-10" dirty="0">
                <a:latin typeface="Calibri"/>
                <a:cs typeface="Calibri"/>
              </a:rPr>
              <a:t> error</a:t>
            </a:r>
            <a:r>
              <a:rPr sz="2400" spc="-15" dirty="0">
                <a:latin typeface="Calibri"/>
                <a:cs typeface="Calibri"/>
              </a:rPr>
              <a:t> </a:t>
            </a:r>
            <a:r>
              <a:rPr sz="2400" spc="-5" dirty="0">
                <a:latin typeface="Calibri"/>
                <a:cs typeface="Calibri"/>
              </a:rPr>
              <a:t>detection</a:t>
            </a:r>
            <a:r>
              <a:rPr sz="2400" spc="-60" dirty="0">
                <a:latin typeface="Calibri"/>
                <a:cs typeface="Calibri"/>
              </a:rPr>
              <a:t> </a:t>
            </a:r>
            <a:r>
              <a:rPr sz="2400" spc="-10" dirty="0">
                <a:latin typeface="Calibri"/>
                <a:cs typeface="Calibri"/>
              </a:rPr>
              <a:t>are:</a:t>
            </a:r>
            <a:endParaRPr sz="2400">
              <a:latin typeface="Calibri"/>
              <a:cs typeface="Calibri"/>
            </a:endParaRPr>
          </a:p>
          <a:p>
            <a:pPr marL="658495" lvl="1" indent="-302260">
              <a:lnSpc>
                <a:spcPct val="100000"/>
              </a:lnSpc>
              <a:spcBef>
                <a:spcPts val="5"/>
              </a:spcBef>
              <a:buAutoNum type="arabicPeriod"/>
              <a:tabLst>
                <a:tab pos="659130" algn="l"/>
              </a:tabLst>
            </a:pPr>
            <a:r>
              <a:rPr sz="2400" b="1" dirty="0">
                <a:latin typeface="Calibri"/>
                <a:cs typeface="Calibri"/>
              </a:rPr>
              <a:t>Simple</a:t>
            </a:r>
            <a:r>
              <a:rPr sz="2400" b="1" spc="-30" dirty="0">
                <a:latin typeface="Calibri"/>
                <a:cs typeface="Calibri"/>
              </a:rPr>
              <a:t> </a:t>
            </a:r>
            <a:r>
              <a:rPr sz="2400" b="1" spc="-10" dirty="0">
                <a:latin typeface="Calibri"/>
                <a:cs typeface="Calibri"/>
              </a:rPr>
              <a:t>Parity</a:t>
            </a:r>
            <a:r>
              <a:rPr sz="2400" b="1" spc="-45" dirty="0">
                <a:latin typeface="Calibri"/>
                <a:cs typeface="Calibri"/>
              </a:rPr>
              <a:t> </a:t>
            </a:r>
            <a:r>
              <a:rPr sz="2400" b="1" spc="-5" dirty="0">
                <a:latin typeface="Calibri"/>
                <a:cs typeface="Calibri"/>
              </a:rPr>
              <a:t>check</a:t>
            </a:r>
            <a:endParaRPr sz="2400">
              <a:latin typeface="Calibri"/>
              <a:cs typeface="Calibri"/>
            </a:endParaRPr>
          </a:p>
          <a:p>
            <a:pPr marL="658495" lvl="1" indent="-302260">
              <a:lnSpc>
                <a:spcPct val="100000"/>
              </a:lnSpc>
              <a:buAutoNum type="arabicPeriod"/>
              <a:tabLst>
                <a:tab pos="659130" algn="l"/>
              </a:tabLst>
            </a:pPr>
            <a:r>
              <a:rPr sz="2400" b="1" spc="-5" dirty="0">
                <a:latin typeface="Calibri"/>
                <a:cs typeface="Calibri"/>
              </a:rPr>
              <a:t>Two-dimensional</a:t>
            </a:r>
            <a:r>
              <a:rPr sz="2400" b="1" spc="-75" dirty="0">
                <a:latin typeface="Calibri"/>
                <a:cs typeface="Calibri"/>
              </a:rPr>
              <a:t> </a:t>
            </a:r>
            <a:r>
              <a:rPr sz="2400" b="1" spc="-10" dirty="0">
                <a:latin typeface="Calibri"/>
                <a:cs typeface="Calibri"/>
              </a:rPr>
              <a:t>Parity</a:t>
            </a:r>
            <a:r>
              <a:rPr sz="2400" b="1" spc="-40" dirty="0">
                <a:latin typeface="Calibri"/>
                <a:cs typeface="Calibri"/>
              </a:rPr>
              <a:t> </a:t>
            </a:r>
            <a:r>
              <a:rPr sz="2400" b="1" spc="-5" dirty="0">
                <a:latin typeface="Calibri"/>
                <a:cs typeface="Calibri"/>
              </a:rPr>
              <a:t>check</a:t>
            </a:r>
            <a:endParaRPr sz="2400">
              <a:latin typeface="Calibri"/>
              <a:cs typeface="Calibri"/>
            </a:endParaRPr>
          </a:p>
          <a:p>
            <a:pPr marL="658495" lvl="1" indent="-302260">
              <a:lnSpc>
                <a:spcPct val="100000"/>
              </a:lnSpc>
              <a:buAutoNum type="arabicPeriod"/>
              <a:tabLst>
                <a:tab pos="659130" algn="l"/>
              </a:tabLst>
            </a:pPr>
            <a:r>
              <a:rPr sz="2400" b="1" spc="-5" dirty="0">
                <a:latin typeface="Calibri"/>
                <a:cs typeface="Calibri"/>
              </a:rPr>
              <a:t>Checksum</a:t>
            </a:r>
            <a:endParaRPr sz="2400">
              <a:latin typeface="Calibri"/>
              <a:cs typeface="Calibri"/>
            </a:endParaRPr>
          </a:p>
          <a:p>
            <a:pPr marL="658495" lvl="1" indent="-302260">
              <a:lnSpc>
                <a:spcPct val="100000"/>
              </a:lnSpc>
              <a:buAutoNum type="arabicPeriod"/>
              <a:tabLst>
                <a:tab pos="659130" algn="l"/>
              </a:tabLst>
            </a:pPr>
            <a:r>
              <a:rPr sz="2400" b="1" spc="-5" dirty="0">
                <a:latin typeface="Calibri"/>
                <a:cs typeface="Calibri"/>
              </a:rPr>
              <a:t>Cyclic</a:t>
            </a:r>
            <a:r>
              <a:rPr sz="2400" b="1" spc="-65" dirty="0">
                <a:latin typeface="Calibri"/>
                <a:cs typeface="Calibri"/>
              </a:rPr>
              <a:t> </a:t>
            </a:r>
            <a:r>
              <a:rPr sz="2400" b="1" dirty="0">
                <a:latin typeface="Calibri"/>
                <a:cs typeface="Calibri"/>
              </a:rPr>
              <a:t>redundancy</a:t>
            </a:r>
            <a:r>
              <a:rPr sz="2400" b="1" spc="-75" dirty="0">
                <a:latin typeface="Calibri"/>
                <a:cs typeface="Calibri"/>
              </a:rPr>
              <a:t> </a:t>
            </a:r>
            <a:r>
              <a:rPr sz="2400" b="1" spc="-5" dirty="0">
                <a:latin typeface="Calibri"/>
                <a:cs typeface="Calibri"/>
              </a:rPr>
              <a:t>check</a:t>
            </a:r>
            <a:endParaRPr sz="24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0167" y="0"/>
            <a:ext cx="4123690" cy="636270"/>
          </a:xfrm>
          <a:prstGeom prst="rect">
            <a:avLst/>
          </a:prstGeom>
        </p:spPr>
        <p:txBody>
          <a:bodyPr vert="horz" wrap="square" lIns="0" tIns="13335" rIns="0" bIns="0" rtlCol="0">
            <a:spAutoFit/>
          </a:bodyPr>
          <a:lstStyle/>
          <a:p>
            <a:pPr marL="12700">
              <a:lnSpc>
                <a:spcPct val="100000"/>
              </a:lnSpc>
              <a:spcBef>
                <a:spcPts val="105"/>
              </a:spcBef>
            </a:pPr>
            <a:r>
              <a:rPr sz="4000" dirty="0"/>
              <a:t>Simple</a:t>
            </a:r>
            <a:r>
              <a:rPr sz="4000" spc="-55" dirty="0"/>
              <a:t> </a:t>
            </a:r>
            <a:r>
              <a:rPr sz="4000" spc="-15" dirty="0"/>
              <a:t>Parity</a:t>
            </a:r>
            <a:r>
              <a:rPr sz="4000" spc="-25" dirty="0"/>
              <a:t> </a:t>
            </a:r>
            <a:r>
              <a:rPr sz="4000" dirty="0"/>
              <a:t>check</a:t>
            </a:r>
            <a:endParaRPr sz="4000"/>
          </a:p>
        </p:txBody>
      </p:sp>
      <p:sp>
        <p:nvSpPr>
          <p:cNvPr id="3" name="object 3"/>
          <p:cNvSpPr txBox="1"/>
          <p:nvPr/>
        </p:nvSpPr>
        <p:spPr>
          <a:xfrm>
            <a:off x="460044" y="701166"/>
            <a:ext cx="7999730" cy="2440305"/>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Lst>
            </a:pPr>
            <a:r>
              <a:rPr sz="2400" spc="-10" dirty="0">
                <a:latin typeface="Calibri"/>
                <a:cs typeface="Calibri"/>
              </a:rPr>
              <a:t>Blocks</a:t>
            </a:r>
            <a:r>
              <a:rPr sz="2400" spc="45" dirty="0">
                <a:latin typeface="Calibri"/>
                <a:cs typeface="Calibri"/>
              </a:rPr>
              <a:t> </a:t>
            </a:r>
            <a:r>
              <a:rPr sz="2400" dirty="0">
                <a:latin typeface="Calibri"/>
                <a:cs typeface="Calibri"/>
              </a:rPr>
              <a:t>of</a:t>
            </a:r>
            <a:r>
              <a:rPr sz="2400" spc="45" dirty="0">
                <a:latin typeface="Calibri"/>
                <a:cs typeface="Calibri"/>
              </a:rPr>
              <a:t> </a:t>
            </a:r>
            <a:r>
              <a:rPr sz="2400" spc="-15" dirty="0">
                <a:latin typeface="Calibri"/>
                <a:cs typeface="Calibri"/>
              </a:rPr>
              <a:t>data</a:t>
            </a:r>
            <a:r>
              <a:rPr sz="2400" spc="40" dirty="0">
                <a:latin typeface="Calibri"/>
                <a:cs typeface="Calibri"/>
              </a:rPr>
              <a:t> </a:t>
            </a:r>
            <a:r>
              <a:rPr sz="2400" spc="-15" dirty="0">
                <a:latin typeface="Calibri"/>
                <a:cs typeface="Calibri"/>
              </a:rPr>
              <a:t>from</a:t>
            </a:r>
            <a:r>
              <a:rPr sz="2400" spc="45" dirty="0">
                <a:latin typeface="Calibri"/>
                <a:cs typeface="Calibri"/>
              </a:rPr>
              <a:t> </a:t>
            </a:r>
            <a:r>
              <a:rPr sz="2400" spc="-5" dirty="0">
                <a:latin typeface="Calibri"/>
                <a:cs typeface="Calibri"/>
              </a:rPr>
              <a:t>the</a:t>
            </a:r>
            <a:r>
              <a:rPr sz="2400" spc="65" dirty="0">
                <a:latin typeface="Calibri"/>
                <a:cs typeface="Calibri"/>
              </a:rPr>
              <a:t> </a:t>
            </a:r>
            <a:r>
              <a:rPr sz="2400" spc="-10" dirty="0">
                <a:latin typeface="Calibri"/>
                <a:cs typeface="Calibri"/>
              </a:rPr>
              <a:t>source</a:t>
            </a:r>
            <a:r>
              <a:rPr sz="2400" spc="40" dirty="0">
                <a:latin typeface="Calibri"/>
                <a:cs typeface="Calibri"/>
              </a:rPr>
              <a:t> </a:t>
            </a:r>
            <a:r>
              <a:rPr sz="2400" spc="-10" dirty="0">
                <a:latin typeface="Calibri"/>
                <a:cs typeface="Calibri"/>
              </a:rPr>
              <a:t>are</a:t>
            </a:r>
            <a:r>
              <a:rPr sz="2400" spc="30" dirty="0">
                <a:latin typeface="Calibri"/>
                <a:cs typeface="Calibri"/>
              </a:rPr>
              <a:t> </a:t>
            </a:r>
            <a:r>
              <a:rPr sz="2400" spc="-5" dirty="0">
                <a:latin typeface="Calibri"/>
                <a:cs typeface="Calibri"/>
              </a:rPr>
              <a:t>subjected</a:t>
            </a:r>
            <a:r>
              <a:rPr sz="2400" spc="30" dirty="0">
                <a:latin typeface="Calibri"/>
                <a:cs typeface="Calibri"/>
              </a:rPr>
              <a:t> </a:t>
            </a:r>
            <a:r>
              <a:rPr sz="2400" spc="-10" dirty="0">
                <a:latin typeface="Calibri"/>
                <a:cs typeface="Calibri"/>
              </a:rPr>
              <a:t>to</a:t>
            </a:r>
            <a:r>
              <a:rPr sz="2400" spc="40" dirty="0">
                <a:latin typeface="Calibri"/>
                <a:cs typeface="Calibri"/>
              </a:rPr>
              <a:t> </a:t>
            </a:r>
            <a:r>
              <a:rPr sz="2400" dirty="0">
                <a:latin typeface="Calibri"/>
                <a:cs typeface="Calibri"/>
              </a:rPr>
              <a:t>a</a:t>
            </a:r>
            <a:r>
              <a:rPr sz="2400" spc="35" dirty="0">
                <a:latin typeface="Calibri"/>
                <a:cs typeface="Calibri"/>
              </a:rPr>
              <a:t> </a:t>
            </a:r>
            <a:r>
              <a:rPr sz="2400" spc="-5" dirty="0">
                <a:latin typeface="Calibri"/>
                <a:cs typeface="Calibri"/>
              </a:rPr>
              <a:t>check</a:t>
            </a:r>
            <a:r>
              <a:rPr sz="2400" spc="45" dirty="0">
                <a:latin typeface="Calibri"/>
                <a:cs typeface="Calibri"/>
              </a:rPr>
              <a:t> </a:t>
            </a:r>
            <a:r>
              <a:rPr sz="2400" dirty="0">
                <a:latin typeface="Calibri"/>
                <a:cs typeface="Calibri"/>
              </a:rPr>
              <a:t>bit</a:t>
            </a:r>
            <a:r>
              <a:rPr sz="2400" spc="45" dirty="0">
                <a:latin typeface="Calibri"/>
                <a:cs typeface="Calibri"/>
              </a:rPr>
              <a:t> </a:t>
            </a:r>
            <a:r>
              <a:rPr sz="2400" spc="-20" dirty="0">
                <a:latin typeface="Calibri"/>
                <a:cs typeface="Calibri"/>
              </a:rPr>
              <a:t>or </a:t>
            </a:r>
            <a:r>
              <a:rPr sz="2400" spc="-530" dirty="0">
                <a:latin typeface="Calibri"/>
                <a:cs typeface="Calibri"/>
              </a:rPr>
              <a:t> </a:t>
            </a:r>
            <a:r>
              <a:rPr sz="2400" dirty="0">
                <a:latin typeface="Calibri"/>
                <a:cs typeface="Calibri"/>
              </a:rPr>
              <a:t>parity</a:t>
            </a:r>
            <a:r>
              <a:rPr sz="2400" spc="-40" dirty="0">
                <a:latin typeface="Calibri"/>
                <a:cs typeface="Calibri"/>
              </a:rPr>
              <a:t> </a:t>
            </a:r>
            <a:r>
              <a:rPr sz="2400" dirty="0">
                <a:latin typeface="Calibri"/>
                <a:cs typeface="Calibri"/>
              </a:rPr>
              <a:t>bit</a:t>
            </a:r>
            <a:r>
              <a:rPr sz="2400" spc="-5" dirty="0">
                <a:latin typeface="Calibri"/>
                <a:cs typeface="Calibri"/>
              </a:rPr>
              <a:t> </a:t>
            </a:r>
            <a:r>
              <a:rPr sz="2400" spc="-15" dirty="0">
                <a:latin typeface="Calibri"/>
                <a:cs typeface="Calibri"/>
              </a:rPr>
              <a:t>generator</a:t>
            </a:r>
            <a:r>
              <a:rPr sz="2400" spc="-55" dirty="0">
                <a:latin typeface="Calibri"/>
                <a:cs typeface="Calibri"/>
              </a:rPr>
              <a:t> </a:t>
            </a:r>
            <a:r>
              <a:rPr sz="2400" spc="-10" dirty="0">
                <a:latin typeface="Calibri"/>
                <a:cs typeface="Calibri"/>
              </a:rPr>
              <a:t>form, </a:t>
            </a:r>
            <a:r>
              <a:rPr sz="2400" spc="-5" dirty="0">
                <a:latin typeface="Calibri"/>
                <a:cs typeface="Calibri"/>
              </a:rPr>
              <a:t>where </a:t>
            </a:r>
            <a:r>
              <a:rPr sz="2400" dirty="0">
                <a:latin typeface="Calibri"/>
                <a:cs typeface="Calibri"/>
              </a:rPr>
              <a:t>a</a:t>
            </a:r>
            <a:r>
              <a:rPr sz="2400" spc="-15" dirty="0">
                <a:latin typeface="Calibri"/>
                <a:cs typeface="Calibri"/>
              </a:rPr>
              <a:t> </a:t>
            </a:r>
            <a:r>
              <a:rPr sz="2400" dirty="0">
                <a:latin typeface="Calibri"/>
                <a:cs typeface="Calibri"/>
              </a:rPr>
              <a:t>parity</a:t>
            </a:r>
            <a:r>
              <a:rPr sz="2400" spc="-40" dirty="0">
                <a:latin typeface="Calibri"/>
                <a:cs typeface="Calibri"/>
              </a:rPr>
              <a:t> </a:t>
            </a:r>
            <a:r>
              <a:rPr sz="2400" dirty="0">
                <a:latin typeface="Calibri"/>
                <a:cs typeface="Calibri"/>
              </a:rPr>
              <a:t>of</a:t>
            </a:r>
            <a:r>
              <a:rPr sz="2400" spc="-5" dirty="0">
                <a:latin typeface="Calibri"/>
                <a:cs typeface="Calibri"/>
              </a:rPr>
              <a:t> </a:t>
            </a:r>
            <a:r>
              <a:rPr sz="2400" dirty="0">
                <a:latin typeface="Calibri"/>
                <a:cs typeface="Calibri"/>
              </a:rPr>
              <a:t>:</a:t>
            </a:r>
            <a:endParaRPr sz="2400">
              <a:latin typeface="Calibri"/>
              <a:cs typeface="Calibri"/>
            </a:endParaRPr>
          </a:p>
          <a:p>
            <a:pPr marL="12700">
              <a:lnSpc>
                <a:spcPct val="100000"/>
              </a:lnSpc>
              <a:spcBef>
                <a:spcPts val="575"/>
              </a:spcBef>
            </a:pPr>
            <a:r>
              <a:rPr sz="2400" spc="-5" dirty="0">
                <a:latin typeface="Calibri"/>
                <a:cs typeface="Calibri"/>
              </a:rPr>
              <a:t>1.1</a:t>
            </a:r>
            <a:r>
              <a:rPr sz="2400" spc="-40" dirty="0">
                <a:latin typeface="Calibri"/>
                <a:cs typeface="Calibri"/>
              </a:rPr>
              <a:t> </a:t>
            </a:r>
            <a:r>
              <a:rPr sz="2400" dirty="0">
                <a:latin typeface="Calibri"/>
                <a:cs typeface="Calibri"/>
              </a:rPr>
              <a:t>is</a:t>
            </a:r>
            <a:r>
              <a:rPr sz="2400" spc="5" dirty="0">
                <a:latin typeface="Calibri"/>
                <a:cs typeface="Calibri"/>
              </a:rPr>
              <a:t> added</a:t>
            </a:r>
            <a:r>
              <a:rPr sz="2400" spc="-25" dirty="0">
                <a:latin typeface="Calibri"/>
                <a:cs typeface="Calibri"/>
              </a:rPr>
              <a:t> </a:t>
            </a:r>
            <a:r>
              <a:rPr sz="2400" spc="-10" dirty="0">
                <a:latin typeface="Calibri"/>
                <a:cs typeface="Calibri"/>
              </a:rPr>
              <a:t>to</a:t>
            </a:r>
            <a:r>
              <a:rPr sz="2400" spc="-35" dirty="0">
                <a:latin typeface="Calibri"/>
                <a:cs typeface="Calibri"/>
              </a:rPr>
              <a:t> </a:t>
            </a:r>
            <a:r>
              <a:rPr sz="2400" spc="5" dirty="0">
                <a:latin typeface="Calibri"/>
                <a:cs typeface="Calibri"/>
              </a:rPr>
              <a:t>the</a:t>
            </a:r>
            <a:r>
              <a:rPr sz="2400" spc="-10" dirty="0">
                <a:latin typeface="Calibri"/>
                <a:cs typeface="Calibri"/>
              </a:rPr>
              <a:t> </a:t>
            </a:r>
            <a:r>
              <a:rPr sz="2400" dirty="0">
                <a:latin typeface="Calibri"/>
                <a:cs typeface="Calibri"/>
              </a:rPr>
              <a:t>block</a:t>
            </a:r>
            <a:r>
              <a:rPr sz="2400" spc="-25" dirty="0">
                <a:latin typeface="Calibri"/>
                <a:cs typeface="Calibri"/>
              </a:rPr>
              <a:t> </a:t>
            </a:r>
            <a:r>
              <a:rPr sz="2400" dirty="0">
                <a:latin typeface="Calibri"/>
                <a:cs typeface="Calibri"/>
              </a:rPr>
              <a:t>if</a:t>
            </a:r>
            <a:r>
              <a:rPr sz="2400" spc="-5" dirty="0">
                <a:latin typeface="Calibri"/>
                <a:cs typeface="Calibri"/>
              </a:rPr>
              <a:t> </a:t>
            </a:r>
            <a:r>
              <a:rPr sz="2400" dirty="0">
                <a:latin typeface="Calibri"/>
                <a:cs typeface="Calibri"/>
              </a:rPr>
              <a:t>it</a:t>
            </a:r>
            <a:r>
              <a:rPr sz="2400" spc="-25" dirty="0">
                <a:latin typeface="Calibri"/>
                <a:cs typeface="Calibri"/>
              </a:rPr>
              <a:t> </a:t>
            </a:r>
            <a:r>
              <a:rPr sz="2400" spc="-10" dirty="0">
                <a:latin typeface="Calibri"/>
                <a:cs typeface="Calibri"/>
              </a:rPr>
              <a:t>contains</a:t>
            </a:r>
            <a:r>
              <a:rPr sz="2400" spc="-40" dirty="0">
                <a:latin typeface="Calibri"/>
                <a:cs typeface="Calibri"/>
              </a:rPr>
              <a:t> </a:t>
            </a:r>
            <a:r>
              <a:rPr sz="2400" dirty="0">
                <a:latin typeface="Calibri"/>
                <a:cs typeface="Calibri"/>
              </a:rPr>
              <a:t>odd</a:t>
            </a:r>
            <a:r>
              <a:rPr sz="2400" spc="-30" dirty="0">
                <a:latin typeface="Calibri"/>
                <a:cs typeface="Calibri"/>
              </a:rPr>
              <a:t> </a:t>
            </a:r>
            <a:r>
              <a:rPr sz="2400" spc="5" dirty="0">
                <a:latin typeface="Calibri"/>
                <a:cs typeface="Calibri"/>
              </a:rPr>
              <a:t>number</a:t>
            </a:r>
            <a:r>
              <a:rPr sz="2400" spc="-30" dirty="0">
                <a:latin typeface="Calibri"/>
                <a:cs typeface="Calibri"/>
              </a:rPr>
              <a:t> </a:t>
            </a:r>
            <a:r>
              <a:rPr sz="2400" dirty="0">
                <a:latin typeface="Calibri"/>
                <a:cs typeface="Calibri"/>
              </a:rPr>
              <a:t>of</a:t>
            </a:r>
            <a:r>
              <a:rPr sz="2400" spc="-5" dirty="0">
                <a:latin typeface="Calibri"/>
                <a:cs typeface="Calibri"/>
              </a:rPr>
              <a:t> </a:t>
            </a:r>
            <a:r>
              <a:rPr sz="2400" spc="-40" dirty="0">
                <a:latin typeface="Calibri"/>
                <a:cs typeface="Calibri"/>
              </a:rPr>
              <a:t>1’s,</a:t>
            </a:r>
            <a:r>
              <a:rPr sz="2400" spc="-15" dirty="0">
                <a:latin typeface="Calibri"/>
                <a:cs typeface="Calibri"/>
              </a:rPr>
              <a:t> </a:t>
            </a:r>
            <a:r>
              <a:rPr sz="2400" dirty="0">
                <a:latin typeface="Calibri"/>
                <a:cs typeface="Calibri"/>
              </a:rPr>
              <a:t>and</a:t>
            </a:r>
            <a:endParaRPr sz="2400">
              <a:latin typeface="Calibri"/>
              <a:cs typeface="Calibri"/>
            </a:endParaRPr>
          </a:p>
          <a:p>
            <a:pPr marL="12700">
              <a:lnSpc>
                <a:spcPct val="100000"/>
              </a:lnSpc>
              <a:spcBef>
                <a:spcPts val="580"/>
              </a:spcBef>
            </a:pPr>
            <a:r>
              <a:rPr sz="2400" spc="-5" dirty="0">
                <a:latin typeface="Calibri"/>
                <a:cs typeface="Calibri"/>
              </a:rPr>
              <a:t>2.0</a:t>
            </a:r>
            <a:r>
              <a:rPr sz="2400" spc="-3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added</a:t>
            </a:r>
            <a:r>
              <a:rPr sz="2400" spc="-20" dirty="0">
                <a:latin typeface="Calibri"/>
                <a:cs typeface="Calibri"/>
              </a:rPr>
              <a:t> </a:t>
            </a:r>
            <a:r>
              <a:rPr sz="2400" dirty="0">
                <a:latin typeface="Calibri"/>
                <a:cs typeface="Calibri"/>
              </a:rPr>
              <a:t>if</a:t>
            </a:r>
            <a:r>
              <a:rPr sz="2400" spc="-5" dirty="0">
                <a:latin typeface="Calibri"/>
                <a:cs typeface="Calibri"/>
              </a:rPr>
              <a:t> </a:t>
            </a:r>
            <a:r>
              <a:rPr sz="2400" dirty="0">
                <a:latin typeface="Calibri"/>
                <a:cs typeface="Calibri"/>
              </a:rPr>
              <a:t>it</a:t>
            </a:r>
            <a:r>
              <a:rPr sz="2400" spc="-5" dirty="0">
                <a:latin typeface="Calibri"/>
                <a:cs typeface="Calibri"/>
              </a:rPr>
              <a:t> </a:t>
            </a:r>
            <a:r>
              <a:rPr sz="2400" spc="-10" dirty="0">
                <a:latin typeface="Calibri"/>
                <a:cs typeface="Calibri"/>
              </a:rPr>
              <a:t>contains</a:t>
            </a:r>
            <a:r>
              <a:rPr sz="2400" spc="-60" dirty="0">
                <a:latin typeface="Calibri"/>
                <a:cs typeface="Calibri"/>
              </a:rPr>
              <a:t> </a:t>
            </a:r>
            <a:r>
              <a:rPr sz="2400" spc="-10" dirty="0">
                <a:latin typeface="Calibri"/>
                <a:cs typeface="Calibri"/>
              </a:rPr>
              <a:t>even</a:t>
            </a:r>
            <a:r>
              <a:rPr sz="2400" dirty="0">
                <a:latin typeface="Calibri"/>
                <a:cs typeface="Calibri"/>
              </a:rPr>
              <a:t> number</a:t>
            </a:r>
            <a:r>
              <a:rPr sz="2400" spc="-25" dirty="0">
                <a:latin typeface="Calibri"/>
                <a:cs typeface="Calibri"/>
              </a:rPr>
              <a:t> </a:t>
            </a:r>
            <a:r>
              <a:rPr sz="2400" dirty="0">
                <a:latin typeface="Calibri"/>
                <a:cs typeface="Calibri"/>
              </a:rPr>
              <a:t>of </a:t>
            </a:r>
            <a:r>
              <a:rPr sz="2400" spc="-95" dirty="0">
                <a:latin typeface="Calibri"/>
                <a:cs typeface="Calibri"/>
              </a:rPr>
              <a:t>1’s</a:t>
            </a:r>
            <a:endParaRPr sz="2400">
              <a:latin typeface="Calibri"/>
              <a:cs typeface="Calibri"/>
            </a:endParaRPr>
          </a:p>
          <a:p>
            <a:pPr marL="356870" indent="-344805">
              <a:lnSpc>
                <a:spcPct val="100000"/>
              </a:lnSpc>
              <a:spcBef>
                <a:spcPts val="575"/>
              </a:spcBef>
              <a:buFont typeface="Arial MT"/>
              <a:buChar char="•"/>
              <a:tabLst>
                <a:tab pos="356870" algn="l"/>
                <a:tab pos="357505" algn="l"/>
              </a:tabLst>
            </a:pPr>
            <a:r>
              <a:rPr sz="2400" dirty="0">
                <a:latin typeface="Calibri"/>
                <a:cs typeface="Calibri"/>
              </a:rPr>
              <a:t>This</a:t>
            </a:r>
            <a:r>
              <a:rPr sz="2400" spc="150" dirty="0">
                <a:latin typeface="Calibri"/>
                <a:cs typeface="Calibri"/>
              </a:rPr>
              <a:t> </a:t>
            </a:r>
            <a:r>
              <a:rPr sz="2400" spc="-5" dirty="0">
                <a:latin typeface="Calibri"/>
                <a:cs typeface="Calibri"/>
              </a:rPr>
              <a:t>scheme</a:t>
            </a:r>
            <a:r>
              <a:rPr sz="2400" spc="145" dirty="0">
                <a:latin typeface="Calibri"/>
                <a:cs typeface="Calibri"/>
              </a:rPr>
              <a:t> </a:t>
            </a:r>
            <a:r>
              <a:rPr sz="2400" spc="-20" dirty="0">
                <a:latin typeface="Calibri"/>
                <a:cs typeface="Calibri"/>
              </a:rPr>
              <a:t>makes</a:t>
            </a:r>
            <a:r>
              <a:rPr sz="2400" spc="135" dirty="0">
                <a:latin typeface="Calibri"/>
                <a:cs typeface="Calibri"/>
              </a:rPr>
              <a:t> </a:t>
            </a:r>
            <a:r>
              <a:rPr sz="2400" spc="5" dirty="0">
                <a:latin typeface="Calibri"/>
                <a:cs typeface="Calibri"/>
              </a:rPr>
              <a:t>the</a:t>
            </a:r>
            <a:r>
              <a:rPr sz="2400" spc="110" dirty="0">
                <a:latin typeface="Calibri"/>
                <a:cs typeface="Calibri"/>
              </a:rPr>
              <a:t> </a:t>
            </a:r>
            <a:r>
              <a:rPr sz="2400" spc="-15" dirty="0">
                <a:latin typeface="Calibri"/>
                <a:cs typeface="Calibri"/>
              </a:rPr>
              <a:t>total</a:t>
            </a:r>
            <a:r>
              <a:rPr sz="2400" spc="105" dirty="0">
                <a:latin typeface="Calibri"/>
                <a:cs typeface="Calibri"/>
              </a:rPr>
              <a:t> </a:t>
            </a:r>
            <a:r>
              <a:rPr sz="2400" spc="-5" dirty="0">
                <a:latin typeface="Calibri"/>
                <a:cs typeface="Calibri"/>
              </a:rPr>
              <a:t>number</a:t>
            </a:r>
            <a:r>
              <a:rPr sz="2400" spc="150" dirty="0">
                <a:latin typeface="Calibri"/>
                <a:cs typeface="Calibri"/>
              </a:rPr>
              <a:t> </a:t>
            </a:r>
            <a:r>
              <a:rPr sz="2400" dirty="0">
                <a:latin typeface="Calibri"/>
                <a:cs typeface="Calibri"/>
              </a:rPr>
              <a:t>of</a:t>
            </a:r>
            <a:r>
              <a:rPr sz="2400" spc="145" dirty="0">
                <a:latin typeface="Calibri"/>
                <a:cs typeface="Calibri"/>
              </a:rPr>
              <a:t> </a:t>
            </a:r>
            <a:r>
              <a:rPr sz="2400" spc="-50" dirty="0">
                <a:latin typeface="Calibri"/>
                <a:cs typeface="Calibri"/>
              </a:rPr>
              <a:t>1’s</a:t>
            </a:r>
            <a:r>
              <a:rPr sz="2400" spc="105" dirty="0">
                <a:latin typeface="Calibri"/>
                <a:cs typeface="Calibri"/>
              </a:rPr>
              <a:t> </a:t>
            </a:r>
            <a:r>
              <a:rPr sz="2400" spc="-5" dirty="0">
                <a:latin typeface="Calibri"/>
                <a:cs typeface="Calibri"/>
              </a:rPr>
              <a:t>even,</a:t>
            </a:r>
            <a:r>
              <a:rPr sz="2400" spc="130" dirty="0">
                <a:latin typeface="Calibri"/>
                <a:cs typeface="Calibri"/>
              </a:rPr>
              <a:t> </a:t>
            </a:r>
            <a:r>
              <a:rPr sz="2400" spc="-10" dirty="0">
                <a:latin typeface="Calibri"/>
                <a:cs typeface="Calibri"/>
              </a:rPr>
              <a:t>that</a:t>
            </a:r>
            <a:r>
              <a:rPr sz="2400" spc="150" dirty="0">
                <a:latin typeface="Calibri"/>
                <a:cs typeface="Calibri"/>
              </a:rPr>
              <a:t> </a:t>
            </a:r>
            <a:r>
              <a:rPr sz="2400" dirty="0">
                <a:latin typeface="Calibri"/>
                <a:cs typeface="Calibri"/>
              </a:rPr>
              <a:t>is</a:t>
            </a:r>
            <a:r>
              <a:rPr sz="2400" spc="130" dirty="0">
                <a:latin typeface="Calibri"/>
                <a:cs typeface="Calibri"/>
              </a:rPr>
              <a:t> </a:t>
            </a:r>
            <a:r>
              <a:rPr sz="2400" spc="-20" dirty="0">
                <a:latin typeface="Calibri"/>
                <a:cs typeface="Calibri"/>
              </a:rPr>
              <a:t>why</a:t>
            </a:r>
            <a:endParaRPr sz="2400">
              <a:latin typeface="Calibri"/>
              <a:cs typeface="Calibri"/>
            </a:endParaRPr>
          </a:p>
          <a:p>
            <a:pPr marL="356870">
              <a:lnSpc>
                <a:spcPct val="100000"/>
              </a:lnSpc>
              <a:spcBef>
                <a:spcPts val="5"/>
              </a:spcBef>
            </a:pPr>
            <a:r>
              <a:rPr sz="2400" dirty="0">
                <a:latin typeface="Calibri"/>
                <a:cs typeface="Calibri"/>
              </a:rPr>
              <a:t>it</a:t>
            </a:r>
            <a:r>
              <a:rPr sz="2400" spc="-10" dirty="0">
                <a:latin typeface="Calibri"/>
                <a:cs typeface="Calibri"/>
              </a:rPr>
              <a:t> </a:t>
            </a:r>
            <a:r>
              <a:rPr sz="2400" dirty="0">
                <a:latin typeface="Calibri"/>
                <a:cs typeface="Calibri"/>
              </a:rPr>
              <a:t>is</a:t>
            </a:r>
            <a:r>
              <a:rPr sz="2400" spc="-20" dirty="0">
                <a:latin typeface="Calibri"/>
                <a:cs typeface="Calibri"/>
              </a:rPr>
              <a:t> </a:t>
            </a:r>
            <a:r>
              <a:rPr sz="2400" spc="-10" dirty="0">
                <a:latin typeface="Calibri"/>
                <a:cs typeface="Calibri"/>
              </a:rPr>
              <a:t>called</a:t>
            </a:r>
            <a:r>
              <a:rPr sz="2400" spc="-5" dirty="0">
                <a:latin typeface="Calibri"/>
                <a:cs typeface="Calibri"/>
              </a:rPr>
              <a:t> even</a:t>
            </a:r>
            <a:r>
              <a:rPr sz="2400" spc="-10" dirty="0">
                <a:latin typeface="Calibri"/>
                <a:cs typeface="Calibri"/>
              </a:rPr>
              <a:t> </a:t>
            </a:r>
            <a:r>
              <a:rPr sz="2400" dirty="0">
                <a:latin typeface="Calibri"/>
                <a:cs typeface="Calibri"/>
              </a:rPr>
              <a:t>parity</a:t>
            </a:r>
            <a:r>
              <a:rPr sz="2400" spc="-35" dirty="0">
                <a:latin typeface="Calibri"/>
                <a:cs typeface="Calibri"/>
              </a:rPr>
              <a:t> </a:t>
            </a:r>
            <a:r>
              <a:rPr sz="2400" spc="-5" dirty="0">
                <a:latin typeface="Calibri"/>
                <a:cs typeface="Calibri"/>
              </a:rPr>
              <a:t>checking.</a:t>
            </a:r>
            <a:endParaRPr sz="2400">
              <a:latin typeface="Calibri"/>
              <a:cs typeface="Calibri"/>
            </a:endParaRPr>
          </a:p>
        </p:txBody>
      </p:sp>
      <p:pic>
        <p:nvPicPr>
          <p:cNvPr id="4" name="object 4"/>
          <p:cNvPicPr/>
          <p:nvPr/>
        </p:nvPicPr>
        <p:blipFill>
          <a:blip r:embed="rId2" cstate="print"/>
          <a:stretch>
            <a:fillRect/>
          </a:stretch>
        </p:blipFill>
        <p:spPr>
          <a:xfrm>
            <a:off x="1227170" y="3506173"/>
            <a:ext cx="6013882" cy="287320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4529" y="353695"/>
            <a:ext cx="5696585" cy="574040"/>
          </a:xfrm>
          <a:prstGeom prst="rect">
            <a:avLst/>
          </a:prstGeom>
        </p:spPr>
        <p:txBody>
          <a:bodyPr vert="horz" wrap="square" lIns="0" tIns="12700" rIns="0" bIns="0" rtlCol="0">
            <a:spAutoFit/>
          </a:bodyPr>
          <a:lstStyle/>
          <a:p>
            <a:pPr marL="12700">
              <a:lnSpc>
                <a:spcPct val="100000"/>
              </a:lnSpc>
              <a:spcBef>
                <a:spcPts val="100"/>
              </a:spcBef>
            </a:pPr>
            <a:r>
              <a:rPr sz="3600" spc="-5" dirty="0"/>
              <a:t>Two-dimensional</a:t>
            </a:r>
            <a:r>
              <a:rPr sz="3600" spc="-80" dirty="0"/>
              <a:t> </a:t>
            </a:r>
            <a:r>
              <a:rPr sz="3600" spc="-15" dirty="0"/>
              <a:t>Parity</a:t>
            </a:r>
            <a:r>
              <a:rPr sz="3600" spc="-25" dirty="0"/>
              <a:t> </a:t>
            </a:r>
            <a:r>
              <a:rPr sz="3600" dirty="0"/>
              <a:t>check</a:t>
            </a:r>
            <a:endParaRPr sz="3600"/>
          </a:p>
        </p:txBody>
      </p:sp>
      <p:sp>
        <p:nvSpPr>
          <p:cNvPr id="3" name="object 3"/>
          <p:cNvSpPr txBox="1"/>
          <p:nvPr/>
        </p:nvSpPr>
        <p:spPr>
          <a:xfrm>
            <a:off x="536244" y="1081862"/>
            <a:ext cx="8079105" cy="185547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10" dirty="0">
                <a:latin typeface="Calibri"/>
                <a:cs typeface="Calibri"/>
              </a:rPr>
              <a:t>Parity</a:t>
            </a:r>
            <a:r>
              <a:rPr sz="2400" spc="-5" dirty="0">
                <a:latin typeface="Calibri"/>
                <a:cs typeface="Calibri"/>
              </a:rPr>
              <a:t> </a:t>
            </a:r>
            <a:r>
              <a:rPr sz="2400" dirty="0">
                <a:latin typeface="Calibri"/>
                <a:cs typeface="Calibri"/>
              </a:rPr>
              <a:t>check</a:t>
            </a:r>
            <a:r>
              <a:rPr sz="2400" spc="5" dirty="0">
                <a:latin typeface="Calibri"/>
                <a:cs typeface="Calibri"/>
              </a:rPr>
              <a:t> </a:t>
            </a:r>
            <a:r>
              <a:rPr sz="2400" spc="-5" dirty="0">
                <a:latin typeface="Calibri"/>
                <a:cs typeface="Calibri"/>
              </a:rPr>
              <a:t>bits</a:t>
            </a:r>
            <a:r>
              <a:rPr sz="2400" dirty="0">
                <a:latin typeface="Calibri"/>
                <a:cs typeface="Calibri"/>
              </a:rPr>
              <a:t> </a:t>
            </a:r>
            <a:r>
              <a:rPr sz="2400" spc="-20" dirty="0">
                <a:latin typeface="Calibri"/>
                <a:cs typeface="Calibri"/>
              </a:rPr>
              <a:t>are</a:t>
            </a:r>
            <a:r>
              <a:rPr sz="2400" spc="-15" dirty="0">
                <a:latin typeface="Calibri"/>
                <a:cs typeface="Calibri"/>
              </a:rPr>
              <a:t> </a:t>
            </a:r>
            <a:r>
              <a:rPr sz="2400" spc="-10" dirty="0">
                <a:latin typeface="Calibri"/>
                <a:cs typeface="Calibri"/>
              </a:rPr>
              <a:t>calculated</a:t>
            </a:r>
            <a:r>
              <a:rPr sz="2400" spc="-5" dirty="0">
                <a:latin typeface="Calibri"/>
                <a:cs typeface="Calibri"/>
              </a:rPr>
              <a:t> </a:t>
            </a:r>
            <a:r>
              <a:rPr sz="2400" spc="-15" dirty="0">
                <a:latin typeface="Calibri"/>
                <a:cs typeface="Calibri"/>
              </a:rPr>
              <a:t>for</a:t>
            </a:r>
            <a:r>
              <a:rPr sz="2400" spc="-10" dirty="0">
                <a:latin typeface="Calibri"/>
                <a:cs typeface="Calibri"/>
              </a:rPr>
              <a:t> each</a:t>
            </a:r>
            <a:r>
              <a:rPr sz="2400" spc="-5" dirty="0">
                <a:latin typeface="Calibri"/>
                <a:cs typeface="Calibri"/>
              </a:rPr>
              <a:t> </a:t>
            </a:r>
            <a:r>
              <a:rPr sz="2400" spc="-75" dirty="0">
                <a:latin typeface="Calibri"/>
                <a:cs typeface="Calibri"/>
              </a:rPr>
              <a:t>row,</a:t>
            </a:r>
            <a:r>
              <a:rPr sz="2400" spc="-70" dirty="0">
                <a:latin typeface="Calibri"/>
                <a:cs typeface="Calibri"/>
              </a:rPr>
              <a:t> </a:t>
            </a:r>
            <a:r>
              <a:rPr sz="2400" spc="-5" dirty="0">
                <a:latin typeface="Calibri"/>
                <a:cs typeface="Calibri"/>
              </a:rPr>
              <a:t>which</a:t>
            </a:r>
            <a:r>
              <a:rPr sz="2400" dirty="0">
                <a:latin typeface="Calibri"/>
                <a:cs typeface="Calibri"/>
              </a:rPr>
              <a:t> is </a:t>
            </a:r>
            <a:r>
              <a:rPr sz="2400" spc="5" dirty="0">
                <a:latin typeface="Calibri"/>
                <a:cs typeface="Calibri"/>
              </a:rPr>
              <a:t> </a:t>
            </a:r>
            <a:r>
              <a:rPr sz="2400" spc="-5" dirty="0">
                <a:latin typeface="Calibri"/>
                <a:cs typeface="Calibri"/>
              </a:rPr>
              <a:t>equivalent </a:t>
            </a:r>
            <a:r>
              <a:rPr sz="2400" spc="-10" dirty="0">
                <a:latin typeface="Calibri"/>
                <a:cs typeface="Calibri"/>
              </a:rPr>
              <a:t>to </a:t>
            </a:r>
            <a:r>
              <a:rPr sz="2400" dirty="0">
                <a:latin typeface="Calibri"/>
                <a:cs typeface="Calibri"/>
              </a:rPr>
              <a:t>a </a:t>
            </a:r>
            <a:r>
              <a:rPr sz="2400" spc="-5" dirty="0">
                <a:latin typeface="Calibri"/>
                <a:cs typeface="Calibri"/>
              </a:rPr>
              <a:t>simple </a:t>
            </a:r>
            <a:r>
              <a:rPr sz="2400" dirty="0">
                <a:latin typeface="Calibri"/>
                <a:cs typeface="Calibri"/>
              </a:rPr>
              <a:t>parity check </a:t>
            </a:r>
            <a:r>
              <a:rPr sz="2400" spc="5" dirty="0">
                <a:latin typeface="Calibri"/>
                <a:cs typeface="Calibri"/>
              </a:rPr>
              <a:t>bit. </a:t>
            </a:r>
            <a:r>
              <a:rPr sz="2400" spc="-10" dirty="0">
                <a:latin typeface="Calibri"/>
                <a:cs typeface="Calibri"/>
              </a:rPr>
              <a:t>Parity check </a:t>
            </a:r>
            <a:r>
              <a:rPr sz="2400" spc="-5" dirty="0">
                <a:latin typeface="Calibri"/>
                <a:cs typeface="Calibri"/>
              </a:rPr>
              <a:t>bits </a:t>
            </a:r>
            <a:r>
              <a:rPr sz="2400" spc="-10" dirty="0">
                <a:latin typeface="Calibri"/>
                <a:cs typeface="Calibri"/>
              </a:rPr>
              <a:t>are </a:t>
            </a:r>
            <a:r>
              <a:rPr sz="2400" spc="-5" dirty="0">
                <a:latin typeface="Calibri"/>
                <a:cs typeface="Calibri"/>
              </a:rPr>
              <a:t> </a:t>
            </a:r>
            <a:r>
              <a:rPr sz="2400" dirty="0">
                <a:latin typeface="Calibri"/>
                <a:cs typeface="Calibri"/>
              </a:rPr>
              <a:t>also </a:t>
            </a:r>
            <a:r>
              <a:rPr sz="2400" spc="-10" dirty="0">
                <a:latin typeface="Calibri"/>
                <a:cs typeface="Calibri"/>
              </a:rPr>
              <a:t>calculated </a:t>
            </a:r>
            <a:r>
              <a:rPr sz="2400" spc="-25" dirty="0">
                <a:latin typeface="Calibri"/>
                <a:cs typeface="Calibri"/>
              </a:rPr>
              <a:t>for </a:t>
            </a:r>
            <a:r>
              <a:rPr sz="2400" dirty="0">
                <a:latin typeface="Calibri"/>
                <a:cs typeface="Calibri"/>
              </a:rPr>
              <a:t>all </a:t>
            </a:r>
            <a:r>
              <a:rPr sz="2400" spc="-10" dirty="0">
                <a:latin typeface="Calibri"/>
                <a:cs typeface="Calibri"/>
              </a:rPr>
              <a:t>columns, </a:t>
            </a:r>
            <a:r>
              <a:rPr sz="2400" spc="-5" dirty="0">
                <a:latin typeface="Calibri"/>
                <a:cs typeface="Calibri"/>
              </a:rPr>
              <a:t>then </a:t>
            </a:r>
            <a:r>
              <a:rPr sz="2400" spc="-10" dirty="0">
                <a:latin typeface="Calibri"/>
                <a:cs typeface="Calibri"/>
              </a:rPr>
              <a:t>both are </a:t>
            </a:r>
            <a:r>
              <a:rPr sz="2400" spc="-20" dirty="0">
                <a:latin typeface="Calibri"/>
                <a:cs typeface="Calibri"/>
              </a:rPr>
              <a:t>sent </a:t>
            </a:r>
            <a:r>
              <a:rPr sz="2400" spc="-5" dirty="0">
                <a:latin typeface="Calibri"/>
                <a:cs typeface="Calibri"/>
              </a:rPr>
              <a:t>along </a:t>
            </a:r>
            <a:r>
              <a:rPr sz="2400" spc="-10" dirty="0">
                <a:latin typeface="Calibri"/>
                <a:cs typeface="Calibri"/>
              </a:rPr>
              <a:t>with </a:t>
            </a:r>
            <a:r>
              <a:rPr sz="2400" spc="-5" dirty="0">
                <a:latin typeface="Calibri"/>
                <a:cs typeface="Calibri"/>
              </a:rPr>
              <a:t> </a:t>
            </a:r>
            <a:r>
              <a:rPr sz="2400" spc="5" dirty="0">
                <a:latin typeface="Calibri"/>
                <a:cs typeface="Calibri"/>
              </a:rPr>
              <a:t>the </a:t>
            </a:r>
            <a:r>
              <a:rPr sz="2400" spc="-15" dirty="0">
                <a:latin typeface="Calibri"/>
                <a:cs typeface="Calibri"/>
              </a:rPr>
              <a:t>data. </a:t>
            </a:r>
            <a:r>
              <a:rPr sz="2400" spc="-35" dirty="0">
                <a:latin typeface="Calibri"/>
                <a:cs typeface="Calibri"/>
              </a:rPr>
              <a:t>At </a:t>
            </a:r>
            <a:r>
              <a:rPr sz="2400" spc="-5" dirty="0">
                <a:latin typeface="Calibri"/>
                <a:cs typeface="Calibri"/>
              </a:rPr>
              <a:t>the receiving end these </a:t>
            </a:r>
            <a:r>
              <a:rPr sz="2400" spc="-15" dirty="0">
                <a:latin typeface="Calibri"/>
                <a:cs typeface="Calibri"/>
              </a:rPr>
              <a:t>are compared </a:t>
            </a:r>
            <a:r>
              <a:rPr sz="2400" spc="-10" dirty="0">
                <a:latin typeface="Calibri"/>
                <a:cs typeface="Calibri"/>
              </a:rPr>
              <a:t>with </a:t>
            </a:r>
            <a:r>
              <a:rPr sz="2400" spc="10" dirty="0">
                <a:latin typeface="Calibri"/>
                <a:cs typeface="Calibri"/>
              </a:rPr>
              <a:t>the </a:t>
            </a:r>
            <a:r>
              <a:rPr sz="2400" spc="15" dirty="0">
                <a:latin typeface="Calibri"/>
                <a:cs typeface="Calibri"/>
              </a:rPr>
              <a:t> </a:t>
            </a:r>
            <a:r>
              <a:rPr sz="2400" dirty="0">
                <a:latin typeface="Calibri"/>
                <a:cs typeface="Calibri"/>
              </a:rPr>
              <a:t>parity</a:t>
            </a:r>
            <a:r>
              <a:rPr sz="2400" spc="-40" dirty="0">
                <a:latin typeface="Calibri"/>
                <a:cs typeface="Calibri"/>
              </a:rPr>
              <a:t> </a:t>
            </a:r>
            <a:r>
              <a:rPr sz="2400" dirty="0">
                <a:latin typeface="Calibri"/>
                <a:cs typeface="Calibri"/>
              </a:rPr>
              <a:t>bits</a:t>
            </a:r>
            <a:r>
              <a:rPr sz="2400" spc="-15" dirty="0">
                <a:latin typeface="Calibri"/>
                <a:cs typeface="Calibri"/>
              </a:rPr>
              <a:t> </a:t>
            </a:r>
            <a:r>
              <a:rPr sz="2400" spc="-10" dirty="0">
                <a:latin typeface="Calibri"/>
                <a:cs typeface="Calibri"/>
              </a:rPr>
              <a:t>calculated</a:t>
            </a:r>
            <a:r>
              <a:rPr sz="2400" spc="-20" dirty="0">
                <a:latin typeface="Calibri"/>
                <a:cs typeface="Calibri"/>
              </a:rPr>
              <a:t> </a:t>
            </a:r>
            <a:r>
              <a:rPr sz="2400" dirty="0">
                <a:latin typeface="Calibri"/>
                <a:cs typeface="Calibri"/>
              </a:rPr>
              <a:t>on</a:t>
            </a:r>
            <a:r>
              <a:rPr sz="2400" spc="-30" dirty="0">
                <a:latin typeface="Calibri"/>
                <a:cs typeface="Calibri"/>
              </a:rPr>
              <a:t> </a:t>
            </a:r>
            <a:r>
              <a:rPr sz="2400" spc="5" dirty="0">
                <a:latin typeface="Calibri"/>
                <a:cs typeface="Calibri"/>
              </a:rPr>
              <a:t>the</a:t>
            </a:r>
            <a:r>
              <a:rPr sz="2400" spc="-15" dirty="0">
                <a:latin typeface="Calibri"/>
                <a:cs typeface="Calibri"/>
              </a:rPr>
              <a:t> </a:t>
            </a:r>
            <a:r>
              <a:rPr sz="2400" spc="-10" dirty="0">
                <a:latin typeface="Calibri"/>
                <a:cs typeface="Calibri"/>
              </a:rPr>
              <a:t>received</a:t>
            </a:r>
            <a:r>
              <a:rPr sz="2400" spc="-5" dirty="0">
                <a:latin typeface="Calibri"/>
                <a:cs typeface="Calibri"/>
              </a:rPr>
              <a:t> data.</a:t>
            </a:r>
            <a:endParaRPr sz="2400">
              <a:latin typeface="Calibri"/>
              <a:cs typeface="Calibri"/>
            </a:endParaRPr>
          </a:p>
        </p:txBody>
      </p:sp>
      <p:pic>
        <p:nvPicPr>
          <p:cNvPr id="4" name="object 4"/>
          <p:cNvPicPr/>
          <p:nvPr/>
        </p:nvPicPr>
        <p:blipFill>
          <a:blip r:embed="rId2" cstate="print"/>
          <a:stretch>
            <a:fillRect/>
          </a:stretch>
        </p:blipFill>
        <p:spPr>
          <a:xfrm>
            <a:off x="1828905" y="3095742"/>
            <a:ext cx="4801924" cy="31894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23842" y="292049"/>
            <a:ext cx="1953895" cy="574675"/>
          </a:xfrm>
          <a:prstGeom prst="rect">
            <a:avLst/>
          </a:prstGeom>
        </p:spPr>
        <p:txBody>
          <a:bodyPr vert="horz" wrap="square" lIns="0" tIns="12700" rIns="0" bIns="0" rtlCol="0">
            <a:spAutoFit/>
          </a:bodyPr>
          <a:lstStyle/>
          <a:p>
            <a:pPr marL="12700">
              <a:lnSpc>
                <a:spcPct val="100000"/>
              </a:lnSpc>
              <a:spcBef>
                <a:spcPts val="100"/>
              </a:spcBef>
            </a:pPr>
            <a:r>
              <a:rPr sz="3600" spc="-5" dirty="0"/>
              <a:t>Checksum</a:t>
            </a:r>
            <a:endParaRPr sz="3600"/>
          </a:p>
        </p:txBody>
      </p:sp>
      <p:sp>
        <p:nvSpPr>
          <p:cNvPr id="3" name="object 3"/>
          <p:cNvSpPr txBox="1"/>
          <p:nvPr/>
        </p:nvSpPr>
        <p:spPr>
          <a:xfrm>
            <a:off x="536244" y="1005966"/>
            <a:ext cx="8079740" cy="757555"/>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Lst>
            </a:pPr>
            <a:r>
              <a:rPr sz="2400" spc="-5" dirty="0">
                <a:latin typeface="Calibri"/>
                <a:cs typeface="Calibri"/>
              </a:rPr>
              <a:t>In</a:t>
            </a:r>
            <a:r>
              <a:rPr sz="2400" spc="35" dirty="0">
                <a:latin typeface="Calibri"/>
                <a:cs typeface="Calibri"/>
              </a:rPr>
              <a:t> </a:t>
            </a:r>
            <a:r>
              <a:rPr sz="2400" spc="-5" dirty="0">
                <a:latin typeface="Calibri"/>
                <a:cs typeface="Calibri"/>
              </a:rPr>
              <a:t>checksum</a:t>
            </a:r>
            <a:r>
              <a:rPr sz="2400" dirty="0">
                <a:latin typeface="Calibri"/>
                <a:cs typeface="Calibri"/>
              </a:rPr>
              <a:t> </a:t>
            </a:r>
            <a:r>
              <a:rPr sz="2400" spc="-10" dirty="0">
                <a:latin typeface="Calibri"/>
                <a:cs typeface="Calibri"/>
              </a:rPr>
              <a:t>error</a:t>
            </a:r>
            <a:r>
              <a:rPr sz="2400" spc="20" dirty="0">
                <a:latin typeface="Calibri"/>
                <a:cs typeface="Calibri"/>
              </a:rPr>
              <a:t> </a:t>
            </a:r>
            <a:r>
              <a:rPr sz="2400" spc="-10" dirty="0">
                <a:latin typeface="Calibri"/>
                <a:cs typeface="Calibri"/>
              </a:rPr>
              <a:t>detection</a:t>
            </a:r>
            <a:r>
              <a:rPr sz="2400" spc="25" dirty="0">
                <a:latin typeface="Calibri"/>
                <a:cs typeface="Calibri"/>
              </a:rPr>
              <a:t> </a:t>
            </a:r>
            <a:r>
              <a:rPr sz="2400" dirty="0">
                <a:latin typeface="Calibri"/>
                <a:cs typeface="Calibri"/>
              </a:rPr>
              <a:t>scheme,</a:t>
            </a:r>
            <a:r>
              <a:rPr sz="2400" spc="15" dirty="0">
                <a:latin typeface="Calibri"/>
                <a:cs typeface="Calibri"/>
              </a:rPr>
              <a:t> </a:t>
            </a:r>
            <a:r>
              <a:rPr sz="2400" spc="-5" dirty="0">
                <a:latin typeface="Calibri"/>
                <a:cs typeface="Calibri"/>
              </a:rPr>
              <a:t>the</a:t>
            </a:r>
            <a:r>
              <a:rPr sz="2400" spc="10" dirty="0">
                <a:latin typeface="Calibri"/>
                <a:cs typeface="Calibri"/>
              </a:rPr>
              <a:t> </a:t>
            </a:r>
            <a:r>
              <a:rPr sz="2400" spc="-15" dirty="0">
                <a:latin typeface="Calibri"/>
                <a:cs typeface="Calibri"/>
              </a:rPr>
              <a:t>data</a:t>
            </a:r>
            <a:r>
              <a:rPr sz="2400" spc="15" dirty="0">
                <a:latin typeface="Calibri"/>
                <a:cs typeface="Calibri"/>
              </a:rPr>
              <a:t> </a:t>
            </a:r>
            <a:r>
              <a:rPr sz="2400" dirty="0">
                <a:latin typeface="Calibri"/>
                <a:cs typeface="Calibri"/>
              </a:rPr>
              <a:t>is </a:t>
            </a:r>
            <a:r>
              <a:rPr sz="2400" spc="-5" dirty="0">
                <a:latin typeface="Calibri"/>
                <a:cs typeface="Calibri"/>
              </a:rPr>
              <a:t>divided</a:t>
            </a:r>
            <a:r>
              <a:rPr sz="2400" spc="50" dirty="0">
                <a:latin typeface="Calibri"/>
                <a:cs typeface="Calibri"/>
              </a:rPr>
              <a:t> </a:t>
            </a:r>
            <a:r>
              <a:rPr sz="2400" spc="-20" dirty="0">
                <a:latin typeface="Calibri"/>
                <a:cs typeface="Calibri"/>
              </a:rPr>
              <a:t>into</a:t>
            </a:r>
            <a:r>
              <a:rPr sz="2400" spc="40" dirty="0">
                <a:latin typeface="Calibri"/>
                <a:cs typeface="Calibri"/>
              </a:rPr>
              <a:t> </a:t>
            </a:r>
            <a:r>
              <a:rPr sz="2400" dirty="0">
                <a:latin typeface="Calibri"/>
                <a:cs typeface="Calibri"/>
              </a:rPr>
              <a:t>k </a:t>
            </a:r>
            <a:r>
              <a:rPr sz="2400" spc="-530" dirty="0">
                <a:latin typeface="Calibri"/>
                <a:cs typeface="Calibri"/>
              </a:rPr>
              <a:t> </a:t>
            </a:r>
            <a:r>
              <a:rPr sz="2400" spc="-5" dirty="0">
                <a:latin typeface="Calibri"/>
                <a:cs typeface="Calibri"/>
              </a:rPr>
              <a:t>segments</a:t>
            </a:r>
            <a:r>
              <a:rPr sz="2400" spc="-35" dirty="0">
                <a:latin typeface="Calibri"/>
                <a:cs typeface="Calibri"/>
              </a:rPr>
              <a:t> </a:t>
            </a:r>
            <a:r>
              <a:rPr sz="2400" dirty="0">
                <a:latin typeface="Calibri"/>
                <a:cs typeface="Calibri"/>
              </a:rPr>
              <a:t>each</a:t>
            </a:r>
            <a:r>
              <a:rPr sz="2400" spc="-15" dirty="0">
                <a:latin typeface="Calibri"/>
                <a:cs typeface="Calibri"/>
              </a:rPr>
              <a:t> </a:t>
            </a:r>
            <a:r>
              <a:rPr sz="2400" dirty="0">
                <a:latin typeface="Calibri"/>
                <a:cs typeface="Calibri"/>
              </a:rPr>
              <a:t>of m</a:t>
            </a:r>
            <a:r>
              <a:rPr sz="2400" spc="-15" dirty="0">
                <a:latin typeface="Calibri"/>
                <a:cs typeface="Calibri"/>
              </a:rPr>
              <a:t> </a:t>
            </a:r>
            <a:r>
              <a:rPr sz="2400" dirty="0">
                <a:latin typeface="Calibri"/>
                <a:cs typeface="Calibri"/>
              </a:rPr>
              <a:t>bits.</a:t>
            </a:r>
            <a:endParaRPr sz="2400">
              <a:latin typeface="Calibri"/>
              <a:cs typeface="Calibri"/>
            </a:endParaRPr>
          </a:p>
        </p:txBody>
      </p:sp>
      <p:sp>
        <p:nvSpPr>
          <p:cNvPr id="4" name="object 4"/>
          <p:cNvSpPr txBox="1"/>
          <p:nvPr/>
        </p:nvSpPr>
        <p:spPr>
          <a:xfrm>
            <a:off x="536244" y="1810588"/>
            <a:ext cx="1219835" cy="39179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 pos="793115" algn="l"/>
              </a:tabLst>
            </a:pPr>
            <a:r>
              <a:rPr sz="2400" spc="-10" dirty="0">
                <a:latin typeface="Calibri"/>
                <a:cs typeface="Calibri"/>
              </a:rPr>
              <a:t>I</a:t>
            </a:r>
            <a:r>
              <a:rPr sz="2400" dirty="0">
                <a:latin typeface="Calibri"/>
                <a:cs typeface="Calibri"/>
              </a:rPr>
              <a:t>n	</a:t>
            </a:r>
            <a:r>
              <a:rPr sz="2400" spc="-15" dirty="0">
                <a:latin typeface="Calibri"/>
                <a:cs typeface="Calibri"/>
              </a:rPr>
              <a:t>t</a:t>
            </a:r>
            <a:r>
              <a:rPr sz="2400" spc="5" dirty="0">
                <a:latin typeface="Calibri"/>
                <a:cs typeface="Calibri"/>
              </a:rPr>
              <a:t>h</a:t>
            </a:r>
            <a:r>
              <a:rPr sz="2400" dirty="0">
                <a:latin typeface="Calibri"/>
                <a:cs typeface="Calibri"/>
              </a:rPr>
              <a:t>e</a:t>
            </a:r>
            <a:endParaRPr sz="2400">
              <a:latin typeface="Calibri"/>
              <a:cs typeface="Calibri"/>
            </a:endParaRPr>
          </a:p>
        </p:txBody>
      </p:sp>
      <p:sp>
        <p:nvSpPr>
          <p:cNvPr id="5" name="object 5"/>
          <p:cNvSpPr txBox="1"/>
          <p:nvPr/>
        </p:nvSpPr>
        <p:spPr>
          <a:xfrm>
            <a:off x="1929510" y="1810588"/>
            <a:ext cx="6672580" cy="391795"/>
          </a:xfrm>
          <a:prstGeom prst="rect">
            <a:avLst/>
          </a:prstGeom>
        </p:spPr>
        <p:txBody>
          <a:bodyPr vert="horz" wrap="square" lIns="0" tIns="12700" rIns="0" bIns="0" rtlCol="0">
            <a:spAutoFit/>
          </a:bodyPr>
          <a:lstStyle/>
          <a:p>
            <a:pPr marL="12700">
              <a:lnSpc>
                <a:spcPct val="100000"/>
              </a:lnSpc>
              <a:spcBef>
                <a:spcPts val="100"/>
              </a:spcBef>
              <a:tabLst>
                <a:tab pos="1250315" algn="l"/>
                <a:tab pos="1917700" algn="l"/>
                <a:tab pos="2531110" algn="l"/>
                <a:tab pos="3915410" algn="l"/>
                <a:tab pos="4515485" algn="l"/>
                <a:tab pos="5491480" algn="l"/>
                <a:tab pos="6339205" algn="l"/>
              </a:tabLst>
            </a:pPr>
            <a:r>
              <a:rPr sz="2400" spc="-10" dirty="0">
                <a:latin typeface="Calibri"/>
                <a:cs typeface="Calibri"/>
              </a:rPr>
              <a:t>sender’s	</a:t>
            </a:r>
            <a:r>
              <a:rPr sz="2400" spc="-5" dirty="0">
                <a:latin typeface="Calibri"/>
                <a:cs typeface="Calibri"/>
              </a:rPr>
              <a:t>end	the	</a:t>
            </a:r>
            <a:r>
              <a:rPr sz="2400" spc="-10" dirty="0">
                <a:latin typeface="Calibri"/>
                <a:cs typeface="Calibri"/>
              </a:rPr>
              <a:t>segments	are	</a:t>
            </a:r>
            <a:r>
              <a:rPr sz="2400" spc="-5" dirty="0">
                <a:latin typeface="Calibri"/>
                <a:cs typeface="Calibri"/>
              </a:rPr>
              <a:t>added	using	</a:t>
            </a:r>
            <a:r>
              <a:rPr sz="2400" spc="-95" dirty="0">
                <a:latin typeface="Calibri"/>
                <a:cs typeface="Calibri"/>
              </a:rPr>
              <a:t>1’s</a:t>
            </a:r>
            <a:endParaRPr sz="2400">
              <a:latin typeface="Calibri"/>
              <a:cs typeface="Calibri"/>
            </a:endParaRPr>
          </a:p>
        </p:txBody>
      </p:sp>
      <p:sp>
        <p:nvSpPr>
          <p:cNvPr id="6" name="object 6"/>
          <p:cNvSpPr txBox="1"/>
          <p:nvPr/>
        </p:nvSpPr>
        <p:spPr>
          <a:xfrm>
            <a:off x="536244" y="2177034"/>
            <a:ext cx="8078470" cy="3172460"/>
          </a:xfrm>
          <a:prstGeom prst="rect">
            <a:avLst/>
          </a:prstGeom>
        </p:spPr>
        <p:txBody>
          <a:bodyPr vert="horz" wrap="square" lIns="0" tIns="12700" rIns="0" bIns="0" rtlCol="0">
            <a:spAutoFit/>
          </a:bodyPr>
          <a:lstStyle/>
          <a:p>
            <a:pPr marL="356870" marR="5080" algn="just">
              <a:lnSpc>
                <a:spcPct val="100000"/>
              </a:lnSpc>
              <a:spcBef>
                <a:spcPts val="100"/>
              </a:spcBef>
            </a:pPr>
            <a:r>
              <a:rPr sz="2400" spc="-10" dirty="0">
                <a:latin typeface="Calibri"/>
                <a:cs typeface="Calibri"/>
              </a:rPr>
              <a:t>complement</a:t>
            </a:r>
            <a:r>
              <a:rPr sz="2400" spc="-5" dirty="0">
                <a:latin typeface="Calibri"/>
                <a:cs typeface="Calibri"/>
              </a:rPr>
              <a:t> arithmetic</a:t>
            </a:r>
            <a:r>
              <a:rPr sz="2400" dirty="0">
                <a:latin typeface="Calibri"/>
                <a:cs typeface="Calibri"/>
              </a:rPr>
              <a:t> </a:t>
            </a:r>
            <a:r>
              <a:rPr sz="2400" spc="-10" dirty="0">
                <a:latin typeface="Calibri"/>
                <a:cs typeface="Calibri"/>
              </a:rPr>
              <a:t>to</a:t>
            </a:r>
            <a:r>
              <a:rPr sz="2400" spc="-5" dirty="0">
                <a:latin typeface="Calibri"/>
                <a:cs typeface="Calibri"/>
              </a:rPr>
              <a:t> </a:t>
            </a:r>
            <a:r>
              <a:rPr sz="2400" spc="-15" dirty="0">
                <a:latin typeface="Calibri"/>
                <a:cs typeface="Calibri"/>
              </a:rPr>
              <a:t>get</a:t>
            </a:r>
            <a:r>
              <a:rPr sz="2400" spc="-10" dirty="0">
                <a:latin typeface="Calibri"/>
                <a:cs typeface="Calibri"/>
              </a:rPr>
              <a:t> </a:t>
            </a:r>
            <a:r>
              <a:rPr sz="2400" spc="-5" dirty="0">
                <a:latin typeface="Calibri"/>
                <a:cs typeface="Calibri"/>
              </a:rPr>
              <a:t>the</a:t>
            </a:r>
            <a:r>
              <a:rPr sz="2400" dirty="0">
                <a:latin typeface="Calibri"/>
                <a:cs typeface="Calibri"/>
              </a:rPr>
              <a:t> sum.</a:t>
            </a:r>
            <a:r>
              <a:rPr sz="2400" spc="5" dirty="0">
                <a:latin typeface="Calibri"/>
                <a:cs typeface="Calibri"/>
              </a:rPr>
              <a:t> </a:t>
            </a:r>
            <a:r>
              <a:rPr sz="2400" spc="-5" dirty="0">
                <a:latin typeface="Calibri"/>
                <a:cs typeface="Calibri"/>
              </a:rPr>
              <a:t>The</a:t>
            </a:r>
            <a:r>
              <a:rPr sz="2400" dirty="0">
                <a:latin typeface="Calibri"/>
                <a:cs typeface="Calibri"/>
              </a:rPr>
              <a:t> sum</a:t>
            </a:r>
            <a:r>
              <a:rPr sz="2400" spc="5" dirty="0">
                <a:latin typeface="Calibri"/>
                <a:cs typeface="Calibri"/>
              </a:rPr>
              <a:t> </a:t>
            </a:r>
            <a:r>
              <a:rPr sz="2400" dirty="0">
                <a:latin typeface="Calibri"/>
                <a:cs typeface="Calibri"/>
              </a:rPr>
              <a:t>is </a:t>
            </a:r>
            <a:r>
              <a:rPr sz="2400" spc="5" dirty="0">
                <a:latin typeface="Calibri"/>
                <a:cs typeface="Calibri"/>
              </a:rPr>
              <a:t> </a:t>
            </a:r>
            <a:r>
              <a:rPr sz="2400" spc="-5" dirty="0">
                <a:latin typeface="Calibri"/>
                <a:cs typeface="Calibri"/>
              </a:rPr>
              <a:t>complemented</a:t>
            </a:r>
            <a:r>
              <a:rPr sz="2400" spc="-55" dirty="0">
                <a:latin typeface="Calibri"/>
                <a:cs typeface="Calibri"/>
              </a:rPr>
              <a:t> </a:t>
            </a:r>
            <a:r>
              <a:rPr sz="2400" spc="-10" dirty="0">
                <a:latin typeface="Calibri"/>
                <a:cs typeface="Calibri"/>
              </a:rPr>
              <a:t>to</a:t>
            </a:r>
            <a:r>
              <a:rPr sz="2400" spc="-35" dirty="0">
                <a:latin typeface="Calibri"/>
                <a:cs typeface="Calibri"/>
              </a:rPr>
              <a:t> </a:t>
            </a:r>
            <a:r>
              <a:rPr sz="2400" spc="-20" dirty="0">
                <a:latin typeface="Calibri"/>
                <a:cs typeface="Calibri"/>
              </a:rPr>
              <a:t>get</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checksum.</a:t>
            </a:r>
            <a:endParaRPr sz="2400">
              <a:latin typeface="Calibri"/>
              <a:cs typeface="Calibri"/>
            </a:endParaRPr>
          </a:p>
          <a:p>
            <a:pPr marL="356870" indent="-344805" algn="just">
              <a:lnSpc>
                <a:spcPct val="100000"/>
              </a:lnSpc>
              <a:spcBef>
                <a:spcPts val="575"/>
              </a:spcBef>
              <a:buFont typeface="Arial MT"/>
              <a:buChar char="•"/>
              <a:tabLst>
                <a:tab pos="357505" algn="l"/>
              </a:tabLst>
            </a:pPr>
            <a:r>
              <a:rPr sz="2400" dirty="0">
                <a:latin typeface="Calibri"/>
                <a:cs typeface="Calibri"/>
              </a:rPr>
              <a:t>The</a:t>
            </a:r>
            <a:r>
              <a:rPr sz="2400" spc="-5" dirty="0">
                <a:latin typeface="Calibri"/>
                <a:cs typeface="Calibri"/>
              </a:rPr>
              <a:t> </a:t>
            </a:r>
            <a:r>
              <a:rPr sz="2400" spc="-10" dirty="0">
                <a:latin typeface="Calibri"/>
                <a:cs typeface="Calibri"/>
              </a:rPr>
              <a:t>checksum </a:t>
            </a:r>
            <a:r>
              <a:rPr sz="2400" spc="-5" dirty="0">
                <a:latin typeface="Calibri"/>
                <a:cs typeface="Calibri"/>
              </a:rPr>
              <a:t>segment</a:t>
            </a:r>
            <a:r>
              <a:rPr sz="2400" spc="-20"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sent </a:t>
            </a:r>
            <a:r>
              <a:rPr sz="2400" dirty="0">
                <a:latin typeface="Calibri"/>
                <a:cs typeface="Calibri"/>
              </a:rPr>
              <a:t>along</a:t>
            </a:r>
            <a:r>
              <a:rPr sz="2400" spc="-40" dirty="0">
                <a:latin typeface="Calibri"/>
                <a:cs typeface="Calibri"/>
              </a:rPr>
              <a:t> </a:t>
            </a:r>
            <a:r>
              <a:rPr sz="2400" spc="-5" dirty="0">
                <a:latin typeface="Calibri"/>
                <a:cs typeface="Calibri"/>
              </a:rPr>
              <a:t>with</a:t>
            </a:r>
            <a:r>
              <a:rPr sz="2400" dirty="0">
                <a:latin typeface="Calibri"/>
                <a:cs typeface="Calibri"/>
              </a:rPr>
              <a:t> </a:t>
            </a:r>
            <a:r>
              <a:rPr sz="2400" spc="5" dirty="0">
                <a:latin typeface="Calibri"/>
                <a:cs typeface="Calibri"/>
              </a:rPr>
              <a:t>the</a:t>
            </a:r>
            <a:r>
              <a:rPr sz="2400" spc="-35" dirty="0">
                <a:latin typeface="Calibri"/>
                <a:cs typeface="Calibri"/>
              </a:rPr>
              <a:t> </a:t>
            </a:r>
            <a:r>
              <a:rPr sz="2400" spc="-5" dirty="0">
                <a:latin typeface="Calibri"/>
                <a:cs typeface="Calibri"/>
              </a:rPr>
              <a:t>data</a:t>
            </a:r>
            <a:r>
              <a:rPr sz="2400" spc="-40" dirty="0">
                <a:latin typeface="Calibri"/>
                <a:cs typeface="Calibri"/>
              </a:rPr>
              <a:t> </a:t>
            </a:r>
            <a:r>
              <a:rPr sz="2400" spc="-5" dirty="0">
                <a:latin typeface="Calibri"/>
                <a:cs typeface="Calibri"/>
              </a:rPr>
              <a:t>segments.</a:t>
            </a:r>
            <a:endParaRPr sz="2400">
              <a:latin typeface="Calibri"/>
              <a:cs typeface="Calibri"/>
            </a:endParaRPr>
          </a:p>
          <a:p>
            <a:pPr marL="356870" marR="5080" indent="-344805" algn="just">
              <a:lnSpc>
                <a:spcPct val="100000"/>
              </a:lnSpc>
              <a:spcBef>
                <a:spcPts val="580"/>
              </a:spcBef>
              <a:buFont typeface="Arial MT"/>
              <a:buChar char="•"/>
              <a:tabLst>
                <a:tab pos="357505" algn="l"/>
              </a:tabLst>
            </a:pPr>
            <a:r>
              <a:rPr sz="2400" spc="-35" dirty="0">
                <a:latin typeface="Calibri"/>
                <a:cs typeface="Calibri"/>
              </a:rPr>
              <a:t>At</a:t>
            </a:r>
            <a:r>
              <a:rPr sz="2400" spc="-30" dirty="0">
                <a:latin typeface="Calibri"/>
                <a:cs typeface="Calibri"/>
              </a:rPr>
              <a:t> </a:t>
            </a:r>
            <a:r>
              <a:rPr sz="2400" spc="5" dirty="0">
                <a:latin typeface="Calibri"/>
                <a:cs typeface="Calibri"/>
              </a:rPr>
              <a:t>the </a:t>
            </a:r>
            <a:r>
              <a:rPr sz="2400" spc="-10" dirty="0">
                <a:latin typeface="Calibri"/>
                <a:cs typeface="Calibri"/>
              </a:rPr>
              <a:t>receiver’s</a:t>
            </a:r>
            <a:r>
              <a:rPr sz="2400" spc="-5" dirty="0">
                <a:latin typeface="Calibri"/>
                <a:cs typeface="Calibri"/>
              </a:rPr>
              <a:t> </a:t>
            </a:r>
            <a:r>
              <a:rPr sz="2400" spc="5" dirty="0">
                <a:latin typeface="Calibri"/>
                <a:cs typeface="Calibri"/>
              </a:rPr>
              <a:t>end, </a:t>
            </a:r>
            <a:r>
              <a:rPr sz="2400" dirty="0">
                <a:latin typeface="Calibri"/>
                <a:cs typeface="Calibri"/>
              </a:rPr>
              <a:t>all </a:t>
            </a:r>
            <a:r>
              <a:rPr sz="2400" spc="-10" dirty="0">
                <a:latin typeface="Calibri"/>
                <a:cs typeface="Calibri"/>
              </a:rPr>
              <a:t>received</a:t>
            </a:r>
            <a:r>
              <a:rPr sz="2400" spc="-5" dirty="0">
                <a:latin typeface="Calibri"/>
                <a:cs typeface="Calibri"/>
              </a:rPr>
              <a:t> </a:t>
            </a:r>
            <a:r>
              <a:rPr sz="2400" spc="-10" dirty="0">
                <a:latin typeface="Calibri"/>
                <a:cs typeface="Calibri"/>
              </a:rPr>
              <a:t>segments</a:t>
            </a:r>
            <a:r>
              <a:rPr sz="2400" spc="520" dirty="0">
                <a:latin typeface="Calibri"/>
                <a:cs typeface="Calibri"/>
              </a:rPr>
              <a:t> </a:t>
            </a:r>
            <a:r>
              <a:rPr sz="2400" spc="-15" dirty="0">
                <a:latin typeface="Calibri"/>
                <a:cs typeface="Calibri"/>
              </a:rPr>
              <a:t>are </a:t>
            </a:r>
            <a:r>
              <a:rPr sz="2400" dirty="0">
                <a:latin typeface="Calibri"/>
                <a:cs typeface="Calibri"/>
              </a:rPr>
              <a:t>added </a:t>
            </a:r>
            <a:r>
              <a:rPr sz="2400" spc="-5" dirty="0">
                <a:latin typeface="Calibri"/>
                <a:cs typeface="Calibri"/>
              </a:rPr>
              <a:t>using </a:t>
            </a:r>
            <a:r>
              <a:rPr sz="2400" spc="-530" dirty="0">
                <a:latin typeface="Calibri"/>
                <a:cs typeface="Calibri"/>
              </a:rPr>
              <a:t> </a:t>
            </a:r>
            <a:r>
              <a:rPr sz="2400" spc="-50" dirty="0">
                <a:latin typeface="Calibri"/>
                <a:cs typeface="Calibri"/>
              </a:rPr>
              <a:t>1’s</a:t>
            </a:r>
            <a:r>
              <a:rPr sz="2400" spc="-45" dirty="0">
                <a:latin typeface="Calibri"/>
                <a:cs typeface="Calibri"/>
              </a:rPr>
              <a:t> </a:t>
            </a:r>
            <a:r>
              <a:rPr sz="2400" spc="-10" dirty="0">
                <a:latin typeface="Calibri"/>
                <a:cs typeface="Calibri"/>
              </a:rPr>
              <a:t>complement</a:t>
            </a:r>
            <a:r>
              <a:rPr sz="2400" spc="-5" dirty="0">
                <a:latin typeface="Calibri"/>
                <a:cs typeface="Calibri"/>
              </a:rPr>
              <a:t> </a:t>
            </a:r>
            <a:r>
              <a:rPr sz="2400" spc="-10" dirty="0">
                <a:latin typeface="Calibri"/>
                <a:cs typeface="Calibri"/>
              </a:rPr>
              <a:t>arithmetic</a:t>
            </a:r>
            <a:r>
              <a:rPr sz="2400" spc="-5" dirty="0">
                <a:latin typeface="Calibri"/>
                <a:cs typeface="Calibri"/>
              </a:rPr>
              <a:t> </a:t>
            </a:r>
            <a:r>
              <a:rPr sz="2400" spc="-20" dirty="0">
                <a:latin typeface="Calibri"/>
                <a:cs typeface="Calibri"/>
              </a:rPr>
              <a:t>to</a:t>
            </a:r>
            <a:r>
              <a:rPr sz="2400" spc="-15" dirty="0">
                <a:latin typeface="Calibri"/>
                <a:cs typeface="Calibri"/>
              </a:rPr>
              <a:t> </a:t>
            </a:r>
            <a:r>
              <a:rPr sz="2400" spc="-20" dirty="0">
                <a:latin typeface="Calibri"/>
                <a:cs typeface="Calibri"/>
              </a:rPr>
              <a:t>get</a:t>
            </a:r>
            <a:r>
              <a:rPr sz="2400" spc="-15" dirty="0">
                <a:latin typeface="Calibri"/>
                <a:cs typeface="Calibri"/>
              </a:rPr>
              <a:t> </a:t>
            </a:r>
            <a:r>
              <a:rPr sz="2400" spc="-5" dirty="0">
                <a:latin typeface="Calibri"/>
                <a:cs typeface="Calibri"/>
              </a:rPr>
              <a:t>the</a:t>
            </a:r>
            <a:r>
              <a:rPr sz="2400" dirty="0">
                <a:latin typeface="Calibri"/>
                <a:cs typeface="Calibri"/>
              </a:rPr>
              <a:t> </a:t>
            </a:r>
            <a:r>
              <a:rPr sz="2400" spc="-10" dirty="0">
                <a:latin typeface="Calibri"/>
                <a:cs typeface="Calibri"/>
              </a:rPr>
              <a:t>sum.</a:t>
            </a:r>
            <a:r>
              <a:rPr sz="2400" spc="-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sum</a:t>
            </a:r>
            <a:r>
              <a:rPr sz="2400" dirty="0">
                <a:latin typeface="Calibri"/>
                <a:cs typeface="Calibri"/>
              </a:rPr>
              <a:t> is </a:t>
            </a:r>
            <a:r>
              <a:rPr sz="2400" spc="5" dirty="0">
                <a:latin typeface="Calibri"/>
                <a:cs typeface="Calibri"/>
              </a:rPr>
              <a:t> </a:t>
            </a:r>
            <a:r>
              <a:rPr sz="2400" spc="-5" dirty="0">
                <a:latin typeface="Calibri"/>
                <a:cs typeface="Calibri"/>
              </a:rPr>
              <a:t>complemented.</a:t>
            </a:r>
            <a:endParaRPr sz="2400">
              <a:latin typeface="Calibri"/>
              <a:cs typeface="Calibri"/>
            </a:endParaRPr>
          </a:p>
          <a:p>
            <a:pPr marL="356870" indent="-344805" algn="just">
              <a:lnSpc>
                <a:spcPct val="100000"/>
              </a:lnSpc>
              <a:spcBef>
                <a:spcPts val="580"/>
              </a:spcBef>
              <a:buFont typeface="Arial MT"/>
              <a:buChar char="•"/>
              <a:tabLst>
                <a:tab pos="357505" algn="l"/>
              </a:tabLst>
            </a:pPr>
            <a:r>
              <a:rPr sz="2400" spc="-5" dirty="0">
                <a:latin typeface="Calibri"/>
                <a:cs typeface="Calibri"/>
              </a:rPr>
              <a:t>If</a:t>
            </a:r>
            <a:r>
              <a:rPr sz="2400" spc="240" dirty="0">
                <a:latin typeface="Calibri"/>
                <a:cs typeface="Calibri"/>
              </a:rPr>
              <a:t> </a:t>
            </a:r>
            <a:r>
              <a:rPr sz="2400" dirty="0">
                <a:latin typeface="Calibri"/>
                <a:cs typeface="Calibri"/>
              </a:rPr>
              <a:t>the</a:t>
            </a:r>
            <a:r>
              <a:rPr sz="2400" spc="215" dirty="0">
                <a:latin typeface="Calibri"/>
                <a:cs typeface="Calibri"/>
              </a:rPr>
              <a:t> </a:t>
            </a:r>
            <a:r>
              <a:rPr sz="2400" spc="-10" dirty="0">
                <a:latin typeface="Calibri"/>
                <a:cs typeface="Calibri"/>
              </a:rPr>
              <a:t>result</a:t>
            </a:r>
            <a:r>
              <a:rPr sz="2400" spc="240" dirty="0">
                <a:latin typeface="Calibri"/>
                <a:cs typeface="Calibri"/>
              </a:rPr>
              <a:t> </a:t>
            </a:r>
            <a:r>
              <a:rPr sz="2400" dirty="0">
                <a:latin typeface="Calibri"/>
                <a:cs typeface="Calibri"/>
              </a:rPr>
              <a:t>is</a:t>
            </a:r>
            <a:r>
              <a:rPr sz="2400" spc="200" dirty="0">
                <a:latin typeface="Calibri"/>
                <a:cs typeface="Calibri"/>
              </a:rPr>
              <a:t> </a:t>
            </a:r>
            <a:r>
              <a:rPr sz="2400" spc="-25" dirty="0">
                <a:latin typeface="Calibri"/>
                <a:cs typeface="Calibri"/>
              </a:rPr>
              <a:t>zero,</a:t>
            </a:r>
            <a:r>
              <a:rPr sz="2400" spc="210" dirty="0">
                <a:latin typeface="Calibri"/>
                <a:cs typeface="Calibri"/>
              </a:rPr>
              <a:t> </a:t>
            </a:r>
            <a:r>
              <a:rPr sz="2400" spc="5" dirty="0">
                <a:latin typeface="Calibri"/>
                <a:cs typeface="Calibri"/>
              </a:rPr>
              <a:t>the</a:t>
            </a:r>
            <a:r>
              <a:rPr sz="2400" spc="210" dirty="0">
                <a:latin typeface="Calibri"/>
                <a:cs typeface="Calibri"/>
              </a:rPr>
              <a:t> </a:t>
            </a:r>
            <a:r>
              <a:rPr sz="2400" spc="-10" dirty="0">
                <a:latin typeface="Calibri"/>
                <a:cs typeface="Calibri"/>
              </a:rPr>
              <a:t>received</a:t>
            </a:r>
            <a:r>
              <a:rPr sz="2400" spc="240" dirty="0">
                <a:latin typeface="Calibri"/>
                <a:cs typeface="Calibri"/>
              </a:rPr>
              <a:t> </a:t>
            </a:r>
            <a:r>
              <a:rPr sz="2400" spc="-15" dirty="0">
                <a:latin typeface="Calibri"/>
                <a:cs typeface="Calibri"/>
              </a:rPr>
              <a:t>data</a:t>
            </a:r>
            <a:r>
              <a:rPr sz="2400" spc="240" dirty="0">
                <a:latin typeface="Calibri"/>
                <a:cs typeface="Calibri"/>
              </a:rPr>
              <a:t> </a:t>
            </a:r>
            <a:r>
              <a:rPr sz="2400" dirty="0">
                <a:latin typeface="Calibri"/>
                <a:cs typeface="Calibri"/>
              </a:rPr>
              <a:t>is</a:t>
            </a:r>
            <a:r>
              <a:rPr sz="2400" spc="225" dirty="0">
                <a:latin typeface="Calibri"/>
                <a:cs typeface="Calibri"/>
              </a:rPr>
              <a:t> </a:t>
            </a:r>
            <a:r>
              <a:rPr sz="2400" spc="-10" dirty="0">
                <a:latin typeface="Calibri"/>
                <a:cs typeface="Calibri"/>
              </a:rPr>
              <a:t>accepted;</a:t>
            </a:r>
            <a:r>
              <a:rPr sz="2400" spc="235" dirty="0">
                <a:latin typeface="Calibri"/>
                <a:cs typeface="Calibri"/>
              </a:rPr>
              <a:t> </a:t>
            </a:r>
            <a:r>
              <a:rPr sz="2400" spc="-5" dirty="0">
                <a:latin typeface="Calibri"/>
                <a:cs typeface="Calibri"/>
              </a:rPr>
              <a:t>otherwise</a:t>
            </a:r>
            <a:endParaRPr sz="2400">
              <a:latin typeface="Calibri"/>
              <a:cs typeface="Calibri"/>
            </a:endParaRPr>
          </a:p>
          <a:p>
            <a:pPr marL="356870">
              <a:lnSpc>
                <a:spcPct val="100000"/>
              </a:lnSpc>
            </a:pPr>
            <a:r>
              <a:rPr sz="2400" spc="-5" dirty="0">
                <a:latin typeface="Calibri"/>
                <a:cs typeface="Calibri"/>
              </a:rPr>
              <a:t>discarded.</a:t>
            </a:r>
            <a:endParaRPr sz="24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4010" y="529209"/>
            <a:ext cx="5935345" cy="574040"/>
          </a:xfrm>
          <a:prstGeom prst="rect">
            <a:avLst/>
          </a:prstGeom>
        </p:spPr>
        <p:txBody>
          <a:bodyPr vert="horz" wrap="square" lIns="0" tIns="12700" rIns="0" bIns="0" rtlCol="0">
            <a:spAutoFit/>
          </a:bodyPr>
          <a:lstStyle/>
          <a:p>
            <a:pPr marL="12700">
              <a:lnSpc>
                <a:spcPct val="100000"/>
              </a:lnSpc>
              <a:spcBef>
                <a:spcPts val="100"/>
              </a:spcBef>
            </a:pPr>
            <a:r>
              <a:rPr sz="3600" b="0" spc="-10" dirty="0">
                <a:latin typeface="Calibri"/>
                <a:cs typeface="Calibri"/>
              </a:rPr>
              <a:t>Functions</a:t>
            </a:r>
            <a:r>
              <a:rPr sz="3600" b="0" spc="-20" dirty="0">
                <a:latin typeface="Calibri"/>
                <a:cs typeface="Calibri"/>
              </a:rPr>
              <a:t> </a:t>
            </a:r>
            <a:r>
              <a:rPr sz="3600" b="0" spc="-5" dirty="0">
                <a:latin typeface="Calibri"/>
                <a:cs typeface="Calibri"/>
              </a:rPr>
              <a:t>of</a:t>
            </a:r>
            <a:r>
              <a:rPr sz="3600" b="0" spc="-10" dirty="0">
                <a:latin typeface="Calibri"/>
                <a:cs typeface="Calibri"/>
              </a:rPr>
              <a:t> </a:t>
            </a:r>
            <a:r>
              <a:rPr sz="3600" b="0" dirty="0">
                <a:latin typeface="Calibri"/>
                <a:cs typeface="Calibri"/>
              </a:rPr>
              <a:t>the</a:t>
            </a:r>
            <a:r>
              <a:rPr sz="3600" b="0" spc="-20" dirty="0">
                <a:latin typeface="Calibri"/>
                <a:cs typeface="Calibri"/>
              </a:rPr>
              <a:t> </a:t>
            </a:r>
            <a:r>
              <a:rPr sz="3600" b="0" spc="-25" dirty="0">
                <a:latin typeface="Calibri"/>
                <a:cs typeface="Calibri"/>
              </a:rPr>
              <a:t>Data</a:t>
            </a:r>
            <a:r>
              <a:rPr sz="3600" b="0" spc="-10" dirty="0">
                <a:latin typeface="Calibri"/>
                <a:cs typeface="Calibri"/>
              </a:rPr>
              <a:t> </a:t>
            </a:r>
            <a:r>
              <a:rPr sz="3600" b="0" spc="-5" dirty="0">
                <a:latin typeface="Calibri"/>
                <a:cs typeface="Calibri"/>
              </a:rPr>
              <a:t>Link </a:t>
            </a:r>
            <a:r>
              <a:rPr sz="3600" b="0" spc="-30" dirty="0">
                <a:latin typeface="Calibri"/>
                <a:cs typeface="Calibri"/>
              </a:rPr>
              <a:t>Layer</a:t>
            </a:r>
            <a:endParaRPr sz="3600">
              <a:latin typeface="Calibri"/>
              <a:cs typeface="Calibri"/>
            </a:endParaRPr>
          </a:p>
        </p:txBody>
      </p:sp>
      <p:sp>
        <p:nvSpPr>
          <p:cNvPr id="3" name="object 3"/>
          <p:cNvSpPr txBox="1"/>
          <p:nvPr/>
        </p:nvSpPr>
        <p:spPr>
          <a:xfrm>
            <a:off x="704494" y="1561794"/>
            <a:ext cx="6944359" cy="1562735"/>
          </a:xfrm>
          <a:prstGeom prst="rect">
            <a:avLst/>
          </a:prstGeom>
        </p:spPr>
        <p:txBody>
          <a:bodyPr vert="horz" wrap="square" lIns="0" tIns="97790" rIns="0" bIns="0" rtlCol="0">
            <a:spAutoFit/>
          </a:bodyPr>
          <a:lstStyle/>
          <a:p>
            <a:pPr marL="356870" indent="-344805">
              <a:lnSpc>
                <a:spcPct val="100000"/>
              </a:lnSpc>
              <a:spcBef>
                <a:spcPts val="770"/>
              </a:spcBef>
              <a:buChar char="•"/>
              <a:tabLst>
                <a:tab pos="356870" algn="l"/>
                <a:tab pos="357505" algn="l"/>
              </a:tabLst>
            </a:pPr>
            <a:r>
              <a:rPr sz="2800" spc="-10" dirty="0">
                <a:latin typeface="Calibri"/>
                <a:cs typeface="Calibri"/>
              </a:rPr>
              <a:t>Provide</a:t>
            </a:r>
            <a:r>
              <a:rPr sz="2800" spc="-20" dirty="0">
                <a:latin typeface="Calibri"/>
                <a:cs typeface="Calibri"/>
              </a:rPr>
              <a:t> </a:t>
            </a:r>
            <a:r>
              <a:rPr sz="2800" spc="5" dirty="0">
                <a:latin typeface="Calibri"/>
                <a:cs typeface="Calibri"/>
              </a:rPr>
              <a:t>service</a:t>
            </a:r>
            <a:r>
              <a:rPr sz="2800" spc="-40" dirty="0">
                <a:latin typeface="Calibri"/>
                <a:cs typeface="Calibri"/>
              </a:rPr>
              <a:t> </a:t>
            </a:r>
            <a:r>
              <a:rPr sz="2800" spc="-10" dirty="0">
                <a:latin typeface="Calibri"/>
                <a:cs typeface="Calibri"/>
              </a:rPr>
              <a:t>interface</a:t>
            </a:r>
            <a:r>
              <a:rPr sz="2800" spc="-45" dirty="0">
                <a:latin typeface="Calibri"/>
                <a:cs typeface="Calibri"/>
              </a:rPr>
              <a:t> </a:t>
            </a:r>
            <a:r>
              <a:rPr sz="2800" spc="-15" dirty="0">
                <a:latin typeface="Calibri"/>
                <a:cs typeface="Calibri"/>
              </a:rPr>
              <a:t>to</a:t>
            </a:r>
            <a:r>
              <a:rPr sz="2800" spc="-5" dirty="0">
                <a:latin typeface="Calibri"/>
                <a:cs typeface="Calibri"/>
              </a:rPr>
              <a:t> the</a:t>
            </a:r>
            <a:r>
              <a:rPr sz="2800" spc="5" dirty="0">
                <a:latin typeface="Calibri"/>
                <a:cs typeface="Calibri"/>
              </a:rPr>
              <a:t> </a:t>
            </a:r>
            <a:r>
              <a:rPr sz="2800" spc="-5" dirty="0">
                <a:latin typeface="Calibri"/>
                <a:cs typeface="Calibri"/>
              </a:rPr>
              <a:t>network</a:t>
            </a:r>
            <a:r>
              <a:rPr sz="2800" spc="-10" dirty="0">
                <a:latin typeface="Calibri"/>
                <a:cs typeface="Calibri"/>
              </a:rPr>
              <a:t> </a:t>
            </a:r>
            <a:r>
              <a:rPr sz="2800" spc="-15" dirty="0">
                <a:latin typeface="Calibri"/>
                <a:cs typeface="Calibri"/>
              </a:rPr>
              <a:t>layer</a:t>
            </a:r>
            <a:endParaRPr sz="2800">
              <a:latin typeface="Calibri"/>
              <a:cs typeface="Calibri"/>
            </a:endParaRPr>
          </a:p>
          <a:p>
            <a:pPr marL="356870" indent="-344805">
              <a:lnSpc>
                <a:spcPct val="100000"/>
              </a:lnSpc>
              <a:spcBef>
                <a:spcPts val="675"/>
              </a:spcBef>
              <a:buChar char="•"/>
              <a:tabLst>
                <a:tab pos="356870" algn="l"/>
                <a:tab pos="357505" algn="l"/>
              </a:tabLst>
            </a:pPr>
            <a:r>
              <a:rPr sz="2800" spc="-5" dirty="0">
                <a:latin typeface="Calibri"/>
                <a:cs typeface="Calibri"/>
              </a:rPr>
              <a:t>Dealing</a:t>
            </a:r>
            <a:r>
              <a:rPr sz="2800" spc="-45" dirty="0">
                <a:latin typeface="Calibri"/>
                <a:cs typeface="Calibri"/>
              </a:rPr>
              <a:t> </a:t>
            </a:r>
            <a:r>
              <a:rPr sz="2800" dirty="0">
                <a:latin typeface="Calibri"/>
                <a:cs typeface="Calibri"/>
              </a:rPr>
              <a:t>with</a:t>
            </a:r>
            <a:r>
              <a:rPr sz="2800" spc="-25" dirty="0">
                <a:latin typeface="Calibri"/>
                <a:cs typeface="Calibri"/>
              </a:rPr>
              <a:t> </a:t>
            </a:r>
            <a:r>
              <a:rPr sz="2800" dirty="0">
                <a:latin typeface="Calibri"/>
                <a:cs typeface="Calibri"/>
              </a:rPr>
              <a:t>transmission</a:t>
            </a:r>
            <a:r>
              <a:rPr sz="2800" spc="-50" dirty="0">
                <a:latin typeface="Calibri"/>
                <a:cs typeface="Calibri"/>
              </a:rPr>
              <a:t> </a:t>
            </a:r>
            <a:r>
              <a:rPr sz="2800" spc="-15" dirty="0">
                <a:latin typeface="Calibri"/>
                <a:cs typeface="Calibri"/>
              </a:rPr>
              <a:t>errors</a:t>
            </a:r>
            <a:endParaRPr sz="2800">
              <a:latin typeface="Calibri"/>
              <a:cs typeface="Calibri"/>
            </a:endParaRPr>
          </a:p>
          <a:p>
            <a:pPr marL="356870" indent="-344805">
              <a:lnSpc>
                <a:spcPct val="100000"/>
              </a:lnSpc>
              <a:spcBef>
                <a:spcPts val="675"/>
              </a:spcBef>
              <a:buChar char="•"/>
              <a:tabLst>
                <a:tab pos="356870" algn="l"/>
                <a:tab pos="357505" algn="l"/>
              </a:tabLst>
            </a:pPr>
            <a:r>
              <a:rPr sz="2800" spc="-10" dirty="0">
                <a:latin typeface="Calibri"/>
                <a:cs typeface="Calibri"/>
              </a:rPr>
              <a:t>Regulating</a:t>
            </a:r>
            <a:r>
              <a:rPr sz="2800" spc="-45" dirty="0">
                <a:latin typeface="Calibri"/>
                <a:cs typeface="Calibri"/>
              </a:rPr>
              <a:t> </a:t>
            </a:r>
            <a:r>
              <a:rPr sz="2800" spc="-15" dirty="0">
                <a:latin typeface="Calibri"/>
                <a:cs typeface="Calibri"/>
              </a:rPr>
              <a:t>data </a:t>
            </a:r>
            <a:r>
              <a:rPr sz="2800" dirty="0">
                <a:latin typeface="Calibri"/>
                <a:cs typeface="Calibri"/>
              </a:rPr>
              <a:t>flow</a:t>
            </a:r>
            <a:endParaRPr sz="2800">
              <a:latin typeface="Calibri"/>
              <a:cs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6782" y="32766"/>
            <a:ext cx="2171700" cy="636270"/>
          </a:xfrm>
          <a:prstGeom prst="rect">
            <a:avLst/>
          </a:prstGeom>
        </p:spPr>
        <p:txBody>
          <a:bodyPr vert="horz" wrap="square" lIns="0" tIns="13335" rIns="0" bIns="0" rtlCol="0">
            <a:spAutoFit/>
          </a:bodyPr>
          <a:lstStyle/>
          <a:p>
            <a:pPr marL="12700">
              <a:lnSpc>
                <a:spcPct val="100000"/>
              </a:lnSpc>
              <a:spcBef>
                <a:spcPts val="105"/>
              </a:spcBef>
            </a:pPr>
            <a:r>
              <a:rPr sz="4000" spc="-5" dirty="0"/>
              <a:t>Che</a:t>
            </a:r>
            <a:r>
              <a:rPr sz="4000" spc="5" dirty="0"/>
              <a:t>c</a:t>
            </a:r>
            <a:r>
              <a:rPr sz="4000" spc="-25" dirty="0"/>
              <a:t>k</a:t>
            </a:r>
            <a:r>
              <a:rPr sz="4000" dirty="0"/>
              <a:t>s</a:t>
            </a:r>
            <a:r>
              <a:rPr sz="4000" spc="15" dirty="0"/>
              <a:t>u</a:t>
            </a:r>
            <a:r>
              <a:rPr sz="4000" spc="5" dirty="0"/>
              <a:t>m</a:t>
            </a:r>
            <a:endParaRPr sz="4000"/>
          </a:p>
        </p:txBody>
      </p:sp>
      <p:pic>
        <p:nvPicPr>
          <p:cNvPr id="3" name="object 3"/>
          <p:cNvPicPr/>
          <p:nvPr/>
        </p:nvPicPr>
        <p:blipFill>
          <a:blip r:embed="rId2" cstate="print"/>
          <a:stretch>
            <a:fillRect/>
          </a:stretch>
        </p:blipFill>
        <p:spPr>
          <a:xfrm>
            <a:off x="990600" y="685800"/>
            <a:ext cx="6629258" cy="567844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4844" y="232613"/>
            <a:ext cx="5269865" cy="2275840"/>
          </a:xfrm>
          <a:prstGeom prst="rect">
            <a:avLst/>
          </a:prstGeom>
        </p:spPr>
        <p:txBody>
          <a:bodyPr vert="horz" wrap="square" lIns="0" tIns="36830" rIns="0" bIns="0" rtlCol="0">
            <a:spAutoFit/>
          </a:bodyPr>
          <a:lstStyle/>
          <a:p>
            <a:pPr marL="118745">
              <a:lnSpc>
                <a:spcPct val="100000"/>
              </a:lnSpc>
              <a:spcBef>
                <a:spcPts val="290"/>
              </a:spcBef>
            </a:pPr>
            <a:r>
              <a:rPr sz="1600" b="1" spc="-100" dirty="0">
                <a:latin typeface="Arial"/>
                <a:cs typeface="Arial"/>
              </a:rPr>
              <a:t>AT</a:t>
            </a:r>
            <a:r>
              <a:rPr sz="1600" b="1" spc="120" dirty="0">
                <a:latin typeface="Arial"/>
                <a:cs typeface="Arial"/>
              </a:rPr>
              <a:t> </a:t>
            </a:r>
            <a:r>
              <a:rPr sz="1600" b="1" dirty="0">
                <a:latin typeface="Arial"/>
                <a:cs typeface="Arial"/>
              </a:rPr>
              <a:t>SENDER:</a:t>
            </a:r>
            <a:endParaRPr sz="1600">
              <a:latin typeface="Arial"/>
              <a:cs typeface="Arial"/>
            </a:endParaRPr>
          </a:p>
          <a:p>
            <a:pPr marL="265430">
              <a:lnSpc>
                <a:spcPct val="100000"/>
              </a:lnSpc>
              <a:spcBef>
                <a:spcPts val="190"/>
              </a:spcBef>
              <a:tabLst>
                <a:tab pos="1794510" algn="l"/>
              </a:tabLst>
            </a:pPr>
            <a:r>
              <a:rPr sz="1600" dirty="0">
                <a:solidFill>
                  <a:srgbClr val="FF0000"/>
                </a:solidFill>
                <a:latin typeface="Arial MT"/>
                <a:cs typeface="Arial MT"/>
              </a:rPr>
              <a:t>1 0 0 0</a:t>
            </a:r>
            <a:r>
              <a:rPr sz="1600" spc="-20" dirty="0">
                <a:solidFill>
                  <a:srgbClr val="FF0000"/>
                </a:solidFill>
                <a:latin typeface="Arial MT"/>
                <a:cs typeface="Arial MT"/>
              </a:rPr>
              <a:t> </a:t>
            </a:r>
            <a:r>
              <a:rPr sz="1600" dirty="0">
                <a:solidFill>
                  <a:srgbClr val="FF0000"/>
                </a:solidFill>
                <a:latin typeface="Arial MT"/>
                <a:cs typeface="Arial MT"/>
              </a:rPr>
              <a:t>1 0 0</a:t>
            </a:r>
            <a:r>
              <a:rPr sz="1600" spc="-20" dirty="0">
                <a:solidFill>
                  <a:srgbClr val="FF0000"/>
                </a:solidFill>
                <a:latin typeface="Arial MT"/>
                <a:cs typeface="Arial MT"/>
              </a:rPr>
              <a:t> </a:t>
            </a:r>
            <a:r>
              <a:rPr sz="1600" dirty="0">
                <a:solidFill>
                  <a:srgbClr val="FF0000"/>
                </a:solidFill>
                <a:latin typeface="Arial MT"/>
                <a:cs typeface="Arial MT"/>
              </a:rPr>
              <a:t>1	</a:t>
            </a:r>
            <a:r>
              <a:rPr sz="1600" spc="45" dirty="0">
                <a:solidFill>
                  <a:srgbClr val="FF0000"/>
                </a:solidFill>
                <a:latin typeface="Arial MT"/>
                <a:cs typeface="Arial MT"/>
              </a:rPr>
              <a:t>W</a:t>
            </a:r>
            <a:r>
              <a:rPr sz="1600" spc="-10" dirty="0">
                <a:solidFill>
                  <a:srgbClr val="FF0000"/>
                </a:solidFill>
                <a:latin typeface="Arial MT"/>
                <a:cs typeface="Arial MT"/>
              </a:rPr>
              <a:t>or</a:t>
            </a:r>
            <a:r>
              <a:rPr sz="1600" dirty="0">
                <a:solidFill>
                  <a:srgbClr val="FF0000"/>
                </a:solidFill>
                <a:latin typeface="Arial MT"/>
                <a:cs typeface="Arial MT"/>
              </a:rPr>
              <a:t>d</a:t>
            </a:r>
            <a:r>
              <a:rPr sz="1600" spc="-70" dirty="0">
                <a:solidFill>
                  <a:srgbClr val="FF0000"/>
                </a:solidFill>
                <a:latin typeface="Arial MT"/>
                <a:cs typeface="Arial MT"/>
              </a:rPr>
              <a:t> </a:t>
            </a:r>
            <a:r>
              <a:rPr sz="1600" dirty="0">
                <a:solidFill>
                  <a:srgbClr val="FF0000"/>
                </a:solidFill>
                <a:latin typeface="Arial MT"/>
                <a:cs typeface="Arial MT"/>
              </a:rPr>
              <a:t>1</a:t>
            </a:r>
            <a:endParaRPr sz="1600">
              <a:latin typeface="Arial MT"/>
              <a:cs typeface="Arial MT"/>
            </a:endParaRPr>
          </a:p>
          <a:p>
            <a:pPr marL="299085">
              <a:lnSpc>
                <a:spcPct val="100000"/>
              </a:lnSpc>
              <a:spcBef>
                <a:spcPts val="50"/>
              </a:spcBef>
              <a:tabLst>
                <a:tab pos="1769745" algn="l"/>
              </a:tabLst>
            </a:pPr>
            <a:r>
              <a:rPr sz="1600" dirty="0">
                <a:solidFill>
                  <a:srgbClr val="FF0000"/>
                </a:solidFill>
                <a:latin typeface="Arial MT"/>
                <a:cs typeface="Arial MT"/>
              </a:rPr>
              <a:t>1</a:t>
            </a:r>
            <a:r>
              <a:rPr sz="1600" spc="-20" dirty="0">
                <a:solidFill>
                  <a:srgbClr val="FF0000"/>
                </a:solidFill>
                <a:latin typeface="Arial MT"/>
                <a:cs typeface="Arial MT"/>
              </a:rPr>
              <a:t> </a:t>
            </a:r>
            <a:r>
              <a:rPr sz="1600" dirty="0">
                <a:solidFill>
                  <a:srgbClr val="FF0000"/>
                </a:solidFill>
                <a:latin typeface="Arial MT"/>
                <a:cs typeface="Arial MT"/>
              </a:rPr>
              <a:t>0 1 1 1</a:t>
            </a:r>
            <a:r>
              <a:rPr sz="1600" spc="-20" dirty="0">
                <a:solidFill>
                  <a:srgbClr val="FF0000"/>
                </a:solidFill>
                <a:latin typeface="Arial MT"/>
                <a:cs typeface="Arial MT"/>
              </a:rPr>
              <a:t> </a:t>
            </a:r>
            <a:r>
              <a:rPr sz="1600" dirty="0">
                <a:solidFill>
                  <a:srgbClr val="FF0000"/>
                </a:solidFill>
                <a:latin typeface="Arial MT"/>
                <a:cs typeface="Arial MT"/>
              </a:rPr>
              <a:t>0 0 0	</a:t>
            </a:r>
            <a:r>
              <a:rPr sz="1600" spc="45" dirty="0">
                <a:solidFill>
                  <a:srgbClr val="FF0000"/>
                </a:solidFill>
                <a:latin typeface="Arial MT"/>
                <a:cs typeface="Arial MT"/>
              </a:rPr>
              <a:t>W</a:t>
            </a:r>
            <a:r>
              <a:rPr sz="1600" spc="-10" dirty="0">
                <a:solidFill>
                  <a:srgbClr val="FF0000"/>
                </a:solidFill>
                <a:latin typeface="Arial MT"/>
                <a:cs typeface="Arial MT"/>
              </a:rPr>
              <a:t>or</a:t>
            </a:r>
            <a:r>
              <a:rPr sz="1600" dirty="0">
                <a:solidFill>
                  <a:srgbClr val="FF0000"/>
                </a:solidFill>
                <a:latin typeface="Arial MT"/>
                <a:cs typeface="Arial MT"/>
              </a:rPr>
              <a:t>d</a:t>
            </a:r>
            <a:r>
              <a:rPr sz="1600" spc="-70" dirty="0">
                <a:solidFill>
                  <a:srgbClr val="FF0000"/>
                </a:solidFill>
                <a:latin typeface="Arial MT"/>
                <a:cs typeface="Arial MT"/>
              </a:rPr>
              <a:t> </a:t>
            </a:r>
            <a:r>
              <a:rPr sz="1600" dirty="0">
                <a:solidFill>
                  <a:srgbClr val="FF0000"/>
                </a:solidFill>
                <a:latin typeface="Arial MT"/>
                <a:cs typeface="Arial MT"/>
              </a:rPr>
              <a:t>2</a:t>
            </a:r>
            <a:endParaRPr sz="1600">
              <a:latin typeface="Arial MT"/>
              <a:cs typeface="Arial MT"/>
            </a:endParaRPr>
          </a:p>
          <a:p>
            <a:pPr marL="12700">
              <a:lnSpc>
                <a:spcPct val="100000"/>
              </a:lnSpc>
              <a:tabLst>
                <a:tab pos="2454910" algn="l"/>
              </a:tabLst>
            </a:pPr>
            <a:r>
              <a:rPr sz="1600" u="heavy" dirty="0">
                <a:solidFill>
                  <a:srgbClr val="FF0000"/>
                </a:solidFill>
                <a:uFill>
                  <a:solidFill>
                    <a:srgbClr val="FE0000"/>
                  </a:solidFill>
                </a:uFill>
                <a:latin typeface="Arial MT"/>
                <a:cs typeface="Arial MT"/>
              </a:rPr>
              <a:t> 	</a:t>
            </a:r>
            <a:r>
              <a:rPr sz="1600" dirty="0">
                <a:solidFill>
                  <a:srgbClr val="FF0000"/>
                </a:solidFill>
                <a:latin typeface="Arial MT"/>
                <a:cs typeface="Arial MT"/>
              </a:rPr>
              <a:t>-</a:t>
            </a:r>
            <a:endParaRPr sz="1600">
              <a:latin typeface="Arial MT"/>
              <a:cs typeface="Arial MT"/>
            </a:endParaRPr>
          </a:p>
          <a:p>
            <a:pPr marL="70485">
              <a:lnSpc>
                <a:spcPct val="100000"/>
              </a:lnSpc>
            </a:pPr>
            <a:r>
              <a:rPr sz="1600" spc="5" dirty="0">
                <a:solidFill>
                  <a:srgbClr val="0000FF"/>
                </a:solidFill>
                <a:latin typeface="Arial MT"/>
                <a:cs typeface="Arial MT"/>
              </a:rPr>
              <a:t>1</a:t>
            </a:r>
            <a:r>
              <a:rPr sz="1600" spc="-25" dirty="0">
                <a:solidFill>
                  <a:srgbClr val="0000FF"/>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1</a:t>
            </a:r>
            <a:r>
              <a:rPr sz="1600" dirty="0">
                <a:solidFill>
                  <a:srgbClr val="FF0000"/>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0</a:t>
            </a:r>
            <a:r>
              <a:rPr sz="1600" spc="-25" dirty="0">
                <a:solidFill>
                  <a:srgbClr val="FF0000"/>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1</a:t>
            </a:r>
            <a:r>
              <a:rPr sz="1600" spc="430" dirty="0">
                <a:solidFill>
                  <a:srgbClr val="FF0000"/>
                </a:solidFill>
                <a:latin typeface="Arial MT"/>
                <a:cs typeface="Arial MT"/>
              </a:rPr>
              <a:t> </a:t>
            </a:r>
            <a:r>
              <a:rPr sz="1600" dirty="0">
                <a:solidFill>
                  <a:srgbClr val="FF0000"/>
                </a:solidFill>
                <a:latin typeface="Arial MT"/>
                <a:cs typeface="Arial MT"/>
              </a:rPr>
              <a:t>Sum</a:t>
            </a:r>
            <a:r>
              <a:rPr sz="1600" spc="-15" dirty="0">
                <a:solidFill>
                  <a:srgbClr val="FF0000"/>
                </a:solidFill>
                <a:latin typeface="Arial MT"/>
                <a:cs typeface="Arial MT"/>
              </a:rPr>
              <a:t> </a:t>
            </a:r>
            <a:r>
              <a:rPr sz="1600" dirty="0">
                <a:solidFill>
                  <a:srgbClr val="FF0000"/>
                </a:solidFill>
                <a:latin typeface="Arial MT"/>
                <a:cs typeface="Arial MT"/>
              </a:rPr>
              <a:t>using</a:t>
            </a:r>
            <a:r>
              <a:rPr sz="1600" spc="-50" dirty="0">
                <a:solidFill>
                  <a:srgbClr val="FF0000"/>
                </a:solidFill>
                <a:latin typeface="Arial MT"/>
                <a:cs typeface="Arial MT"/>
              </a:rPr>
              <a:t> </a:t>
            </a:r>
            <a:r>
              <a:rPr sz="1600" spc="-10" dirty="0">
                <a:solidFill>
                  <a:srgbClr val="FF0000"/>
                </a:solidFill>
                <a:latin typeface="Arial MT"/>
                <a:cs typeface="Arial MT"/>
              </a:rPr>
              <a:t>one’s </a:t>
            </a:r>
            <a:r>
              <a:rPr sz="1600" dirty="0">
                <a:solidFill>
                  <a:srgbClr val="FF0000"/>
                </a:solidFill>
                <a:latin typeface="Arial MT"/>
                <a:cs typeface="Arial MT"/>
              </a:rPr>
              <a:t>complement</a:t>
            </a:r>
            <a:r>
              <a:rPr sz="1600" spc="-55" dirty="0">
                <a:solidFill>
                  <a:srgbClr val="FF0000"/>
                </a:solidFill>
                <a:latin typeface="Arial MT"/>
                <a:cs typeface="Arial MT"/>
              </a:rPr>
              <a:t> </a:t>
            </a:r>
            <a:r>
              <a:rPr sz="1600" dirty="0">
                <a:solidFill>
                  <a:srgbClr val="FF0000"/>
                </a:solidFill>
                <a:latin typeface="Arial MT"/>
                <a:cs typeface="Arial MT"/>
              </a:rPr>
              <a:t>arithmetic</a:t>
            </a:r>
            <a:endParaRPr sz="1600">
              <a:latin typeface="Arial MT"/>
              <a:cs typeface="Arial MT"/>
            </a:endParaRPr>
          </a:p>
          <a:p>
            <a:pPr marL="1500505">
              <a:lnSpc>
                <a:spcPct val="100000"/>
              </a:lnSpc>
              <a:spcBef>
                <a:spcPts val="5"/>
              </a:spcBef>
              <a:tabLst>
                <a:tab pos="1838960" algn="l"/>
              </a:tabLst>
            </a:pPr>
            <a:r>
              <a:rPr sz="1600" dirty="0">
                <a:solidFill>
                  <a:srgbClr val="0000FF"/>
                </a:solidFill>
                <a:latin typeface="Arial MT"/>
                <a:cs typeface="Arial MT"/>
              </a:rPr>
              <a:t>1	</a:t>
            </a:r>
            <a:r>
              <a:rPr sz="1600" dirty="0">
                <a:solidFill>
                  <a:srgbClr val="FF0000"/>
                </a:solidFill>
                <a:latin typeface="Arial MT"/>
                <a:cs typeface="Arial MT"/>
              </a:rPr>
              <a:t>Remove</a:t>
            </a:r>
            <a:r>
              <a:rPr sz="1600" spc="-30" dirty="0">
                <a:solidFill>
                  <a:srgbClr val="FF0000"/>
                </a:solidFill>
                <a:latin typeface="Arial MT"/>
                <a:cs typeface="Arial MT"/>
              </a:rPr>
              <a:t> </a:t>
            </a:r>
            <a:r>
              <a:rPr sz="1600" spc="-5" dirty="0">
                <a:solidFill>
                  <a:srgbClr val="FF0000"/>
                </a:solidFill>
                <a:latin typeface="Arial MT"/>
                <a:cs typeface="Arial MT"/>
              </a:rPr>
              <a:t>carry</a:t>
            </a:r>
            <a:r>
              <a:rPr sz="1600" spc="-15" dirty="0">
                <a:solidFill>
                  <a:srgbClr val="FF0000"/>
                </a:solidFill>
                <a:latin typeface="Arial MT"/>
                <a:cs typeface="Arial MT"/>
              </a:rPr>
              <a:t> </a:t>
            </a:r>
            <a:r>
              <a:rPr sz="1600" spc="-5" dirty="0">
                <a:solidFill>
                  <a:srgbClr val="FF0000"/>
                </a:solidFill>
                <a:latin typeface="Arial MT"/>
                <a:cs typeface="Arial MT"/>
              </a:rPr>
              <a:t>and</a:t>
            </a:r>
            <a:r>
              <a:rPr sz="1600" spc="-10" dirty="0">
                <a:solidFill>
                  <a:srgbClr val="FF0000"/>
                </a:solidFill>
                <a:latin typeface="Arial MT"/>
                <a:cs typeface="Arial MT"/>
              </a:rPr>
              <a:t> </a:t>
            </a:r>
            <a:r>
              <a:rPr sz="1600" spc="-5" dirty="0">
                <a:solidFill>
                  <a:srgbClr val="FF0000"/>
                </a:solidFill>
                <a:latin typeface="Arial MT"/>
                <a:cs typeface="Arial MT"/>
              </a:rPr>
              <a:t>add </a:t>
            </a:r>
            <a:r>
              <a:rPr sz="1600" dirty="0">
                <a:solidFill>
                  <a:srgbClr val="FF0000"/>
                </a:solidFill>
                <a:latin typeface="Arial MT"/>
                <a:cs typeface="Arial MT"/>
              </a:rPr>
              <a:t>it</a:t>
            </a:r>
            <a:r>
              <a:rPr sz="1600" spc="-15" dirty="0">
                <a:solidFill>
                  <a:srgbClr val="FF0000"/>
                </a:solidFill>
                <a:latin typeface="Arial MT"/>
                <a:cs typeface="Arial MT"/>
              </a:rPr>
              <a:t> </a:t>
            </a:r>
            <a:r>
              <a:rPr sz="1600" dirty="0">
                <a:solidFill>
                  <a:srgbClr val="FF0000"/>
                </a:solidFill>
                <a:latin typeface="Arial MT"/>
                <a:cs typeface="Arial MT"/>
              </a:rPr>
              <a:t>back</a:t>
            </a:r>
            <a:endParaRPr sz="1600">
              <a:latin typeface="Arial MT"/>
              <a:cs typeface="Arial MT"/>
            </a:endParaRPr>
          </a:p>
          <a:p>
            <a:pPr marL="12700">
              <a:lnSpc>
                <a:spcPct val="100000"/>
              </a:lnSpc>
              <a:tabLst>
                <a:tab pos="2454910" algn="l"/>
              </a:tabLst>
            </a:pPr>
            <a:r>
              <a:rPr sz="1600" u="heavy" dirty="0">
                <a:solidFill>
                  <a:srgbClr val="FF0000"/>
                </a:solidFill>
                <a:uFill>
                  <a:solidFill>
                    <a:srgbClr val="FE0000"/>
                  </a:solidFill>
                </a:uFill>
                <a:latin typeface="Arial MT"/>
                <a:cs typeface="Arial MT"/>
              </a:rPr>
              <a:t> 	</a:t>
            </a:r>
            <a:r>
              <a:rPr sz="1600" dirty="0">
                <a:solidFill>
                  <a:srgbClr val="FF0000"/>
                </a:solidFill>
                <a:latin typeface="Arial MT"/>
                <a:cs typeface="Arial MT"/>
              </a:rPr>
              <a:t>-</a:t>
            </a:r>
            <a:endParaRPr sz="1600">
              <a:latin typeface="Arial MT"/>
              <a:cs typeface="Arial MT"/>
            </a:endParaRPr>
          </a:p>
          <a:p>
            <a:pPr marL="241300">
              <a:lnSpc>
                <a:spcPct val="100000"/>
              </a:lnSpc>
              <a:tabLst>
                <a:tab pos="1768475" algn="l"/>
              </a:tabLst>
            </a:pP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1</a:t>
            </a:r>
            <a:r>
              <a:rPr sz="1600" spc="-25" dirty="0">
                <a:solidFill>
                  <a:srgbClr val="FF0000"/>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0</a:t>
            </a:r>
            <a:r>
              <a:rPr sz="1600" dirty="0">
                <a:solidFill>
                  <a:srgbClr val="FF0000"/>
                </a:solidFill>
                <a:latin typeface="Arial MT"/>
                <a:cs typeface="Arial MT"/>
              </a:rPr>
              <a:t> </a:t>
            </a:r>
            <a:r>
              <a:rPr sz="1600" spc="5" dirty="0">
                <a:solidFill>
                  <a:srgbClr val="FF0000"/>
                </a:solidFill>
                <a:latin typeface="Arial MT"/>
                <a:cs typeface="Arial MT"/>
              </a:rPr>
              <a:t>0</a:t>
            </a:r>
            <a:r>
              <a:rPr sz="1600" spc="-25" dirty="0">
                <a:solidFill>
                  <a:srgbClr val="FF0000"/>
                </a:solidFill>
                <a:latin typeface="Arial MT"/>
                <a:cs typeface="Arial MT"/>
              </a:rPr>
              <a:t> </a:t>
            </a:r>
            <a:r>
              <a:rPr sz="1600" spc="5" dirty="0">
                <a:solidFill>
                  <a:srgbClr val="FF0000"/>
                </a:solidFill>
                <a:latin typeface="Arial MT"/>
                <a:cs typeface="Arial MT"/>
              </a:rPr>
              <a:t>1</a:t>
            </a:r>
            <a:r>
              <a:rPr sz="1600" dirty="0">
                <a:solidFill>
                  <a:srgbClr val="FF0000"/>
                </a:solidFill>
                <a:latin typeface="Arial MT"/>
                <a:cs typeface="Arial MT"/>
              </a:rPr>
              <a:t> </a:t>
            </a:r>
            <a:r>
              <a:rPr sz="1600" spc="5" dirty="0">
                <a:solidFill>
                  <a:srgbClr val="FF0000"/>
                </a:solidFill>
                <a:latin typeface="Arial MT"/>
                <a:cs typeface="Arial MT"/>
              </a:rPr>
              <a:t>0	</a:t>
            </a:r>
            <a:r>
              <a:rPr sz="1600" dirty="0">
                <a:solidFill>
                  <a:srgbClr val="FF0000"/>
                </a:solidFill>
                <a:latin typeface="Arial MT"/>
                <a:cs typeface="Arial MT"/>
              </a:rPr>
              <a:t>sum</a:t>
            </a:r>
            <a:endParaRPr sz="1600">
              <a:latin typeface="Arial MT"/>
              <a:cs typeface="Arial MT"/>
            </a:endParaRPr>
          </a:p>
          <a:p>
            <a:pPr marL="241300">
              <a:lnSpc>
                <a:spcPct val="100000"/>
              </a:lnSpc>
              <a:tabLst>
                <a:tab pos="1769745" algn="l"/>
              </a:tabLst>
            </a:pPr>
            <a:r>
              <a:rPr sz="1600" dirty="0">
                <a:solidFill>
                  <a:srgbClr val="FF0000"/>
                </a:solidFill>
                <a:latin typeface="Arial MT"/>
                <a:cs typeface="Arial MT"/>
              </a:rPr>
              <a:t>1 0</a:t>
            </a:r>
            <a:r>
              <a:rPr sz="1600" spc="-15" dirty="0">
                <a:solidFill>
                  <a:srgbClr val="FF0000"/>
                </a:solidFill>
                <a:latin typeface="Arial MT"/>
                <a:cs typeface="Arial MT"/>
              </a:rPr>
              <a:t> </a:t>
            </a:r>
            <a:r>
              <a:rPr sz="1600" dirty="0">
                <a:solidFill>
                  <a:srgbClr val="FF0000"/>
                </a:solidFill>
                <a:latin typeface="Arial MT"/>
                <a:cs typeface="Arial MT"/>
              </a:rPr>
              <a:t>1</a:t>
            </a:r>
            <a:r>
              <a:rPr sz="1600" spc="5" dirty="0">
                <a:solidFill>
                  <a:srgbClr val="FF0000"/>
                </a:solidFill>
                <a:latin typeface="Arial MT"/>
                <a:cs typeface="Arial MT"/>
              </a:rPr>
              <a:t> </a:t>
            </a:r>
            <a:r>
              <a:rPr sz="1600" dirty="0">
                <a:solidFill>
                  <a:srgbClr val="FF0000"/>
                </a:solidFill>
                <a:latin typeface="Arial MT"/>
                <a:cs typeface="Arial MT"/>
              </a:rPr>
              <a:t>1 1</a:t>
            </a:r>
            <a:r>
              <a:rPr sz="1600" spc="5" dirty="0">
                <a:solidFill>
                  <a:srgbClr val="FF0000"/>
                </a:solidFill>
                <a:latin typeface="Arial MT"/>
                <a:cs typeface="Arial MT"/>
              </a:rPr>
              <a:t> </a:t>
            </a:r>
            <a:r>
              <a:rPr sz="1600" dirty="0">
                <a:solidFill>
                  <a:srgbClr val="FF0000"/>
                </a:solidFill>
                <a:latin typeface="Arial MT"/>
                <a:cs typeface="Arial MT"/>
              </a:rPr>
              <a:t>1</a:t>
            </a:r>
            <a:r>
              <a:rPr sz="1600" spc="-15" dirty="0">
                <a:solidFill>
                  <a:srgbClr val="FF0000"/>
                </a:solidFill>
                <a:latin typeface="Arial MT"/>
                <a:cs typeface="Arial MT"/>
              </a:rPr>
              <a:t> </a:t>
            </a:r>
            <a:r>
              <a:rPr sz="1600" dirty="0">
                <a:solidFill>
                  <a:srgbClr val="FF0000"/>
                </a:solidFill>
                <a:latin typeface="Arial MT"/>
                <a:cs typeface="Arial MT"/>
              </a:rPr>
              <a:t>0</a:t>
            </a:r>
            <a:r>
              <a:rPr sz="1600" spc="5" dirty="0">
                <a:solidFill>
                  <a:srgbClr val="FF0000"/>
                </a:solidFill>
                <a:latin typeface="Arial MT"/>
                <a:cs typeface="Arial MT"/>
              </a:rPr>
              <a:t> </a:t>
            </a:r>
            <a:r>
              <a:rPr sz="1600" dirty="0">
                <a:solidFill>
                  <a:srgbClr val="FF0000"/>
                </a:solidFill>
                <a:latin typeface="Arial MT"/>
                <a:cs typeface="Arial MT"/>
              </a:rPr>
              <a:t>1	checksum</a:t>
            </a:r>
            <a:endParaRPr sz="1600">
              <a:latin typeface="Arial MT"/>
              <a:cs typeface="Arial MT"/>
            </a:endParaRPr>
          </a:p>
        </p:txBody>
      </p:sp>
      <p:sp>
        <p:nvSpPr>
          <p:cNvPr id="3" name="object 3"/>
          <p:cNvSpPr txBox="1"/>
          <p:nvPr/>
        </p:nvSpPr>
        <p:spPr>
          <a:xfrm>
            <a:off x="764844" y="2725369"/>
            <a:ext cx="1890395"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The</a:t>
            </a:r>
            <a:r>
              <a:rPr sz="1600" b="1" spc="-15" dirty="0">
                <a:solidFill>
                  <a:srgbClr val="FF0000"/>
                </a:solidFill>
                <a:latin typeface="Arial"/>
                <a:cs typeface="Arial"/>
              </a:rPr>
              <a:t> </a:t>
            </a:r>
            <a:r>
              <a:rPr sz="1600" b="1" spc="-5" dirty="0">
                <a:solidFill>
                  <a:srgbClr val="FF0000"/>
                </a:solidFill>
                <a:latin typeface="Arial"/>
                <a:cs typeface="Arial"/>
              </a:rPr>
              <a:t>pattern</a:t>
            </a:r>
            <a:r>
              <a:rPr sz="1600" b="1" spc="430" dirty="0">
                <a:solidFill>
                  <a:srgbClr val="FF0000"/>
                </a:solidFill>
                <a:latin typeface="Arial"/>
                <a:cs typeface="Arial"/>
              </a:rPr>
              <a:t> </a:t>
            </a:r>
            <a:r>
              <a:rPr sz="1600" b="1" dirty="0">
                <a:solidFill>
                  <a:srgbClr val="FF0000"/>
                </a:solidFill>
                <a:latin typeface="Arial"/>
                <a:cs typeface="Arial"/>
              </a:rPr>
              <a:t>sent</a:t>
            </a:r>
            <a:r>
              <a:rPr sz="1600" b="1" spc="-35" dirty="0">
                <a:solidFill>
                  <a:srgbClr val="FF0000"/>
                </a:solidFill>
                <a:latin typeface="Arial"/>
                <a:cs typeface="Arial"/>
              </a:rPr>
              <a:t> </a:t>
            </a:r>
            <a:r>
              <a:rPr sz="1600" b="1" spc="5" dirty="0">
                <a:solidFill>
                  <a:srgbClr val="FF0000"/>
                </a:solidFill>
                <a:latin typeface="Arial"/>
                <a:cs typeface="Arial"/>
              </a:rPr>
              <a:t>is</a:t>
            </a:r>
            <a:endParaRPr sz="1600">
              <a:latin typeface="Arial"/>
              <a:cs typeface="Arial"/>
            </a:endParaRPr>
          </a:p>
        </p:txBody>
      </p:sp>
      <p:sp>
        <p:nvSpPr>
          <p:cNvPr id="4" name="object 4"/>
          <p:cNvSpPr txBox="1"/>
          <p:nvPr/>
        </p:nvSpPr>
        <p:spPr>
          <a:xfrm>
            <a:off x="4423664" y="2725369"/>
            <a:ext cx="3101975" cy="271145"/>
          </a:xfrm>
          <a:prstGeom prst="rect">
            <a:avLst/>
          </a:prstGeom>
        </p:spPr>
        <p:txBody>
          <a:bodyPr vert="horz" wrap="square" lIns="0" tIns="13970" rIns="0" bIns="0" rtlCol="0">
            <a:spAutoFit/>
          </a:bodyPr>
          <a:lstStyle/>
          <a:p>
            <a:pPr marL="12700">
              <a:lnSpc>
                <a:spcPct val="100000"/>
              </a:lnSpc>
              <a:spcBef>
                <a:spcPts val="110"/>
              </a:spcBef>
            </a:pPr>
            <a:r>
              <a:rPr sz="1600" b="1" spc="-5" dirty="0">
                <a:solidFill>
                  <a:srgbClr val="FF0000"/>
                </a:solidFill>
                <a:latin typeface="Arial"/>
                <a:cs typeface="Arial"/>
              </a:rPr>
              <a:t>&lt;-------</a:t>
            </a:r>
            <a:r>
              <a:rPr sz="1600" b="1" spc="70" dirty="0">
                <a:solidFill>
                  <a:srgbClr val="FF0000"/>
                </a:solidFill>
                <a:latin typeface="Arial"/>
                <a:cs typeface="Arial"/>
              </a:rPr>
              <a:t> </a:t>
            </a:r>
            <a:r>
              <a:rPr sz="1600" b="1" spc="5" dirty="0">
                <a:solidFill>
                  <a:srgbClr val="FF0000"/>
                </a:solidFill>
                <a:latin typeface="Arial"/>
                <a:cs typeface="Arial"/>
              </a:rPr>
              <a:t>word1</a:t>
            </a:r>
            <a:r>
              <a:rPr sz="1600" b="1" spc="400" dirty="0">
                <a:solidFill>
                  <a:srgbClr val="FF0000"/>
                </a:solidFill>
                <a:latin typeface="Arial"/>
                <a:cs typeface="Arial"/>
              </a:rPr>
              <a:t> </a:t>
            </a:r>
            <a:r>
              <a:rPr sz="1600" b="1" spc="5" dirty="0">
                <a:solidFill>
                  <a:srgbClr val="FF0000"/>
                </a:solidFill>
                <a:latin typeface="Arial"/>
                <a:cs typeface="Arial"/>
              </a:rPr>
              <a:t>word2</a:t>
            </a:r>
            <a:r>
              <a:rPr sz="1600" b="1" spc="395" dirty="0">
                <a:solidFill>
                  <a:srgbClr val="FF0000"/>
                </a:solidFill>
                <a:latin typeface="Arial"/>
                <a:cs typeface="Arial"/>
              </a:rPr>
              <a:t> </a:t>
            </a:r>
            <a:r>
              <a:rPr sz="1600" b="1" spc="-5" dirty="0">
                <a:solidFill>
                  <a:srgbClr val="FF0000"/>
                </a:solidFill>
                <a:latin typeface="Arial"/>
                <a:cs typeface="Arial"/>
              </a:rPr>
              <a:t>checksum</a:t>
            </a:r>
            <a:endParaRPr sz="1600">
              <a:latin typeface="Arial"/>
              <a:cs typeface="Arial"/>
            </a:endParaRPr>
          </a:p>
        </p:txBody>
      </p:sp>
      <p:sp>
        <p:nvSpPr>
          <p:cNvPr id="5" name="object 5"/>
          <p:cNvSpPr txBox="1"/>
          <p:nvPr/>
        </p:nvSpPr>
        <p:spPr>
          <a:xfrm>
            <a:off x="688644" y="3535426"/>
            <a:ext cx="5326380" cy="1978660"/>
          </a:xfrm>
          <a:prstGeom prst="rect">
            <a:avLst/>
          </a:prstGeom>
        </p:spPr>
        <p:txBody>
          <a:bodyPr vert="horz" wrap="square" lIns="0" tIns="13335" rIns="0" bIns="0" rtlCol="0">
            <a:spAutoFit/>
          </a:bodyPr>
          <a:lstStyle/>
          <a:p>
            <a:pPr marL="12700">
              <a:lnSpc>
                <a:spcPct val="100000"/>
              </a:lnSpc>
              <a:spcBef>
                <a:spcPts val="105"/>
              </a:spcBef>
            </a:pPr>
            <a:r>
              <a:rPr sz="1600" b="1" spc="-100" dirty="0">
                <a:latin typeface="Arial"/>
                <a:cs typeface="Arial"/>
              </a:rPr>
              <a:t>AT</a:t>
            </a:r>
            <a:r>
              <a:rPr sz="1600" b="1" spc="130" dirty="0">
                <a:latin typeface="Arial"/>
                <a:cs typeface="Arial"/>
              </a:rPr>
              <a:t> </a:t>
            </a:r>
            <a:r>
              <a:rPr sz="1600" b="1" dirty="0">
                <a:latin typeface="Arial"/>
                <a:cs typeface="Arial"/>
              </a:rPr>
              <a:t>RECEIVER:</a:t>
            </a:r>
            <a:endParaRPr sz="1600">
              <a:latin typeface="Arial"/>
              <a:cs typeface="Arial"/>
            </a:endParaRPr>
          </a:p>
          <a:p>
            <a:pPr marL="241300">
              <a:lnSpc>
                <a:spcPct val="100000"/>
              </a:lnSpc>
              <a:tabLst>
                <a:tab pos="1768475" algn="l"/>
              </a:tabLst>
            </a:pPr>
            <a:r>
              <a:rPr sz="1600" spc="5" dirty="0">
                <a:solidFill>
                  <a:srgbClr val="1F487C"/>
                </a:solidFill>
                <a:latin typeface="Arial MT"/>
                <a:cs typeface="Arial MT"/>
              </a:rPr>
              <a:t>1 0</a:t>
            </a:r>
            <a:r>
              <a:rPr sz="1600" spc="-25" dirty="0">
                <a:solidFill>
                  <a:srgbClr val="1F487C"/>
                </a:solidFill>
                <a:latin typeface="Arial MT"/>
                <a:cs typeface="Arial MT"/>
              </a:rPr>
              <a:t> </a:t>
            </a: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1</a:t>
            </a:r>
            <a:r>
              <a:rPr sz="1600" dirty="0">
                <a:solidFill>
                  <a:srgbClr val="1F487C"/>
                </a:solidFill>
                <a:latin typeface="Arial MT"/>
                <a:cs typeface="Arial MT"/>
              </a:rPr>
              <a:t> </a:t>
            </a:r>
            <a:r>
              <a:rPr sz="1600" spc="5" dirty="0">
                <a:solidFill>
                  <a:srgbClr val="1F487C"/>
                </a:solidFill>
                <a:latin typeface="Arial MT"/>
                <a:cs typeface="Arial MT"/>
              </a:rPr>
              <a:t>0</a:t>
            </a:r>
            <a:r>
              <a:rPr sz="1600" spc="-25" dirty="0">
                <a:solidFill>
                  <a:srgbClr val="1F487C"/>
                </a:solidFill>
                <a:latin typeface="Arial MT"/>
                <a:cs typeface="Arial MT"/>
              </a:rPr>
              <a:t> </a:t>
            </a: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1</a:t>
            </a:r>
            <a:r>
              <a:rPr sz="1600" dirty="0">
                <a:solidFill>
                  <a:srgbClr val="1F487C"/>
                </a:solidFill>
                <a:latin typeface="Arial MT"/>
                <a:cs typeface="Arial MT"/>
              </a:rPr>
              <a:t>	</a:t>
            </a:r>
            <a:r>
              <a:rPr sz="1600" spc="45" dirty="0">
                <a:solidFill>
                  <a:srgbClr val="1F487C"/>
                </a:solidFill>
                <a:latin typeface="Arial MT"/>
                <a:cs typeface="Arial MT"/>
              </a:rPr>
              <a:t>W</a:t>
            </a:r>
            <a:r>
              <a:rPr sz="1600" spc="-5" dirty="0">
                <a:solidFill>
                  <a:srgbClr val="1F487C"/>
                </a:solidFill>
                <a:latin typeface="Arial MT"/>
                <a:cs typeface="Arial MT"/>
              </a:rPr>
              <a:t>o</a:t>
            </a:r>
            <a:r>
              <a:rPr sz="1600" spc="-10" dirty="0">
                <a:solidFill>
                  <a:srgbClr val="1F487C"/>
                </a:solidFill>
                <a:latin typeface="Arial MT"/>
                <a:cs typeface="Arial MT"/>
              </a:rPr>
              <a:t>r</a:t>
            </a:r>
            <a:r>
              <a:rPr sz="1600" spc="5" dirty="0">
                <a:solidFill>
                  <a:srgbClr val="1F487C"/>
                </a:solidFill>
                <a:latin typeface="Arial MT"/>
                <a:cs typeface="Arial MT"/>
              </a:rPr>
              <a:t>d</a:t>
            </a:r>
            <a:r>
              <a:rPr sz="1600" spc="-70" dirty="0">
                <a:solidFill>
                  <a:srgbClr val="1F487C"/>
                </a:solidFill>
                <a:latin typeface="Arial MT"/>
                <a:cs typeface="Arial MT"/>
              </a:rPr>
              <a:t> </a:t>
            </a:r>
            <a:r>
              <a:rPr sz="1600" spc="5" dirty="0">
                <a:solidFill>
                  <a:srgbClr val="1F487C"/>
                </a:solidFill>
                <a:latin typeface="Arial MT"/>
                <a:cs typeface="Arial MT"/>
              </a:rPr>
              <a:t>1</a:t>
            </a:r>
            <a:endParaRPr sz="1600">
              <a:latin typeface="Arial MT"/>
              <a:cs typeface="Arial MT"/>
            </a:endParaRPr>
          </a:p>
          <a:p>
            <a:pPr marL="241300">
              <a:lnSpc>
                <a:spcPct val="100000"/>
              </a:lnSpc>
              <a:spcBef>
                <a:spcPts val="5"/>
              </a:spcBef>
              <a:tabLst>
                <a:tab pos="1769745" algn="l"/>
              </a:tabLst>
            </a:pPr>
            <a:r>
              <a:rPr sz="1600" dirty="0">
                <a:solidFill>
                  <a:srgbClr val="1F487C"/>
                </a:solidFill>
                <a:latin typeface="Arial MT"/>
                <a:cs typeface="Arial MT"/>
              </a:rPr>
              <a:t>1 0</a:t>
            </a:r>
            <a:r>
              <a:rPr sz="1600" spc="-20" dirty="0">
                <a:solidFill>
                  <a:srgbClr val="1F487C"/>
                </a:solidFill>
                <a:latin typeface="Arial MT"/>
                <a:cs typeface="Arial MT"/>
              </a:rPr>
              <a:t> </a:t>
            </a:r>
            <a:r>
              <a:rPr sz="1600" dirty="0">
                <a:solidFill>
                  <a:srgbClr val="1F487C"/>
                </a:solidFill>
                <a:latin typeface="Arial MT"/>
                <a:cs typeface="Arial MT"/>
              </a:rPr>
              <a:t>1 1 1 0</a:t>
            </a:r>
            <a:r>
              <a:rPr sz="1600" spc="-20" dirty="0">
                <a:solidFill>
                  <a:srgbClr val="1F487C"/>
                </a:solidFill>
                <a:latin typeface="Arial MT"/>
                <a:cs typeface="Arial MT"/>
              </a:rPr>
              <a:t> </a:t>
            </a:r>
            <a:r>
              <a:rPr sz="1600" dirty="0">
                <a:solidFill>
                  <a:srgbClr val="1F487C"/>
                </a:solidFill>
                <a:latin typeface="Arial MT"/>
                <a:cs typeface="Arial MT"/>
              </a:rPr>
              <a:t>0 0	</a:t>
            </a:r>
            <a:r>
              <a:rPr sz="1600" spc="45" dirty="0">
                <a:solidFill>
                  <a:srgbClr val="1F487C"/>
                </a:solidFill>
                <a:latin typeface="Arial MT"/>
                <a:cs typeface="Arial MT"/>
              </a:rPr>
              <a:t>W</a:t>
            </a:r>
            <a:r>
              <a:rPr sz="1600" spc="-10" dirty="0">
                <a:solidFill>
                  <a:srgbClr val="1F487C"/>
                </a:solidFill>
                <a:latin typeface="Arial MT"/>
                <a:cs typeface="Arial MT"/>
              </a:rPr>
              <a:t>or</a:t>
            </a:r>
            <a:r>
              <a:rPr sz="1600" dirty="0">
                <a:solidFill>
                  <a:srgbClr val="1F487C"/>
                </a:solidFill>
                <a:latin typeface="Arial MT"/>
                <a:cs typeface="Arial MT"/>
              </a:rPr>
              <a:t>d</a:t>
            </a:r>
            <a:r>
              <a:rPr sz="1600" spc="-70" dirty="0">
                <a:solidFill>
                  <a:srgbClr val="1F487C"/>
                </a:solidFill>
                <a:latin typeface="Arial MT"/>
                <a:cs typeface="Arial MT"/>
              </a:rPr>
              <a:t> </a:t>
            </a:r>
            <a:r>
              <a:rPr sz="1600" dirty="0">
                <a:solidFill>
                  <a:srgbClr val="1F487C"/>
                </a:solidFill>
                <a:latin typeface="Arial MT"/>
                <a:cs typeface="Arial MT"/>
              </a:rPr>
              <a:t>2</a:t>
            </a:r>
            <a:endParaRPr sz="1600">
              <a:latin typeface="Arial MT"/>
              <a:cs typeface="Arial MT"/>
            </a:endParaRPr>
          </a:p>
          <a:p>
            <a:pPr marL="241300">
              <a:lnSpc>
                <a:spcPct val="100000"/>
              </a:lnSpc>
              <a:tabLst>
                <a:tab pos="1769745" algn="l"/>
              </a:tabLst>
            </a:pPr>
            <a:r>
              <a:rPr sz="1600" dirty="0">
                <a:solidFill>
                  <a:srgbClr val="1F487C"/>
                </a:solidFill>
                <a:latin typeface="Arial MT"/>
                <a:cs typeface="Arial MT"/>
              </a:rPr>
              <a:t>1 0</a:t>
            </a:r>
            <a:r>
              <a:rPr sz="1600" spc="-15"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1 1</a:t>
            </a:r>
            <a:r>
              <a:rPr sz="1600" spc="5" dirty="0">
                <a:solidFill>
                  <a:srgbClr val="1F487C"/>
                </a:solidFill>
                <a:latin typeface="Arial MT"/>
                <a:cs typeface="Arial MT"/>
              </a:rPr>
              <a:t> </a:t>
            </a:r>
            <a:r>
              <a:rPr sz="1600" dirty="0">
                <a:solidFill>
                  <a:srgbClr val="1F487C"/>
                </a:solidFill>
                <a:latin typeface="Arial MT"/>
                <a:cs typeface="Arial MT"/>
              </a:rPr>
              <a:t>1</a:t>
            </a:r>
            <a:r>
              <a:rPr sz="1600" spc="-15" dirty="0">
                <a:solidFill>
                  <a:srgbClr val="1F487C"/>
                </a:solidFill>
                <a:latin typeface="Arial MT"/>
                <a:cs typeface="Arial MT"/>
              </a:rPr>
              <a:t> </a:t>
            </a:r>
            <a:r>
              <a:rPr sz="1600" dirty="0">
                <a:solidFill>
                  <a:srgbClr val="1F487C"/>
                </a:solidFill>
                <a:latin typeface="Arial MT"/>
                <a:cs typeface="Arial MT"/>
              </a:rPr>
              <a:t>0</a:t>
            </a:r>
            <a:r>
              <a:rPr sz="1600" spc="5" dirty="0">
                <a:solidFill>
                  <a:srgbClr val="1F487C"/>
                </a:solidFill>
                <a:latin typeface="Arial MT"/>
                <a:cs typeface="Arial MT"/>
              </a:rPr>
              <a:t> </a:t>
            </a:r>
            <a:r>
              <a:rPr sz="1600" dirty="0">
                <a:solidFill>
                  <a:srgbClr val="1F487C"/>
                </a:solidFill>
                <a:latin typeface="Arial MT"/>
                <a:cs typeface="Arial MT"/>
              </a:rPr>
              <a:t>1	Checksum</a:t>
            </a:r>
            <a:endParaRPr sz="1600">
              <a:latin typeface="Arial MT"/>
              <a:cs typeface="Arial MT"/>
            </a:endParaRPr>
          </a:p>
          <a:p>
            <a:pPr marL="12700">
              <a:lnSpc>
                <a:spcPct val="100000"/>
              </a:lnSpc>
              <a:tabLst>
                <a:tab pos="2454910" algn="l"/>
              </a:tabLst>
            </a:pPr>
            <a:r>
              <a:rPr sz="1600" u="heavy" dirty="0">
                <a:solidFill>
                  <a:srgbClr val="1F487C"/>
                </a:solidFill>
                <a:uFill>
                  <a:solidFill>
                    <a:srgbClr val="1E477B"/>
                  </a:solidFill>
                </a:uFill>
                <a:latin typeface="Arial MT"/>
                <a:cs typeface="Arial MT"/>
              </a:rPr>
              <a:t> 	</a:t>
            </a:r>
            <a:r>
              <a:rPr sz="1600" dirty="0">
                <a:solidFill>
                  <a:srgbClr val="1F487C"/>
                </a:solidFill>
                <a:latin typeface="Arial MT"/>
                <a:cs typeface="Arial MT"/>
              </a:rPr>
              <a:t>-</a:t>
            </a:r>
            <a:endParaRPr sz="1600">
              <a:latin typeface="Arial MT"/>
              <a:cs typeface="Arial MT"/>
            </a:endParaRPr>
          </a:p>
          <a:p>
            <a:pPr marL="70485">
              <a:lnSpc>
                <a:spcPct val="100000"/>
              </a:lnSpc>
              <a:tabLst>
                <a:tab pos="1711960" algn="l"/>
              </a:tabLst>
            </a:pPr>
            <a:r>
              <a:rPr sz="1600" dirty="0">
                <a:solidFill>
                  <a:srgbClr val="1F487C"/>
                </a:solidFill>
                <a:latin typeface="Arial MT"/>
                <a:cs typeface="Arial MT"/>
              </a:rPr>
              <a:t>1</a:t>
            </a:r>
            <a:r>
              <a:rPr sz="1600" spc="-20"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a:t>
            </a:r>
            <a:r>
              <a:rPr sz="1600" spc="-20"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0	Sum</a:t>
            </a:r>
            <a:r>
              <a:rPr sz="1600" spc="-20" dirty="0">
                <a:solidFill>
                  <a:srgbClr val="1F487C"/>
                </a:solidFill>
                <a:latin typeface="Arial MT"/>
                <a:cs typeface="Arial MT"/>
              </a:rPr>
              <a:t> </a:t>
            </a:r>
            <a:r>
              <a:rPr sz="1600" dirty="0">
                <a:solidFill>
                  <a:srgbClr val="1F487C"/>
                </a:solidFill>
                <a:latin typeface="Arial MT"/>
                <a:cs typeface="Arial MT"/>
              </a:rPr>
              <a:t>using</a:t>
            </a:r>
            <a:r>
              <a:rPr sz="1600" spc="-55" dirty="0">
                <a:solidFill>
                  <a:srgbClr val="1F487C"/>
                </a:solidFill>
                <a:latin typeface="Arial MT"/>
                <a:cs typeface="Arial MT"/>
              </a:rPr>
              <a:t> </a:t>
            </a:r>
            <a:r>
              <a:rPr sz="1600" spc="-10" dirty="0">
                <a:solidFill>
                  <a:srgbClr val="1F487C"/>
                </a:solidFill>
                <a:latin typeface="Arial MT"/>
                <a:cs typeface="Arial MT"/>
              </a:rPr>
              <a:t>one’s</a:t>
            </a:r>
            <a:r>
              <a:rPr sz="1600" spc="-15" dirty="0">
                <a:solidFill>
                  <a:srgbClr val="1F487C"/>
                </a:solidFill>
                <a:latin typeface="Arial MT"/>
                <a:cs typeface="Arial MT"/>
              </a:rPr>
              <a:t> </a:t>
            </a:r>
            <a:r>
              <a:rPr sz="1600" dirty="0">
                <a:solidFill>
                  <a:srgbClr val="1F487C"/>
                </a:solidFill>
                <a:latin typeface="Arial MT"/>
                <a:cs typeface="Arial MT"/>
              </a:rPr>
              <a:t>complement</a:t>
            </a:r>
            <a:r>
              <a:rPr sz="1600" spc="-90" dirty="0">
                <a:solidFill>
                  <a:srgbClr val="1F487C"/>
                </a:solidFill>
                <a:latin typeface="Arial MT"/>
                <a:cs typeface="Arial MT"/>
              </a:rPr>
              <a:t> </a:t>
            </a:r>
            <a:r>
              <a:rPr sz="1600" dirty="0">
                <a:solidFill>
                  <a:srgbClr val="1F487C"/>
                </a:solidFill>
                <a:latin typeface="Arial MT"/>
                <a:cs typeface="Arial MT"/>
              </a:rPr>
              <a:t>arithmetic</a:t>
            </a:r>
            <a:endParaRPr sz="1600">
              <a:latin typeface="Arial MT"/>
              <a:cs typeface="Arial MT"/>
            </a:endParaRPr>
          </a:p>
          <a:p>
            <a:pPr marL="1555115">
              <a:lnSpc>
                <a:spcPct val="100000"/>
              </a:lnSpc>
              <a:tabLst>
                <a:tab pos="1896110" algn="l"/>
              </a:tabLst>
            </a:pPr>
            <a:r>
              <a:rPr sz="1600" dirty="0">
                <a:solidFill>
                  <a:srgbClr val="1F487C"/>
                </a:solidFill>
                <a:latin typeface="Arial MT"/>
                <a:cs typeface="Arial MT"/>
              </a:rPr>
              <a:t>1	Remove</a:t>
            </a:r>
            <a:r>
              <a:rPr sz="1600" spc="-30" dirty="0">
                <a:solidFill>
                  <a:srgbClr val="1F487C"/>
                </a:solidFill>
                <a:latin typeface="Arial MT"/>
                <a:cs typeface="Arial MT"/>
              </a:rPr>
              <a:t> </a:t>
            </a:r>
            <a:r>
              <a:rPr sz="1600" spc="-5" dirty="0">
                <a:solidFill>
                  <a:srgbClr val="1F487C"/>
                </a:solidFill>
                <a:latin typeface="Arial MT"/>
                <a:cs typeface="Arial MT"/>
              </a:rPr>
              <a:t>carry</a:t>
            </a:r>
            <a:r>
              <a:rPr sz="1600" spc="-15" dirty="0">
                <a:solidFill>
                  <a:srgbClr val="1F487C"/>
                </a:solidFill>
                <a:latin typeface="Arial MT"/>
                <a:cs typeface="Arial MT"/>
              </a:rPr>
              <a:t> </a:t>
            </a:r>
            <a:r>
              <a:rPr sz="1600" spc="-5" dirty="0">
                <a:solidFill>
                  <a:srgbClr val="1F487C"/>
                </a:solidFill>
                <a:latin typeface="Arial MT"/>
                <a:cs typeface="Arial MT"/>
              </a:rPr>
              <a:t>and</a:t>
            </a:r>
            <a:r>
              <a:rPr sz="1600" spc="-10" dirty="0">
                <a:solidFill>
                  <a:srgbClr val="1F487C"/>
                </a:solidFill>
                <a:latin typeface="Arial MT"/>
                <a:cs typeface="Arial MT"/>
              </a:rPr>
              <a:t> </a:t>
            </a:r>
            <a:r>
              <a:rPr sz="1600" spc="-5" dirty="0">
                <a:solidFill>
                  <a:srgbClr val="1F487C"/>
                </a:solidFill>
                <a:latin typeface="Arial MT"/>
                <a:cs typeface="Arial MT"/>
              </a:rPr>
              <a:t>add</a:t>
            </a:r>
            <a:r>
              <a:rPr sz="1600" spc="-25" dirty="0">
                <a:solidFill>
                  <a:srgbClr val="1F487C"/>
                </a:solidFill>
                <a:latin typeface="Arial MT"/>
                <a:cs typeface="Arial MT"/>
              </a:rPr>
              <a:t> </a:t>
            </a:r>
            <a:r>
              <a:rPr sz="1600" dirty="0">
                <a:solidFill>
                  <a:srgbClr val="1F487C"/>
                </a:solidFill>
                <a:latin typeface="Arial MT"/>
                <a:cs typeface="Arial MT"/>
              </a:rPr>
              <a:t>it</a:t>
            </a:r>
            <a:r>
              <a:rPr sz="1600" spc="10" dirty="0">
                <a:solidFill>
                  <a:srgbClr val="1F487C"/>
                </a:solidFill>
                <a:latin typeface="Arial MT"/>
                <a:cs typeface="Arial MT"/>
              </a:rPr>
              <a:t> </a:t>
            </a:r>
            <a:r>
              <a:rPr sz="1600" dirty="0">
                <a:solidFill>
                  <a:srgbClr val="1F487C"/>
                </a:solidFill>
                <a:latin typeface="Arial MT"/>
                <a:cs typeface="Arial MT"/>
              </a:rPr>
              <a:t>back</a:t>
            </a:r>
            <a:endParaRPr sz="1600">
              <a:latin typeface="Arial MT"/>
              <a:cs typeface="Arial MT"/>
            </a:endParaRPr>
          </a:p>
          <a:p>
            <a:pPr marL="12700">
              <a:lnSpc>
                <a:spcPct val="100000"/>
              </a:lnSpc>
              <a:tabLst>
                <a:tab pos="2454910" algn="l"/>
              </a:tabLst>
            </a:pPr>
            <a:r>
              <a:rPr sz="1600" u="heavy" dirty="0">
                <a:solidFill>
                  <a:srgbClr val="1F487C"/>
                </a:solidFill>
                <a:uFill>
                  <a:solidFill>
                    <a:srgbClr val="1E477B"/>
                  </a:solidFill>
                </a:uFill>
                <a:latin typeface="Arial MT"/>
                <a:cs typeface="Arial MT"/>
              </a:rPr>
              <a:t> 	</a:t>
            </a:r>
            <a:r>
              <a:rPr sz="1600" dirty="0">
                <a:solidFill>
                  <a:srgbClr val="1F487C"/>
                </a:solidFill>
                <a:latin typeface="Arial MT"/>
                <a:cs typeface="Arial MT"/>
              </a:rPr>
              <a:t>-</a:t>
            </a:r>
            <a:endParaRPr sz="1600">
              <a:latin typeface="Arial MT"/>
              <a:cs typeface="Arial MT"/>
            </a:endParaRPr>
          </a:p>
        </p:txBody>
      </p:sp>
      <p:sp>
        <p:nvSpPr>
          <p:cNvPr id="6" name="object 6"/>
          <p:cNvSpPr txBox="1"/>
          <p:nvPr/>
        </p:nvSpPr>
        <p:spPr>
          <a:xfrm>
            <a:off x="917244" y="5487111"/>
            <a:ext cx="2667000" cy="514984"/>
          </a:xfrm>
          <a:prstGeom prst="rect">
            <a:avLst/>
          </a:prstGeom>
        </p:spPr>
        <p:txBody>
          <a:bodyPr vert="horz" wrap="square" lIns="0" tIns="13335" rIns="0" bIns="0" rtlCol="0">
            <a:spAutoFit/>
          </a:bodyPr>
          <a:lstStyle/>
          <a:p>
            <a:pPr marL="12700">
              <a:lnSpc>
                <a:spcPct val="100000"/>
              </a:lnSpc>
              <a:spcBef>
                <a:spcPts val="105"/>
              </a:spcBef>
              <a:tabLst>
                <a:tab pos="1541145" algn="l"/>
              </a:tabLst>
            </a:pPr>
            <a:r>
              <a:rPr sz="1600" dirty="0">
                <a:solidFill>
                  <a:srgbClr val="1F487C"/>
                </a:solidFill>
                <a:latin typeface="Arial MT"/>
                <a:cs typeface="Arial MT"/>
              </a:rPr>
              <a:t>1 1</a:t>
            </a:r>
            <a:r>
              <a:rPr sz="1600" spc="-15"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1 1</a:t>
            </a:r>
            <a:r>
              <a:rPr sz="1600" spc="5" dirty="0">
                <a:solidFill>
                  <a:srgbClr val="1F487C"/>
                </a:solidFill>
                <a:latin typeface="Arial MT"/>
                <a:cs typeface="Arial MT"/>
              </a:rPr>
              <a:t> </a:t>
            </a:r>
            <a:r>
              <a:rPr sz="1600" dirty="0">
                <a:solidFill>
                  <a:srgbClr val="1F487C"/>
                </a:solidFill>
                <a:latin typeface="Arial MT"/>
                <a:cs typeface="Arial MT"/>
              </a:rPr>
              <a:t>1</a:t>
            </a:r>
            <a:r>
              <a:rPr sz="1600" spc="-15" dirty="0">
                <a:solidFill>
                  <a:srgbClr val="1F487C"/>
                </a:solidFill>
                <a:latin typeface="Arial MT"/>
                <a:cs typeface="Arial MT"/>
              </a:rPr>
              <a:t> </a:t>
            </a:r>
            <a:r>
              <a:rPr sz="1600" dirty="0">
                <a:solidFill>
                  <a:srgbClr val="1F487C"/>
                </a:solidFill>
                <a:latin typeface="Arial MT"/>
                <a:cs typeface="Arial MT"/>
              </a:rPr>
              <a:t>1</a:t>
            </a:r>
            <a:r>
              <a:rPr sz="1600" spc="5" dirty="0">
                <a:solidFill>
                  <a:srgbClr val="1F487C"/>
                </a:solidFill>
                <a:latin typeface="Arial MT"/>
                <a:cs typeface="Arial MT"/>
              </a:rPr>
              <a:t> </a:t>
            </a:r>
            <a:r>
              <a:rPr sz="1600" dirty="0">
                <a:solidFill>
                  <a:srgbClr val="1F487C"/>
                </a:solidFill>
                <a:latin typeface="Arial MT"/>
                <a:cs typeface="Arial MT"/>
              </a:rPr>
              <a:t>1	sum</a:t>
            </a:r>
            <a:endParaRPr sz="1600">
              <a:latin typeface="Arial MT"/>
              <a:cs typeface="Arial MT"/>
            </a:endParaRPr>
          </a:p>
          <a:p>
            <a:pPr marL="12700">
              <a:lnSpc>
                <a:spcPct val="100000"/>
              </a:lnSpc>
              <a:tabLst>
                <a:tab pos="1539875" algn="l"/>
              </a:tabLst>
            </a:pP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0</a:t>
            </a:r>
            <a:r>
              <a:rPr sz="1600" spc="-25" dirty="0">
                <a:solidFill>
                  <a:srgbClr val="1F487C"/>
                </a:solidFill>
                <a:latin typeface="Arial MT"/>
                <a:cs typeface="Arial MT"/>
              </a:rPr>
              <a:t> </a:t>
            </a: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0</a:t>
            </a:r>
            <a:r>
              <a:rPr sz="1600" spc="-25" dirty="0">
                <a:solidFill>
                  <a:srgbClr val="1F487C"/>
                </a:solidFill>
                <a:latin typeface="Arial MT"/>
                <a:cs typeface="Arial MT"/>
              </a:rPr>
              <a:t> </a:t>
            </a:r>
            <a:r>
              <a:rPr sz="1600" spc="5" dirty="0">
                <a:solidFill>
                  <a:srgbClr val="1F487C"/>
                </a:solidFill>
                <a:latin typeface="Arial MT"/>
                <a:cs typeface="Arial MT"/>
              </a:rPr>
              <a:t>0</a:t>
            </a:r>
            <a:r>
              <a:rPr sz="1600" dirty="0">
                <a:solidFill>
                  <a:srgbClr val="1F487C"/>
                </a:solidFill>
                <a:latin typeface="Arial MT"/>
                <a:cs typeface="Arial MT"/>
              </a:rPr>
              <a:t> </a:t>
            </a:r>
            <a:r>
              <a:rPr sz="1600" spc="5" dirty="0">
                <a:solidFill>
                  <a:srgbClr val="1F487C"/>
                </a:solidFill>
                <a:latin typeface="Arial MT"/>
                <a:cs typeface="Arial MT"/>
              </a:rPr>
              <a:t>0	</a:t>
            </a:r>
            <a:r>
              <a:rPr sz="1600" dirty="0">
                <a:solidFill>
                  <a:srgbClr val="1F487C"/>
                </a:solidFill>
                <a:latin typeface="Arial MT"/>
                <a:cs typeface="Arial MT"/>
              </a:rPr>
              <a:t>complement</a:t>
            </a:r>
            <a:endParaRPr sz="1600">
              <a:latin typeface="Arial MT"/>
              <a:cs typeface="Arial MT"/>
            </a:endParaRPr>
          </a:p>
        </p:txBody>
      </p:sp>
      <p:sp>
        <p:nvSpPr>
          <p:cNvPr id="7" name="object 7"/>
          <p:cNvSpPr txBox="1"/>
          <p:nvPr/>
        </p:nvSpPr>
        <p:spPr>
          <a:xfrm>
            <a:off x="5262117" y="5730646"/>
            <a:ext cx="2478405" cy="271145"/>
          </a:xfrm>
          <a:prstGeom prst="rect">
            <a:avLst/>
          </a:prstGeom>
        </p:spPr>
        <p:txBody>
          <a:bodyPr vert="horz" wrap="square" lIns="0" tIns="13970" rIns="0" bIns="0" rtlCol="0">
            <a:spAutoFit/>
          </a:bodyPr>
          <a:lstStyle/>
          <a:p>
            <a:pPr marL="12700">
              <a:lnSpc>
                <a:spcPct val="100000"/>
              </a:lnSpc>
              <a:spcBef>
                <a:spcPts val="110"/>
              </a:spcBef>
            </a:pPr>
            <a:r>
              <a:rPr sz="1600" b="1" dirty="0">
                <a:solidFill>
                  <a:srgbClr val="1F487C"/>
                </a:solidFill>
                <a:latin typeface="Arial"/>
                <a:cs typeface="Arial"/>
              </a:rPr>
              <a:t>//means</a:t>
            </a:r>
            <a:r>
              <a:rPr sz="1600" b="1" spc="-55" dirty="0">
                <a:solidFill>
                  <a:srgbClr val="1F487C"/>
                </a:solidFill>
                <a:latin typeface="Arial"/>
                <a:cs typeface="Arial"/>
              </a:rPr>
              <a:t> </a:t>
            </a:r>
            <a:r>
              <a:rPr sz="1600" b="1" dirty="0">
                <a:solidFill>
                  <a:srgbClr val="1F487C"/>
                </a:solidFill>
                <a:latin typeface="Arial"/>
                <a:cs typeface="Arial"/>
              </a:rPr>
              <a:t>the</a:t>
            </a:r>
            <a:r>
              <a:rPr sz="1600" b="1" spc="-5" dirty="0">
                <a:solidFill>
                  <a:srgbClr val="1F487C"/>
                </a:solidFill>
                <a:latin typeface="Arial"/>
                <a:cs typeface="Arial"/>
              </a:rPr>
              <a:t> pattern </a:t>
            </a:r>
            <a:r>
              <a:rPr sz="1600" b="1" spc="5" dirty="0">
                <a:solidFill>
                  <a:srgbClr val="1F487C"/>
                </a:solidFill>
                <a:latin typeface="Arial"/>
                <a:cs typeface="Arial"/>
              </a:rPr>
              <a:t>is</a:t>
            </a:r>
            <a:r>
              <a:rPr sz="1600" b="1" spc="-30" dirty="0">
                <a:solidFill>
                  <a:srgbClr val="1F487C"/>
                </a:solidFill>
                <a:latin typeface="Arial"/>
                <a:cs typeface="Arial"/>
              </a:rPr>
              <a:t> </a:t>
            </a:r>
            <a:r>
              <a:rPr sz="1600" b="1" spc="5" dirty="0">
                <a:solidFill>
                  <a:srgbClr val="1F487C"/>
                </a:solidFill>
                <a:latin typeface="Arial"/>
                <a:cs typeface="Arial"/>
              </a:rPr>
              <a:t>OK</a:t>
            </a:r>
            <a:endParaRPr sz="16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4698" y="353695"/>
            <a:ext cx="5742305" cy="574040"/>
          </a:xfrm>
          <a:prstGeom prst="rect">
            <a:avLst/>
          </a:prstGeom>
        </p:spPr>
        <p:txBody>
          <a:bodyPr vert="horz" wrap="square" lIns="0" tIns="12700" rIns="0" bIns="0" rtlCol="0">
            <a:spAutoFit/>
          </a:bodyPr>
          <a:lstStyle/>
          <a:p>
            <a:pPr marL="12700">
              <a:lnSpc>
                <a:spcPct val="100000"/>
              </a:lnSpc>
              <a:spcBef>
                <a:spcPts val="100"/>
              </a:spcBef>
            </a:pPr>
            <a:r>
              <a:rPr sz="3600" spc="-15" dirty="0"/>
              <a:t>Cyclic </a:t>
            </a:r>
            <a:r>
              <a:rPr sz="3600" spc="-5" dirty="0"/>
              <a:t>redundancy</a:t>
            </a:r>
            <a:r>
              <a:rPr sz="3600" spc="-55" dirty="0"/>
              <a:t> </a:t>
            </a:r>
            <a:r>
              <a:rPr sz="3600" dirty="0"/>
              <a:t>check</a:t>
            </a:r>
            <a:r>
              <a:rPr sz="3600" spc="-30" dirty="0"/>
              <a:t> </a:t>
            </a:r>
            <a:r>
              <a:rPr sz="3600" spc="-10" dirty="0"/>
              <a:t>(CRC)</a:t>
            </a:r>
            <a:endParaRPr sz="3600"/>
          </a:p>
        </p:txBody>
      </p:sp>
      <p:sp>
        <p:nvSpPr>
          <p:cNvPr id="3" name="object 3"/>
          <p:cNvSpPr txBox="1"/>
          <p:nvPr/>
        </p:nvSpPr>
        <p:spPr>
          <a:xfrm>
            <a:off x="688644" y="1158062"/>
            <a:ext cx="7927340" cy="4270375"/>
          </a:xfrm>
          <a:prstGeom prst="rect">
            <a:avLst/>
          </a:prstGeom>
        </p:spPr>
        <p:txBody>
          <a:bodyPr vert="horz" wrap="square" lIns="0" tIns="12700" rIns="0" bIns="0" rtlCol="0">
            <a:spAutoFit/>
          </a:bodyPr>
          <a:lstStyle/>
          <a:p>
            <a:pPr marL="356870" indent="-344805" algn="just">
              <a:lnSpc>
                <a:spcPct val="100000"/>
              </a:lnSpc>
              <a:spcBef>
                <a:spcPts val="100"/>
              </a:spcBef>
              <a:buFont typeface="Arial MT"/>
              <a:buChar char="•"/>
              <a:tabLst>
                <a:tab pos="357505" algn="l"/>
              </a:tabLst>
            </a:pPr>
            <a:r>
              <a:rPr sz="2400" spc="-15" dirty="0">
                <a:latin typeface="Calibri"/>
                <a:cs typeface="Calibri"/>
              </a:rPr>
              <a:t>Unlike</a:t>
            </a:r>
            <a:r>
              <a:rPr sz="2400" spc="130" dirty="0">
                <a:latin typeface="Calibri"/>
                <a:cs typeface="Calibri"/>
              </a:rPr>
              <a:t> </a:t>
            </a:r>
            <a:r>
              <a:rPr sz="2400" spc="-5" dirty="0">
                <a:latin typeface="Calibri"/>
                <a:cs typeface="Calibri"/>
              </a:rPr>
              <a:t>checksum</a:t>
            </a:r>
            <a:r>
              <a:rPr sz="2400" spc="105" dirty="0">
                <a:latin typeface="Calibri"/>
                <a:cs typeface="Calibri"/>
              </a:rPr>
              <a:t> </a:t>
            </a:r>
            <a:r>
              <a:rPr sz="2400" spc="-5" dirty="0">
                <a:latin typeface="Calibri"/>
                <a:cs typeface="Calibri"/>
              </a:rPr>
              <a:t>scheme,</a:t>
            </a:r>
            <a:r>
              <a:rPr sz="2400" spc="130" dirty="0">
                <a:latin typeface="Calibri"/>
                <a:cs typeface="Calibri"/>
              </a:rPr>
              <a:t> </a:t>
            </a:r>
            <a:r>
              <a:rPr sz="2400" spc="-5" dirty="0">
                <a:latin typeface="Calibri"/>
                <a:cs typeface="Calibri"/>
              </a:rPr>
              <a:t>which</a:t>
            </a:r>
            <a:r>
              <a:rPr sz="2400" spc="114" dirty="0">
                <a:latin typeface="Calibri"/>
                <a:cs typeface="Calibri"/>
              </a:rPr>
              <a:t> </a:t>
            </a:r>
            <a:r>
              <a:rPr sz="2400" dirty="0">
                <a:latin typeface="Calibri"/>
                <a:cs typeface="Calibri"/>
              </a:rPr>
              <a:t>is</a:t>
            </a:r>
            <a:r>
              <a:rPr sz="2400" spc="100" dirty="0">
                <a:latin typeface="Calibri"/>
                <a:cs typeface="Calibri"/>
              </a:rPr>
              <a:t> </a:t>
            </a:r>
            <a:r>
              <a:rPr sz="2400" dirty="0">
                <a:latin typeface="Calibri"/>
                <a:cs typeface="Calibri"/>
              </a:rPr>
              <a:t>based</a:t>
            </a:r>
            <a:r>
              <a:rPr sz="2400" spc="114" dirty="0">
                <a:latin typeface="Calibri"/>
                <a:cs typeface="Calibri"/>
              </a:rPr>
              <a:t> </a:t>
            </a:r>
            <a:r>
              <a:rPr sz="2400" spc="-10" dirty="0">
                <a:latin typeface="Calibri"/>
                <a:cs typeface="Calibri"/>
              </a:rPr>
              <a:t>on</a:t>
            </a:r>
            <a:r>
              <a:rPr sz="2400" spc="135" dirty="0">
                <a:latin typeface="Calibri"/>
                <a:cs typeface="Calibri"/>
              </a:rPr>
              <a:t> </a:t>
            </a:r>
            <a:r>
              <a:rPr sz="2400" spc="-5" dirty="0">
                <a:latin typeface="Calibri"/>
                <a:cs typeface="Calibri"/>
              </a:rPr>
              <a:t>addition,</a:t>
            </a:r>
            <a:r>
              <a:rPr sz="2400" spc="135" dirty="0">
                <a:latin typeface="Calibri"/>
                <a:cs typeface="Calibri"/>
              </a:rPr>
              <a:t> </a:t>
            </a:r>
            <a:r>
              <a:rPr sz="2400" spc="-20" dirty="0">
                <a:latin typeface="Calibri"/>
                <a:cs typeface="Calibri"/>
              </a:rPr>
              <a:t>CRC</a:t>
            </a:r>
            <a:r>
              <a:rPr sz="2400" spc="120" dirty="0">
                <a:latin typeface="Calibri"/>
                <a:cs typeface="Calibri"/>
              </a:rPr>
              <a:t> </a:t>
            </a:r>
            <a:r>
              <a:rPr sz="2400" spc="-25" dirty="0">
                <a:latin typeface="Calibri"/>
                <a:cs typeface="Calibri"/>
              </a:rPr>
              <a:t>is</a:t>
            </a:r>
            <a:endParaRPr sz="2400">
              <a:latin typeface="Calibri"/>
              <a:cs typeface="Calibri"/>
            </a:endParaRPr>
          </a:p>
          <a:p>
            <a:pPr marL="356870" algn="just">
              <a:lnSpc>
                <a:spcPct val="100000"/>
              </a:lnSpc>
              <a:spcBef>
                <a:spcPts val="5"/>
              </a:spcBef>
            </a:pPr>
            <a:r>
              <a:rPr sz="2400" dirty="0">
                <a:latin typeface="Calibri"/>
                <a:cs typeface="Calibri"/>
              </a:rPr>
              <a:t>based</a:t>
            </a:r>
            <a:r>
              <a:rPr sz="2400" spc="-10" dirty="0">
                <a:latin typeface="Calibri"/>
                <a:cs typeface="Calibri"/>
              </a:rPr>
              <a:t> </a:t>
            </a:r>
            <a:r>
              <a:rPr sz="2400" dirty="0">
                <a:latin typeface="Calibri"/>
                <a:cs typeface="Calibri"/>
              </a:rPr>
              <a:t>on</a:t>
            </a:r>
            <a:r>
              <a:rPr sz="2400" spc="-45" dirty="0">
                <a:latin typeface="Calibri"/>
                <a:cs typeface="Calibri"/>
              </a:rPr>
              <a:t> </a:t>
            </a:r>
            <a:r>
              <a:rPr sz="2400" dirty="0">
                <a:solidFill>
                  <a:srgbClr val="FF0000"/>
                </a:solidFill>
                <a:latin typeface="Calibri"/>
                <a:cs typeface="Calibri"/>
              </a:rPr>
              <a:t>binary</a:t>
            </a:r>
            <a:r>
              <a:rPr sz="2400" spc="-25" dirty="0">
                <a:solidFill>
                  <a:srgbClr val="FF0000"/>
                </a:solidFill>
                <a:latin typeface="Calibri"/>
                <a:cs typeface="Calibri"/>
              </a:rPr>
              <a:t> </a:t>
            </a:r>
            <a:r>
              <a:rPr sz="2400" dirty="0">
                <a:solidFill>
                  <a:srgbClr val="FF0000"/>
                </a:solidFill>
                <a:latin typeface="Calibri"/>
                <a:cs typeface="Calibri"/>
              </a:rPr>
              <a:t>division.</a:t>
            </a:r>
            <a:endParaRPr sz="2400">
              <a:latin typeface="Calibri"/>
              <a:cs typeface="Calibri"/>
            </a:endParaRPr>
          </a:p>
          <a:p>
            <a:pPr marL="356870" marR="5080" indent="-344805" algn="just">
              <a:lnSpc>
                <a:spcPct val="100000"/>
              </a:lnSpc>
              <a:spcBef>
                <a:spcPts val="575"/>
              </a:spcBef>
              <a:buFont typeface="Arial MT"/>
              <a:buChar char="•"/>
              <a:tabLst>
                <a:tab pos="357505" algn="l"/>
              </a:tabLst>
            </a:pPr>
            <a:r>
              <a:rPr sz="2400" spc="-5" dirty="0">
                <a:latin typeface="Calibri"/>
                <a:cs typeface="Calibri"/>
              </a:rPr>
              <a:t>In</a:t>
            </a:r>
            <a:r>
              <a:rPr sz="2400" dirty="0">
                <a:latin typeface="Calibri"/>
                <a:cs typeface="Calibri"/>
              </a:rPr>
              <a:t> </a:t>
            </a:r>
            <a:r>
              <a:rPr sz="2400" spc="-20" dirty="0">
                <a:latin typeface="Calibri"/>
                <a:cs typeface="Calibri"/>
              </a:rPr>
              <a:t>CRC,</a:t>
            </a:r>
            <a:r>
              <a:rPr sz="2400" spc="-15" dirty="0">
                <a:latin typeface="Calibri"/>
                <a:cs typeface="Calibri"/>
              </a:rPr>
              <a:t> </a:t>
            </a:r>
            <a:r>
              <a:rPr sz="2400" dirty="0">
                <a:latin typeface="Calibri"/>
                <a:cs typeface="Calibri"/>
              </a:rPr>
              <a:t>a</a:t>
            </a:r>
            <a:r>
              <a:rPr sz="2400" spc="5" dirty="0">
                <a:latin typeface="Calibri"/>
                <a:cs typeface="Calibri"/>
              </a:rPr>
              <a:t> </a:t>
            </a:r>
            <a:r>
              <a:rPr sz="2400" spc="-5" dirty="0">
                <a:latin typeface="Calibri"/>
                <a:cs typeface="Calibri"/>
              </a:rPr>
              <a:t>sequence</a:t>
            </a:r>
            <a:r>
              <a:rPr sz="2400" dirty="0">
                <a:latin typeface="Calibri"/>
                <a:cs typeface="Calibri"/>
              </a:rPr>
              <a:t> of</a:t>
            </a:r>
            <a:r>
              <a:rPr sz="2400" spc="5" dirty="0">
                <a:latin typeface="Calibri"/>
                <a:cs typeface="Calibri"/>
              </a:rPr>
              <a:t> </a:t>
            </a:r>
            <a:r>
              <a:rPr sz="2400" spc="-10" dirty="0">
                <a:latin typeface="Calibri"/>
                <a:cs typeface="Calibri"/>
              </a:rPr>
              <a:t>redundant</a:t>
            </a:r>
            <a:r>
              <a:rPr sz="2400" spc="-5" dirty="0">
                <a:latin typeface="Calibri"/>
                <a:cs typeface="Calibri"/>
              </a:rPr>
              <a:t> bits,</a:t>
            </a:r>
            <a:r>
              <a:rPr sz="2400" dirty="0">
                <a:latin typeface="Calibri"/>
                <a:cs typeface="Calibri"/>
              </a:rPr>
              <a:t> </a:t>
            </a:r>
            <a:r>
              <a:rPr sz="2400" spc="-10" dirty="0">
                <a:latin typeface="Calibri"/>
                <a:cs typeface="Calibri"/>
              </a:rPr>
              <a:t>called</a:t>
            </a:r>
            <a:r>
              <a:rPr sz="2400" spc="-5" dirty="0">
                <a:latin typeface="Calibri"/>
                <a:cs typeface="Calibri"/>
              </a:rPr>
              <a:t> </a:t>
            </a:r>
            <a:r>
              <a:rPr sz="2400" spc="-10" dirty="0">
                <a:latin typeface="Calibri"/>
                <a:cs typeface="Calibri"/>
              </a:rPr>
              <a:t>cyclic </a:t>
            </a:r>
            <a:r>
              <a:rPr sz="2400" spc="-5" dirty="0">
                <a:latin typeface="Calibri"/>
                <a:cs typeface="Calibri"/>
              </a:rPr>
              <a:t> redundancy check </a:t>
            </a:r>
            <a:r>
              <a:rPr sz="2400" dirty="0">
                <a:latin typeface="Calibri"/>
                <a:cs typeface="Calibri"/>
              </a:rPr>
              <a:t>bits, </a:t>
            </a:r>
            <a:r>
              <a:rPr sz="2400" spc="-20" dirty="0">
                <a:latin typeface="Calibri"/>
                <a:cs typeface="Calibri"/>
              </a:rPr>
              <a:t>are </a:t>
            </a:r>
            <a:r>
              <a:rPr sz="2400" spc="-5" dirty="0">
                <a:latin typeface="Calibri"/>
                <a:cs typeface="Calibri"/>
              </a:rPr>
              <a:t>appended </a:t>
            </a:r>
            <a:r>
              <a:rPr sz="2400" spc="-10" dirty="0">
                <a:latin typeface="Calibri"/>
                <a:cs typeface="Calibri"/>
              </a:rPr>
              <a:t>to </a:t>
            </a:r>
            <a:r>
              <a:rPr sz="2400" spc="-5" dirty="0">
                <a:latin typeface="Calibri"/>
                <a:cs typeface="Calibri"/>
              </a:rPr>
              <a:t>the end </a:t>
            </a:r>
            <a:r>
              <a:rPr sz="2400" dirty="0">
                <a:latin typeface="Calibri"/>
                <a:cs typeface="Calibri"/>
              </a:rPr>
              <a:t>of </a:t>
            </a:r>
            <a:r>
              <a:rPr sz="2400" spc="-15" dirty="0">
                <a:latin typeface="Calibri"/>
                <a:cs typeface="Calibri"/>
              </a:rPr>
              <a:t>data </a:t>
            </a:r>
            <a:r>
              <a:rPr sz="2400" spc="-5" dirty="0">
                <a:latin typeface="Calibri"/>
                <a:cs typeface="Calibri"/>
              </a:rPr>
              <a:t>unit </a:t>
            </a:r>
            <a:r>
              <a:rPr sz="2400" dirty="0">
                <a:latin typeface="Calibri"/>
                <a:cs typeface="Calibri"/>
              </a:rPr>
              <a:t> </a:t>
            </a:r>
            <a:r>
              <a:rPr sz="2400" spc="-5" dirty="0">
                <a:latin typeface="Calibri"/>
                <a:cs typeface="Calibri"/>
              </a:rPr>
              <a:t>so </a:t>
            </a:r>
            <a:r>
              <a:rPr sz="2400" spc="-10" dirty="0">
                <a:latin typeface="Calibri"/>
                <a:cs typeface="Calibri"/>
              </a:rPr>
              <a:t>that </a:t>
            </a:r>
            <a:r>
              <a:rPr sz="2400" spc="5" dirty="0">
                <a:latin typeface="Calibri"/>
                <a:cs typeface="Calibri"/>
              </a:rPr>
              <a:t>the </a:t>
            </a:r>
            <a:r>
              <a:rPr sz="2400" spc="-5" dirty="0">
                <a:latin typeface="Calibri"/>
                <a:cs typeface="Calibri"/>
              </a:rPr>
              <a:t>resulting </a:t>
            </a:r>
            <a:r>
              <a:rPr sz="2400" spc="-25" dirty="0">
                <a:latin typeface="Calibri"/>
                <a:cs typeface="Calibri"/>
              </a:rPr>
              <a:t>data </a:t>
            </a:r>
            <a:r>
              <a:rPr sz="2400" spc="-5" dirty="0">
                <a:latin typeface="Calibri"/>
                <a:cs typeface="Calibri"/>
              </a:rPr>
              <a:t>unit becomes </a:t>
            </a:r>
            <a:r>
              <a:rPr sz="2400" spc="-15" dirty="0">
                <a:latin typeface="Calibri"/>
                <a:cs typeface="Calibri"/>
              </a:rPr>
              <a:t>exactly </a:t>
            </a:r>
            <a:r>
              <a:rPr sz="2400" spc="-5" dirty="0">
                <a:latin typeface="Calibri"/>
                <a:cs typeface="Calibri"/>
              </a:rPr>
              <a:t>divisible </a:t>
            </a:r>
            <a:r>
              <a:rPr sz="2400" spc="5" dirty="0">
                <a:latin typeface="Calibri"/>
                <a:cs typeface="Calibri"/>
              </a:rPr>
              <a:t>by </a:t>
            </a:r>
            <a:r>
              <a:rPr sz="2400" dirty="0">
                <a:latin typeface="Calibri"/>
                <a:cs typeface="Calibri"/>
              </a:rPr>
              <a:t>a </a:t>
            </a:r>
            <a:r>
              <a:rPr sz="2400" spc="5" dirty="0">
                <a:latin typeface="Calibri"/>
                <a:cs typeface="Calibri"/>
              </a:rPr>
              <a:t> </a:t>
            </a:r>
            <a:r>
              <a:rPr sz="2400" spc="-5" dirty="0">
                <a:latin typeface="Calibri"/>
                <a:cs typeface="Calibri"/>
              </a:rPr>
              <a:t>second,</a:t>
            </a:r>
            <a:r>
              <a:rPr sz="2400" spc="-10" dirty="0">
                <a:latin typeface="Calibri"/>
                <a:cs typeface="Calibri"/>
              </a:rPr>
              <a:t> </a:t>
            </a:r>
            <a:r>
              <a:rPr sz="2400" spc="-5" dirty="0">
                <a:latin typeface="Calibri"/>
                <a:cs typeface="Calibri"/>
              </a:rPr>
              <a:t>predetermined</a:t>
            </a:r>
            <a:r>
              <a:rPr sz="2400" spc="-80" dirty="0">
                <a:latin typeface="Calibri"/>
                <a:cs typeface="Calibri"/>
              </a:rPr>
              <a:t> </a:t>
            </a:r>
            <a:r>
              <a:rPr sz="2400" dirty="0">
                <a:latin typeface="Calibri"/>
                <a:cs typeface="Calibri"/>
              </a:rPr>
              <a:t>binary</a:t>
            </a:r>
            <a:r>
              <a:rPr sz="2400" spc="-15" dirty="0">
                <a:latin typeface="Calibri"/>
                <a:cs typeface="Calibri"/>
              </a:rPr>
              <a:t> </a:t>
            </a:r>
            <a:r>
              <a:rPr sz="2400" spc="-30" dirty="0">
                <a:latin typeface="Calibri"/>
                <a:cs typeface="Calibri"/>
              </a:rPr>
              <a:t>number.</a:t>
            </a:r>
            <a:endParaRPr sz="2400">
              <a:latin typeface="Calibri"/>
              <a:cs typeface="Calibri"/>
            </a:endParaRPr>
          </a:p>
          <a:p>
            <a:pPr marL="356870" marR="5715" indent="-344805" algn="just">
              <a:lnSpc>
                <a:spcPct val="100000"/>
              </a:lnSpc>
              <a:spcBef>
                <a:spcPts val="580"/>
              </a:spcBef>
              <a:buFont typeface="Arial MT"/>
              <a:buChar char="•"/>
              <a:tabLst>
                <a:tab pos="357505" algn="l"/>
              </a:tabLst>
            </a:pPr>
            <a:r>
              <a:rPr sz="2400" spc="-35" dirty="0">
                <a:latin typeface="Calibri"/>
                <a:cs typeface="Calibri"/>
              </a:rPr>
              <a:t>At </a:t>
            </a:r>
            <a:r>
              <a:rPr sz="2400" spc="-5" dirty="0">
                <a:latin typeface="Calibri"/>
                <a:cs typeface="Calibri"/>
              </a:rPr>
              <a:t>the </a:t>
            </a:r>
            <a:r>
              <a:rPr sz="2400" spc="-10" dirty="0">
                <a:latin typeface="Calibri"/>
                <a:cs typeface="Calibri"/>
              </a:rPr>
              <a:t>destination, </a:t>
            </a:r>
            <a:r>
              <a:rPr sz="2400" spc="-5" dirty="0">
                <a:latin typeface="Calibri"/>
                <a:cs typeface="Calibri"/>
              </a:rPr>
              <a:t>the </a:t>
            </a:r>
            <a:r>
              <a:rPr sz="2400" spc="-10" dirty="0">
                <a:latin typeface="Calibri"/>
                <a:cs typeface="Calibri"/>
              </a:rPr>
              <a:t>incoming </a:t>
            </a:r>
            <a:r>
              <a:rPr sz="2400" spc="-15" dirty="0">
                <a:latin typeface="Calibri"/>
                <a:cs typeface="Calibri"/>
              </a:rPr>
              <a:t>data </a:t>
            </a:r>
            <a:r>
              <a:rPr sz="2400" spc="-5" dirty="0">
                <a:latin typeface="Calibri"/>
                <a:cs typeface="Calibri"/>
              </a:rPr>
              <a:t>unit </a:t>
            </a:r>
            <a:r>
              <a:rPr sz="2400" dirty="0">
                <a:latin typeface="Calibri"/>
                <a:cs typeface="Calibri"/>
              </a:rPr>
              <a:t>is </a:t>
            </a:r>
            <a:r>
              <a:rPr sz="2400" spc="-5" dirty="0">
                <a:latin typeface="Calibri"/>
                <a:cs typeface="Calibri"/>
              </a:rPr>
              <a:t>divided </a:t>
            </a:r>
            <a:r>
              <a:rPr sz="2400" spc="5" dirty="0">
                <a:latin typeface="Calibri"/>
                <a:cs typeface="Calibri"/>
              </a:rPr>
              <a:t>by </a:t>
            </a:r>
            <a:r>
              <a:rPr sz="2400" spc="10" dirty="0">
                <a:latin typeface="Calibri"/>
                <a:cs typeface="Calibri"/>
              </a:rPr>
              <a:t>the </a:t>
            </a:r>
            <a:r>
              <a:rPr sz="2400" spc="15" dirty="0">
                <a:latin typeface="Calibri"/>
                <a:cs typeface="Calibri"/>
              </a:rPr>
              <a:t> </a:t>
            </a:r>
            <a:r>
              <a:rPr sz="2400" spc="-5" dirty="0">
                <a:latin typeface="Calibri"/>
                <a:cs typeface="Calibri"/>
              </a:rPr>
              <a:t>same </a:t>
            </a:r>
            <a:r>
              <a:rPr sz="2400" spc="-40" dirty="0">
                <a:latin typeface="Calibri"/>
                <a:cs typeface="Calibri"/>
              </a:rPr>
              <a:t>number. </a:t>
            </a:r>
            <a:r>
              <a:rPr sz="2400" spc="-5" dirty="0">
                <a:latin typeface="Calibri"/>
                <a:cs typeface="Calibri"/>
              </a:rPr>
              <a:t>If </a:t>
            </a:r>
            <a:r>
              <a:rPr sz="2400" spc="-25" dirty="0">
                <a:latin typeface="Calibri"/>
                <a:cs typeface="Calibri"/>
              </a:rPr>
              <a:t>at </a:t>
            </a:r>
            <a:r>
              <a:rPr sz="2400" spc="-5" dirty="0">
                <a:latin typeface="Calibri"/>
                <a:cs typeface="Calibri"/>
              </a:rPr>
              <a:t>this </a:t>
            </a:r>
            <a:r>
              <a:rPr sz="2400" spc="-20" dirty="0">
                <a:latin typeface="Calibri"/>
                <a:cs typeface="Calibri"/>
              </a:rPr>
              <a:t>step </a:t>
            </a:r>
            <a:r>
              <a:rPr sz="2400" spc="-5" dirty="0">
                <a:latin typeface="Calibri"/>
                <a:cs typeface="Calibri"/>
              </a:rPr>
              <a:t>there </a:t>
            </a:r>
            <a:r>
              <a:rPr sz="2400" dirty="0">
                <a:latin typeface="Calibri"/>
                <a:cs typeface="Calibri"/>
              </a:rPr>
              <a:t>is </a:t>
            </a:r>
            <a:r>
              <a:rPr sz="2400" spc="5" dirty="0">
                <a:latin typeface="Calibri"/>
                <a:cs typeface="Calibri"/>
              </a:rPr>
              <a:t>no </a:t>
            </a:r>
            <a:r>
              <a:rPr sz="2400" spc="-30" dirty="0">
                <a:latin typeface="Calibri"/>
                <a:cs typeface="Calibri"/>
              </a:rPr>
              <a:t>remainder, </a:t>
            </a:r>
            <a:r>
              <a:rPr sz="2400" spc="5" dirty="0">
                <a:latin typeface="Calibri"/>
                <a:cs typeface="Calibri"/>
              </a:rPr>
              <a:t>the </a:t>
            </a:r>
            <a:r>
              <a:rPr sz="2400" spc="-25" dirty="0">
                <a:latin typeface="Calibri"/>
                <a:cs typeface="Calibri"/>
              </a:rPr>
              <a:t>data </a:t>
            </a:r>
            <a:r>
              <a:rPr sz="2400" spc="-20" dirty="0">
                <a:latin typeface="Calibri"/>
                <a:cs typeface="Calibri"/>
              </a:rPr>
              <a:t> </a:t>
            </a:r>
            <a:r>
              <a:rPr sz="2400" dirty="0">
                <a:latin typeface="Calibri"/>
                <a:cs typeface="Calibri"/>
              </a:rPr>
              <a:t>unit</a:t>
            </a:r>
            <a:r>
              <a:rPr sz="2400" spc="-25"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assumed</a:t>
            </a:r>
            <a:r>
              <a:rPr sz="2400" spc="5" dirty="0">
                <a:latin typeface="Calibri"/>
                <a:cs typeface="Calibri"/>
              </a:rPr>
              <a:t> </a:t>
            </a:r>
            <a:r>
              <a:rPr sz="2400" spc="-5" dirty="0">
                <a:latin typeface="Calibri"/>
                <a:cs typeface="Calibri"/>
              </a:rPr>
              <a:t>to</a:t>
            </a:r>
            <a:r>
              <a:rPr sz="2400" spc="-40" dirty="0">
                <a:latin typeface="Calibri"/>
                <a:cs typeface="Calibri"/>
              </a:rPr>
              <a:t> </a:t>
            </a:r>
            <a:r>
              <a:rPr sz="2400" spc="5" dirty="0">
                <a:latin typeface="Calibri"/>
                <a:cs typeface="Calibri"/>
              </a:rPr>
              <a:t>be</a:t>
            </a:r>
            <a:r>
              <a:rPr sz="2400" spc="-10" dirty="0">
                <a:latin typeface="Calibri"/>
                <a:cs typeface="Calibri"/>
              </a:rPr>
              <a:t> correct</a:t>
            </a:r>
            <a:r>
              <a:rPr sz="2400" spc="-25" dirty="0">
                <a:latin typeface="Calibri"/>
                <a:cs typeface="Calibri"/>
              </a:rPr>
              <a:t> </a:t>
            </a:r>
            <a:r>
              <a:rPr sz="2400" spc="5" dirty="0">
                <a:latin typeface="Calibri"/>
                <a:cs typeface="Calibri"/>
              </a:rPr>
              <a:t>and</a:t>
            </a:r>
            <a:r>
              <a:rPr sz="2400" spc="-10" dirty="0">
                <a:latin typeface="Calibri"/>
                <a:cs typeface="Calibri"/>
              </a:rPr>
              <a:t> </a:t>
            </a:r>
            <a:r>
              <a:rPr sz="2400" dirty="0">
                <a:latin typeface="Calibri"/>
                <a:cs typeface="Calibri"/>
              </a:rPr>
              <a:t>is</a:t>
            </a:r>
            <a:r>
              <a:rPr sz="2400" spc="-20" dirty="0">
                <a:latin typeface="Calibri"/>
                <a:cs typeface="Calibri"/>
              </a:rPr>
              <a:t> </a:t>
            </a:r>
            <a:r>
              <a:rPr sz="2400" spc="-15" dirty="0">
                <a:latin typeface="Calibri"/>
                <a:cs typeface="Calibri"/>
              </a:rPr>
              <a:t>therefore</a:t>
            </a:r>
            <a:r>
              <a:rPr sz="2400" spc="-50" dirty="0">
                <a:latin typeface="Calibri"/>
                <a:cs typeface="Calibri"/>
              </a:rPr>
              <a:t> </a:t>
            </a:r>
            <a:r>
              <a:rPr sz="2400" dirty="0">
                <a:latin typeface="Calibri"/>
                <a:cs typeface="Calibri"/>
              </a:rPr>
              <a:t>accepted.</a:t>
            </a:r>
            <a:endParaRPr sz="2400">
              <a:latin typeface="Calibri"/>
              <a:cs typeface="Calibri"/>
            </a:endParaRPr>
          </a:p>
          <a:p>
            <a:pPr marL="356870" marR="10160" indent="-344805" algn="just">
              <a:lnSpc>
                <a:spcPct val="100000"/>
              </a:lnSpc>
              <a:spcBef>
                <a:spcPts val="585"/>
              </a:spcBef>
              <a:buFont typeface="Arial MT"/>
              <a:buChar char="•"/>
              <a:tabLst>
                <a:tab pos="357505" algn="l"/>
              </a:tabLst>
            </a:pPr>
            <a:r>
              <a:rPr sz="2400" dirty="0">
                <a:latin typeface="Calibri"/>
                <a:cs typeface="Calibri"/>
              </a:rPr>
              <a:t>A</a:t>
            </a:r>
            <a:r>
              <a:rPr sz="2400" spc="175" dirty="0">
                <a:latin typeface="Calibri"/>
                <a:cs typeface="Calibri"/>
              </a:rPr>
              <a:t> </a:t>
            </a:r>
            <a:r>
              <a:rPr sz="2400" spc="-5" dirty="0">
                <a:latin typeface="Calibri"/>
                <a:cs typeface="Calibri"/>
              </a:rPr>
              <a:t>remainder</a:t>
            </a:r>
            <a:r>
              <a:rPr sz="2400" spc="185" dirty="0">
                <a:latin typeface="Calibri"/>
                <a:cs typeface="Calibri"/>
              </a:rPr>
              <a:t> </a:t>
            </a:r>
            <a:r>
              <a:rPr sz="2400" spc="-10" dirty="0">
                <a:latin typeface="Calibri"/>
                <a:cs typeface="Calibri"/>
              </a:rPr>
              <a:t>indicates</a:t>
            </a:r>
            <a:r>
              <a:rPr sz="2400" spc="160" dirty="0">
                <a:latin typeface="Calibri"/>
                <a:cs typeface="Calibri"/>
              </a:rPr>
              <a:t> </a:t>
            </a:r>
            <a:r>
              <a:rPr sz="2400" spc="-15" dirty="0">
                <a:latin typeface="Calibri"/>
                <a:cs typeface="Calibri"/>
              </a:rPr>
              <a:t>that</a:t>
            </a:r>
            <a:r>
              <a:rPr sz="2400" spc="175" dirty="0">
                <a:latin typeface="Calibri"/>
                <a:cs typeface="Calibri"/>
              </a:rPr>
              <a:t> </a:t>
            </a:r>
            <a:r>
              <a:rPr sz="2400" spc="-5" dirty="0">
                <a:latin typeface="Calibri"/>
                <a:cs typeface="Calibri"/>
              </a:rPr>
              <a:t>the</a:t>
            </a:r>
            <a:r>
              <a:rPr sz="2400" spc="185" dirty="0">
                <a:latin typeface="Calibri"/>
                <a:cs typeface="Calibri"/>
              </a:rPr>
              <a:t> </a:t>
            </a:r>
            <a:r>
              <a:rPr sz="2400" spc="-15" dirty="0">
                <a:latin typeface="Calibri"/>
                <a:cs typeface="Calibri"/>
              </a:rPr>
              <a:t>data</a:t>
            </a:r>
            <a:r>
              <a:rPr sz="2400" spc="150" dirty="0">
                <a:latin typeface="Calibri"/>
                <a:cs typeface="Calibri"/>
              </a:rPr>
              <a:t> </a:t>
            </a:r>
            <a:r>
              <a:rPr sz="2400" spc="-5" dirty="0">
                <a:latin typeface="Calibri"/>
                <a:cs typeface="Calibri"/>
              </a:rPr>
              <a:t>unit</a:t>
            </a:r>
            <a:r>
              <a:rPr sz="2400" spc="190" dirty="0">
                <a:latin typeface="Calibri"/>
                <a:cs typeface="Calibri"/>
              </a:rPr>
              <a:t> </a:t>
            </a:r>
            <a:r>
              <a:rPr sz="2400" dirty="0">
                <a:latin typeface="Calibri"/>
                <a:cs typeface="Calibri"/>
              </a:rPr>
              <a:t>has</a:t>
            </a:r>
            <a:r>
              <a:rPr sz="2400" spc="150" dirty="0">
                <a:latin typeface="Calibri"/>
                <a:cs typeface="Calibri"/>
              </a:rPr>
              <a:t> </a:t>
            </a:r>
            <a:r>
              <a:rPr sz="2400" spc="-5" dirty="0">
                <a:latin typeface="Calibri"/>
                <a:cs typeface="Calibri"/>
              </a:rPr>
              <a:t>been</a:t>
            </a:r>
            <a:r>
              <a:rPr sz="2400" spc="190" dirty="0">
                <a:latin typeface="Calibri"/>
                <a:cs typeface="Calibri"/>
              </a:rPr>
              <a:t> </a:t>
            </a:r>
            <a:r>
              <a:rPr sz="2400" spc="-5" dirty="0">
                <a:latin typeface="Calibri"/>
                <a:cs typeface="Calibri"/>
              </a:rPr>
              <a:t>damaged </a:t>
            </a:r>
            <a:r>
              <a:rPr sz="2400" spc="-535" dirty="0">
                <a:latin typeface="Calibri"/>
                <a:cs typeface="Calibri"/>
              </a:rPr>
              <a:t> </a:t>
            </a:r>
            <a:r>
              <a:rPr sz="2400" dirty="0">
                <a:latin typeface="Calibri"/>
                <a:cs typeface="Calibri"/>
              </a:rPr>
              <a:t>in</a:t>
            </a:r>
            <a:r>
              <a:rPr sz="2400" spc="-10" dirty="0">
                <a:latin typeface="Calibri"/>
                <a:cs typeface="Calibri"/>
              </a:rPr>
              <a:t> transit</a:t>
            </a:r>
            <a:r>
              <a:rPr sz="2400" spc="-50" dirty="0">
                <a:latin typeface="Calibri"/>
                <a:cs typeface="Calibri"/>
              </a:rPr>
              <a:t> </a:t>
            </a:r>
            <a:r>
              <a:rPr sz="2400" dirty="0">
                <a:latin typeface="Calibri"/>
                <a:cs typeface="Calibri"/>
              </a:rPr>
              <a:t>and</a:t>
            </a:r>
            <a:r>
              <a:rPr sz="2400" spc="-5" dirty="0">
                <a:latin typeface="Calibri"/>
                <a:cs typeface="Calibri"/>
              </a:rPr>
              <a:t> </a:t>
            </a:r>
            <a:r>
              <a:rPr sz="2400" spc="-10" dirty="0">
                <a:latin typeface="Calibri"/>
                <a:cs typeface="Calibri"/>
              </a:rPr>
              <a:t>therefore</a:t>
            </a:r>
            <a:r>
              <a:rPr sz="2400" spc="-50" dirty="0">
                <a:latin typeface="Calibri"/>
                <a:cs typeface="Calibri"/>
              </a:rPr>
              <a:t> </a:t>
            </a:r>
            <a:r>
              <a:rPr sz="2400" spc="-5" dirty="0">
                <a:latin typeface="Calibri"/>
                <a:cs typeface="Calibri"/>
              </a:rPr>
              <a:t>must</a:t>
            </a:r>
            <a:r>
              <a:rPr sz="2400" spc="-30" dirty="0">
                <a:latin typeface="Calibri"/>
                <a:cs typeface="Calibri"/>
              </a:rPr>
              <a:t> </a:t>
            </a:r>
            <a:r>
              <a:rPr sz="2400" spc="5" dirty="0">
                <a:latin typeface="Calibri"/>
                <a:cs typeface="Calibri"/>
              </a:rPr>
              <a:t>be</a:t>
            </a:r>
            <a:r>
              <a:rPr sz="2400" spc="-15" dirty="0">
                <a:latin typeface="Calibri"/>
                <a:cs typeface="Calibri"/>
              </a:rPr>
              <a:t> </a:t>
            </a:r>
            <a:r>
              <a:rPr sz="2400" spc="-5" dirty="0">
                <a:latin typeface="Calibri"/>
                <a:cs typeface="Calibri"/>
              </a:rPr>
              <a:t>rejected.</a:t>
            </a:r>
            <a:endParaRPr sz="24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4821" y="243967"/>
            <a:ext cx="2594610" cy="636270"/>
          </a:xfrm>
          <a:prstGeom prst="rect">
            <a:avLst/>
          </a:prstGeom>
        </p:spPr>
        <p:txBody>
          <a:bodyPr vert="horz" wrap="square" lIns="0" tIns="13335" rIns="0" bIns="0" rtlCol="0">
            <a:spAutoFit/>
          </a:bodyPr>
          <a:lstStyle/>
          <a:p>
            <a:pPr marL="12700">
              <a:lnSpc>
                <a:spcPct val="100000"/>
              </a:lnSpc>
              <a:spcBef>
                <a:spcPts val="105"/>
              </a:spcBef>
            </a:pPr>
            <a:r>
              <a:rPr sz="4000" spc="-5" dirty="0"/>
              <a:t>Polynomials</a:t>
            </a:r>
            <a:endParaRPr sz="4000"/>
          </a:p>
        </p:txBody>
      </p:sp>
      <p:sp>
        <p:nvSpPr>
          <p:cNvPr id="3" name="object 3"/>
          <p:cNvSpPr txBox="1"/>
          <p:nvPr/>
        </p:nvSpPr>
        <p:spPr>
          <a:xfrm>
            <a:off x="536244" y="1081862"/>
            <a:ext cx="8077834" cy="3611879"/>
          </a:xfrm>
          <a:prstGeom prst="rect">
            <a:avLst/>
          </a:prstGeom>
        </p:spPr>
        <p:txBody>
          <a:bodyPr vert="horz" wrap="square" lIns="0" tIns="12700" rIns="0" bIns="0" rtlCol="0">
            <a:spAutoFit/>
          </a:bodyPr>
          <a:lstStyle/>
          <a:p>
            <a:pPr marL="356870" indent="-344805" algn="just">
              <a:lnSpc>
                <a:spcPct val="100000"/>
              </a:lnSpc>
              <a:spcBef>
                <a:spcPts val="100"/>
              </a:spcBef>
              <a:buFont typeface="Arial MT"/>
              <a:buChar char="•"/>
              <a:tabLst>
                <a:tab pos="357505" algn="l"/>
              </a:tabLst>
            </a:pPr>
            <a:r>
              <a:rPr sz="2400" dirty="0">
                <a:solidFill>
                  <a:srgbClr val="00279F"/>
                </a:solidFill>
                <a:latin typeface="Calibri"/>
                <a:cs typeface="Calibri"/>
              </a:rPr>
              <a:t>The</a:t>
            </a:r>
            <a:r>
              <a:rPr sz="2400" spc="-10" dirty="0">
                <a:solidFill>
                  <a:srgbClr val="00279F"/>
                </a:solidFill>
                <a:latin typeface="Calibri"/>
                <a:cs typeface="Calibri"/>
              </a:rPr>
              <a:t> </a:t>
            </a:r>
            <a:r>
              <a:rPr sz="2400" spc="-20" dirty="0">
                <a:solidFill>
                  <a:srgbClr val="00279F"/>
                </a:solidFill>
                <a:latin typeface="Calibri"/>
                <a:cs typeface="Calibri"/>
              </a:rPr>
              <a:t>CRC</a:t>
            </a:r>
            <a:r>
              <a:rPr sz="2400" dirty="0">
                <a:solidFill>
                  <a:srgbClr val="00279F"/>
                </a:solidFill>
                <a:latin typeface="Calibri"/>
                <a:cs typeface="Calibri"/>
              </a:rPr>
              <a:t> </a:t>
            </a:r>
            <a:r>
              <a:rPr sz="2400" spc="-10" dirty="0">
                <a:solidFill>
                  <a:srgbClr val="00279F"/>
                </a:solidFill>
                <a:latin typeface="Calibri"/>
                <a:cs typeface="Calibri"/>
              </a:rPr>
              <a:t>generator(the</a:t>
            </a:r>
            <a:r>
              <a:rPr sz="2400" spc="-60" dirty="0">
                <a:solidFill>
                  <a:srgbClr val="00279F"/>
                </a:solidFill>
                <a:latin typeface="Calibri"/>
                <a:cs typeface="Calibri"/>
              </a:rPr>
              <a:t> </a:t>
            </a:r>
            <a:r>
              <a:rPr sz="2400" spc="-5" dirty="0">
                <a:solidFill>
                  <a:srgbClr val="00279F"/>
                </a:solidFill>
                <a:latin typeface="Calibri"/>
                <a:cs typeface="Calibri"/>
              </a:rPr>
              <a:t>divisor)</a:t>
            </a:r>
            <a:r>
              <a:rPr sz="2400" spc="-20" dirty="0">
                <a:solidFill>
                  <a:srgbClr val="00279F"/>
                </a:solidFill>
                <a:latin typeface="Calibri"/>
                <a:cs typeface="Calibri"/>
              </a:rPr>
              <a:t> </a:t>
            </a:r>
            <a:r>
              <a:rPr sz="2400" dirty="0">
                <a:solidFill>
                  <a:srgbClr val="00279F"/>
                </a:solidFill>
                <a:latin typeface="Calibri"/>
                <a:cs typeface="Calibri"/>
              </a:rPr>
              <a:t>is</a:t>
            </a:r>
            <a:r>
              <a:rPr sz="2400" spc="-15" dirty="0">
                <a:solidFill>
                  <a:srgbClr val="00279F"/>
                </a:solidFill>
                <a:latin typeface="Calibri"/>
                <a:cs typeface="Calibri"/>
              </a:rPr>
              <a:t> </a:t>
            </a:r>
            <a:r>
              <a:rPr sz="2400" spc="-5" dirty="0">
                <a:solidFill>
                  <a:srgbClr val="00279F"/>
                </a:solidFill>
                <a:latin typeface="Calibri"/>
                <a:cs typeface="Calibri"/>
              </a:rPr>
              <a:t>most</a:t>
            </a:r>
            <a:r>
              <a:rPr sz="2400" spc="-30" dirty="0">
                <a:solidFill>
                  <a:srgbClr val="00279F"/>
                </a:solidFill>
                <a:latin typeface="Calibri"/>
                <a:cs typeface="Calibri"/>
              </a:rPr>
              <a:t> </a:t>
            </a:r>
            <a:r>
              <a:rPr sz="2400" spc="-5" dirty="0">
                <a:solidFill>
                  <a:srgbClr val="00279F"/>
                </a:solidFill>
                <a:latin typeface="Calibri"/>
                <a:cs typeface="Calibri"/>
              </a:rPr>
              <a:t>often</a:t>
            </a:r>
            <a:r>
              <a:rPr sz="2400" spc="-20" dirty="0">
                <a:solidFill>
                  <a:srgbClr val="00279F"/>
                </a:solidFill>
                <a:latin typeface="Calibri"/>
                <a:cs typeface="Calibri"/>
              </a:rPr>
              <a:t> </a:t>
            </a:r>
            <a:r>
              <a:rPr sz="2400" spc="-5" dirty="0">
                <a:solidFill>
                  <a:srgbClr val="00279F"/>
                </a:solidFill>
                <a:latin typeface="Calibri"/>
                <a:cs typeface="Calibri"/>
              </a:rPr>
              <a:t>represented</a:t>
            </a:r>
            <a:r>
              <a:rPr sz="2400" spc="-70" dirty="0">
                <a:solidFill>
                  <a:srgbClr val="00279F"/>
                </a:solidFill>
                <a:latin typeface="Calibri"/>
                <a:cs typeface="Calibri"/>
              </a:rPr>
              <a:t> </a:t>
            </a:r>
            <a:r>
              <a:rPr sz="2400" spc="-5" dirty="0">
                <a:solidFill>
                  <a:srgbClr val="00279F"/>
                </a:solidFill>
                <a:latin typeface="Calibri"/>
                <a:cs typeface="Calibri"/>
              </a:rPr>
              <a:t>not</a:t>
            </a:r>
            <a:endParaRPr sz="2400">
              <a:latin typeface="Calibri"/>
              <a:cs typeface="Calibri"/>
            </a:endParaRPr>
          </a:p>
          <a:p>
            <a:pPr marL="356870" algn="just">
              <a:lnSpc>
                <a:spcPct val="100000"/>
              </a:lnSpc>
              <a:spcBef>
                <a:spcPts val="5"/>
              </a:spcBef>
            </a:pPr>
            <a:r>
              <a:rPr sz="2400" dirty="0">
                <a:solidFill>
                  <a:srgbClr val="00279F"/>
                </a:solidFill>
                <a:latin typeface="Calibri"/>
                <a:cs typeface="Calibri"/>
              </a:rPr>
              <a:t>as</a:t>
            </a:r>
            <a:r>
              <a:rPr sz="2400" spc="-15" dirty="0">
                <a:solidFill>
                  <a:srgbClr val="00279F"/>
                </a:solidFill>
                <a:latin typeface="Calibri"/>
                <a:cs typeface="Calibri"/>
              </a:rPr>
              <a:t> </a:t>
            </a:r>
            <a:r>
              <a:rPr sz="2400" dirty="0">
                <a:solidFill>
                  <a:srgbClr val="00279F"/>
                </a:solidFill>
                <a:latin typeface="Calibri"/>
                <a:cs typeface="Calibri"/>
              </a:rPr>
              <a:t>a</a:t>
            </a:r>
            <a:r>
              <a:rPr sz="2400" spc="5" dirty="0">
                <a:solidFill>
                  <a:srgbClr val="00279F"/>
                </a:solidFill>
                <a:latin typeface="Calibri"/>
                <a:cs typeface="Calibri"/>
              </a:rPr>
              <a:t> </a:t>
            </a:r>
            <a:r>
              <a:rPr sz="2400" spc="-5" dirty="0">
                <a:solidFill>
                  <a:srgbClr val="00279F"/>
                </a:solidFill>
                <a:latin typeface="Calibri"/>
                <a:cs typeface="Calibri"/>
              </a:rPr>
              <a:t>string</a:t>
            </a:r>
            <a:r>
              <a:rPr sz="2400" spc="-35" dirty="0">
                <a:solidFill>
                  <a:srgbClr val="00279F"/>
                </a:solidFill>
                <a:latin typeface="Calibri"/>
                <a:cs typeface="Calibri"/>
              </a:rPr>
              <a:t> </a:t>
            </a:r>
            <a:r>
              <a:rPr sz="2400" spc="-5" dirty="0">
                <a:solidFill>
                  <a:srgbClr val="00279F"/>
                </a:solidFill>
                <a:latin typeface="Calibri"/>
                <a:cs typeface="Calibri"/>
              </a:rPr>
              <a:t>of</a:t>
            </a:r>
            <a:r>
              <a:rPr sz="2400" spc="-25" dirty="0">
                <a:solidFill>
                  <a:srgbClr val="00279F"/>
                </a:solidFill>
                <a:latin typeface="Calibri"/>
                <a:cs typeface="Calibri"/>
              </a:rPr>
              <a:t> </a:t>
            </a:r>
            <a:r>
              <a:rPr sz="2400" dirty="0">
                <a:solidFill>
                  <a:srgbClr val="00279F"/>
                </a:solidFill>
                <a:latin typeface="Calibri"/>
                <a:cs typeface="Calibri"/>
              </a:rPr>
              <a:t>1s</a:t>
            </a:r>
            <a:r>
              <a:rPr sz="2400" spc="-5" dirty="0">
                <a:solidFill>
                  <a:srgbClr val="00279F"/>
                </a:solidFill>
                <a:latin typeface="Calibri"/>
                <a:cs typeface="Calibri"/>
              </a:rPr>
              <a:t> </a:t>
            </a:r>
            <a:r>
              <a:rPr sz="2400" dirty="0">
                <a:solidFill>
                  <a:srgbClr val="00279F"/>
                </a:solidFill>
                <a:latin typeface="Calibri"/>
                <a:cs typeface="Calibri"/>
              </a:rPr>
              <a:t>and</a:t>
            </a:r>
            <a:r>
              <a:rPr sz="2400" spc="-10" dirty="0">
                <a:solidFill>
                  <a:srgbClr val="00279F"/>
                </a:solidFill>
                <a:latin typeface="Calibri"/>
                <a:cs typeface="Calibri"/>
              </a:rPr>
              <a:t> </a:t>
            </a:r>
            <a:r>
              <a:rPr sz="2400" dirty="0">
                <a:solidFill>
                  <a:srgbClr val="00279F"/>
                </a:solidFill>
                <a:latin typeface="Calibri"/>
                <a:cs typeface="Calibri"/>
              </a:rPr>
              <a:t>0s,</a:t>
            </a:r>
            <a:r>
              <a:rPr sz="2400" spc="-10" dirty="0">
                <a:solidFill>
                  <a:srgbClr val="00279F"/>
                </a:solidFill>
                <a:latin typeface="Calibri"/>
                <a:cs typeface="Calibri"/>
              </a:rPr>
              <a:t> </a:t>
            </a:r>
            <a:r>
              <a:rPr sz="2400" dirty="0">
                <a:solidFill>
                  <a:srgbClr val="00279F"/>
                </a:solidFill>
                <a:latin typeface="Calibri"/>
                <a:cs typeface="Calibri"/>
              </a:rPr>
              <a:t>but</a:t>
            </a:r>
            <a:r>
              <a:rPr sz="2400" spc="-25" dirty="0">
                <a:solidFill>
                  <a:srgbClr val="00279F"/>
                </a:solidFill>
                <a:latin typeface="Calibri"/>
                <a:cs typeface="Calibri"/>
              </a:rPr>
              <a:t> </a:t>
            </a:r>
            <a:r>
              <a:rPr sz="2400" dirty="0">
                <a:solidFill>
                  <a:srgbClr val="00279F"/>
                </a:solidFill>
                <a:latin typeface="Calibri"/>
                <a:cs typeface="Calibri"/>
              </a:rPr>
              <a:t>as</a:t>
            </a:r>
            <a:r>
              <a:rPr sz="2400" spc="-15" dirty="0">
                <a:solidFill>
                  <a:srgbClr val="00279F"/>
                </a:solidFill>
                <a:latin typeface="Calibri"/>
                <a:cs typeface="Calibri"/>
              </a:rPr>
              <a:t> </a:t>
            </a:r>
            <a:r>
              <a:rPr sz="2400" dirty="0">
                <a:solidFill>
                  <a:srgbClr val="00279F"/>
                </a:solidFill>
                <a:latin typeface="Calibri"/>
                <a:cs typeface="Calibri"/>
              </a:rPr>
              <a:t>an </a:t>
            </a:r>
            <a:r>
              <a:rPr sz="2400" spc="-10" dirty="0">
                <a:solidFill>
                  <a:srgbClr val="00279F"/>
                </a:solidFill>
                <a:latin typeface="Calibri"/>
                <a:cs typeface="Calibri"/>
              </a:rPr>
              <a:t>algebraic</a:t>
            </a:r>
            <a:r>
              <a:rPr sz="2400" spc="-20" dirty="0">
                <a:solidFill>
                  <a:srgbClr val="00279F"/>
                </a:solidFill>
                <a:latin typeface="Calibri"/>
                <a:cs typeface="Calibri"/>
              </a:rPr>
              <a:t> </a:t>
            </a:r>
            <a:r>
              <a:rPr sz="2400" spc="-5" dirty="0">
                <a:solidFill>
                  <a:srgbClr val="00279F"/>
                </a:solidFill>
                <a:latin typeface="Calibri"/>
                <a:cs typeface="Calibri"/>
              </a:rPr>
              <a:t>polynomial.</a:t>
            </a:r>
            <a:endParaRPr sz="2400">
              <a:latin typeface="Calibri"/>
              <a:cs typeface="Calibri"/>
            </a:endParaRPr>
          </a:p>
          <a:p>
            <a:pPr>
              <a:lnSpc>
                <a:spcPct val="100000"/>
              </a:lnSpc>
              <a:spcBef>
                <a:spcPts val="5"/>
              </a:spcBef>
            </a:pPr>
            <a:endParaRPr sz="3300">
              <a:latin typeface="Calibri"/>
              <a:cs typeface="Calibri"/>
            </a:endParaRPr>
          </a:p>
          <a:p>
            <a:pPr marL="356870" indent="-344805" algn="just">
              <a:lnSpc>
                <a:spcPct val="100000"/>
              </a:lnSpc>
              <a:buFont typeface="Arial MT"/>
              <a:buChar char="•"/>
              <a:tabLst>
                <a:tab pos="357505" algn="l"/>
              </a:tabLst>
            </a:pPr>
            <a:r>
              <a:rPr sz="2400" dirty="0">
                <a:latin typeface="Calibri"/>
                <a:cs typeface="Calibri"/>
              </a:rPr>
              <a:t>A</a:t>
            </a:r>
            <a:r>
              <a:rPr sz="2400" spc="-15" dirty="0">
                <a:latin typeface="Calibri"/>
                <a:cs typeface="Calibri"/>
              </a:rPr>
              <a:t> </a:t>
            </a:r>
            <a:r>
              <a:rPr sz="2400" dirty="0">
                <a:latin typeface="Calibri"/>
                <a:cs typeface="Calibri"/>
              </a:rPr>
              <a:t>polynomial</a:t>
            </a:r>
            <a:r>
              <a:rPr sz="2400" spc="-35" dirty="0">
                <a:latin typeface="Calibri"/>
                <a:cs typeface="Calibri"/>
              </a:rPr>
              <a:t> </a:t>
            </a:r>
            <a:r>
              <a:rPr sz="2400" spc="-5" dirty="0">
                <a:latin typeface="Calibri"/>
                <a:cs typeface="Calibri"/>
              </a:rPr>
              <a:t>selected</a:t>
            </a:r>
            <a:r>
              <a:rPr sz="2400" spc="-10" dirty="0">
                <a:latin typeface="Calibri"/>
                <a:cs typeface="Calibri"/>
              </a:rPr>
              <a:t> </a:t>
            </a:r>
            <a:r>
              <a:rPr sz="2400" dirty="0">
                <a:latin typeface="Calibri"/>
                <a:cs typeface="Calibri"/>
              </a:rPr>
              <a:t>should</a:t>
            </a:r>
            <a:r>
              <a:rPr sz="2400" spc="-20" dirty="0">
                <a:latin typeface="Calibri"/>
                <a:cs typeface="Calibri"/>
              </a:rPr>
              <a:t> have</a:t>
            </a:r>
            <a:r>
              <a:rPr sz="2400" dirty="0">
                <a:latin typeface="Calibri"/>
                <a:cs typeface="Calibri"/>
              </a:rPr>
              <a:t> </a:t>
            </a:r>
            <a:r>
              <a:rPr sz="2400" spc="-10" dirty="0">
                <a:latin typeface="Calibri"/>
                <a:cs typeface="Calibri"/>
              </a:rPr>
              <a:t>following</a:t>
            </a:r>
            <a:r>
              <a:rPr sz="2400" spc="-35" dirty="0">
                <a:latin typeface="Calibri"/>
                <a:cs typeface="Calibri"/>
              </a:rPr>
              <a:t> </a:t>
            </a:r>
            <a:r>
              <a:rPr sz="2400" spc="-5" dirty="0">
                <a:latin typeface="Calibri"/>
                <a:cs typeface="Calibri"/>
              </a:rPr>
              <a:t>properties:</a:t>
            </a:r>
            <a:endParaRPr sz="2400">
              <a:latin typeface="Calibri"/>
              <a:cs typeface="Calibri"/>
            </a:endParaRPr>
          </a:p>
          <a:p>
            <a:pPr marL="342265" marR="5080" indent="-342265" algn="just">
              <a:lnSpc>
                <a:spcPct val="100000"/>
              </a:lnSpc>
              <a:spcBef>
                <a:spcPts val="580"/>
              </a:spcBef>
              <a:buAutoNum type="arabicParenR"/>
              <a:tabLst>
                <a:tab pos="342265" algn="l"/>
              </a:tabLst>
            </a:pPr>
            <a:r>
              <a:rPr sz="2400" spc="-5" dirty="0">
                <a:latin typeface="Calibri"/>
                <a:cs typeface="Calibri"/>
              </a:rPr>
              <a:t>It should </a:t>
            </a:r>
            <a:r>
              <a:rPr sz="2400" spc="-15" dirty="0">
                <a:latin typeface="Calibri"/>
                <a:cs typeface="Calibri"/>
              </a:rPr>
              <a:t>not </a:t>
            </a:r>
            <a:r>
              <a:rPr sz="2400" spc="5" dirty="0">
                <a:latin typeface="Calibri"/>
                <a:cs typeface="Calibri"/>
              </a:rPr>
              <a:t>be </a:t>
            </a:r>
            <a:r>
              <a:rPr sz="2400" spc="-5" dirty="0">
                <a:latin typeface="Calibri"/>
                <a:cs typeface="Calibri"/>
              </a:rPr>
              <a:t>divisible </a:t>
            </a:r>
            <a:r>
              <a:rPr sz="2400" spc="5" dirty="0">
                <a:latin typeface="Calibri"/>
                <a:cs typeface="Calibri"/>
              </a:rPr>
              <a:t>by </a:t>
            </a:r>
            <a:r>
              <a:rPr sz="2400" dirty="0">
                <a:latin typeface="Calibri"/>
                <a:cs typeface="Calibri"/>
              </a:rPr>
              <a:t>x : </a:t>
            </a:r>
            <a:r>
              <a:rPr sz="2400" spc="-15" dirty="0">
                <a:latin typeface="Calibri"/>
                <a:cs typeface="Calibri"/>
              </a:rPr>
              <a:t>it guarantees </a:t>
            </a:r>
            <a:r>
              <a:rPr sz="2400" spc="-5" dirty="0">
                <a:latin typeface="Calibri"/>
                <a:cs typeface="Calibri"/>
              </a:rPr>
              <a:t>that </a:t>
            </a:r>
            <a:r>
              <a:rPr sz="2400" dirty="0">
                <a:latin typeface="Calibri"/>
                <a:cs typeface="Calibri"/>
              </a:rPr>
              <a:t>all the </a:t>
            </a:r>
            <a:r>
              <a:rPr sz="2400" spc="-20" dirty="0">
                <a:latin typeface="Calibri"/>
                <a:cs typeface="Calibri"/>
              </a:rPr>
              <a:t>burst </a:t>
            </a:r>
            <a:r>
              <a:rPr sz="2400" spc="-15" dirty="0">
                <a:latin typeface="Calibri"/>
                <a:cs typeface="Calibri"/>
              </a:rPr>
              <a:t> errors</a:t>
            </a:r>
            <a:r>
              <a:rPr sz="2400" spc="-10" dirty="0">
                <a:latin typeface="Calibri"/>
                <a:cs typeface="Calibri"/>
              </a:rPr>
              <a:t> of</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length</a:t>
            </a:r>
            <a:r>
              <a:rPr sz="2400" spc="-5" dirty="0">
                <a:latin typeface="Calibri"/>
                <a:cs typeface="Calibri"/>
              </a:rPr>
              <a:t> </a:t>
            </a:r>
            <a:r>
              <a:rPr sz="2400" spc="-10" dirty="0">
                <a:latin typeface="Calibri"/>
                <a:cs typeface="Calibri"/>
              </a:rPr>
              <a:t>equal</a:t>
            </a:r>
            <a:r>
              <a:rPr sz="2400" spc="-5" dirty="0">
                <a:latin typeface="Calibri"/>
                <a:cs typeface="Calibri"/>
              </a:rPr>
              <a:t> </a:t>
            </a:r>
            <a:r>
              <a:rPr sz="2400" spc="-10" dirty="0">
                <a:latin typeface="Calibri"/>
                <a:cs typeface="Calibri"/>
              </a:rPr>
              <a:t>to</a:t>
            </a:r>
            <a:r>
              <a:rPr sz="2400" spc="-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degree</a:t>
            </a:r>
            <a:r>
              <a:rPr sz="2400" dirty="0">
                <a:latin typeface="Calibri"/>
                <a:cs typeface="Calibri"/>
              </a:rPr>
              <a:t> of</a:t>
            </a:r>
            <a:r>
              <a:rPr sz="2400" spc="5" dirty="0">
                <a:latin typeface="Calibri"/>
                <a:cs typeface="Calibri"/>
              </a:rPr>
              <a:t> </a:t>
            </a:r>
            <a:r>
              <a:rPr sz="2400" spc="-5" dirty="0">
                <a:latin typeface="Calibri"/>
                <a:cs typeface="Calibri"/>
              </a:rPr>
              <a:t>polynomial</a:t>
            </a:r>
            <a:r>
              <a:rPr sz="2400" dirty="0">
                <a:latin typeface="Calibri"/>
                <a:cs typeface="Calibri"/>
              </a:rPr>
              <a:t> </a:t>
            </a:r>
            <a:r>
              <a:rPr sz="2400" spc="-15" dirty="0">
                <a:latin typeface="Calibri"/>
                <a:cs typeface="Calibri"/>
              </a:rPr>
              <a:t>are </a:t>
            </a:r>
            <a:r>
              <a:rPr sz="2400" spc="-10" dirty="0">
                <a:latin typeface="Calibri"/>
                <a:cs typeface="Calibri"/>
              </a:rPr>
              <a:t> </a:t>
            </a:r>
            <a:r>
              <a:rPr sz="2400" spc="-5" dirty="0">
                <a:latin typeface="Calibri"/>
                <a:cs typeface="Calibri"/>
              </a:rPr>
              <a:t>detected.</a:t>
            </a:r>
            <a:endParaRPr sz="2400">
              <a:latin typeface="Calibri"/>
              <a:cs typeface="Calibri"/>
            </a:endParaRPr>
          </a:p>
          <a:p>
            <a:pPr marL="332740" indent="-320040" algn="just">
              <a:lnSpc>
                <a:spcPct val="100000"/>
              </a:lnSpc>
              <a:spcBef>
                <a:spcPts val="575"/>
              </a:spcBef>
              <a:buAutoNum type="arabicParenR"/>
              <a:tabLst>
                <a:tab pos="332740" algn="l"/>
              </a:tabLst>
            </a:pPr>
            <a:r>
              <a:rPr sz="2400" spc="-5" dirty="0">
                <a:latin typeface="Calibri"/>
                <a:cs typeface="Calibri"/>
              </a:rPr>
              <a:t>It</a:t>
            </a:r>
            <a:r>
              <a:rPr sz="2400" spc="15" dirty="0">
                <a:latin typeface="Calibri"/>
                <a:cs typeface="Calibri"/>
              </a:rPr>
              <a:t> </a:t>
            </a:r>
            <a:r>
              <a:rPr sz="2400" spc="-5" dirty="0">
                <a:latin typeface="Calibri"/>
                <a:cs typeface="Calibri"/>
              </a:rPr>
              <a:t>should</a:t>
            </a:r>
            <a:r>
              <a:rPr sz="2400" spc="20" dirty="0">
                <a:latin typeface="Calibri"/>
                <a:cs typeface="Calibri"/>
              </a:rPr>
              <a:t> </a:t>
            </a:r>
            <a:r>
              <a:rPr sz="2400" spc="5" dirty="0">
                <a:latin typeface="Calibri"/>
                <a:cs typeface="Calibri"/>
              </a:rPr>
              <a:t>be</a:t>
            </a:r>
            <a:r>
              <a:rPr sz="2400" spc="10" dirty="0">
                <a:latin typeface="Calibri"/>
                <a:cs typeface="Calibri"/>
              </a:rPr>
              <a:t> </a:t>
            </a:r>
            <a:r>
              <a:rPr sz="2400" dirty="0">
                <a:latin typeface="Calibri"/>
                <a:cs typeface="Calibri"/>
              </a:rPr>
              <a:t>divisible</a:t>
            </a:r>
            <a:r>
              <a:rPr sz="2400" spc="-10" dirty="0">
                <a:latin typeface="Calibri"/>
                <a:cs typeface="Calibri"/>
              </a:rPr>
              <a:t> by</a:t>
            </a:r>
            <a:r>
              <a:rPr sz="2400" spc="25" dirty="0">
                <a:latin typeface="Calibri"/>
                <a:cs typeface="Calibri"/>
              </a:rPr>
              <a:t> </a:t>
            </a:r>
            <a:r>
              <a:rPr sz="2400" spc="-5" dirty="0">
                <a:latin typeface="Calibri"/>
                <a:cs typeface="Calibri"/>
              </a:rPr>
              <a:t>x+1</a:t>
            </a:r>
            <a:r>
              <a:rPr sz="2400" spc="35"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it</a:t>
            </a:r>
            <a:r>
              <a:rPr sz="2400" spc="20" dirty="0">
                <a:latin typeface="Calibri"/>
                <a:cs typeface="Calibri"/>
              </a:rPr>
              <a:t> </a:t>
            </a:r>
            <a:r>
              <a:rPr sz="2400" spc="-10" dirty="0">
                <a:latin typeface="Calibri"/>
                <a:cs typeface="Calibri"/>
              </a:rPr>
              <a:t>guarantees</a:t>
            </a:r>
            <a:r>
              <a:rPr sz="2400" spc="-15" dirty="0">
                <a:latin typeface="Calibri"/>
                <a:cs typeface="Calibri"/>
              </a:rPr>
              <a:t> </a:t>
            </a:r>
            <a:r>
              <a:rPr sz="2400" spc="-10" dirty="0">
                <a:latin typeface="Calibri"/>
                <a:cs typeface="Calibri"/>
              </a:rPr>
              <a:t>that</a:t>
            </a:r>
            <a:r>
              <a:rPr sz="2400" spc="25" dirty="0">
                <a:latin typeface="Calibri"/>
                <a:cs typeface="Calibri"/>
              </a:rPr>
              <a:t> </a:t>
            </a:r>
            <a:r>
              <a:rPr sz="2400" dirty="0">
                <a:latin typeface="Calibri"/>
                <a:cs typeface="Calibri"/>
              </a:rPr>
              <a:t>all</a:t>
            </a:r>
            <a:r>
              <a:rPr sz="2400" spc="35" dirty="0">
                <a:latin typeface="Calibri"/>
                <a:cs typeface="Calibri"/>
              </a:rPr>
              <a:t> </a:t>
            </a:r>
            <a:r>
              <a:rPr sz="2400" spc="-20" dirty="0">
                <a:latin typeface="Calibri"/>
                <a:cs typeface="Calibri"/>
              </a:rPr>
              <a:t>burst</a:t>
            </a:r>
            <a:r>
              <a:rPr sz="2400" spc="20" dirty="0">
                <a:latin typeface="Calibri"/>
                <a:cs typeface="Calibri"/>
              </a:rPr>
              <a:t> </a:t>
            </a:r>
            <a:r>
              <a:rPr sz="2400" spc="-15" dirty="0">
                <a:latin typeface="Calibri"/>
                <a:cs typeface="Calibri"/>
              </a:rPr>
              <a:t>errors</a:t>
            </a:r>
            <a:endParaRPr sz="2400">
              <a:latin typeface="Calibri"/>
              <a:cs typeface="Calibri"/>
            </a:endParaRPr>
          </a:p>
          <a:p>
            <a:pPr marL="356870" algn="just">
              <a:lnSpc>
                <a:spcPct val="100000"/>
              </a:lnSpc>
              <a:spcBef>
                <a:spcPts val="5"/>
              </a:spcBef>
            </a:pPr>
            <a:r>
              <a:rPr sz="2400" spc="-10" dirty="0">
                <a:latin typeface="Calibri"/>
                <a:cs typeface="Calibri"/>
              </a:rPr>
              <a:t>affecting</a:t>
            </a:r>
            <a:r>
              <a:rPr sz="2400" spc="-20" dirty="0">
                <a:latin typeface="Calibri"/>
                <a:cs typeface="Calibri"/>
              </a:rPr>
              <a:t> </a:t>
            </a:r>
            <a:r>
              <a:rPr sz="2400" dirty="0">
                <a:latin typeface="Calibri"/>
                <a:cs typeface="Calibri"/>
              </a:rPr>
              <a:t>an</a:t>
            </a:r>
            <a:r>
              <a:rPr sz="2400" spc="-10" dirty="0">
                <a:latin typeface="Calibri"/>
                <a:cs typeface="Calibri"/>
              </a:rPr>
              <a:t> </a:t>
            </a:r>
            <a:r>
              <a:rPr sz="2400" dirty="0">
                <a:latin typeface="Calibri"/>
                <a:cs typeface="Calibri"/>
              </a:rPr>
              <a:t>odd</a:t>
            </a:r>
            <a:r>
              <a:rPr sz="2400" spc="-35" dirty="0">
                <a:latin typeface="Calibri"/>
                <a:cs typeface="Calibri"/>
              </a:rPr>
              <a:t> </a:t>
            </a:r>
            <a:r>
              <a:rPr sz="2400" spc="5" dirty="0">
                <a:latin typeface="Calibri"/>
                <a:cs typeface="Calibri"/>
              </a:rPr>
              <a:t>number</a:t>
            </a:r>
            <a:r>
              <a:rPr sz="2400" spc="-35" dirty="0">
                <a:latin typeface="Calibri"/>
                <a:cs typeface="Calibri"/>
              </a:rPr>
              <a:t> </a:t>
            </a:r>
            <a:r>
              <a:rPr sz="2400" dirty="0">
                <a:latin typeface="Calibri"/>
                <a:cs typeface="Calibri"/>
              </a:rPr>
              <a:t>of</a:t>
            </a:r>
            <a:r>
              <a:rPr sz="2400" spc="-35" dirty="0">
                <a:latin typeface="Calibri"/>
                <a:cs typeface="Calibri"/>
              </a:rPr>
              <a:t> </a:t>
            </a:r>
            <a:r>
              <a:rPr sz="2400" dirty="0">
                <a:latin typeface="Calibri"/>
                <a:cs typeface="Calibri"/>
              </a:rPr>
              <a:t>bits</a:t>
            </a:r>
            <a:r>
              <a:rPr sz="2400" spc="-20" dirty="0">
                <a:latin typeface="Calibri"/>
                <a:cs typeface="Calibri"/>
              </a:rPr>
              <a:t> </a:t>
            </a:r>
            <a:r>
              <a:rPr sz="2400" spc="-10" dirty="0">
                <a:latin typeface="Calibri"/>
                <a:cs typeface="Calibri"/>
              </a:rPr>
              <a:t>are</a:t>
            </a:r>
            <a:r>
              <a:rPr sz="2400" spc="-40" dirty="0">
                <a:latin typeface="Calibri"/>
                <a:cs typeface="Calibri"/>
              </a:rPr>
              <a:t> </a:t>
            </a:r>
            <a:r>
              <a:rPr sz="2400" spc="-5" dirty="0">
                <a:latin typeface="Calibri"/>
                <a:cs typeface="Calibri"/>
              </a:rPr>
              <a:t>detected.</a:t>
            </a:r>
            <a:endParaRPr sz="24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38983" y="1877707"/>
            <a:ext cx="4078224" cy="4427668"/>
          </a:xfrm>
          <a:prstGeom prst="rect">
            <a:avLst/>
          </a:prstGeom>
        </p:spPr>
      </p:pic>
      <p:sp>
        <p:nvSpPr>
          <p:cNvPr id="3" name="object 3"/>
          <p:cNvSpPr txBox="1">
            <a:spLocks noGrp="1"/>
          </p:cNvSpPr>
          <p:nvPr>
            <p:ph type="title"/>
          </p:nvPr>
        </p:nvSpPr>
        <p:spPr>
          <a:xfrm>
            <a:off x="1754885" y="382346"/>
            <a:ext cx="4395470" cy="574675"/>
          </a:xfrm>
          <a:prstGeom prst="rect">
            <a:avLst/>
          </a:prstGeom>
        </p:spPr>
        <p:txBody>
          <a:bodyPr vert="horz" wrap="square" lIns="0" tIns="12700" rIns="0" bIns="0" rtlCol="0">
            <a:spAutoFit/>
          </a:bodyPr>
          <a:lstStyle/>
          <a:p>
            <a:pPr marL="12700">
              <a:lnSpc>
                <a:spcPct val="100000"/>
              </a:lnSpc>
              <a:spcBef>
                <a:spcPts val="100"/>
              </a:spcBef>
            </a:pPr>
            <a:r>
              <a:rPr sz="3600" spc="-5" dirty="0"/>
              <a:t>Polynomial</a:t>
            </a:r>
            <a:r>
              <a:rPr sz="3600" spc="-65" dirty="0"/>
              <a:t> </a:t>
            </a:r>
            <a:r>
              <a:rPr sz="3600" dirty="0"/>
              <a:t>and</a:t>
            </a:r>
            <a:r>
              <a:rPr sz="3600" spc="-35" dirty="0"/>
              <a:t> </a:t>
            </a:r>
            <a:r>
              <a:rPr sz="3600" spc="-5" dirty="0"/>
              <a:t>Divisor</a:t>
            </a:r>
            <a:endParaRPr sz="3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88848" y="2880360"/>
            <a:ext cx="7906130" cy="2426208"/>
          </a:xfrm>
          <a:prstGeom prst="rect">
            <a:avLst/>
          </a:prstGeom>
        </p:spPr>
      </p:pic>
      <p:sp>
        <p:nvSpPr>
          <p:cNvPr id="3" name="object 3"/>
          <p:cNvSpPr txBox="1">
            <a:spLocks noGrp="1"/>
          </p:cNvSpPr>
          <p:nvPr>
            <p:ph type="title"/>
          </p:nvPr>
        </p:nvSpPr>
        <p:spPr>
          <a:xfrm>
            <a:off x="1297305" y="445388"/>
            <a:ext cx="7334250" cy="1125220"/>
          </a:xfrm>
          <a:prstGeom prst="rect">
            <a:avLst/>
          </a:prstGeom>
        </p:spPr>
        <p:txBody>
          <a:bodyPr vert="horz" wrap="square" lIns="0" tIns="11430" rIns="0" bIns="0" rtlCol="0">
            <a:spAutoFit/>
          </a:bodyPr>
          <a:lstStyle/>
          <a:p>
            <a:pPr marL="12700">
              <a:lnSpc>
                <a:spcPct val="100000"/>
              </a:lnSpc>
              <a:spcBef>
                <a:spcPts val="90"/>
              </a:spcBef>
            </a:pPr>
            <a:r>
              <a:rPr spc="-5" dirty="0">
                <a:latin typeface="Arial"/>
                <a:cs typeface="Arial"/>
              </a:rPr>
              <a:t>Standard</a:t>
            </a:r>
            <a:r>
              <a:rPr spc="-10" dirty="0">
                <a:latin typeface="Arial"/>
                <a:cs typeface="Arial"/>
              </a:rPr>
              <a:t> </a:t>
            </a:r>
            <a:r>
              <a:rPr spc="-15" dirty="0">
                <a:latin typeface="Arial"/>
                <a:cs typeface="Arial"/>
              </a:rPr>
              <a:t>Polynomials</a:t>
            </a:r>
          </a:p>
          <a:p>
            <a:pPr marL="12700" marR="5080">
              <a:lnSpc>
                <a:spcPct val="100000"/>
              </a:lnSpc>
              <a:spcBef>
                <a:spcPts val="25"/>
              </a:spcBef>
            </a:pPr>
            <a:r>
              <a:rPr sz="2000" b="0" spc="5" dirty="0">
                <a:latin typeface="Arial MT"/>
                <a:cs typeface="Arial MT"/>
              </a:rPr>
              <a:t>The</a:t>
            </a:r>
            <a:r>
              <a:rPr sz="2000" b="0" spc="-10" dirty="0">
                <a:latin typeface="Arial MT"/>
                <a:cs typeface="Arial MT"/>
              </a:rPr>
              <a:t> </a:t>
            </a:r>
            <a:r>
              <a:rPr sz="2000" b="0" dirty="0">
                <a:latin typeface="Arial MT"/>
                <a:cs typeface="Arial MT"/>
              </a:rPr>
              <a:t>numbers</a:t>
            </a:r>
            <a:r>
              <a:rPr sz="2000" b="0" spc="-20" dirty="0">
                <a:latin typeface="Arial MT"/>
                <a:cs typeface="Arial MT"/>
              </a:rPr>
              <a:t> </a:t>
            </a:r>
            <a:r>
              <a:rPr sz="2000" b="0" spc="-5" dirty="0">
                <a:latin typeface="Arial MT"/>
                <a:cs typeface="Arial MT"/>
              </a:rPr>
              <a:t>12,</a:t>
            </a:r>
            <a:r>
              <a:rPr sz="2000" b="0" spc="-10" dirty="0">
                <a:latin typeface="Arial MT"/>
                <a:cs typeface="Arial MT"/>
              </a:rPr>
              <a:t> 16,</a:t>
            </a:r>
            <a:r>
              <a:rPr sz="2000" b="0" spc="15" dirty="0">
                <a:latin typeface="Arial MT"/>
                <a:cs typeface="Arial MT"/>
              </a:rPr>
              <a:t> </a:t>
            </a:r>
            <a:r>
              <a:rPr sz="2000" b="0" spc="-5" dirty="0">
                <a:latin typeface="Arial MT"/>
                <a:cs typeface="Arial MT"/>
              </a:rPr>
              <a:t>and</a:t>
            </a:r>
            <a:r>
              <a:rPr sz="2000" b="0" spc="5" dirty="0">
                <a:latin typeface="Arial MT"/>
                <a:cs typeface="Arial MT"/>
              </a:rPr>
              <a:t> </a:t>
            </a:r>
            <a:r>
              <a:rPr sz="2000" b="0" spc="-5" dirty="0">
                <a:latin typeface="Arial MT"/>
                <a:cs typeface="Arial MT"/>
              </a:rPr>
              <a:t>32 </a:t>
            </a:r>
            <a:r>
              <a:rPr sz="2000" b="0" dirty="0">
                <a:latin typeface="Arial MT"/>
                <a:cs typeface="Arial MT"/>
              </a:rPr>
              <a:t>refers</a:t>
            </a:r>
            <a:r>
              <a:rPr sz="2000" b="0" spc="-20" dirty="0">
                <a:latin typeface="Arial MT"/>
                <a:cs typeface="Arial MT"/>
              </a:rPr>
              <a:t> </a:t>
            </a:r>
            <a:r>
              <a:rPr sz="2000" b="0" spc="-5" dirty="0">
                <a:latin typeface="Arial MT"/>
                <a:cs typeface="Arial MT"/>
              </a:rPr>
              <a:t>to</a:t>
            </a:r>
            <a:r>
              <a:rPr sz="2000" b="0" spc="-10" dirty="0">
                <a:latin typeface="Arial MT"/>
                <a:cs typeface="Arial MT"/>
              </a:rPr>
              <a:t> the</a:t>
            </a:r>
            <a:r>
              <a:rPr sz="2000" b="0" spc="-5" dirty="0">
                <a:latin typeface="Arial MT"/>
                <a:cs typeface="Arial MT"/>
              </a:rPr>
              <a:t> </a:t>
            </a:r>
            <a:r>
              <a:rPr sz="2000" b="0" spc="-15" dirty="0">
                <a:latin typeface="Arial MT"/>
                <a:cs typeface="Arial MT"/>
              </a:rPr>
              <a:t>size</a:t>
            </a:r>
            <a:r>
              <a:rPr sz="2000" b="0" spc="60" dirty="0">
                <a:latin typeface="Arial MT"/>
                <a:cs typeface="Arial MT"/>
              </a:rPr>
              <a:t> </a:t>
            </a:r>
            <a:r>
              <a:rPr sz="2000" b="0" spc="-5" dirty="0">
                <a:latin typeface="Arial MT"/>
                <a:cs typeface="Arial MT"/>
              </a:rPr>
              <a:t>of</a:t>
            </a:r>
            <a:r>
              <a:rPr sz="2000" b="0" spc="-10" dirty="0">
                <a:latin typeface="Arial MT"/>
                <a:cs typeface="Arial MT"/>
              </a:rPr>
              <a:t> </a:t>
            </a:r>
            <a:r>
              <a:rPr sz="2000" b="0" spc="-5" dirty="0">
                <a:latin typeface="Arial MT"/>
                <a:cs typeface="Arial MT"/>
              </a:rPr>
              <a:t>CRC</a:t>
            </a:r>
            <a:r>
              <a:rPr sz="2000" b="0" spc="15" dirty="0">
                <a:latin typeface="Arial MT"/>
                <a:cs typeface="Arial MT"/>
              </a:rPr>
              <a:t> </a:t>
            </a:r>
            <a:r>
              <a:rPr sz="2000" b="0" spc="-15" dirty="0">
                <a:latin typeface="Arial MT"/>
                <a:cs typeface="Arial MT"/>
              </a:rPr>
              <a:t>remainder. </a:t>
            </a:r>
            <a:r>
              <a:rPr sz="2000" b="0" spc="-540" dirty="0">
                <a:latin typeface="Arial MT"/>
                <a:cs typeface="Arial MT"/>
              </a:rPr>
              <a:t> </a:t>
            </a:r>
            <a:r>
              <a:rPr sz="2000" b="0" spc="5" dirty="0">
                <a:latin typeface="Arial MT"/>
                <a:cs typeface="Arial MT"/>
              </a:rPr>
              <a:t>The</a:t>
            </a:r>
            <a:r>
              <a:rPr sz="2000" b="0" spc="-10" dirty="0">
                <a:latin typeface="Arial MT"/>
                <a:cs typeface="Arial MT"/>
              </a:rPr>
              <a:t> CRC</a:t>
            </a:r>
            <a:r>
              <a:rPr sz="2000" b="0" spc="20" dirty="0">
                <a:latin typeface="Arial MT"/>
                <a:cs typeface="Arial MT"/>
              </a:rPr>
              <a:t> </a:t>
            </a:r>
            <a:r>
              <a:rPr sz="2000" b="0" spc="-10" dirty="0">
                <a:latin typeface="Arial MT"/>
                <a:cs typeface="Arial MT"/>
              </a:rPr>
              <a:t>divisors</a:t>
            </a:r>
            <a:r>
              <a:rPr sz="2000" b="0" spc="50" dirty="0">
                <a:latin typeface="Arial MT"/>
                <a:cs typeface="Arial MT"/>
              </a:rPr>
              <a:t> </a:t>
            </a:r>
            <a:r>
              <a:rPr sz="2000" b="0" spc="-5" dirty="0">
                <a:latin typeface="Arial MT"/>
                <a:cs typeface="Arial MT"/>
              </a:rPr>
              <a:t>are</a:t>
            </a:r>
            <a:r>
              <a:rPr sz="2000" b="0" spc="-10" dirty="0">
                <a:latin typeface="Arial MT"/>
                <a:cs typeface="Arial MT"/>
              </a:rPr>
              <a:t> </a:t>
            </a:r>
            <a:r>
              <a:rPr sz="2000" b="0" spc="-5" dirty="0">
                <a:latin typeface="Arial MT"/>
                <a:cs typeface="Arial MT"/>
              </a:rPr>
              <a:t>13,</a:t>
            </a:r>
            <a:r>
              <a:rPr sz="2000" b="0" spc="-10" dirty="0">
                <a:latin typeface="Arial MT"/>
                <a:cs typeface="Arial MT"/>
              </a:rPr>
              <a:t> </a:t>
            </a:r>
            <a:r>
              <a:rPr sz="2000" b="0" spc="-5" dirty="0">
                <a:latin typeface="Arial MT"/>
                <a:cs typeface="Arial MT"/>
              </a:rPr>
              <a:t>17,</a:t>
            </a:r>
            <a:r>
              <a:rPr sz="2000" b="0" spc="10" dirty="0">
                <a:latin typeface="Arial MT"/>
                <a:cs typeface="Arial MT"/>
              </a:rPr>
              <a:t> </a:t>
            </a:r>
            <a:r>
              <a:rPr sz="2000" b="0" spc="-5" dirty="0">
                <a:latin typeface="Arial MT"/>
                <a:cs typeface="Arial MT"/>
              </a:rPr>
              <a:t>and</a:t>
            </a:r>
            <a:r>
              <a:rPr sz="2000" b="0" spc="5" dirty="0">
                <a:latin typeface="Arial MT"/>
                <a:cs typeface="Arial MT"/>
              </a:rPr>
              <a:t> </a:t>
            </a:r>
            <a:r>
              <a:rPr sz="2000" b="0" spc="-5" dirty="0">
                <a:latin typeface="Arial MT"/>
                <a:cs typeface="Arial MT"/>
              </a:rPr>
              <a:t>33 bits,</a:t>
            </a:r>
            <a:r>
              <a:rPr sz="2000" b="0" spc="15" dirty="0">
                <a:latin typeface="Arial MT"/>
                <a:cs typeface="Arial MT"/>
              </a:rPr>
              <a:t> </a:t>
            </a:r>
            <a:r>
              <a:rPr sz="2000" b="0" spc="-20" dirty="0">
                <a:latin typeface="Arial MT"/>
                <a:cs typeface="Arial MT"/>
              </a:rPr>
              <a:t>respectively.</a:t>
            </a:r>
            <a:endParaRPr sz="2000">
              <a:latin typeface="Arial MT"/>
              <a:cs typeface="Arial M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0105" y="243967"/>
            <a:ext cx="6381115" cy="636270"/>
          </a:xfrm>
          <a:prstGeom prst="rect">
            <a:avLst/>
          </a:prstGeom>
        </p:spPr>
        <p:txBody>
          <a:bodyPr vert="horz" wrap="square" lIns="0" tIns="13335" rIns="0" bIns="0" rtlCol="0">
            <a:spAutoFit/>
          </a:bodyPr>
          <a:lstStyle/>
          <a:p>
            <a:pPr marL="12700">
              <a:lnSpc>
                <a:spcPct val="100000"/>
              </a:lnSpc>
              <a:spcBef>
                <a:spcPts val="105"/>
              </a:spcBef>
            </a:pPr>
            <a:r>
              <a:rPr sz="4000" spc="-15" dirty="0"/>
              <a:t>Cyclic</a:t>
            </a:r>
            <a:r>
              <a:rPr sz="4000" spc="-20" dirty="0"/>
              <a:t> </a:t>
            </a:r>
            <a:r>
              <a:rPr sz="4000" spc="-5" dirty="0"/>
              <a:t>redundancy</a:t>
            </a:r>
            <a:r>
              <a:rPr sz="4000" spc="-40" dirty="0"/>
              <a:t> </a:t>
            </a:r>
            <a:r>
              <a:rPr sz="4000" dirty="0"/>
              <a:t>check</a:t>
            </a:r>
            <a:r>
              <a:rPr sz="4000" spc="-20" dirty="0"/>
              <a:t> </a:t>
            </a:r>
            <a:r>
              <a:rPr sz="4000" spc="-10" dirty="0"/>
              <a:t>(CRC)</a:t>
            </a:r>
            <a:endParaRPr sz="4000"/>
          </a:p>
        </p:txBody>
      </p:sp>
      <p:pic>
        <p:nvPicPr>
          <p:cNvPr id="3" name="object 3"/>
          <p:cNvPicPr/>
          <p:nvPr/>
        </p:nvPicPr>
        <p:blipFill>
          <a:blip r:embed="rId2" cstate="print"/>
          <a:stretch>
            <a:fillRect/>
          </a:stretch>
        </p:blipFill>
        <p:spPr>
          <a:xfrm>
            <a:off x="1371011" y="1649697"/>
            <a:ext cx="6178525" cy="421292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0898" y="315595"/>
            <a:ext cx="5746750" cy="574040"/>
          </a:xfrm>
          <a:prstGeom prst="rect">
            <a:avLst/>
          </a:prstGeom>
        </p:spPr>
        <p:txBody>
          <a:bodyPr vert="horz" wrap="square" lIns="0" tIns="12700" rIns="0" bIns="0" rtlCol="0">
            <a:spAutoFit/>
          </a:bodyPr>
          <a:lstStyle/>
          <a:p>
            <a:pPr marL="12700">
              <a:lnSpc>
                <a:spcPct val="100000"/>
              </a:lnSpc>
              <a:spcBef>
                <a:spcPts val="100"/>
              </a:spcBef>
            </a:pPr>
            <a:r>
              <a:rPr sz="3600" spc="-15" dirty="0"/>
              <a:t>Cyclic</a:t>
            </a:r>
            <a:r>
              <a:rPr sz="3600" dirty="0"/>
              <a:t> </a:t>
            </a:r>
            <a:r>
              <a:rPr sz="3600" spc="-5" dirty="0"/>
              <a:t>redundancy</a:t>
            </a:r>
            <a:r>
              <a:rPr sz="3600" spc="-45" dirty="0"/>
              <a:t> </a:t>
            </a:r>
            <a:r>
              <a:rPr sz="3600" dirty="0"/>
              <a:t>check</a:t>
            </a:r>
            <a:r>
              <a:rPr sz="3600" spc="-25" dirty="0"/>
              <a:t> </a:t>
            </a:r>
            <a:r>
              <a:rPr sz="3600" spc="-10" dirty="0"/>
              <a:t>(CRC)</a:t>
            </a:r>
            <a:endParaRPr sz="3600"/>
          </a:p>
        </p:txBody>
      </p:sp>
      <p:pic>
        <p:nvPicPr>
          <p:cNvPr id="3" name="object 3"/>
          <p:cNvPicPr/>
          <p:nvPr/>
        </p:nvPicPr>
        <p:blipFill>
          <a:blip r:embed="rId2" cstate="print"/>
          <a:stretch>
            <a:fillRect/>
          </a:stretch>
        </p:blipFill>
        <p:spPr>
          <a:xfrm>
            <a:off x="839895" y="1136123"/>
            <a:ext cx="7406859" cy="4930606"/>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541985"/>
            <a:ext cx="2302510" cy="512445"/>
          </a:xfrm>
          <a:prstGeom prst="rect">
            <a:avLst/>
          </a:prstGeom>
        </p:spPr>
        <p:txBody>
          <a:bodyPr vert="horz" wrap="square" lIns="0" tIns="12065" rIns="0" bIns="0" rtlCol="0">
            <a:spAutoFit/>
          </a:bodyPr>
          <a:lstStyle/>
          <a:p>
            <a:pPr marL="12700">
              <a:lnSpc>
                <a:spcPct val="100000"/>
              </a:lnSpc>
              <a:spcBef>
                <a:spcPts val="95"/>
              </a:spcBef>
            </a:pPr>
            <a:r>
              <a:rPr spc="-15" dirty="0"/>
              <a:t>Performance:</a:t>
            </a:r>
          </a:p>
        </p:txBody>
      </p:sp>
      <p:sp>
        <p:nvSpPr>
          <p:cNvPr id="3" name="object 3"/>
          <p:cNvSpPr txBox="1"/>
          <p:nvPr/>
        </p:nvSpPr>
        <p:spPr>
          <a:xfrm>
            <a:off x="536244" y="1109294"/>
            <a:ext cx="7846059" cy="236791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20" dirty="0">
                <a:latin typeface="Calibri"/>
                <a:cs typeface="Calibri"/>
              </a:rPr>
              <a:t>CRC</a:t>
            </a:r>
            <a:r>
              <a:rPr sz="2400" spc="-5" dirty="0">
                <a:latin typeface="Calibri"/>
                <a:cs typeface="Calibri"/>
              </a:rPr>
              <a:t> </a:t>
            </a:r>
            <a:r>
              <a:rPr sz="2400" spc="-15" dirty="0">
                <a:latin typeface="Calibri"/>
                <a:cs typeface="Calibri"/>
              </a:rPr>
              <a:t>can</a:t>
            </a:r>
            <a:r>
              <a:rPr sz="2400" spc="-5" dirty="0">
                <a:latin typeface="Calibri"/>
                <a:cs typeface="Calibri"/>
              </a:rPr>
              <a:t> detect</a:t>
            </a:r>
            <a:r>
              <a:rPr sz="2400" spc="-25" dirty="0">
                <a:latin typeface="Calibri"/>
                <a:cs typeface="Calibri"/>
              </a:rPr>
              <a:t> </a:t>
            </a:r>
            <a:r>
              <a:rPr sz="2400" dirty="0">
                <a:latin typeface="Calibri"/>
                <a:cs typeface="Calibri"/>
              </a:rPr>
              <a:t>all</a:t>
            </a:r>
            <a:r>
              <a:rPr sz="2400" spc="5" dirty="0">
                <a:latin typeface="Calibri"/>
                <a:cs typeface="Calibri"/>
              </a:rPr>
              <a:t> </a:t>
            </a:r>
            <a:r>
              <a:rPr sz="2400" spc="-15" dirty="0">
                <a:latin typeface="Calibri"/>
                <a:cs typeface="Calibri"/>
              </a:rPr>
              <a:t>burst</a:t>
            </a:r>
            <a:r>
              <a:rPr sz="2400" spc="-25" dirty="0">
                <a:latin typeface="Calibri"/>
                <a:cs typeface="Calibri"/>
              </a:rPr>
              <a:t> </a:t>
            </a:r>
            <a:r>
              <a:rPr sz="2400" spc="-15" dirty="0">
                <a:latin typeface="Calibri"/>
                <a:cs typeface="Calibri"/>
              </a:rPr>
              <a:t>errors</a:t>
            </a:r>
            <a:r>
              <a:rPr sz="2400" spc="-20" dirty="0">
                <a:latin typeface="Calibri"/>
                <a:cs typeface="Calibri"/>
              </a:rPr>
              <a:t> </a:t>
            </a:r>
            <a:r>
              <a:rPr sz="2400" spc="-5" dirty="0">
                <a:latin typeface="Calibri"/>
                <a:cs typeface="Calibri"/>
              </a:rPr>
              <a:t>that</a:t>
            </a:r>
            <a:r>
              <a:rPr sz="2400" spc="-25" dirty="0">
                <a:latin typeface="Calibri"/>
                <a:cs typeface="Calibri"/>
              </a:rPr>
              <a:t> </a:t>
            </a:r>
            <a:r>
              <a:rPr sz="2400" spc="-20" dirty="0">
                <a:latin typeface="Calibri"/>
                <a:cs typeface="Calibri"/>
              </a:rPr>
              <a:t>affect</a:t>
            </a:r>
            <a:r>
              <a:rPr sz="2400" spc="-5" dirty="0">
                <a:latin typeface="Calibri"/>
                <a:cs typeface="Calibri"/>
              </a:rPr>
              <a:t> </a:t>
            </a:r>
            <a:r>
              <a:rPr sz="2400" dirty="0">
                <a:latin typeface="Calibri"/>
                <a:cs typeface="Calibri"/>
              </a:rPr>
              <a:t>an</a:t>
            </a:r>
            <a:r>
              <a:rPr sz="2400" spc="-5" dirty="0">
                <a:latin typeface="Calibri"/>
                <a:cs typeface="Calibri"/>
              </a:rPr>
              <a:t> </a:t>
            </a:r>
            <a:r>
              <a:rPr sz="2400" dirty="0">
                <a:latin typeface="Calibri"/>
                <a:cs typeface="Calibri"/>
              </a:rPr>
              <a:t>odd</a:t>
            </a:r>
            <a:r>
              <a:rPr sz="2400" spc="-30" dirty="0">
                <a:latin typeface="Calibri"/>
                <a:cs typeface="Calibri"/>
              </a:rPr>
              <a:t> </a:t>
            </a:r>
            <a:r>
              <a:rPr sz="2400" dirty="0">
                <a:latin typeface="Calibri"/>
                <a:cs typeface="Calibri"/>
              </a:rPr>
              <a:t>number</a:t>
            </a:r>
            <a:r>
              <a:rPr sz="2400" spc="-35" dirty="0">
                <a:latin typeface="Calibri"/>
                <a:cs typeface="Calibri"/>
              </a:rPr>
              <a:t> </a:t>
            </a:r>
            <a:r>
              <a:rPr sz="2400" spc="-5" dirty="0">
                <a:latin typeface="Calibri"/>
                <a:cs typeface="Calibri"/>
              </a:rPr>
              <a:t>of</a:t>
            </a:r>
            <a:endParaRPr sz="2400">
              <a:latin typeface="Calibri"/>
              <a:cs typeface="Calibri"/>
            </a:endParaRPr>
          </a:p>
          <a:p>
            <a:pPr marL="356870">
              <a:lnSpc>
                <a:spcPct val="100000"/>
              </a:lnSpc>
              <a:spcBef>
                <a:spcPts val="5"/>
              </a:spcBef>
            </a:pPr>
            <a:r>
              <a:rPr sz="2400" dirty="0">
                <a:latin typeface="Calibri"/>
                <a:cs typeface="Calibri"/>
              </a:rPr>
              <a:t>bits.</a:t>
            </a:r>
            <a:endParaRPr sz="2400">
              <a:latin typeface="Calibri"/>
              <a:cs typeface="Calibri"/>
            </a:endParaRPr>
          </a:p>
          <a:p>
            <a:pPr marL="356870" indent="-344805">
              <a:lnSpc>
                <a:spcPct val="100000"/>
              </a:lnSpc>
              <a:spcBef>
                <a:spcPts val="575"/>
              </a:spcBef>
              <a:buFont typeface="Arial MT"/>
              <a:buChar char="•"/>
              <a:tabLst>
                <a:tab pos="356870" algn="l"/>
                <a:tab pos="357505" algn="l"/>
              </a:tabLst>
            </a:pPr>
            <a:r>
              <a:rPr sz="2400" spc="-20" dirty="0">
                <a:latin typeface="Calibri"/>
                <a:cs typeface="Calibri"/>
              </a:rPr>
              <a:t>CRC</a:t>
            </a:r>
            <a:r>
              <a:rPr sz="2400" spc="-5" dirty="0">
                <a:latin typeface="Calibri"/>
                <a:cs typeface="Calibri"/>
              </a:rPr>
              <a:t> </a:t>
            </a:r>
            <a:r>
              <a:rPr sz="2400" spc="-15" dirty="0">
                <a:latin typeface="Calibri"/>
                <a:cs typeface="Calibri"/>
              </a:rPr>
              <a:t>can</a:t>
            </a:r>
            <a:r>
              <a:rPr sz="2400" spc="-5" dirty="0">
                <a:latin typeface="Calibri"/>
                <a:cs typeface="Calibri"/>
              </a:rPr>
              <a:t> detect</a:t>
            </a:r>
            <a:r>
              <a:rPr sz="2400" spc="-30" dirty="0">
                <a:latin typeface="Calibri"/>
                <a:cs typeface="Calibri"/>
              </a:rPr>
              <a:t> </a:t>
            </a:r>
            <a:r>
              <a:rPr sz="2400" dirty="0">
                <a:latin typeface="Calibri"/>
                <a:cs typeface="Calibri"/>
              </a:rPr>
              <a:t>all</a:t>
            </a:r>
            <a:r>
              <a:rPr sz="2400" spc="10" dirty="0">
                <a:latin typeface="Calibri"/>
                <a:cs typeface="Calibri"/>
              </a:rPr>
              <a:t> </a:t>
            </a:r>
            <a:r>
              <a:rPr sz="2400" spc="-15" dirty="0">
                <a:latin typeface="Calibri"/>
                <a:cs typeface="Calibri"/>
              </a:rPr>
              <a:t>burst</a:t>
            </a:r>
            <a:r>
              <a:rPr sz="2400" spc="-30" dirty="0">
                <a:latin typeface="Calibri"/>
                <a:cs typeface="Calibri"/>
              </a:rPr>
              <a:t> </a:t>
            </a:r>
            <a:r>
              <a:rPr sz="2400" spc="-15" dirty="0">
                <a:latin typeface="Calibri"/>
                <a:cs typeface="Calibri"/>
              </a:rPr>
              <a:t>errors</a:t>
            </a:r>
            <a:r>
              <a:rPr sz="2400" spc="-2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length</a:t>
            </a:r>
            <a:r>
              <a:rPr sz="2400" spc="-35" dirty="0">
                <a:latin typeface="Calibri"/>
                <a:cs typeface="Calibri"/>
              </a:rPr>
              <a:t> </a:t>
            </a:r>
            <a:r>
              <a:rPr sz="2400" dirty="0">
                <a:latin typeface="Calibri"/>
                <a:cs typeface="Calibri"/>
              </a:rPr>
              <a:t>less</a:t>
            </a:r>
            <a:r>
              <a:rPr sz="2400" spc="-20" dirty="0">
                <a:latin typeface="Calibri"/>
                <a:cs typeface="Calibri"/>
              </a:rPr>
              <a:t> </a:t>
            </a:r>
            <a:r>
              <a:rPr sz="2400" dirty="0">
                <a:latin typeface="Calibri"/>
                <a:cs typeface="Calibri"/>
              </a:rPr>
              <a:t>than</a:t>
            </a:r>
            <a:r>
              <a:rPr sz="2400" spc="-30" dirty="0">
                <a:latin typeface="Calibri"/>
                <a:cs typeface="Calibri"/>
              </a:rPr>
              <a:t> </a:t>
            </a:r>
            <a:r>
              <a:rPr sz="2400" spc="-5" dirty="0">
                <a:latin typeface="Calibri"/>
                <a:cs typeface="Calibri"/>
              </a:rPr>
              <a:t>or</a:t>
            </a:r>
            <a:r>
              <a:rPr sz="2400" spc="-10" dirty="0">
                <a:latin typeface="Calibri"/>
                <a:cs typeface="Calibri"/>
              </a:rPr>
              <a:t> </a:t>
            </a:r>
            <a:r>
              <a:rPr sz="2400" dirty="0">
                <a:latin typeface="Calibri"/>
                <a:cs typeface="Calibri"/>
              </a:rPr>
              <a:t>equal</a:t>
            </a:r>
            <a:r>
              <a:rPr sz="2400" spc="-15" dirty="0">
                <a:latin typeface="Calibri"/>
                <a:cs typeface="Calibri"/>
              </a:rPr>
              <a:t> </a:t>
            </a:r>
            <a:r>
              <a:rPr sz="2400" spc="-10" dirty="0">
                <a:latin typeface="Calibri"/>
                <a:cs typeface="Calibri"/>
              </a:rPr>
              <a:t>to</a:t>
            </a:r>
            <a:endParaRPr sz="2400">
              <a:latin typeface="Calibri"/>
              <a:cs typeface="Calibri"/>
            </a:endParaRPr>
          </a:p>
          <a:p>
            <a:pPr marL="356870">
              <a:lnSpc>
                <a:spcPct val="100000"/>
              </a:lnSpc>
            </a:pPr>
            <a:r>
              <a:rPr sz="2400" dirty="0">
                <a:latin typeface="Calibri"/>
                <a:cs typeface="Calibri"/>
              </a:rPr>
              <a:t>the</a:t>
            </a:r>
            <a:r>
              <a:rPr sz="2400" spc="-40" dirty="0">
                <a:latin typeface="Calibri"/>
                <a:cs typeface="Calibri"/>
              </a:rPr>
              <a:t> </a:t>
            </a:r>
            <a:r>
              <a:rPr sz="2400" spc="-5" dirty="0">
                <a:latin typeface="Calibri"/>
                <a:cs typeface="Calibri"/>
              </a:rPr>
              <a:t>degree</a:t>
            </a:r>
            <a:r>
              <a:rPr sz="2400" spc="-15" dirty="0">
                <a:latin typeface="Calibri"/>
                <a:cs typeface="Calibri"/>
              </a:rPr>
              <a:t> </a:t>
            </a:r>
            <a:r>
              <a:rPr sz="2400" spc="-5" dirty="0">
                <a:latin typeface="Calibri"/>
                <a:cs typeface="Calibri"/>
              </a:rPr>
              <a:t>of polynomial.</a:t>
            </a:r>
            <a:endParaRPr sz="2400">
              <a:latin typeface="Calibri"/>
              <a:cs typeface="Calibri"/>
            </a:endParaRPr>
          </a:p>
          <a:p>
            <a:pPr marL="356870" marR="131445" indent="-344805">
              <a:lnSpc>
                <a:spcPct val="100000"/>
              </a:lnSpc>
              <a:spcBef>
                <a:spcPts val="580"/>
              </a:spcBef>
              <a:buFont typeface="Arial MT"/>
              <a:buChar char="•"/>
              <a:tabLst>
                <a:tab pos="356870" algn="l"/>
                <a:tab pos="357505" algn="l"/>
              </a:tabLst>
            </a:pPr>
            <a:r>
              <a:rPr sz="2400" spc="-15" dirty="0">
                <a:latin typeface="Calibri"/>
                <a:cs typeface="Calibri"/>
              </a:rPr>
              <a:t>CRC can </a:t>
            </a:r>
            <a:r>
              <a:rPr sz="2400" spc="-5" dirty="0">
                <a:latin typeface="Calibri"/>
                <a:cs typeface="Calibri"/>
              </a:rPr>
              <a:t>detect with </a:t>
            </a:r>
            <a:r>
              <a:rPr sz="2400" dirty="0">
                <a:latin typeface="Calibri"/>
                <a:cs typeface="Calibri"/>
              </a:rPr>
              <a:t>a </a:t>
            </a:r>
            <a:r>
              <a:rPr sz="2400" spc="-10" dirty="0">
                <a:latin typeface="Calibri"/>
                <a:cs typeface="Calibri"/>
              </a:rPr>
              <a:t>very </a:t>
            </a:r>
            <a:r>
              <a:rPr sz="2400" dirty="0">
                <a:latin typeface="Calibri"/>
                <a:cs typeface="Calibri"/>
              </a:rPr>
              <a:t>high </a:t>
            </a:r>
            <a:r>
              <a:rPr sz="2400" spc="-5" dirty="0">
                <a:latin typeface="Calibri"/>
                <a:cs typeface="Calibri"/>
              </a:rPr>
              <a:t>probability </a:t>
            </a:r>
            <a:r>
              <a:rPr sz="2400" dirty="0">
                <a:latin typeface="Calibri"/>
                <a:cs typeface="Calibri"/>
              </a:rPr>
              <a:t>– </a:t>
            </a:r>
            <a:r>
              <a:rPr sz="2400" spc="-15" dirty="0">
                <a:latin typeface="Calibri"/>
                <a:cs typeface="Calibri"/>
              </a:rPr>
              <a:t>burst errors </a:t>
            </a:r>
            <a:r>
              <a:rPr sz="2400" dirty="0">
                <a:latin typeface="Calibri"/>
                <a:cs typeface="Calibri"/>
              </a:rPr>
              <a:t>of </a:t>
            </a:r>
            <a:r>
              <a:rPr sz="2400" spc="-530" dirty="0">
                <a:latin typeface="Calibri"/>
                <a:cs typeface="Calibri"/>
              </a:rPr>
              <a:t> </a:t>
            </a:r>
            <a:r>
              <a:rPr sz="2400" spc="-5" dirty="0">
                <a:latin typeface="Calibri"/>
                <a:cs typeface="Calibri"/>
              </a:rPr>
              <a:t>length</a:t>
            </a:r>
            <a:r>
              <a:rPr sz="2400" spc="-35" dirty="0">
                <a:latin typeface="Calibri"/>
                <a:cs typeface="Calibri"/>
              </a:rPr>
              <a:t> </a:t>
            </a:r>
            <a:r>
              <a:rPr sz="2400" spc="-10" dirty="0">
                <a:latin typeface="Calibri"/>
                <a:cs typeface="Calibri"/>
              </a:rPr>
              <a:t>greater</a:t>
            </a:r>
            <a:r>
              <a:rPr sz="2400" spc="-35" dirty="0">
                <a:latin typeface="Calibri"/>
                <a:cs typeface="Calibri"/>
              </a:rPr>
              <a:t> </a:t>
            </a:r>
            <a:r>
              <a:rPr sz="2400" dirty="0">
                <a:latin typeface="Calibri"/>
                <a:cs typeface="Calibri"/>
              </a:rPr>
              <a:t>than</a:t>
            </a:r>
            <a:r>
              <a:rPr sz="2400" spc="-30" dirty="0">
                <a:latin typeface="Calibri"/>
                <a:cs typeface="Calibri"/>
              </a:rPr>
              <a:t> </a:t>
            </a:r>
            <a:r>
              <a:rPr sz="2400" dirty="0">
                <a:latin typeface="Calibri"/>
                <a:cs typeface="Calibri"/>
              </a:rPr>
              <a:t>the</a:t>
            </a:r>
            <a:r>
              <a:rPr sz="2400" spc="-35" dirty="0">
                <a:latin typeface="Calibri"/>
                <a:cs typeface="Calibri"/>
              </a:rPr>
              <a:t> </a:t>
            </a:r>
            <a:r>
              <a:rPr sz="2400" spc="-5" dirty="0">
                <a:latin typeface="Calibri"/>
                <a:cs typeface="Calibri"/>
              </a:rPr>
              <a:t>degree</a:t>
            </a:r>
            <a:r>
              <a:rPr sz="2400" spc="-10" dirty="0">
                <a:latin typeface="Calibri"/>
                <a:cs typeface="Calibri"/>
              </a:rPr>
              <a:t> </a:t>
            </a:r>
            <a:r>
              <a:rPr sz="2400" spc="-5" dirty="0">
                <a:latin typeface="Calibri"/>
                <a:cs typeface="Calibri"/>
              </a:rPr>
              <a:t>of </a:t>
            </a:r>
            <a:r>
              <a:rPr sz="2400" dirty="0">
                <a:latin typeface="Calibri"/>
                <a:cs typeface="Calibri"/>
              </a:rPr>
              <a:t>the</a:t>
            </a:r>
            <a:r>
              <a:rPr sz="2400" spc="-35" dirty="0">
                <a:latin typeface="Calibri"/>
                <a:cs typeface="Calibri"/>
              </a:rPr>
              <a:t> </a:t>
            </a:r>
            <a:r>
              <a:rPr sz="2400" spc="-5" dirty="0">
                <a:latin typeface="Calibri"/>
                <a:cs typeface="Calibri"/>
              </a:rPr>
              <a:t>polynomial.</a:t>
            </a:r>
            <a:endParaRPr sz="24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1000" y="243967"/>
            <a:ext cx="3306445" cy="636270"/>
          </a:xfrm>
          <a:prstGeom prst="rect">
            <a:avLst/>
          </a:prstGeom>
        </p:spPr>
        <p:txBody>
          <a:bodyPr vert="horz" wrap="square" lIns="0" tIns="13335" rIns="0" bIns="0" rtlCol="0">
            <a:spAutoFit/>
          </a:bodyPr>
          <a:lstStyle/>
          <a:p>
            <a:pPr marL="12700">
              <a:lnSpc>
                <a:spcPct val="100000"/>
              </a:lnSpc>
              <a:spcBef>
                <a:spcPts val="105"/>
              </a:spcBef>
            </a:pPr>
            <a:r>
              <a:rPr sz="4000" b="0" spc="-15" dirty="0">
                <a:latin typeface="Calibri"/>
                <a:cs typeface="Calibri"/>
              </a:rPr>
              <a:t>Error</a:t>
            </a:r>
            <a:r>
              <a:rPr sz="4000" b="0" spc="-55" dirty="0">
                <a:latin typeface="Calibri"/>
                <a:cs typeface="Calibri"/>
              </a:rPr>
              <a:t> </a:t>
            </a:r>
            <a:r>
              <a:rPr sz="4000" b="0" spc="-5" dirty="0">
                <a:latin typeface="Calibri"/>
                <a:cs typeface="Calibri"/>
              </a:rPr>
              <a:t>correction</a:t>
            </a:r>
            <a:endParaRPr sz="4000">
              <a:latin typeface="Calibri"/>
              <a:cs typeface="Calibri"/>
            </a:endParaRPr>
          </a:p>
        </p:txBody>
      </p:sp>
      <p:sp>
        <p:nvSpPr>
          <p:cNvPr id="3" name="object 3"/>
          <p:cNvSpPr txBox="1"/>
          <p:nvPr/>
        </p:nvSpPr>
        <p:spPr>
          <a:xfrm>
            <a:off x="536244" y="1081862"/>
            <a:ext cx="7947659" cy="3246120"/>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5" dirty="0">
                <a:latin typeface="Calibri"/>
                <a:cs typeface="Calibri"/>
              </a:rPr>
              <a:t>Error-correcting</a:t>
            </a:r>
            <a:r>
              <a:rPr sz="2400" spc="-75" dirty="0">
                <a:latin typeface="Calibri"/>
                <a:cs typeface="Calibri"/>
              </a:rPr>
              <a:t> </a:t>
            </a:r>
            <a:r>
              <a:rPr sz="2400" spc="-5" dirty="0">
                <a:latin typeface="Calibri"/>
                <a:cs typeface="Calibri"/>
              </a:rPr>
              <a:t>codes</a:t>
            </a:r>
            <a:r>
              <a:rPr sz="2400" spc="-15" dirty="0">
                <a:latin typeface="Calibri"/>
                <a:cs typeface="Calibri"/>
              </a:rPr>
              <a:t> </a:t>
            </a:r>
            <a:r>
              <a:rPr sz="2400" spc="-10" dirty="0">
                <a:latin typeface="Calibri"/>
                <a:cs typeface="Calibri"/>
              </a:rPr>
              <a:t>are</a:t>
            </a:r>
            <a:r>
              <a:rPr sz="2400" spc="-15" dirty="0">
                <a:latin typeface="Calibri"/>
                <a:cs typeface="Calibri"/>
              </a:rPr>
              <a:t> </a:t>
            </a:r>
            <a:r>
              <a:rPr sz="2400" spc="-5" dirty="0">
                <a:latin typeface="Calibri"/>
                <a:cs typeface="Calibri"/>
              </a:rPr>
              <a:t>more</a:t>
            </a:r>
            <a:r>
              <a:rPr sz="2400" spc="-35" dirty="0">
                <a:latin typeface="Calibri"/>
                <a:cs typeface="Calibri"/>
              </a:rPr>
              <a:t> </a:t>
            </a:r>
            <a:r>
              <a:rPr sz="2400" spc="-10" dirty="0">
                <a:latin typeface="Calibri"/>
                <a:cs typeface="Calibri"/>
              </a:rPr>
              <a:t>sophisticated</a:t>
            </a:r>
            <a:r>
              <a:rPr sz="2400" spc="-55" dirty="0">
                <a:latin typeface="Calibri"/>
                <a:cs typeface="Calibri"/>
              </a:rPr>
              <a:t> </a:t>
            </a:r>
            <a:r>
              <a:rPr sz="2400" dirty="0">
                <a:latin typeface="Calibri"/>
                <a:cs typeface="Calibri"/>
              </a:rPr>
              <a:t>than</a:t>
            </a:r>
            <a:r>
              <a:rPr sz="2400" spc="-30" dirty="0">
                <a:latin typeface="Calibri"/>
                <a:cs typeface="Calibri"/>
              </a:rPr>
              <a:t> </a:t>
            </a:r>
            <a:r>
              <a:rPr sz="2400" spc="-10" dirty="0">
                <a:latin typeface="Calibri"/>
                <a:cs typeface="Calibri"/>
              </a:rPr>
              <a:t>error</a:t>
            </a:r>
            <a:endParaRPr sz="2400">
              <a:latin typeface="Calibri"/>
              <a:cs typeface="Calibri"/>
            </a:endParaRPr>
          </a:p>
          <a:p>
            <a:pPr marL="356870">
              <a:lnSpc>
                <a:spcPct val="100000"/>
              </a:lnSpc>
              <a:spcBef>
                <a:spcPts val="5"/>
              </a:spcBef>
            </a:pPr>
            <a:r>
              <a:rPr sz="2400" spc="-5" dirty="0">
                <a:latin typeface="Calibri"/>
                <a:cs typeface="Calibri"/>
              </a:rPr>
              <a:t>detection</a:t>
            </a:r>
            <a:r>
              <a:rPr sz="2400" spc="-55" dirty="0">
                <a:latin typeface="Calibri"/>
                <a:cs typeface="Calibri"/>
              </a:rPr>
              <a:t> </a:t>
            </a:r>
            <a:r>
              <a:rPr sz="2400" spc="-5" dirty="0">
                <a:latin typeface="Calibri"/>
                <a:cs typeface="Calibri"/>
              </a:rPr>
              <a:t>codes,</a:t>
            </a:r>
            <a:r>
              <a:rPr sz="2400" spc="-20" dirty="0">
                <a:latin typeface="Calibri"/>
                <a:cs typeface="Calibri"/>
              </a:rPr>
              <a:t> </a:t>
            </a:r>
            <a:r>
              <a:rPr sz="2400" dirty="0">
                <a:latin typeface="Calibri"/>
                <a:cs typeface="Calibri"/>
              </a:rPr>
              <a:t>and</a:t>
            </a:r>
            <a:r>
              <a:rPr sz="2400" spc="-10" dirty="0">
                <a:latin typeface="Calibri"/>
                <a:cs typeface="Calibri"/>
              </a:rPr>
              <a:t> </a:t>
            </a:r>
            <a:r>
              <a:rPr sz="2400" u="heavy" spc="-5" dirty="0">
                <a:uFill>
                  <a:solidFill>
                    <a:srgbClr val="000000"/>
                  </a:solidFill>
                </a:uFill>
                <a:latin typeface="Calibri"/>
                <a:cs typeface="Calibri"/>
              </a:rPr>
              <a:t>require</a:t>
            </a:r>
            <a:r>
              <a:rPr sz="2400" u="heavy" spc="-40" dirty="0">
                <a:uFill>
                  <a:solidFill>
                    <a:srgbClr val="000000"/>
                  </a:solidFill>
                </a:uFill>
                <a:latin typeface="Calibri"/>
                <a:cs typeface="Calibri"/>
              </a:rPr>
              <a:t> </a:t>
            </a:r>
            <a:r>
              <a:rPr sz="2400" u="heavy" spc="-5" dirty="0">
                <a:uFill>
                  <a:solidFill>
                    <a:srgbClr val="000000"/>
                  </a:solidFill>
                </a:uFill>
                <a:latin typeface="Calibri"/>
                <a:cs typeface="Calibri"/>
              </a:rPr>
              <a:t>more</a:t>
            </a:r>
            <a:r>
              <a:rPr sz="2400" u="heavy" spc="-40" dirty="0">
                <a:uFill>
                  <a:solidFill>
                    <a:srgbClr val="000000"/>
                  </a:solidFill>
                </a:uFill>
                <a:latin typeface="Calibri"/>
                <a:cs typeface="Calibri"/>
              </a:rPr>
              <a:t> </a:t>
            </a:r>
            <a:r>
              <a:rPr sz="2400" u="heavy" dirty="0">
                <a:uFill>
                  <a:solidFill>
                    <a:srgbClr val="000000"/>
                  </a:solidFill>
                </a:uFill>
                <a:latin typeface="Calibri"/>
                <a:cs typeface="Calibri"/>
              </a:rPr>
              <a:t>redundancy</a:t>
            </a:r>
            <a:r>
              <a:rPr sz="2400" u="heavy" spc="-75" dirty="0">
                <a:uFill>
                  <a:solidFill>
                    <a:srgbClr val="000000"/>
                  </a:solidFill>
                </a:uFill>
                <a:latin typeface="Calibri"/>
                <a:cs typeface="Calibri"/>
              </a:rPr>
              <a:t> </a:t>
            </a:r>
            <a:r>
              <a:rPr sz="2400" u="heavy" dirty="0">
                <a:uFill>
                  <a:solidFill>
                    <a:srgbClr val="000000"/>
                  </a:solidFill>
                </a:uFill>
                <a:latin typeface="Calibri"/>
                <a:cs typeface="Calibri"/>
              </a:rPr>
              <a:t>bits.</a:t>
            </a:r>
            <a:endParaRPr sz="2400">
              <a:latin typeface="Calibri"/>
              <a:cs typeface="Calibri"/>
            </a:endParaRPr>
          </a:p>
          <a:p>
            <a:pPr>
              <a:lnSpc>
                <a:spcPct val="100000"/>
              </a:lnSpc>
              <a:spcBef>
                <a:spcPts val="5"/>
              </a:spcBef>
            </a:pPr>
            <a:endParaRPr sz="3300">
              <a:latin typeface="Calibri"/>
              <a:cs typeface="Calibri"/>
            </a:endParaRPr>
          </a:p>
          <a:p>
            <a:pPr marL="356870" marR="5080" indent="-344805">
              <a:lnSpc>
                <a:spcPct val="100000"/>
              </a:lnSpc>
              <a:buFont typeface="Arial MT"/>
              <a:buChar char="•"/>
              <a:tabLst>
                <a:tab pos="356870" algn="l"/>
                <a:tab pos="357505" algn="l"/>
              </a:tabLst>
            </a:pPr>
            <a:r>
              <a:rPr sz="2400" dirty="0">
                <a:latin typeface="Calibri"/>
                <a:cs typeface="Calibri"/>
              </a:rPr>
              <a:t>The</a:t>
            </a:r>
            <a:r>
              <a:rPr sz="2400" spc="-10" dirty="0">
                <a:latin typeface="Calibri"/>
                <a:cs typeface="Calibri"/>
              </a:rPr>
              <a:t> </a:t>
            </a:r>
            <a:r>
              <a:rPr sz="2400" dirty="0">
                <a:latin typeface="Calibri"/>
                <a:cs typeface="Calibri"/>
              </a:rPr>
              <a:t>number</a:t>
            </a:r>
            <a:r>
              <a:rPr sz="2400" spc="-35" dirty="0">
                <a:latin typeface="Calibri"/>
                <a:cs typeface="Calibri"/>
              </a:rPr>
              <a:t> </a:t>
            </a:r>
            <a:r>
              <a:rPr sz="2400" spc="-5" dirty="0">
                <a:latin typeface="Calibri"/>
                <a:cs typeface="Calibri"/>
              </a:rPr>
              <a:t>of</a:t>
            </a:r>
            <a:r>
              <a:rPr sz="2400" spc="-25" dirty="0">
                <a:latin typeface="Calibri"/>
                <a:cs typeface="Calibri"/>
              </a:rPr>
              <a:t> </a:t>
            </a:r>
            <a:r>
              <a:rPr sz="2400" dirty="0">
                <a:latin typeface="Calibri"/>
                <a:cs typeface="Calibri"/>
              </a:rPr>
              <a:t>bits</a:t>
            </a:r>
            <a:r>
              <a:rPr sz="2400" spc="-20" dirty="0">
                <a:latin typeface="Calibri"/>
                <a:cs typeface="Calibri"/>
              </a:rPr>
              <a:t> </a:t>
            </a:r>
            <a:r>
              <a:rPr sz="2400" spc="-5" dirty="0">
                <a:latin typeface="Calibri"/>
                <a:cs typeface="Calibri"/>
              </a:rPr>
              <a:t>required</a:t>
            </a:r>
            <a:r>
              <a:rPr sz="2400" spc="-50" dirty="0">
                <a:latin typeface="Calibri"/>
                <a:cs typeface="Calibri"/>
              </a:rPr>
              <a:t> </a:t>
            </a:r>
            <a:r>
              <a:rPr sz="2400" spc="-10" dirty="0">
                <a:latin typeface="Calibri"/>
                <a:cs typeface="Calibri"/>
              </a:rPr>
              <a:t>to</a:t>
            </a:r>
            <a:r>
              <a:rPr sz="2400" spc="-35" dirty="0">
                <a:latin typeface="Calibri"/>
                <a:cs typeface="Calibri"/>
              </a:rPr>
              <a:t> </a:t>
            </a:r>
            <a:r>
              <a:rPr sz="2400" spc="-10" dirty="0">
                <a:latin typeface="Calibri"/>
                <a:cs typeface="Calibri"/>
              </a:rPr>
              <a:t>correct </a:t>
            </a:r>
            <a:r>
              <a:rPr sz="2400" dirty="0">
                <a:latin typeface="Calibri"/>
                <a:cs typeface="Calibri"/>
              </a:rPr>
              <a:t>a</a:t>
            </a:r>
            <a:r>
              <a:rPr sz="2400" spc="-15" dirty="0">
                <a:latin typeface="Calibri"/>
                <a:cs typeface="Calibri"/>
              </a:rPr>
              <a:t> burst</a:t>
            </a:r>
            <a:r>
              <a:rPr sz="2400" spc="-30" dirty="0">
                <a:latin typeface="Calibri"/>
                <a:cs typeface="Calibri"/>
              </a:rPr>
              <a:t> </a:t>
            </a:r>
            <a:r>
              <a:rPr sz="2400" spc="-10" dirty="0">
                <a:latin typeface="Calibri"/>
                <a:cs typeface="Calibri"/>
              </a:rPr>
              <a:t>error </a:t>
            </a:r>
            <a:r>
              <a:rPr sz="2400" dirty="0">
                <a:latin typeface="Calibri"/>
                <a:cs typeface="Calibri"/>
              </a:rPr>
              <a:t>is</a:t>
            </a:r>
            <a:r>
              <a:rPr sz="2400" spc="5" dirty="0">
                <a:latin typeface="Calibri"/>
                <a:cs typeface="Calibri"/>
              </a:rPr>
              <a:t> </a:t>
            </a:r>
            <a:r>
              <a:rPr sz="2400" spc="-5" dirty="0">
                <a:latin typeface="Calibri"/>
                <a:cs typeface="Calibri"/>
              </a:rPr>
              <a:t>so</a:t>
            </a:r>
            <a:r>
              <a:rPr sz="2400" spc="-15" dirty="0">
                <a:latin typeface="Calibri"/>
                <a:cs typeface="Calibri"/>
              </a:rPr>
              <a:t> </a:t>
            </a:r>
            <a:r>
              <a:rPr sz="2400" dirty="0">
                <a:latin typeface="Calibri"/>
                <a:cs typeface="Calibri"/>
              </a:rPr>
              <a:t>high </a:t>
            </a:r>
            <a:r>
              <a:rPr sz="2400" spc="-530" dirty="0">
                <a:latin typeface="Calibri"/>
                <a:cs typeface="Calibri"/>
              </a:rPr>
              <a:t> </a:t>
            </a:r>
            <a:r>
              <a:rPr sz="2400" spc="-5" dirty="0">
                <a:latin typeface="Calibri"/>
                <a:cs typeface="Calibri"/>
              </a:rPr>
              <a:t>that</a:t>
            </a:r>
            <a:r>
              <a:rPr sz="2400" spc="-35" dirty="0">
                <a:latin typeface="Calibri"/>
                <a:cs typeface="Calibri"/>
              </a:rPr>
              <a:t> </a:t>
            </a:r>
            <a:r>
              <a:rPr sz="2400" dirty="0">
                <a:latin typeface="Calibri"/>
                <a:cs typeface="Calibri"/>
              </a:rPr>
              <a:t>in</a:t>
            </a:r>
            <a:r>
              <a:rPr sz="2400" spc="-5" dirty="0">
                <a:latin typeface="Calibri"/>
                <a:cs typeface="Calibri"/>
              </a:rPr>
              <a:t> </a:t>
            </a:r>
            <a:r>
              <a:rPr sz="2400" spc="-10" dirty="0">
                <a:latin typeface="Calibri"/>
                <a:cs typeface="Calibri"/>
              </a:rPr>
              <a:t>most</a:t>
            </a:r>
            <a:r>
              <a:rPr sz="2400" spc="-30" dirty="0">
                <a:latin typeface="Calibri"/>
                <a:cs typeface="Calibri"/>
              </a:rPr>
              <a:t> </a:t>
            </a:r>
            <a:r>
              <a:rPr sz="2400" spc="-10" dirty="0">
                <a:latin typeface="Calibri"/>
                <a:cs typeface="Calibri"/>
              </a:rPr>
              <a:t>cases</a:t>
            </a:r>
            <a:r>
              <a:rPr sz="2400" spc="-15"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it</a:t>
            </a:r>
            <a:r>
              <a:rPr sz="2400" spc="-3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inefficient</a:t>
            </a:r>
            <a:r>
              <a:rPr sz="2400" spc="-55" dirty="0">
                <a:latin typeface="Calibri"/>
                <a:cs typeface="Calibri"/>
              </a:rPr>
              <a:t> </a:t>
            </a:r>
            <a:r>
              <a:rPr sz="2400" spc="-10" dirty="0">
                <a:latin typeface="Calibri"/>
                <a:cs typeface="Calibri"/>
              </a:rPr>
              <a:t>to </a:t>
            </a:r>
            <a:r>
              <a:rPr sz="2400" dirty="0">
                <a:latin typeface="Calibri"/>
                <a:cs typeface="Calibri"/>
              </a:rPr>
              <a:t>do</a:t>
            </a:r>
            <a:r>
              <a:rPr sz="2400" spc="-35" dirty="0">
                <a:latin typeface="Calibri"/>
                <a:cs typeface="Calibri"/>
              </a:rPr>
              <a:t> </a:t>
            </a:r>
            <a:r>
              <a:rPr sz="2400" spc="-5" dirty="0">
                <a:latin typeface="Calibri"/>
                <a:cs typeface="Calibri"/>
              </a:rPr>
              <a:t>so.</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marR="202565" indent="-344805">
              <a:lnSpc>
                <a:spcPct val="100000"/>
              </a:lnSpc>
              <a:buFont typeface="Arial MT"/>
              <a:buChar char="•"/>
              <a:tabLst>
                <a:tab pos="356870" algn="l"/>
                <a:tab pos="357505" algn="l"/>
              </a:tabLst>
            </a:pPr>
            <a:r>
              <a:rPr sz="2400" spc="-10" dirty="0">
                <a:latin typeface="Calibri"/>
                <a:cs typeface="Calibri"/>
              </a:rPr>
              <a:t>Therefore,</a:t>
            </a:r>
            <a:r>
              <a:rPr sz="2400" spc="-65" dirty="0">
                <a:latin typeface="Calibri"/>
                <a:cs typeface="Calibri"/>
              </a:rPr>
              <a:t> </a:t>
            </a:r>
            <a:r>
              <a:rPr sz="2400" spc="-10" dirty="0">
                <a:latin typeface="Calibri"/>
                <a:cs typeface="Calibri"/>
              </a:rPr>
              <a:t>most</a:t>
            </a:r>
            <a:r>
              <a:rPr sz="2400" spc="-35" dirty="0">
                <a:latin typeface="Calibri"/>
                <a:cs typeface="Calibri"/>
              </a:rPr>
              <a:t> </a:t>
            </a:r>
            <a:r>
              <a:rPr sz="2400" spc="-5" dirty="0">
                <a:latin typeface="Calibri"/>
                <a:cs typeface="Calibri"/>
              </a:rPr>
              <a:t>error-correction</a:t>
            </a:r>
            <a:r>
              <a:rPr sz="2400" spc="-50"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limited</a:t>
            </a:r>
            <a:r>
              <a:rPr sz="2400" spc="-55" dirty="0">
                <a:latin typeface="Calibri"/>
                <a:cs typeface="Calibri"/>
              </a:rPr>
              <a:t> </a:t>
            </a:r>
            <a:r>
              <a:rPr sz="2400" spc="-10" dirty="0">
                <a:latin typeface="Calibri"/>
                <a:cs typeface="Calibri"/>
              </a:rPr>
              <a:t>to</a:t>
            </a:r>
            <a:r>
              <a:rPr sz="2400" spc="-15" dirty="0">
                <a:latin typeface="Calibri"/>
                <a:cs typeface="Calibri"/>
              </a:rPr>
              <a:t> </a:t>
            </a:r>
            <a:r>
              <a:rPr sz="2400" spc="5" dirty="0">
                <a:latin typeface="Calibri"/>
                <a:cs typeface="Calibri"/>
              </a:rPr>
              <a:t>one-</a:t>
            </a:r>
            <a:r>
              <a:rPr sz="2400" spc="-35" dirty="0">
                <a:latin typeface="Calibri"/>
                <a:cs typeface="Calibri"/>
              </a:rPr>
              <a:t> </a:t>
            </a:r>
            <a:r>
              <a:rPr sz="2400" spc="-15" dirty="0">
                <a:latin typeface="Calibri"/>
                <a:cs typeface="Calibri"/>
              </a:rPr>
              <a:t>,two-</a:t>
            </a:r>
            <a:r>
              <a:rPr sz="2400" spc="-30" dirty="0">
                <a:latin typeface="Calibri"/>
                <a:cs typeface="Calibri"/>
              </a:rPr>
              <a:t> </a:t>
            </a:r>
            <a:r>
              <a:rPr sz="2400" dirty="0">
                <a:latin typeface="Calibri"/>
                <a:cs typeface="Calibri"/>
              </a:rPr>
              <a:t>, </a:t>
            </a:r>
            <a:r>
              <a:rPr sz="2400" spc="-5" dirty="0">
                <a:latin typeface="Calibri"/>
                <a:cs typeface="Calibri"/>
              </a:rPr>
              <a:t>or </a:t>
            </a:r>
            <a:r>
              <a:rPr sz="2400" spc="-530" dirty="0">
                <a:latin typeface="Calibri"/>
                <a:cs typeface="Calibri"/>
              </a:rPr>
              <a:t> </a:t>
            </a:r>
            <a:r>
              <a:rPr sz="2400" spc="-5" dirty="0">
                <a:latin typeface="Calibri"/>
                <a:cs typeface="Calibri"/>
              </a:rPr>
              <a:t>three</a:t>
            </a:r>
            <a:r>
              <a:rPr sz="2400" spc="-40" dirty="0">
                <a:latin typeface="Calibri"/>
                <a:cs typeface="Calibri"/>
              </a:rPr>
              <a:t> </a:t>
            </a:r>
            <a:r>
              <a:rPr sz="2400" dirty="0">
                <a:latin typeface="Calibri"/>
                <a:cs typeface="Calibri"/>
              </a:rPr>
              <a:t>bits.</a:t>
            </a:r>
            <a:endParaRPr sz="24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9210" y="529209"/>
            <a:ext cx="6543675" cy="574040"/>
          </a:xfrm>
          <a:prstGeom prst="rect">
            <a:avLst/>
          </a:prstGeom>
        </p:spPr>
        <p:txBody>
          <a:bodyPr vert="horz" wrap="square" lIns="0" tIns="12700" rIns="0" bIns="0" rtlCol="0">
            <a:spAutoFit/>
          </a:bodyPr>
          <a:lstStyle/>
          <a:p>
            <a:pPr marL="12700">
              <a:lnSpc>
                <a:spcPct val="100000"/>
              </a:lnSpc>
              <a:spcBef>
                <a:spcPts val="100"/>
              </a:spcBef>
            </a:pPr>
            <a:r>
              <a:rPr sz="3600" spc="-10" dirty="0">
                <a:latin typeface="Calibri"/>
                <a:cs typeface="Calibri"/>
              </a:rPr>
              <a:t>Functions</a:t>
            </a:r>
            <a:r>
              <a:rPr sz="3600" spc="-20" dirty="0">
                <a:latin typeface="Calibri"/>
                <a:cs typeface="Calibri"/>
              </a:rPr>
              <a:t> </a:t>
            </a:r>
            <a:r>
              <a:rPr sz="3600" spc="-5" dirty="0">
                <a:latin typeface="Calibri"/>
                <a:cs typeface="Calibri"/>
              </a:rPr>
              <a:t>of </a:t>
            </a:r>
            <a:r>
              <a:rPr sz="3600" dirty="0">
                <a:latin typeface="Calibri"/>
                <a:cs typeface="Calibri"/>
              </a:rPr>
              <a:t>the</a:t>
            </a:r>
            <a:r>
              <a:rPr sz="3600" spc="-15" dirty="0">
                <a:latin typeface="Calibri"/>
                <a:cs typeface="Calibri"/>
              </a:rPr>
              <a:t> </a:t>
            </a:r>
            <a:r>
              <a:rPr sz="3600" spc="-25" dirty="0">
                <a:latin typeface="Calibri"/>
                <a:cs typeface="Calibri"/>
              </a:rPr>
              <a:t>Data</a:t>
            </a:r>
            <a:r>
              <a:rPr sz="3600" spc="-10" dirty="0">
                <a:latin typeface="Calibri"/>
                <a:cs typeface="Calibri"/>
              </a:rPr>
              <a:t> </a:t>
            </a:r>
            <a:r>
              <a:rPr sz="3600" spc="-5" dirty="0">
                <a:latin typeface="Calibri"/>
                <a:cs typeface="Calibri"/>
              </a:rPr>
              <a:t>Link </a:t>
            </a:r>
            <a:r>
              <a:rPr sz="3600" spc="-30" dirty="0">
                <a:latin typeface="Calibri"/>
                <a:cs typeface="Calibri"/>
              </a:rPr>
              <a:t>Layer</a:t>
            </a:r>
            <a:r>
              <a:rPr sz="3600" spc="-20" dirty="0">
                <a:latin typeface="Calibri"/>
                <a:cs typeface="Calibri"/>
              </a:rPr>
              <a:t> </a:t>
            </a:r>
            <a:r>
              <a:rPr sz="3600" spc="-10" dirty="0">
                <a:latin typeface="Calibri"/>
                <a:cs typeface="Calibri"/>
              </a:rPr>
              <a:t>(2)</a:t>
            </a:r>
            <a:endParaRPr sz="3600">
              <a:latin typeface="Calibri"/>
              <a:cs typeface="Calibri"/>
            </a:endParaRPr>
          </a:p>
        </p:txBody>
      </p:sp>
      <p:sp>
        <p:nvSpPr>
          <p:cNvPr id="3" name="object 3"/>
          <p:cNvSpPr txBox="1"/>
          <p:nvPr/>
        </p:nvSpPr>
        <p:spPr>
          <a:xfrm>
            <a:off x="1506474" y="1609420"/>
            <a:ext cx="6129655" cy="454025"/>
          </a:xfrm>
          <a:prstGeom prst="rect">
            <a:avLst/>
          </a:prstGeom>
        </p:spPr>
        <p:txBody>
          <a:bodyPr vert="horz" wrap="square" lIns="0" tIns="13970" rIns="0" bIns="0" rtlCol="0">
            <a:spAutoFit/>
          </a:bodyPr>
          <a:lstStyle/>
          <a:p>
            <a:pPr marL="12700">
              <a:lnSpc>
                <a:spcPct val="100000"/>
              </a:lnSpc>
              <a:spcBef>
                <a:spcPts val="110"/>
              </a:spcBef>
            </a:pPr>
            <a:r>
              <a:rPr sz="2800" spc="-5" dirty="0">
                <a:latin typeface="Calibri"/>
                <a:cs typeface="Calibri"/>
              </a:rPr>
              <a:t>Relationship</a:t>
            </a:r>
            <a:r>
              <a:rPr sz="2800" spc="-55" dirty="0">
                <a:latin typeface="Calibri"/>
                <a:cs typeface="Calibri"/>
              </a:rPr>
              <a:t> </a:t>
            </a:r>
            <a:r>
              <a:rPr sz="2800" spc="-10" dirty="0">
                <a:latin typeface="Calibri"/>
                <a:cs typeface="Calibri"/>
              </a:rPr>
              <a:t>between </a:t>
            </a:r>
            <a:r>
              <a:rPr sz="2800" spc="-20" dirty="0">
                <a:latin typeface="Calibri"/>
                <a:cs typeface="Calibri"/>
              </a:rPr>
              <a:t>packets</a:t>
            </a:r>
            <a:r>
              <a:rPr sz="2800" dirty="0">
                <a:latin typeface="Calibri"/>
                <a:cs typeface="Calibri"/>
              </a:rPr>
              <a:t> and</a:t>
            </a:r>
            <a:r>
              <a:rPr sz="2800" spc="10" dirty="0">
                <a:latin typeface="Calibri"/>
                <a:cs typeface="Calibri"/>
              </a:rPr>
              <a:t> </a:t>
            </a:r>
            <a:r>
              <a:rPr sz="2800" spc="-5" dirty="0">
                <a:latin typeface="Calibri"/>
                <a:cs typeface="Calibri"/>
              </a:rPr>
              <a:t>frames.</a:t>
            </a:r>
            <a:endParaRPr sz="2800">
              <a:latin typeface="Calibri"/>
              <a:cs typeface="Calibri"/>
            </a:endParaRPr>
          </a:p>
        </p:txBody>
      </p:sp>
      <p:pic>
        <p:nvPicPr>
          <p:cNvPr id="4" name="object 4"/>
          <p:cNvPicPr/>
          <p:nvPr/>
        </p:nvPicPr>
        <p:blipFill>
          <a:blip r:embed="rId2" cstate="print"/>
          <a:stretch>
            <a:fillRect/>
          </a:stretch>
        </p:blipFill>
        <p:spPr>
          <a:xfrm>
            <a:off x="533400" y="2514600"/>
            <a:ext cx="7866888" cy="2627376"/>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44" y="395681"/>
            <a:ext cx="3375025" cy="391795"/>
          </a:xfrm>
          <a:prstGeom prst="rect">
            <a:avLst/>
          </a:prstGeom>
        </p:spPr>
        <p:txBody>
          <a:bodyPr vert="horz" wrap="square" lIns="0" tIns="12700" rIns="0" bIns="0" rtlCol="0">
            <a:spAutoFit/>
          </a:bodyPr>
          <a:lstStyle/>
          <a:p>
            <a:pPr marL="12700">
              <a:lnSpc>
                <a:spcPct val="100000"/>
              </a:lnSpc>
              <a:spcBef>
                <a:spcPts val="100"/>
              </a:spcBef>
            </a:pPr>
            <a:r>
              <a:rPr sz="2400" dirty="0"/>
              <a:t>Single-bit</a:t>
            </a:r>
            <a:r>
              <a:rPr sz="2400" spc="-60" dirty="0"/>
              <a:t> </a:t>
            </a:r>
            <a:r>
              <a:rPr sz="2400" spc="-5" dirty="0"/>
              <a:t>error</a:t>
            </a:r>
            <a:r>
              <a:rPr sz="2400" spc="-55" dirty="0"/>
              <a:t> </a:t>
            </a:r>
            <a:r>
              <a:rPr sz="2400" spc="-5" dirty="0"/>
              <a:t>correction:</a:t>
            </a:r>
            <a:endParaRPr sz="2400"/>
          </a:p>
        </p:txBody>
      </p:sp>
      <p:sp>
        <p:nvSpPr>
          <p:cNvPr id="3" name="object 3"/>
          <p:cNvSpPr txBox="1"/>
          <p:nvPr/>
        </p:nvSpPr>
        <p:spPr>
          <a:xfrm>
            <a:off x="457200" y="1143000"/>
            <a:ext cx="8061959" cy="280733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20" dirty="0">
                <a:latin typeface="Calibri"/>
                <a:cs typeface="Calibri"/>
              </a:rPr>
              <a:t>First</a:t>
            </a:r>
            <a:r>
              <a:rPr sz="2400" spc="-10" dirty="0">
                <a:latin typeface="Calibri"/>
                <a:cs typeface="Calibri"/>
              </a:rPr>
              <a:t> </a:t>
            </a:r>
            <a:r>
              <a:rPr sz="2400" spc="-15" dirty="0">
                <a:latin typeface="Calibri"/>
                <a:cs typeface="Calibri"/>
              </a:rPr>
              <a:t>step</a:t>
            </a:r>
            <a:r>
              <a:rPr sz="2400" spc="-25" dirty="0">
                <a:latin typeface="Calibri"/>
                <a:cs typeface="Calibri"/>
              </a:rPr>
              <a:t> </a:t>
            </a:r>
            <a:r>
              <a:rPr sz="2400" dirty="0">
                <a:latin typeface="Calibri"/>
                <a:cs typeface="Calibri"/>
              </a:rPr>
              <a:t>in</a:t>
            </a:r>
            <a:r>
              <a:rPr sz="2400" spc="-10" dirty="0">
                <a:latin typeface="Calibri"/>
                <a:cs typeface="Calibri"/>
              </a:rPr>
              <a:t> error</a:t>
            </a:r>
            <a:r>
              <a:rPr sz="2400" spc="-15" dirty="0">
                <a:latin typeface="Calibri"/>
                <a:cs typeface="Calibri"/>
              </a:rPr>
              <a:t> </a:t>
            </a:r>
            <a:r>
              <a:rPr sz="2400" spc="-5" dirty="0">
                <a:latin typeface="Calibri"/>
                <a:cs typeface="Calibri"/>
              </a:rPr>
              <a:t>correction</a:t>
            </a:r>
            <a:r>
              <a:rPr sz="2400" spc="-60" dirty="0">
                <a:latin typeface="Calibri"/>
                <a:cs typeface="Calibri"/>
              </a:rPr>
              <a:t> </a:t>
            </a:r>
            <a:r>
              <a:rPr sz="2400" dirty="0">
                <a:latin typeface="Calibri"/>
                <a:cs typeface="Calibri"/>
              </a:rPr>
              <a:t>is </a:t>
            </a:r>
            <a:r>
              <a:rPr sz="2400" spc="-5" dirty="0">
                <a:latin typeface="Calibri"/>
                <a:cs typeface="Calibri"/>
              </a:rPr>
              <a:t>locating</a:t>
            </a:r>
            <a:r>
              <a:rPr sz="2400" spc="-50" dirty="0">
                <a:latin typeface="Calibri"/>
                <a:cs typeface="Calibri"/>
              </a:rPr>
              <a:t> </a:t>
            </a:r>
            <a:r>
              <a:rPr sz="2400" spc="-10" dirty="0">
                <a:latin typeface="Calibri"/>
                <a:cs typeface="Calibri"/>
              </a:rPr>
              <a:t>invalid</a:t>
            </a:r>
            <a:r>
              <a:rPr sz="2400" spc="-30" dirty="0">
                <a:latin typeface="Calibri"/>
                <a:cs typeface="Calibri"/>
              </a:rPr>
              <a:t> </a:t>
            </a:r>
            <a:r>
              <a:rPr sz="2400" dirty="0">
                <a:latin typeface="Calibri"/>
                <a:cs typeface="Calibri"/>
              </a:rPr>
              <a:t>bit</a:t>
            </a:r>
            <a:r>
              <a:rPr sz="2400" spc="-30" dirty="0">
                <a:latin typeface="Calibri"/>
                <a:cs typeface="Calibri"/>
              </a:rPr>
              <a:t> </a:t>
            </a:r>
            <a:r>
              <a:rPr sz="2400" dirty="0">
                <a:latin typeface="Calibri"/>
                <a:cs typeface="Calibri"/>
              </a:rPr>
              <a:t>position.</a:t>
            </a:r>
          </a:p>
          <a:p>
            <a:pPr>
              <a:lnSpc>
                <a:spcPct val="100000"/>
              </a:lnSpc>
              <a:spcBef>
                <a:spcPts val="5"/>
              </a:spcBef>
              <a:buFont typeface="Arial MT"/>
              <a:buChar char="•"/>
            </a:pPr>
            <a:endParaRPr sz="3300" dirty="0">
              <a:latin typeface="Calibri"/>
              <a:cs typeface="Calibri"/>
            </a:endParaRPr>
          </a:p>
          <a:p>
            <a:pPr marL="356870" indent="-344805">
              <a:lnSpc>
                <a:spcPct val="100000"/>
              </a:lnSpc>
              <a:spcBef>
                <a:spcPts val="5"/>
              </a:spcBef>
              <a:buFont typeface="Arial MT"/>
              <a:buChar char="•"/>
              <a:tabLst>
                <a:tab pos="356870" algn="l"/>
                <a:tab pos="357505" algn="l"/>
              </a:tabLst>
            </a:pPr>
            <a:r>
              <a:rPr sz="2400" dirty="0">
                <a:latin typeface="Calibri"/>
                <a:cs typeface="Calibri"/>
              </a:rPr>
              <a:t>Suppose</a:t>
            </a:r>
            <a:r>
              <a:rPr sz="2400" spc="-40" dirty="0">
                <a:latin typeface="Calibri"/>
                <a:cs typeface="Calibri"/>
              </a:rPr>
              <a:t> </a:t>
            </a:r>
            <a:r>
              <a:rPr sz="2400" spc="-10" dirty="0">
                <a:latin typeface="Calibri"/>
                <a:cs typeface="Calibri"/>
              </a:rPr>
              <a:t>data</a:t>
            </a:r>
            <a:r>
              <a:rPr sz="2400" spc="-40"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composed</a:t>
            </a:r>
            <a:r>
              <a:rPr sz="2400" spc="-25" dirty="0">
                <a:latin typeface="Calibri"/>
                <a:cs typeface="Calibri"/>
              </a:rPr>
              <a:t> </a:t>
            </a:r>
            <a:r>
              <a:rPr sz="2400" spc="-5" dirty="0">
                <a:latin typeface="Calibri"/>
                <a:cs typeface="Calibri"/>
              </a:rPr>
              <a:t>of </a:t>
            </a:r>
            <a:r>
              <a:rPr sz="2400" dirty="0">
                <a:latin typeface="Calibri"/>
                <a:cs typeface="Calibri"/>
              </a:rPr>
              <a:t>7</a:t>
            </a:r>
            <a:r>
              <a:rPr sz="2400" spc="-10" dirty="0">
                <a:latin typeface="Calibri"/>
                <a:cs typeface="Calibri"/>
              </a:rPr>
              <a:t> </a:t>
            </a:r>
            <a:r>
              <a:rPr sz="2400" dirty="0">
                <a:latin typeface="Calibri"/>
                <a:cs typeface="Calibri"/>
              </a:rPr>
              <a:t>bit</a:t>
            </a:r>
            <a:r>
              <a:rPr sz="2400" spc="-35" dirty="0">
                <a:latin typeface="Calibri"/>
                <a:cs typeface="Calibri"/>
              </a:rPr>
              <a:t> </a:t>
            </a:r>
            <a:r>
              <a:rPr sz="2400" spc="-5" dirty="0">
                <a:latin typeface="Calibri"/>
                <a:cs typeface="Calibri"/>
              </a:rPr>
              <a:t>ASCII</a:t>
            </a:r>
            <a:r>
              <a:rPr sz="2400" spc="-20" dirty="0">
                <a:latin typeface="Calibri"/>
                <a:cs typeface="Calibri"/>
              </a:rPr>
              <a:t> </a:t>
            </a:r>
            <a:r>
              <a:rPr sz="2400" spc="-5" dirty="0">
                <a:latin typeface="Calibri"/>
                <a:cs typeface="Calibri"/>
              </a:rPr>
              <a:t>code.</a:t>
            </a:r>
            <a:r>
              <a:rPr sz="2400" spc="-15" dirty="0">
                <a:latin typeface="Calibri"/>
                <a:cs typeface="Calibri"/>
              </a:rPr>
              <a:t> </a:t>
            </a:r>
            <a:r>
              <a:rPr sz="2400" spc="-105" dirty="0">
                <a:latin typeface="Calibri"/>
                <a:cs typeface="Calibri"/>
              </a:rPr>
              <a:t>To</a:t>
            </a:r>
            <a:r>
              <a:rPr sz="2400" spc="-15" dirty="0">
                <a:latin typeface="Calibri"/>
                <a:cs typeface="Calibri"/>
              </a:rPr>
              <a:t> locate</a:t>
            </a:r>
            <a:r>
              <a:rPr sz="2400" spc="-10" dirty="0">
                <a:latin typeface="Calibri"/>
                <a:cs typeface="Calibri"/>
              </a:rPr>
              <a:t> </a:t>
            </a:r>
            <a:r>
              <a:rPr sz="2400" dirty="0">
                <a:latin typeface="Calibri"/>
                <a:cs typeface="Calibri"/>
              </a:rPr>
              <a:t>one</a:t>
            </a:r>
            <a:r>
              <a:rPr sz="2400" spc="-40" dirty="0">
                <a:latin typeface="Calibri"/>
                <a:cs typeface="Calibri"/>
              </a:rPr>
              <a:t> </a:t>
            </a:r>
            <a:r>
              <a:rPr sz="2400" spc="-5" dirty="0">
                <a:latin typeface="Calibri"/>
                <a:cs typeface="Calibri"/>
              </a:rPr>
              <a:t>of</a:t>
            </a:r>
            <a:endParaRPr sz="2400" dirty="0">
              <a:latin typeface="Calibri"/>
              <a:cs typeface="Calibri"/>
            </a:endParaRPr>
          </a:p>
          <a:p>
            <a:pPr marL="356870">
              <a:lnSpc>
                <a:spcPct val="100000"/>
              </a:lnSpc>
            </a:pPr>
            <a:r>
              <a:rPr sz="2400" dirty="0">
                <a:latin typeface="Calibri"/>
                <a:cs typeface="Calibri"/>
              </a:rPr>
              <a:t>the</a:t>
            </a:r>
            <a:r>
              <a:rPr sz="2400" spc="-40" dirty="0">
                <a:latin typeface="Calibri"/>
                <a:cs typeface="Calibri"/>
              </a:rPr>
              <a:t> </a:t>
            </a:r>
            <a:r>
              <a:rPr sz="2400" dirty="0">
                <a:latin typeface="Calibri"/>
                <a:cs typeface="Calibri"/>
              </a:rPr>
              <a:t>7</a:t>
            </a:r>
            <a:r>
              <a:rPr sz="2400" spc="-10" dirty="0">
                <a:latin typeface="Calibri"/>
                <a:cs typeface="Calibri"/>
              </a:rPr>
              <a:t> </a:t>
            </a:r>
            <a:r>
              <a:rPr sz="2400" dirty="0">
                <a:latin typeface="Calibri"/>
                <a:cs typeface="Calibri"/>
              </a:rPr>
              <a:t>positions</a:t>
            </a:r>
            <a:r>
              <a:rPr sz="2400" spc="-70" dirty="0">
                <a:latin typeface="Calibri"/>
                <a:cs typeface="Calibri"/>
              </a:rPr>
              <a:t> </a:t>
            </a:r>
            <a:r>
              <a:rPr sz="2400" dirty="0">
                <a:latin typeface="Calibri"/>
                <a:cs typeface="Calibri"/>
              </a:rPr>
              <a:t>, 3</a:t>
            </a:r>
            <a:r>
              <a:rPr sz="2400" spc="-10" dirty="0">
                <a:latin typeface="Calibri"/>
                <a:cs typeface="Calibri"/>
              </a:rPr>
              <a:t> </a:t>
            </a:r>
            <a:r>
              <a:rPr sz="2400" spc="-20" dirty="0">
                <a:latin typeface="Calibri"/>
                <a:cs typeface="Calibri"/>
              </a:rPr>
              <a:t>extra</a:t>
            </a:r>
            <a:r>
              <a:rPr sz="2400" spc="-15" dirty="0">
                <a:latin typeface="Calibri"/>
                <a:cs typeface="Calibri"/>
              </a:rPr>
              <a:t> </a:t>
            </a:r>
            <a:r>
              <a:rPr sz="2400" dirty="0">
                <a:latin typeface="Calibri"/>
                <a:cs typeface="Calibri"/>
              </a:rPr>
              <a:t>bits</a:t>
            </a:r>
            <a:r>
              <a:rPr sz="2400" spc="-50" dirty="0">
                <a:latin typeface="Calibri"/>
                <a:cs typeface="Calibri"/>
              </a:rPr>
              <a:t> </a:t>
            </a:r>
            <a:r>
              <a:rPr sz="2400" spc="-10" dirty="0">
                <a:latin typeface="Calibri"/>
                <a:cs typeface="Calibri"/>
              </a:rPr>
              <a:t>are </a:t>
            </a:r>
            <a:r>
              <a:rPr sz="2400" spc="-5" dirty="0">
                <a:latin typeface="Calibri"/>
                <a:cs typeface="Calibri"/>
              </a:rPr>
              <a:t>sufficient.</a:t>
            </a:r>
            <a:endParaRPr sz="2400" dirty="0">
              <a:latin typeface="Calibri"/>
              <a:cs typeface="Calibri"/>
            </a:endParaRPr>
          </a:p>
          <a:p>
            <a:pPr marL="356870" marR="262255" indent="-344805">
              <a:lnSpc>
                <a:spcPct val="100000"/>
              </a:lnSpc>
              <a:spcBef>
                <a:spcPts val="580"/>
              </a:spcBef>
              <a:buFont typeface="Arial MT"/>
              <a:buChar char="•"/>
              <a:tabLst>
                <a:tab pos="356870" algn="l"/>
                <a:tab pos="357505" algn="l"/>
              </a:tabLst>
            </a:pPr>
            <a:r>
              <a:rPr sz="2400" spc="-5" dirty="0">
                <a:latin typeface="Calibri"/>
                <a:cs typeface="Calibri"/>
              </a:rPr>
              <a:t>But </a:t>
            </a:r>
            <a:r>
              <a:rPr sz="2400" dirty="0">
                <a:latin typeface="Calibri"/>
                <a:cs typeface="Calibri"/>
              </a:rPr>
              <a:t>if</a:t>
            </a:r>
            <a:r>
              <a:rPr sz="2400" spc="-5" dirty="0">
                <a:latin typeface="Calibri"/>
                <a:cs typeface="Calibri"/>
              </a:rPr>
              <a:t> </a:t>
            </a:r>
            <a:r>
              <a:rPr sz="2400" dirty="0">
                <a:latin typeface="Calibri"/>
                <a:cs typeface="Calibri"/>
              </a:rPr>
              <a:t>the</a:t>
            </a:r>
            <a:r>
              <a:rPr sz="2400" spc="-35" dirty="0">
                <a:latin typeface="Calibri"/>
                <a:cs typeface="Calibri"/>
              </a:rPr>
              <a:t> </a:t>
            </a:r>
            <a:r>
              <a:rPr sz="2400" spc="-10" dirty="0">
                <a:latin typeface="Calibri"/>
                <a:cs typeface="Calibri"/>
              </a:rPr>
              <a:t>error occurs</a:t>
            </a:r>
            <a:r>
              <a:rPr sz="2400" spc="-20"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these</a:t>
            </a:r>
            <a:r>
              <a:rPr sz="2400" spc="-10" dirty="0">
                <a:latin typeface="Calibri"/>
                <a:cs typeface="Calibri"/>
              </a:rPr>
              <a:t> </a:t>
            </a:r>
            <a:r>
              <a:rPr sz="2400" dirty="0">
                <a:latin typeface="Calibri"/>
                <a:cs typeface="Calibri"/>
              </a:rPr>
              <a:t>additional</a:t>
            </a:r>
            <a:r>
              <a:rPr sz="2400" spc="-85" dirty="0">
                <a:latin typeface="Calibri"/>
                <a:cs typeface="Calibri"/>
              </a:rPr>
              <a:t> </a:t>
            </a:r>
            <a:r>
              <a:rPr sz="2400" dirty="0">
                <a:latin typeface="Calibri"/>
                <a:cs typeface="Calibri"/>
              </a:rPr>
              <a:t>bits,</a:t>
            </a:r>
            <a:r>
              <a:rPr sz="2400" spc="-20" dirty="0">
                <a:latin typeface="Calibri"/>
                <a:cs typeface="Calibri"/>
              </a:rPr>
              <a:t> </a:t>
            </a:r>
            <a:r>
              <a:rPr sz="2400" spc="-5" dirty="0">
                <a:latin typeface="Calibri"/>
                <a:cs typeface="Calibri"/>
              </a:rPr>
              <a:t>so</a:t>
            </a:r>
            <a:r>
              <a:rPr sz="2400" spc="-15" dirty="0">
                <a:latin typeface="Calibri"/>
                <a:cs typeface="Calibri"/>
              </a:rPr>
              <a:t> </a:t>
            </a:r>
            <a:r>
              <a:rPr sz="2400" spc="-10" dirty="0">
                <a:latin typeface="Calibri"/>
                <a:cs typeface="Calibri"/>
              </a:rPr>
              <a:t>to</a:t>
            </a:r>
            <a:r>
              <a:rPr sz="2400" spc="-35" dirty="0">
                <a:latin typeface="Calibri"/>
                <a:cs typeface="Calibri"/>
              </a:rPr>
              <a:t> </a:t>
            </a:r>
            <a:r>
              <a:rPr sz="2400" spc="-15" dirty="0">
                <a:latin typeface="Calibri"/>
                <a:cs typeface="Calibri"/>
              </a:rPr>
              <a:t>cover</a:t>
            </a:r>
            <a:r>
              <a:rPr sz="2400" spc="-10" dirty="0">
                <a:latin typeface="Calibri"/>
                <a:cs typeface="Calibri"/>
              </a:rPr>
              <a:t> </a:t>
            </a:r>
            <a:r>
              <a:rPr sz="2400" dirty="0">
                <a:latin typeface="Calibri"/>
                <a:cs typeface="Calibri"/>
              </a:rPr>
              <a:t>all </a:t>
            </a:r>
            <a:r>
              <a:rPr sz="2400" spc="-525" dirty="0">
                <a:latin typeface="Calibri"/>
                <a:cs typeface="Calibri"/>
              </a:rPr>
              <a:t> </a:t>
            </a:r>
            <a:r>
              <a:rPr sz="2400" spc="-5" dirty="0">
                <a:latin typeface="Calibri"/>
                <a:cs typeface="Calibri"/>
              </a:rPr>
              <a:t>possibilities(7 </a:t>
            </a:r>
            <a:r>
              <a:rPr sz="2400" dirty="0">
                <a:latin typeface="Calibri"/>
                <a:cs typeface="Calibri"/>
              </a:rPr>
              <a:t>bits </a:t>
            </a:r>
            <a:r>
              <a:rPr sz="2400" spc="-5" dirty="0">
                <a:latin typeface="Calibri"/>
                <a:cs typeface="Calibri"/>
              </a:rPr>
              <a:t>of data+3 redundant bits), </a:t>
            </a:r>
            <a:r>
              <a:rPr sz="2400" spc="-20" dirty="0">
                <a:latin typeface="Calibri"/>
                <a:cs typeface="Calibri"/>
              </a:rPr>
              <a:t>we </a:t>
            </a:r>
            <a:r>
              <a:rPr sz="2400" dirty="0">
                <a:latin typeface="Calibri"/>
                <a:cs typeface="Calibri"/>
              </a:rPr>
              <a:t>need </a:t>
            </a:r>
            <a:r>
              <a:rPr sz="2400" spc="5" dirty="0">
                <a:latin typeface="Calibri"/>
                <a:cs typeface="Calibri"/>
              </a:rPr>
              <a:t> </a:t>
            </a:r>
            <a:r>
              <a:rPr sz="2400" dirty="0">
                <a:latin typeface="Calibri"/>
                <a:cs typeface="Calibri"/>
              </a:rPr>
              <a:t>additional</a:t>
            </a:r>
            <a:r>
              <a:rPr sz="2400" spc="-70" dirty="0">
                <a:latin typeface="Calibri"/>
                <a:cs typeface="Calibri"/>
              </a:rPr>
              <a:t> </a:t>
            </a:r>
            <a:r>
              <a:rPr sz="2400" dirty="0">
                <a:latin typeface="Calibri"/>
                <a:cs typeface="Calibri"/>
              </a:rPr>
              <a:t>bits.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5361" y="195148"/>
            <a:ext cx="4255135" cy="512445"/>
          </a:xfrm>
          <a:prstGeom prst="rect">
            <a:avLst/>
          </a:prstGeom>
        </p:spPr>
        <p:txBody>
          <a:bodyPr vert="horz" wrap="square" lIns="0" tIns="12065" rIns="0" bIns="0" rtlCol="0">
            <a:spAutoFit/>
          </a:bodyPr>
          <a:lstStyle/>
          <a:p>
            <a:pPr marL="12700">
              <a:lnSpc>
                <a:spcPct val="100000"/>
              </a:lnSpc>
              <a:spcBef>
                <a:spcPts val="95"/>
              </a:spcBef>
            </a:pPr>
            <a:r>
              <a:rPr spc="-20" dirty="0"/>
              <a:t>Data</a:t>
            </a:r>
            <a:r>
              <a:rPr spc="-30" dirty="0"/>
              <a:t> </a:t>
            </a:r>
            <a:r>
              <a:rPr spc="-10" dirty="0"/>
              <a:t>Link</a:t>
            </a:r>
            <a:r>
              <a:rPr spc="15" dirty="0"/>
              <a:t> </a:t>
            </a:r>
            <a:r>
              <a:rPr spc="-25" dirty="0"/>
              <a:t>Layer</a:t>
            </a:r>
            <a:r>
              <a:rPr dirty="0"/>
              <a:t> </a:t>
            </a:r>
            <a:r>
              <a:rPr spc="-15" dirty="0"/>
              <a:t>Protocols</a:t>
            </a:r>
          </a:p>
        </p:txBody>
      </p:sp>
      <p:pic>
        <p:nvPicPr>
          <p:cNvPr id="3" name="object 3"/>
          <p:cNvPicPr/>
          <p:nvPr/>
        </p:nvPicPr>
        <p:blipFill>
          <a:blip r:embed="rId2" cstate="print"/>
          <a:stretch>
            <a:fillRect/>
          </a:stretch>
        </p:blipFill>
        <p:spPr>
          <a:xfrm>
            <a:off x="826008" y="1071228"/>
            <a:ext cx="6786415" cy="487846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3194" y="565785"/>
            <a:ext cx="5283200" cy="512445"/>
          </a:xfrm>
          <a:prstGeom prst="rect">
            <a:avLst/>
          </a:prstGeom>
        </p:spPr>
        <p:txBody>
          <a:bodyPr vert="horz" wrap="square" lIns="0" tIns="11430" rIns="0" bIns="0" rtlCol="0">
            <a:spAutoFit/>
          </a:bodyPr>
          <a:lstStyle/>
          <a:p>
            <a:pPr marL="12700">
              <a:lnSpc>
                <a:spcPct val="100000"/>
              </a:lnSpc>
              <a:spcBef>
                <a:spcPts val="90"/>
              </a:spcBef>
            </a:pPr>
            <a:r>
              <a:rPr spc="-10" dirty="0"/>
              <a:t>Elementary</a:t>
            </a:r>
            <a:r>
              <a:rPr spc="10" dirty="0"/>
              <a:t> </a:t>
            </a:r>
            <a:r>
              <a:rPr spc="-20" dirty="0"/>
              <a:t>Data</a:t>
            </a:r>
            <a:r>
              <a:rPr spc="-25" dirty="0"/>
              <a:t> </a:t>
            </a:r>
            <a:r>
              <a:rPr spc="-5" dirty="0"/>
              <a:t>Link</a:t>
            </a:r>
            <a:r>
              <a:rPr spc="-15" dirty="0"/>
              <a:t> protocols</a:t>
            </a:r>
          </a:p>
        </p:txBody>
      </p:sp>
      <p:sp>
        <p:nvSpPr>
          <p:cNvPr id="3" name="object 3"/>
          <p:cNvSpPr txBox="1">
            <a:spLocks noGrp="1"/>
          </p:cNvSpPr>
          <p:nvPr>
            <p:ph type="body" idx="1"/>
          </p:nvPr>
        </p:nvSpPr>
        <p:spPr>
          <a:prstGeom prst="rect">
            <a:avLst/>
          </a:prstGeom>
        </p:spPr>
        <p:txBody>
          <a:bodyPr vert="horz" wrap="square" lIns="0" tIns="291972" rIns="0" bIns="0" rtlCol="0">
            <a:spAutoFit/>
          </a:bodyPr>
          <a:lstStyle/>
          <a:p>
            <a:pPr marL="356870" marR="5080" indent="-344805">
              <a:lnSpc>
                <a:spcPct val="100000"/>
              </a:lnSpc>
              <a:spcBef>
                <a:spcPts val="110"/>
              </a:spcBef>
              <a:buFont typeface="Arial MT"/>
              <a:buChar char="•"/>
              <a:tabLst>
                <a:tab pos="356870" algn="l"/>
                <a:tab pos="357505" algn="l"/>
                <a:tab pos="2189480" algn="l"/>
                <a:tab pos="3042920" algn="l"/>
                <a:tab pos="3805554" algn="l"/>
                <a:tab pos="5345430" algn="l"/>
                <a:tab pos="5994400" algn="l"/>
                <a:tab pos="7494905" algn="l"/>
              </a:tabLst>
            </a:pPr>
            <a:r>
              <a:rPr sz="2800" spc="-5" dirty="0"/>
              <a:t>Ele</a:t>
            </a:r>
            <a:r>
              <a:rPr sz="2800" spc="-10" dirty="0"/>
              <a:t>m</a:t>
            </a:r>
            <a:r>
              <a:rPr sz="2800" spc="5" dirty="0"/>
              <a:t>e</a:t>
            </a:r>
            <a:r>
              <a:rPr sz="2800" spc="-40" dirty="0"/>
              <a:t>n</a:t>
            </a:r>
            <a:r>
              <a:rPr sz="2800" spc="-30" dirty="0"/>
              <a:t>ta</a:t>
            </a:r>
            <a:r>
              <a:rPr sz="2800" spc="25" dirty="0"/>
              <a:t>r</a:t>
            </a:r>
            <a:r>
              <a:rPr sz="2800" dirty="0"/>
              <a:t>y	D</a:t>
            </a:r>
            <a:r>
              <a:rPr sz="2800" spc="-25" dirty="0"/>
              <a:t>a</a:t>
            </a:r>
            <a:r>
              <a:rPr sz="2800" spc="-55" dirty="0"/>
              <a:t>t</a:t>
            </a:r>
            <a:r>
              <a:rPr sz="2800" spc="5" dirty="0"/>
              <a:t>a</a:t>
            </a:r>
            <a:r>
              <a:rPr sz="2800" dirty="0"/>
              <a:t>	</a:t>
            </a:r>
            <a:r>
              <a:rPr sz="2800" spc="-5" dirty="0"/>
              <a:t>Li</a:t>
            </a:r>
            <a:r>
              <a:rPr sz="2800" spc="-15" dirty="0"/>
              <a:t>n</a:t>
            </a:r>
            <a:r>
              <a:rPr sz="2800" dirty="0"/>
              <a:t>k	</a:t>
            </a:r>
            <a:r>
              <a:rPr sz="2800" spc="-10" dirty="0"/>
              <a:t>p</a:t>
            </a:r>
            <a:r>
              <a:rPr sz="2800" spc="-45" dirty="0"/>
              <a:t>r</a:t>
            </a:r>
            <a:r>
              <a:rPr sz="2800" dirty="0"/>
              <a:t>o</a:t>
            </a:r>
            <a:r>
              <a:rPr sz="2800" spc="-25" dirty="0"/>
              <a:t>t</a:t>
            </a:r>
            <a:r>
              <a:rPr sz="2800" dirty="0"/>
              <a:t>o</a:t>
            </a:r>
            <a:r>
              <a:rPr sz="2800" spc="-35" dirty="0"/>
              <a:t>c</a:t>
            </a:r>
            <a:r>
              <a:rPr sz="2800" dirty="0"/>
              <a:t>ols	</a:t>
            </a:r>
            <a:r>
              <a:rPr sz="2800" spc="5" dirty="0"/>
              <a:t>a</a:t>
            </a:r>
            <a:r>
              <a:rPr sz="2800" spc="-50" dirty="0"/>
              <a:t>r</a:t>
            </a:r>
            <a:r>
              <a:rPr sz="2800" spc="5" dirty="0"/>
              <a:t>e</a:t>
            </a:r>
            <a:r>
              <a:rPr sz="2800" dirty="0"/>
              <a:t>	</a:t>
            </a:r>
            <a:r>
              <a:rPr sz="2800" spc="-15" dirty="0"/>
              <a:t>c</a:t>
            </a:r>
            <a:r>
              <a:rPr sz="2800" dirty="0"/>
              <a:t>la</a:t>
            </a:r>
            <a:r>
              <a:rPr sz="2800" spc="5" dirty="0"/>
              <a:t>s</a:t>
            </a:r>
            <a:r>
              <a:rPr sz="2800" spc="-5" dirty="0"/>
              <a:t>s</a:t>
            </a:r>
            <a:r>
              <a:rPr sz="2800" spc="5" dirty="0"/>
              <a:t>i</a:t>
            </a:r>
            <a:r>
              <a:rPr sz="2800" spc="-15" dirty="0"/>
              <a:t>f</a:t>
            </a:r>
            <a:r>
              <a:rPr sz="2800" dirty="0"/>
              <a:t>ied	i</a:t>
            </a:r>
            <a:r>
              <a:rPr sz="2800" spc="-30" dirty="0"/>
              <a:t>nt</a:t>
            </a:r>
            <a:r>
              <a:rPr sz="2800" dirty="0"/>
              <a:t>o  </a:t>
            </a:r>
            <a:r>
              <a:rPr sz="2800" spc="-10" dirty="0"/>
              <a:t>three</a:t>
            </a:r>
            <a:r>
              <a:rPr sz="2800" dirty="0"/>
              <a:t> </a:t>
            </a:r>
            <a:r>
              <a:rPr sz="2800" spc="-10" dirty="0"/>
              <a:t>categories,</a:t>
            </a:r>
            <a:r>
              <a:rPr sz="2800" spc="-30" dirty="0"/>
              <a:t> </a:t>
            </a:r>
            <a:r>
              <a:rPr sz="2800" dirty="0"/>
              <a:t>as</a:t>
            </a:r>
            <a:r>
              <a:rPr sz="2800" spc="-5" dirty="0"/>
              <a:t> given</a:t>
            </a:r>
            <a:r>
              <a:rPr sz="2800" spc="-55" dirty="0"/>
              <a:t> </a:t>
            </a:r>
            <a:r>
              <a:rPr sz="2800" dirty="0"/>
              <a:t>below</a:t>
            </a:r>
            <a:endParaRPr sz="2800"/>
          </a:p>
          <a:p>
            <a:pPr marL="12700" marR="854710">
              <a:lnSpc>
                <a:spcPct val="120100"/>
              </a:lnSpc>
            </a:pPr>
            <a:r>
              <a:rPr sz="2800" b="1" spc="-5" dirty="0">
                <a:latin typeface="Calibri"/>
                <a:cs typeface="Calibri"/>
              </a:rPr>
              <a:t>Protocol </a:t>
            </a:r>
            <a:r>
              <a:rPr sz="2800" b="1" spc="5" dirty="0">
                <a:latin typeface="Calibri"/>
                <a:cs typeface="Calibri"/>
              </a:rPr>
              <a:t>1 </a:t>
            </a:r>
            <a:r>
              <a:rPr sz="2800" spc="5" dirty="0"/>
              <a:t>− </a:t>
            </a:r>
            <a:r>
              <a:rPr sz="2800" spc="-10" dirty="0"/>
              <a:t>Unrestricted simplex protocol-Utopia </a:t>
            </a:r>
            <a:r>
              <a:rPr sz="2800" spc="-620" dirty="0"/>
              <a:t> </a:t>
            </a:r>
            <a:r>
              <a:rPr sz="2800" b="1" spc="-5" dirty="0">
                <a:latin typeface="Calibri"/>
                <a:cs typeface="Calibri"/>
              </a:rPr>
              <a:t>Protocol </a:t>
            </a:r>
            <a:r>
              <a:rPr sz="2800" b="1" spc="5" dirty="0">
                <a:latin typeface="Calibri"/>
                <a:cs typeface="Calibri"/>
              </a:rPr>
              <a:t>2 </a:t>
            </a:r>
            <a:r>
              <a:rPr sz="2800" spc="5" dirty="0"/>
              <a:t>− </a:t>
            </a:r>
            <a:r>
              <a:rPr sz="2800" spc="-10" dirty="0"/>
              <a:t>Simplex stop </a:t>
            </a:r>
            <a:r>
              <a:rPr sz="2800" dirty="0"/>
              <a:t>and </a:t>
            </a:r>
            <a:r>
              <a:rPr sz="2800" spc="-5" dirty="0"/>
              <a:t>wait </a:t>
            </a:r>
            <a:r>
              <a:rPr sz="2800" spc="-15" dirty="0"/>
              <a:t>protocol </a:t>
            </a:r>
            <a:r>
              <a:rPr sz="2800" spc="-10" dirty="0"/>
              <a:t> </a:t>
            </a:r>
            <a:r>
              <a:rPr sz="2800" b="1" spc="-5" dirty="0">
                <a:latin typeface="Calibri"/>
                <a:cs typeface="Calibri"/>
              </a:rPr>
              <a:t>Protocol</a:t>
            </a:r>
            <a:r>
              <a:rPr sz="2800" b="1" spc="-60" dirty="0">
                <a:latin typeface="Calibri"/>
                <a:cs typeface="Calibri"/>
              </a:rPr>
              <a:t> </a:t>
            </a:r>
            <a:r>
              <a:rPr sz="2800" b="1" spc="5" dirty="0">
                <a:latin typeface="Calibri"/>
                <a:cs typeface="Calibri"/>
              </a:rPr>
              <a:t>3 </a:t>
            </a:r>
            <a:r>
              <a:rPr sz="2800" spc="5" dirty="0"/>
              <a:t>−</a:t>
            </a:r>
            <a:r>
              <a:rPr sz="2800" dirty="0"/>
              <a:t> </a:t>
            </a:r>
            <a:r>
              <a:rPr sz="2800" spc="-10" dirty="0"/>
              <a:t>Simplex</a:t>
            </a:r>
            <a:r>
              <a:rPr sz="2800" spc="-20" dirty="0"/>
              <a:t> </a:t>
            </a:r>
            <a:r>
              <a:rPr sz="2800" spc="-15" dirty="0"/>
              <a:t>protocol</a:t>
            </a:r>
            <a:r>
              <a:rPr sz="2800" spc="-25" dirty="0"/>
              <a:t> </a:t>
            </a:r>
            <a:r>
              <a:rPr sz="2800" spc="-15" dirty="0"/>
              <a:t>for</a:t>
            </a:r>
            <a:r>
              <a:rPr sz="2800" spc="-25" dirty="0"/>
              <a:t> </a:t>
            </a:r>
            <a:r>
              <a:rPr sz="2800" spc="-10" dirty="0"/>
              <a:t>noisy</a:t>
            </a:r>
            <a:r>
              <a:rPr sz="2800" spc="-30" dirty="0"/>
              <a:t> </a:t>
            </a:r>
            <a:r>
              <a:rPr sz="2800" spc="-5" dirty="0"/>
              <a:t>channels.</a:t>
            </a:r>
            <a:endParaRPr sz="28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7145" y="233248"/>
            <a:ext cx="5050790" cy="512445"/>
          </a:xfrm>
          <a:prstGeom prst="rect">
            <a:avLst/>
          </a:prstGeom>
        </p:spPr>
        <p:txBody>
          <a:bodyPr vert="horz" wrap="square" lIns="0" tIns="12065" rIns="0" bIns="0" rtlCol="0">
            <a:spAutoFit/>
          </a:bodyPr>
          <a:lstStyle/>
          <a:p>
            <a:pPr marL="12700">
              <a:lnSpc>
                <a:spcPct val="100000"/>
              </a:lnSpc>
              <a:spcBef>
                <a:spcPts val="95"/>
              </a:spcBef>
            </a:pPr>
            <a:r>
              <a:rPr spc="-20" dirty="0"/>
              <a:t>Unrestricted</a:t>
            </a:r>
            <a:r>
              <a:rPr spc="55" dirty="0"/>
              <a:t> </a:t>
            </a:r>
            <a:r>
              <a:rPr spc="-10" dirty="0"/>
              <a:t>Simplex </a:t>
            </a:r>
            <a:r>
              <a:rPr spc="-15" dirty="0"/>
              <a:t>Protocol</a:t>
            </a:r>
          </a:p>
        </p:txBody>
      </p:sp>
      <p:sp>
        <p:nvSpPr>
          <p:cNvPr id="3" name="object 3"/>
          <p:cNvSpPr txBox="1"/>
          <p:nvPr/>
        </p:nvSpPr>
        <p:spPr>
          <a:xfrm>
            <a:off x="536244" y="1428064"/>
            <a:ext cx="8078470" cy="2880360"/>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10" dirty="0">
                <a:latin typeface="Calibri"/>
                <a:cs typeface="Calibri"/>
              </a:rPr>
              <a:t>Data</a:t>
            </a:r>
            <a:r>
              <a:rPr sz="2400" spc="-35" dirty="0">
                <a:latin typeface="Calibri"/>
                <a:cs typeface="Calibri"/>
              </a:rPr>
              <a:t> </a:t>
            </a:r>
            <a:r>
              <a:rPr sz="2400" spc="-10" dirty="0">
                <a:latin typeface="Calibri"/>
                <a:cs typeface="Calibri"/>
              </a:rPr>
              <a:t>transmitting</a:t>
            </a:r>
            <a:r>
              <a:rPr sz="2400" spc="-80"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carried</a:t>
            </a:r>
            <a:r>
              <a:rPr sz="2400" dirty="0">
                <a:latin typeface="Calibri"/>
                <a:cs typeface="Calibri"/>
              </a:rPr>
              <a:t> out</a:t>
            </a:r>
            <a:r>
              <a:rPr sz="2400" spc="-30" dirty="0">
                <a:latin typeface="Calibri"/>
                <a:cs typeface="Calibri"/>
              </a:rPr>
              <a:t> </a:t>
            </a:r>
            <a:r>
              <a:rPr sz="2400" dirty="0">
                <a:latin typeface="Calibri"/>
                <a:cs typeface="Calibri"/>
              </a:rPr>
              <a:t>in</a:t>
            </a:r>
            <a:r>
              <a:rPr sz="2400" spc="-30" dirty="0">
                <a:latin typeface="Calibri"/>
                <a:cs typeface="Calibri"/>
              </a:rPr>
              <a:t> </a:t>
            </a:r>
            <a:r>
              <a:rPr sz="2400" dirty="0">
                <a:solidFill>
                  <a:srgbClr val="FF0000"/>
                </a:solidFill>
                <a:latin typeface="Calibri"/>
                <a:cs typeface="Calibri"/>
              </a:rPr>
              <a:t>one</a:t>
            </a:r>
            <a:r>
              <a:rPr sz="2400" spc="-10" dirty="0">
                <a:solidFill>
                  <a:srgbClr val="FF0000"/>
                </a:solidFill>
                <a:latin typeface="Calibri"/>
                <a:cs typeface="Calibri"/>
              </a:rPr>
              <a:t> </a:t>
            </a:r>
            <a:r>
              <a:rPr sz="2400" dirty="0">
                <a:solidFill>
                  <a:srgbClr val="FF0000"/>
                </a:solidFill>
                <a:latin typeface="Calibri"/>
                <a:cs typeface="Calibri"/>
              </a:rPr>
              <a:t>direction</a:t>
            </a:r>
            <a:r>
              <a:rPr sz="2400" spc="-60" dirty="0">
                <a:solidFill>
                  <a:srgbClr val="FF0000"/>
                </a:solidFill>
                <a:latin typeface="Calibri"/>
                <a:cs typeface="Calibri"/>
              </a:rPr>
              <a:t> </a:t>
            </a:r>
            <a:r>
              <a:rPr sz="2400" spc="-35" dirty="0">
                <a:solidFill>
                  <a:srgbClr val="FF0000"/>
                </a:solidFill>
                <a:latin typeface="Calibri"/>
                <a:cs typeface="Calibri"/>
              </a:rPr>
              <a:t>only.</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indent="-344805">
              <a:lnSpc>
                <a:spcPct val="100000"/>
              </a:lnSpc>
              <a:spcBef>
                <a:spcPts val="5"/>
              </a:spcBef>
              <a:buFont typeface="Arial MT"/>
              <a:buChar char="•"/>
              <a:tabLst>
                <a:tab pos="356870" algn="l"/>
                <a:tab pos="357505" algn="l"/>
              </a:tabLst>
            </a:pPr>
            <a:r>
              <a:rPr sz="2400" dirty="0">
                <a:latin typeface="Calibri"/>
                <a:cs typeface="Calibri"/>
              </a:rPr>
              <a:t>The</a:t>
            </a:r>
            <a:r>
              <a:rPr sz="2400" spc="135" dirty="0">
                <a:latin typeface="Calibri"/>
                <a:cs typeface="Calibri"/>
              </a:rPr>
              <a:t> </a:t>
            </a:r>
            <a:r>
              <a:rPr sz="2400" spc="-10" dirty="0">
                <a:latin typeface="Calibri"/>
                <a:cs typeface="Calibri"/>
              </a:rPr>
              <a:t>transmission</a:t>
            </a:r>
            <a:r>
              <a:rPr sz="2400" spc="150" dirty="0">
                <a:latin typeface="Calibri"/>
                <a:cs typeface="Calibri"/>
              </a:rPr>
              <a:t> </a:t>
            </a:r>
            <a:r>
              <a:rPr sz="2400" spc="-30" dirty="0">
                <a:latin typeface="Calibri"/>
                <a:cs typeface="Calibri"/>
              </a:rPr>
              <a:t>(Tx)</a:t>
            </a:r>
            <a:r>
              <a:rPr sz="2400" spc="125" dirty="0">
                <a:latin typeface="Calibri"/>
                <a:cs typeface="Calibri"/>
              </a:rPr>
              <a:t> </a:t>
            </a:r>
            <a:r>
              <a:rPr sz="2400" spc="-15" dirty="0">
                <a:latin typeface="Calibri"/>
                <a:cs typeface="Calibri"/>
              </a:rPr>
              <a:t>and</a:t>
            </a:r>
            <a:r>
              <a:rPr sz="2400" spc="140" dirty="0">
                <a:latin typeface="Calibri"/>
                <a:cs typeface="Calibri"/>
              </a:rPr>
              <a:t> </a:t>
            </a:r>
            <a:r>
              <a:rPr sz="2400" spc="-5" dirty="0">
                <a:latin typeface="Calibri"/>
                <a:cs typeface="Calibri"/>
              </a:rPr>
              <a:t>receiving</a:t>
            </a:r>
            <a:r>
              <a:rPr sz="2400" spc="130" dirty="0">
                <a:latin typeface="Calibri"/>
                <a:cs typeface="Calibri"/>
              </a:rPr>
              <a:t> </a:t>
            </a:r>
            <a:r>
              <a:rPr sz="2400" spc="-10" dirty="0">
                <a:latin typeface="Calibri"/>
                <a:cs typeface="Calibri"/>
              </a:rPr>
              <a:t>(Rx)</a:t>
            </a:r>
            <a:r>
              <a:rPr sz="2400" spc="120" dirty="0">
                <a:latin typeface="Calibri"/>
                <a:cs typeface="Calibri"/>
              </a:rPr>
              <a:t> </a:t>
            </a:r>
            <a:r>
              <a:rPr sz="2400" spc="-10" dirty="0">
                <a:latin typeface="Calibri"/>
                <a:cs typeface="Calibri"/>
              </a:rPr>
              <a:t>are</a:t>
            </a:r>
            <a:r>
              <a:rPr sz="2400" spc="140" dirty="0">
                <a:latin typeface="Calibri"/>
                <a:cs typeface="Calibri"/>
              </a:rPr>
              <a:t> </a:t>
            </a:r>
            <a:r>
              <a:rPr sz="2400" spc="-25" dirty="0">
                <a:solidFill>
                  <a:srgbClr val="FF0000"/>
                </a:solidFill>
                <a:latin typeface="Calibri"/>
                <a:cs typeface="Calibri"/>
              </a:rPr>
              <a:t>always</a:t>
            </a:r>
            <a:r>
              <a:rPr sz="2400" spc="120" dirty="0">
                <a:solidFill>
                  <a:srgbClr val="FF0000"/>
                </a:solidFill>
                <a:latin typeface="Calibri"/>
                <a:cs typeface="Calibri"/>
              </a:rPr>
              <a:t> </a:t>
            </a:r>
            <a:r>
              <a:rPr sz="2400" spc="-5" dirty="0">
                <a:solidFill>
                  <a:srgbClr val="FF0000"/>
                </a:solidFill>
                <a:latin typeface="Calibri"/>
                <a:cs typeface="Calibri"/>
              </a:rPr>
              <a:t>ready</a:t>
            </a:r>
            <a:r>
              <a:rPr sz="2400" spc="120" dirty="0">
                <a:solidFill>
                  <a:srgbClr val="FF0000"/>
                </a:solidFill>
                <a:latin typeface="Calibri"/>
                <a:cs typeface="Calibri"/>
              </a:rPr>
              <a:t> </a:t>
            </a:r>
            <a:r>
              <a:rPr sz="2400" dirty="0">
                <a:latin typeface="Calibri"/>
                <a:cs typeface="Calibri"/>
              </a:rPr>
              <a:t>and</a:t>
            </a:r>
            <a:endParaRPr sz="2400">
              <a:latin typeface="Calibri"/>
              <a:cs typeface="Calibri"/>
            </a:endParaRPr>
          </a:p>
          <a:p>
            <a:pPr marL="356870">
              <a:lnSpc>
                <a:spcPct val="100000"/>
              </a:lnSpc>
            </a:pPr>
            <a:r>
              <a:rPr sz="2400" spc="5" dirty="0">
                <a:latin typeface="Calibri"/>
                <a:cs typeface="Calibri"/>
              </a:rPr>
              <a:t>the</a:t>
            </a:r>
            <a:r>
              <a:rPr sz="2400" spc="-40" dirty="0">
                <a:latin typeface="Calibri"/>
                <a:cs typeface="Calibri"/>
              </a:rPr>
              <a:t> </a:t>
            </a:r>
            <a:r>
              <a:rPr sz="2400" spc="-10" dirty="0">
                <a:solidFill>
                  <a:srgbClr val="FF0000"/>
                </a:solidFill>
                <a:latin typeface="Calibri"/>
                <a:cs typeface="Calibri"/>
              </a:rPr>
              <a:t>processing</a:t>
            </a:r>
            <a:r>
              <a:rPr sz="2400" spc="-5" dirty="0">
                <a:solidFill>
                  <a:srgbClr val="FF0000"/>
                </a:solidFill>
                <a:latin typeface="Calibri"/>
                <a:cs typeface="Calibri"/>
              </a:rPr>
              <a:t> </a:t>
            </a:r>
            <a:r>
              <a:rPr sz="2400" dirty="0">
                <a:solidFill>
                  <a:srgbClr val="FF0000"/>
                </a:solidFill>
                <a:latin typeface="Calibri"/>
                <a:cs typeface="Calibri"/>
              </a:rPr>
              <a:t>time</a:t>
            </a:r>
            <a:r>
              <a:rPr sz="2400" spc="-30" dirty="0">
                <a:solidFill>
                  <a:srgbClr val="FF0000"/>
                </a:solidFill>
                <a:latin typeface="Calibri"/>
                <a:cs typeface="Calibri"/>
              </a:rPr>
              <a:t> </a:t>
            </a:r>
            <a:r>
              <a:rPr sz="2400" spc="-15" dirty="0">
                <a:solidFill>
                  <a:srgbClr val="FF0000"/>
                </a:solidFill>
                <a:latin typeface="Calibri"/>
                <a:cs typeface="Calibri"/>
              </a:rPr>
              <a:t>can</a:t>
            </a:r>
            <a:r>
              <a:rPr sz="2400" spc="15" dirty="0">
                <a:solidFill>
                  <a:srgbClr val="FF0000"/>
                </a:solidFill>
                <a:latin typeface="Calibri"/>
                <a:cs typeface="Calibri"/>
              </a:rPr>
              <a:t> </a:t>
            </a:r>
            <a:r>
              <a:rPr sz="2400" spc="5" dirty="0">
                <a:solidFill>
                  <a:srgbClr val="FF0000"/>
                </a:solidFill>
                <a:latin typeface="Calibri"/>
                <a:cs typeface="Calibri"/>
              </a:rPr>
              <a:t>be</a:t>
            </a:r>
            <a:r>
              <a:rPr sz="2400" spc="-10" dirty="0">
                <a:solidFill>
                  <a:srgbClr val="FF0000"/>
                </a:solidFill>
                <a:latin typeface="Calibri"/>
                <a:cs typeface="Calibri"/>
              </a:rPr>
              <a:t> </a:t>
            </a:r>
            <a:r>
              <a:rPr sz="2400" spc="-5" dirty="0">
                <a:solidFill>
                  <a:srgbClr val="FF0000"/>
                </a:solidFill>
                <a:latin typeface="Calibri"/>
                <a:cs typeface="Calibri"/>
              </a:rPr>
              <a:t>ignored.</a:t>
            </a:r>
            <a:endParaRPr sz="2400">
              <a:latin typeface="Calibri"/>
              <a:cs typeface="Calibri"/>
            </a:endParaRPr>
          </a:p>
          <a:p>
            <a:pPr>
              <a:lnSpc>
                <a:spcPct val="100000"/>
              </a:lnSpc>
              <a:spcBef>
                <a:spcPts val="5"/>
              </a:spcBef>
            </a:pPr>
            <a:endParaRPr sz="3300">
              <a:latin typeface="Calibri"/>
              <a:cs typeface="Calibri"/>
            </a:endParaRPr>
          </a:p>
          <a:p>
            <a:pPr marL="356870" indent="-344805">
              <a:lnSpc>
                <a:spcPct val="100000"/>
              </a:lnSpc>
              <a:buFont typeface="Arial MT"/>
              <a:buChar char="•"/>
              <a:tabLst>
                <a:tab pos="356870" algn="l"/>
                <a:tab pos="357505" algn="l"/>
              </a:tabLst>
            </a:pPr>
            <a:r>
              <a:rPr sz="2400" spc="-5" dirty="0">
                <a:latin typeface="Calibri"/>
                <a:cs typeface="Calibri"/>
              </a:rPr>
              <a:t>In </a:t>
            </a:r>
            <a:r>
              <a:rPr sz="2400" dirty="0">
                <a:latin typeface="Calibri"/>
                <a:cs typeface="Calibri"/>
              </a:rPr>
              <a:t>this</a:t>
            </a:r>
            <a:r>
              <a:rPr sz="2400" spc="-20" dirty="0">
                <a:latin typeface="Calibri"/>
                <a:cs typeface="Calibri"/>
              </a:rPr>
              <a:t> </a:t>
            </a:r>
            <a:r>
              <a:rPr sz="2400" spc="-15" dirty="0">
                <a:latin typeface="Calibri"/>
                <a:cs typeface="Calibri"/>
              </a:rPr>
              <a:t>protocol,</a:t>
            </a:r>
            <a:r>
              <a:rPr sz="2400" spc="-5" dirty="0">
                <a:latin typeface="Calibri"/>
                <a:cs typeface="Calibri"/>
              </a:rPr>
              <a:t> </a:t>
            </a:r>
            <a:r>
              <a:rPr sz="2400" spc="-5" dirty="0">
                <a:solidFill>
                  <a:srgbClr val="FF0000"/>
                </a:solidFill>
                <a:latin typeface="Calibri"/>
                <a:cs typeface="Calibri"/>
              </a:rPr>
              <a:t>infinite</a:t>
            </a:r>
            <a:r>
              <a:rPr sz="2400" spc="-10" dirty="0">
                <a:solidFill>
                  <a:srgbClr val="FF0000"/>
                </a:solidFill>
                <a:latin typeface="Calibri"/>
                <a:cs typeface="Calibri"/>
              </a:rPr>
              <a:t> </a:t>
            </a:r>
            <a:r>
              <a:rPr sz="2400" spc="-15" dirty="0">
                <a:solidFill>
                  <a:srgbClr val="FF0000"/>
                </a:solidFill>
                <a:latin typeface="Calibri"/>
                <a:cs typeface="Calibri"/>
              </a:rPr>
              <a:t>buffer</a:t>
            </a:r>
            <a:r>
              <a:rPr sz="2400" spc="10" dirty="0">
                <a:solidFill>
                  <a:srgbClr val="FF0000"/>
                </a:solidFill>
                <a:latin typeface="Calibri"/>
                <a:cs typeface="Calibri"/>
              </a:rPr>
              <a:t> </a:t>
            </a:r>
            <a:r>
              <a:rPr sz="2400" dirty="0">
                <a:solidFill>
                  <a:srgbClr val="FF0000"/>
                </a:solidFill>
                <a:latin typeface="Calibri"/>
                <a:cs typeface="Calibri"/>
              </a:rPr>
              <a:t>space</a:t>
            </a:r>
            <a:r>
              <a:rPr sz="2400" spc="-15" dirty="0">
                <a:solidFill>
                  <a:srgbClr val="FF0000"/>
                </a:solidFill>
                <a:latin typeface="Calibri"/>
                <a:cs typeface="Calibri"/>
              </a:rPr>
              <a:t> </a:t>
            </a:r>
            <a:r>
              <a:rPr sz="2400" dirty="0">
                <a:solidFill>
                  <a:srgbClr val="FF0000"/>
                </a:solidFill>
                <a:latin typeface="Calibri"/>
                <a:cs typeface="Calibri"/>
              </a:rPr>
              <a:t>is</a:t>
            </a:r>
            <a:r>
              <a:rPr sz="2400" spc="5" dirty="0">
                <a:solidFill>
                  <a:srgbClr val="FF0000"/>
                </a:solidFill>
                <a:latin typeface="Calibri"/>
                <a:cs typeface="Calibri"/>
              </a:rPr>
              <a:t> </a:t>
            </a:r>
            <a:r>
              <a:rPr sz="2400" spc="-10" dirty="0">
                <a:solidFill>
                  <a:srgbClr val="FF0000"/>
                </a:solidFill>
                <a:latin typeface="Calibri"/>
                <a:cs typeface="Calibri"/>
              </a:rPr>
              <a:t>available</a:t>
            </a:r>
            <a:r>
              <a:rPr sz="2400" spc="-10" dirty="0">
                <a:latin typeface="Calibri"/>
                <a:cs typeface="Calibri"/>
              </a:rPr>
              <a:t>,</a:t>
            </a:r>
            <a:r>
              <a:rPr sz="2400" spc="-15" dirty="0">
                <a:latin typeface="Calibri"/>
                <a:cs typeface="Calibri"/>
              </a:rPr>
              <a:t> </a:t>
            </a:r>
            <a:r>
              <a:rPr sz="2400" spc="-10" dirty="0">
                <a:latin typeface="Calibri"/>
                <a:cs typeface="Calibri"/>
              </a:rPr>
              <a:t>and</a:t>
            </a:r>
            <a:r>
              <a:rPr sz="2400" spc="-5" dirty="0">
                <a:latin typeface="Calibri"/>
                <a:cs typeface="Calibri"/>
              </a:rPr>
              <a:t> </a:t>
            </a:r>
            <a:r>
              <a:rPr sz="2400" spc="5" dirty="0">
                <a:latin typeface="Calibri"/>
                <a:cs typeface="Calibri"/>
              </a:rPr>
              <a:t>no</a:t>
            </a:r>
            <a:r>
              <a:rPr sz="2400" spc="-5" dirty="0">
                <a:latin typeface="Calibri"/>
                <a:cs typeface="Calibri"/>
              </a:rPr>
              <a:t> </a:t>
            </a:r>
            <a:r>
              <a:rPr sz="2400" spc="-15" dirty="0">
                <a:latin typeface="Calibri"/>
                <a:cs typeface="Calibri"/>
              </a:rPr>
              <a:t>errors</a:t>
            </a:r>
            <a:endParaRPr sz="2400">
              <a:latin typeface="Calibri"/>
              <a:cs typeface="Calibri"/>
            </a:endParaRPr>
          </a:p>
          <a:p>
            <a:pPr marL="356870">
              <a:lnSpc>
                <a:spcPct val="100000"/>
              </a:lnSpc>
              <a:spcBef>
                <a:spcPts val="5"/>
              </a:spcBef>
            </a:pPr>
            <a:r>
              <a:rPr sz="2400" spc="-10" dirty="0">
                <a:latin typeface="Calibri"/>
                <a:cs typeface="Calibri"/>
              </a:rPr>
              <a:t>are</a:t>
            </a:r>
            <a:r>
              <a:rPr sz="2400" spc="-15" dirty="0">
                <a:latin typeface="Calibri"/>
                <a:cs typeface="Calibri"/>
              </a:rPr>
              <a:t> </a:t>
            </a:r>
            <a:r>
              <a:rPr sz="2400" dirty="0">
                <a:latin typeface="Calibri"/>
                <a:cs typeface="Calibri"/>
              </a:rPr>
              <a:t>occurring</a:t>
            </a:r>
            <a:r>
              <a:rPr sz="2400" spc="-35" dirty="0">
                <a:latin typeface="Calibri"/>
                <a:cs typeface="Calibri"/>
              </a:rPr>
              <a:t> </a:t>
            </a:r>
            <a:r>
              <a:rPr sz="2400" spc="-5" dirty="0">
                <a:latin typeface="Calibri"/>
                <a:cs typeface="Calibri"/>
              </a:rPr>
              <a:t>that</a:t>
            </a:r>
            <a:r>
              <a:rPr sz="2400" spc="-25" dirty="0">
                <a:latin typeface="Calibri"/>
                <a:cs typeface="Calibri"/>
              </a:rPr>
              <a:t> </a:t>
            </a:r>
            <a:r>
              <a:rPr sz="2400" dirty="0">
                <a:latin typeface="Calibri"/>
                <a:cs typeface="Calibri"/>
              </a:rPr>
              <a:t>is</a:t>
            </a:r>
            <a:r>
              <a:rPr sz="2400" spc="-20" dirty="0">
                <a:latin typeface="Calibri"/>
                <a:cs typeface="Calibri"/>
              </a:rPr>
              <a:t> </a:t>
            </a:r>
            <a:r>
              <a:rPr sz="2400" spc="5" dirty="0">
                <a:solidFill>
                  <a:srgbClr val="FF0000"/>
                </a:solidFill>
                <a:latin typeface="Calibri"/>
                <a:cs typeface="Calibri"/>
              </a:rPr>
              <a:t>no</a:t>
            </a:r>
            <a:r>
              <a:rPr sz="2400" spc="-10" dirty="0">
                <a:solidFill>
                  <a:srgbClr val="FF0000"/>
                </a:solidFill>
                <a:latin typeface="Calibri"/>
                <a:cs typeface="Calibri"/>
              </a:rPr>
              <a:t> </a:t>
            </a:r>
            <a:r>
              <a:rPr sz="2400" spc="-5" dirty="0">
                <a:solidFill>
                  <a:srgbClr val="FF0000"/>
                </a:solidFill>
                <a:latin typeface="Calibri"/>
                <a:cs typeface="Calibri"/>
              </a:rPr>
              <a:t>damage</a:t>
            </a:r>
            <a:r>
              <a:rPr sz="2400" spc="-40" dirty="0">
                <a:solidFill>
                  <a:srgbClr val="FF0000"/>
                </a:solidFill>
                <a:latin typeface="Calibri"/>
                <a:cs typeface="Calibri"/>
              </a:rPr>
              <a:t> </a:t>
            </a:r>
            <a:r>
              <a:rPr sz="2400" spc="-10" dirty="0">
                <a:solidFill>
                  <a:srgbClr val="FF0000"/>
                </a:solidFill>
                <a:latin typeface="Calibri"/>
                <a:cs typeface="Calibri"/>
              </a:rPr>
              <a:t>frames </a:t>
            </a:r>
            <a:r>
              <a:rPr sz="2400" dirty="0">
                <a:latin typeface="Calibri"/>
                <a:cs typeface="Calibri"/>
              </a:rPr>
              <a:t>and</a:t>
            </a:r>
            <a:r>
              <a:rPr sz="2400" spc="-30" dirty="0">
                <a:latin typeface="Calibri"/>
                <a:cs typeface="Calibri"/>
              </a:rPr>
              <a:t> </a:t>
            </a:r>
            <a:r>
              <a:rPr sz="2400" spc="5" dirty="0">
                <a:solidFill>
                  <a:srgbClr val="FF0000"/>
                </a:solidFill>
                <a:latin typeface="Calibri"/>
                <a:cs typeface="Calibri"/>
              </a:rPr>
              <a:t>no</a:t>
            </a:r>
            <a:r>
              <a:rPr sz="2400" spc="-15" dirty="0">
                <a:solidFill>
                  <a:srgbClr val="FF0000"/>
                </a:solidFill>
                <a:latin typeface="Calibri"/>
                <a:cs typeface="Calibri"/>
              </a:rPr>
              <a:t> </a:t>
            </a:r>
            <a:r>
              <a:rPr sz="2400" spc="-5" dirty="0">
                <a:solidFill>
                  <a:srgbClr val="FF0000"/>
                </a:solidFill>
                <a:latin typeface="Calibri"/>
                <a:cs typeface="Calibri"/>
              </a:rPr>
              <a:t>lost</a:t>
            </a:r>
            <a:r>
              <a:rPr sz="2400" spc="-30" dirty="0">
                <a:solidFill>
                  <a:srgbClr val="FF0000"/>
                </a:solidFill>
                <a:latin typeface="Calibri"/>
                <a:cs typeface="Calibri"/>
              </a:rPr>
              <a:t> </a:t>
            </a:r>
            <a:r>
              <a:rPr sz="2400" spc="-5" dirty="0">
                <a:solidFill>
                  <a:srgbClr val="FF0000"/>
                </a:solidFill>
                <a:latin typeface="Calibri"/>
                <a:cs typeface="Calibri"/>
              </a:rPr>
              <a:t>frames.</a:t>
            </a:r>
            <a:endParaRPr sz="24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45970" y="78105"/>
            <a:ext cx="5055235" cy="512445"/>
          </a:xfrm>
          <a:prstGeom prst="rect">
            <a:avLst/>
          </a:prstGeom>
        </p:spPr>
        <p:txBody>
          <a:bodyPr vert="horz" wrap="square" lIns="0" tIns="11430" rIns="0" bIns="0" rtlCol="0">
            <a:spAutoFit/>
          </a:bodyPr>
          <a:lstStyle/>
          <a:p>
            <a:pPr marL="12700">
              <a:lnSpc>
                <a:spcPct val="100000"/>
              </a:lnSpc>
              <a:spcBef>
                <a:spcPts val="90"/>
              </a:spcBef>
            </a:pPr>
            <a:r>
              <a:rPr spc="-20" dirty="0"/>
              <a:t>Unrestricted</a:t>
            </a:r>
            <a:r>
              <a:rPr spc="80" dirty="0"/>
              <a:t> </a:t>
            </a:r>
            <a:r>
              <a:rPr spc="-15" dirty="0"/>
              <a:t>Simplex</a:t>
            </a:r>
            <a:r>
              <a:rPr spc="20" dirty="0"/>
              <a:t> </a:t>
            </a:r>
            <a:r>
              <a:rPr spc="-15" dirty="0"/>
              <a:t>Protocol</a:t>
            </a:r>
          </a:p>
        </p:txBody>
      </p:sp>
      <p:sp>
        <p:nvSpPr>
          <p:cNvPr id="3" name="object 3"/>
          <p:cNvSpPr txBox="1"/>
          <p:nvPr/>
        </p:nvSpPr>
        <p:spPr>
          <a:xfrm>
            <a:off x="536244" y="852042"/>
            <a:ext cx="8079105" cy="757555"/>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 pos="1101090" algn="l"/>
                <a:tab pos="2924175" algn="l"/>
                <a:tab pos="4164965" algn="l"/>
                <a:tab pos="5482590" algn="l"/>
                <a:tab pos="5948680" algn="l"/>
              </a:tabLst>
            </a:pPr>
            <a:r>
              <a:rPr sz="2400" spc="-5" dirty="0">
                <a:latin typeface="Calibri"/>
                <a:cs typeface="Calibri"/>
              </a:rPr>
              <a:t>T</a:t>
            </a:r>
            <a:r>
              <a:rPr sz="2400" spc="15" dirty="0">
                <a:latin typeface="Calibri"/>
                <a:cs typeface="Calibri"/>
              </a:rPr>
              <a:t>h</a:t>
            </a:r>
            <a:r>
              <a:rPr sz="2400" dirty="0">
                <a:latin typeface="Calibri"/>
                <a:cs typeface="Calibri"/>
              </a:rPr>
              <a:t>e	U</a:t>
            </a:r>
            <a:r>
              <a:rPr sz="2400" spc="-20" dirty="0">
                <a:latin typeface="Calibri"/>
                <a:cs typeface="Calibri"/>
              </a:rPr>
              <a:t>n</a:t>
            </a:r>
            <a:r>
              <a:rPr sz="2400" spc="-25" dirty="0">
                <a:latin typeface="Calibri"/>
                <a:cs typeface="Calibri"/>
              </a:rPr>
              <a:t>r</a:t>
            </a:r>
            <a:r>
              <a:rPr sz="2400" dirty="0">
                <a:latin typeface="Calibri"/>
                <a:cs typeface="Calibri"/>
              </a:rPr>
              <a:t>e</a:t>
            </a:r>
            <a:r>
              <a:rPr sz="2400" spc="-25" dirty="0">
                <a:latin typeface="Calibri"/>
                <a:cs typeface="Calibri"/>
              </a:rPr>
              <a:t>s</a:t>
            </a:r>
            <a:r>
              <a:rPr sz="2400" spc="5" dirty="0">
                <a:latin typeface="Calibri"/>
                <a:cs typeface="Calibri"/>
              </a:rPr>
              <a:t>t</a:t>
            </a:r>
            <a:r>
              <a:rPr sz="2400" dirty="0">
                <a:latin typeface="Calibri"/>
                <a:cs typeface="Calibri"/>
              </a:rPr>
              <a:t>ri</a:t>
            </a:r>
            <a:r>
              <a:rPr sz="2400" spc="-30" dirty="0">
                <a:latin typeface="Calibri"/>
                <a:cs typeface="Calibri"/>
              </a:rPr>
              <a:t>c</a:t>
            </a:r>
            <a:r>
              <a:rPr sz="2400" spc="-15" dirty="0">
                <a:latin typeface="Calibri"/>
                <a:cs typeface="Calibri"/>
              </a:rPr>
              <a:t>t</a:t>
            </a:r>
            <a:r>
              <a:rPr sz="2400" dirty="0">
                <a:latin typeface="Calibri"/>
                <a:cs typeface="Calibri"/>
              </a:rPr>
              <a:t>ed	</a:t>
            </a:r>
            <a:r>
              <a:rPr sz="2400" spc="-5" dirty="0">
                <a:latin typeface="Calibri"/>
                <a:cs typeface="Calibri"/>
              </a:rPr>
              <a:t>Si</a:t>
            </a:r>
            <a:r>
              <a:rPr sz="2400" spc="-25" dirty="0">
                <a:latin typeface="Calibri"/>
                <a:cs typeface="Calibri"/>
              </a:rPr>
              <a:t>m</a:t>
            </a:r>
            <a:r>
              <a:rPr sz="2400" spc="5" dirty="0">
                <a:latin typeface="Calibri"/>
                <a:cs typeface="Calibri"/>
              </a:rPr>
              <a:t>p</a:t>
            </a:r>
            <a:r>
              <a:rPr sz="2400" dirty="0">
                <a:latin typeface="Calibri"/>
                <a:cs typeface="Calibri"/>
              </a:rPr>
              <a:t>l</a:t>
            </a:r>
            <a:r>
              <a:rPr sz="2400" spc="-45" dirty="0">
                <a:latin typeface="Calibri"/>
                <a:cs typeface="Calibri"/>
              </a:rPr>
              <a:t>e</a:t>
            </a:r>
            <a:r>
              <a:rPr sz="2400" dirty="0">
                <a:latin typeface="Calibri"/>
                <a:cs typeface="Calibri"/>
              </a:rPr>
              <a:t>x	</a:t>
            </a:r>
            <a:r>
              <a:rPr sz="2400" spc="5" dirty="0">
                <a:latin typeface="Calibri"/>
                <a:cs typeface="Calibri"/>
              </a:rPr>
              <a:t>P</a:t>
            </a:r>
            <a:r>
              <a:rPr sz="2400" spc="-45" dirty="0">
                <a:latin typeface="Calibri"/>
                <a:cs typeface="Calibri"/>
              </a:rPr>
              <a:t>r</a:t>
            </a:r>
            <a:r>
              <a:rPr sz="2400" spc="5" dirty="0">
                <a:latin typeface="Calibri"/>
                <a:cs typeface="Calibri"/>
              </a:rPr>
              <a:t>o</a:t>
            </a:r>
            <a:r>
              <a:rPr sz="2400" spc="-40" dirty="0">
                <a:latin typeface="Calibri"/>
                <a:cs typeface="Calibri"/>
              </a:rPr>
              <a:t>t</a:t>
            </a:r>
            <a:r>
              <a:rPr sz="2400" spc="5" dirty="0">
                <a:latin typeface="Calibri"/>
                <a:cs typeface="Calibri"/>
              </a:rPr>
              <a:t>o</a:t>
            </a:r>
            <a:r>
              <a:rPr sz="2400" spc="-35" dirty="0">
                <a:latin typeface="Calibri"/>
                <a:cs typeface="Calibri"/>
              </a:rPr>
              <a:t>c</a:t>
            </a:r>
            <a:r>
              <a:rPr sz="2400" spc="5" dirty="0">
                <a:latin typeface="Calibri"/>
                <a:cs typeface="Calibri"/>
              </a:rPr>
              <a:t>o</a:t>
            </a:r>
            <a:r>
              <a:rPr sz="2400" dirty="0">
                <a:latin typeface="Calibri"/>
                <a:cs typeface="Calibri"/>
              </a:rPr>
              <a:t>l	is	</a:t>
            </a:r>
            <a:r>
              <a:rPr sz="2400" spc="10" dirty="0">
                <a:latin typeface="Calibri"/>
                <a:cs typeface="Calibri"/>
              </a:rPr>
              <a:t>d</a:t>
            </a:r>
            <a:r>
              <a:rPr sz="2400" dirty="0">
                <a:latin typeface="Calibri"/>
                <a:cs typeface="Calibri"/>
              </a:rPr>
              <a:t>ia</a:t>
            </a:r>
            <a:r>
              <a:rPr sz="2400" spc="-20" dirty="0">
                <a:latin typeface="Calibri"/>
                <a:cs typeface="Calibri"/>
              </a:rPr>
              <a:t>g</a:t>
            </a:r>
            <a:r>
              <a:rPr sz="2400" spc="-45" dirty="0">
                <a:latin typeface="Calibri"/>
                <a:cs typeface="Calibri"/>
              </a:rPr>
              <a:t>r</a:t>
            </a:r>
            <a:r>
              <a:rPr sz="2400" dirty="0">
                <a:latin typeface="Calibri"/>
                <a:cs typeface="Calibri"/>
              </a:rPr>
              <a:t>a</a:t>
            </a:r>
            <a:r>
              <a:rPr sz="2400" spc="5" dirty="0">
                <a:latin typeface="Calibri"/>
                <a:cs typeface="Calibri"/>
              </a:rPr>
              <a:t>m</a:t>
            </a:r>
            <a:r>
              <a:rPr sz="2400" dirty="0">
                <a:latin typeface="Calibri"/>
                <a:cs typeface="Calibri"/>
              </a:rPr>
              <a:t>m</a:t>
            </a:r>
            <a:r>
              <a:rPr sz="2400" spc="-40" dirty="0">
                <a:latin typeface="Calibri"/>
                <a:cs typeface="Calibri"/>
              </a:rPr>
              <a:t>a</a:t>
            </a:r>
            <a:r>
              <a:rPr sz="2400" spc="5" dirty="0">
                <a:latin typeface="Calibri"/>
                <a:cs typeface="Calibri"/>
              </a:rPr>
              <a:t>t</a:t>
            </a:r>
            <a:r>
              <a:rPr sz="2400" dirty="0">
                <a:latin typeface="Calibri"/>
                <a:cs typeface="Calibri"/>
              </a:rPr>
              <a:t>i</a:t>
            </a:r>
            <a:r>
              <a:rPr sz="2400" spc="-30" dirty="0">
                <a:latin typeface="Calibri"/>
                <a:cs typeface="Calibri"/>
              </a:rPr>
              <a:t>c</a:t>
            </a:r>
            <a:r>
              <a:rPr sz="2400" dirty="0">
                <a:latin typeface="Calibri"/>
                <a:cs typeface="Calibri"/>
              </a:rPr>
              <a:t>ally  </a:t>
            </a:r>
            <a:r>
              <a:rPr sz="2400" spc="-5" dirty="0">
                <a:latin typeface="Calibri"/>
                <a:cs typeface="Calibri"/>
              </a:rPr>
              <a:t>represented</a:t>
            </a:r>
            <a:r>
              <a:rPr sz="2400" spc="-55" dirty="0">
                <a:latin typeface="Calibri"/>
                <a:cs typeface="Calibri"/>
              </a:rPr>
              <a:t> </a:t>
            </a:r>
            <a:r>
              <a:rPr sz="2400" dirty="0">
                <a:latin typeface="Calibri"/>
                <a:cs typeface="Calibri"/>
              </a:rPr>
              <a:t>as</a:t>
            </a:r>
            <a:r>
              <a:rPr sz="2400" spc="-20" dirty="0">
                <a:latin typeface="Calibri"/>
                <a:cs typeface="Calibri"/>
              </a:rPr>
              <a:t> </a:t>
            </a:r>
            <a:r>
              <a:rPr sz="2400" spc="-15" dirty="0">
                <a:latin typeface="Calibri"/>
                <a:cs typeface="Calibri"/>
              </a:rPr>
              <a:t>follows</a:t>
            </a:r>
            <a:endParaRPr sz="2400">
              <a:latin typeface="Calibri"/>
              <a:cs typeface="Calibri"/>
            </a:endParaRPr>
          </a:p>
        </p:txBody>
      </p:sp>
      <p:pic>
        <p:nvPicPr>
          <p:cNvPr id="4" name="object 4"/>
          <p:cNvPicPr/>
          <p:nvPr/>
        </p:nvPicPr>
        <p:blipFill>
          <a:blip r:embed="rId2" cstate="print"/>
          <a:stretch>
            <a:fillRect/>
          </a:stretch>
        </p:blipFill>
        <p:spPr>
          <a:xfrm>
            <a:off x="1194850" y="1996439"/>
            <a:ext cx="6402263" cy="3810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103377"/>
            <a:ext cx="5336540" cy="512445"/>
          </a:xfrm>
          <a:prstGeom prst="rect">
            <a:avLst/>
          </a:prstGeom>
        </p:spPr>
        <p:txBody>
          <a:bodyPr vert="horz" wrap="square" lIns="0" tIns="11430" rIns="0" bIns="0" rtlCol="0">
            <a:spAutoFit/>
          </a:bodyPr>
          <a:lstStyle/>
          <a:p>
            <a:pPr marL="12700">
              <a:lnSpc>
                <a:spcPct val="100000"/>
              </a:lnSpc>
              <a:spcBef>
                <a:spcPts val="90"/>
              </a:spcBef>
            </a:pPr>
            <a:r>
              <a:rPr spc="-15" dirty="0"/>
              <a:t>Simplex</a:t>
            </a:r>
            <a:r>
              <a:rPr spc="5" dirty="0"/>
              <a:t> </a:t>
            </a:r>
            <a:r>
              <a:rPr spc="-10" dirty="0"/>
              <a:t>Stop</a:t>
            </a:r>
            <a:r>
              <a:rPr spc="5" dirty="0"/>
              <a:t> </a:t>
            </a:r>
            <a:r>
              <a:rPr spc="-5" dirty="0"/>
              <a:t>and </a:t>
            </a:r>
            <a:r>
              <a:rPr spc="-30" dirty="0"/>
              <a:t>Wait</a:t>
            </a:r>
            <a:r>
              <a:rPr spc="-10" dirty="0"/>
              <a:t> </a:t>
            </a:r>
            <a:r>
              <a:rPr spc="-15" dirty="0"/>
              <a:t>protocol</a:t>
            </a:r>
          </a:p>
        </p:txBody>
      </p:sp>
      <p:sp>
        <p:nvSpPr>
          <p:cNvPr id="3" name="object 3"/>
          <p:cNvSpPr txBox="1"/>
          <p:nvPr/>
        </p:nvSpPr>
        <p:spPr>
          <a:xfrm>
            <a:off x="536244" y="922985"/>
            <a:ext cx="8079105" cy="4271010"/>
          </a:xfrm>
          <a:prstGeom prst="rect">
            <a:avLst/>
          </a:prstGeom>
        </p:spPr>
        <p:txBody>
          <a:bodyPr vert="horz" wrap="square" lIns="0" tIns="12700" rIns="0" bIns="0" rtlCol="0">
            <a:spAutoFit/>
          </a:bodyPr>
          <a:lstStyle/>
          <a:p>
            <a:pPr marL="356870" indent="-344805" algn="just">
              <a:lnSpc>
                <a:spcPct val="100000"/>
              </a:lnSpc>
              <a:spcBef>
                <a:spcPts val="100"/>
              </a:spcBef>
              <a:buFont typeface="Arial MT"/>
              <a:buChar char="•"/>
              <a:tabLst>
                <a:tab pos="357505" algn="l"/>
              </a:tabLst>
            </a:pPr>
            <a:r>
              <a:rPr sz="2400" spc="-5" dirty="0">
                <a:latin typeface="Calibri"/>
                <a:cs typeface="Calibri"/>
              </a:rPr>
              <a:t>In</a:t>
            </a:r>
            <a:r>
              <a:rPr sz="2400" spc="470" dirty="0">
                <a:latin typeface="Calibri"/>
                <a:cs typeface="Calibri"/>
              </a:rPr>
              <a:t> </a:t>
            </a:r>
            <a:r>
              <a:rPr sz="2400" spc="-5" dirty="0">
                <a:latin typeface="Calibri"/>
                <a:cs typeface="Calibri"/>
              </a:rPr>
              <a:t>this</a:t>
            </a:r>
            <a:r>
              <a:rPr sz="2400" spc="455" dirty="0">
                <a:latin typeface="Calibri"/>
                <a:cs typeface="Calibri"/>
              </a:rPr>
              <a:t> </a:t>
            </a:r>
            <a:r>
              <a:rPr sz="2400" spc="-15" dirty="0">
                <a:latin typeface="Calibri"/>
                <a:cs typeface="Calibri"/>
              </a:rPr>
              <a:t>protocol</a:t>
            </a:r>
            <a:r>
              <a:rPr sz="2400" spc="450" dirty="0">
                <a:latin typeface="Calibri"/>
                <a:cs typeface="Calibri"/>
              </a:rPr>
              <a:t> </a:t>
            </a:r>
            <a:r>
              <a:rPr sz="2400" spc="-20" dirty="0">
                <a:latin typeface="Calibri"/>
                <a:cs typeface="Calibri"/>
              </a:rPr>
              <a:t>we</a:t>
            </a:r>
            <a:r>
              <a:rPr sz="2400" spc="465" dirty="0">
                <a:latin typeface="Calibri"/>
                <a:cs typeface="Calibri"/>
              </a:rPr>
              <a:t> </a:t>
            </a:r>
            <a:r>
              <a:rPr sz="2400" dirty="0">
                <a:latin typeface="Calibri"/>
                <a:cs typeface="Calibri"/>
              </a:rPr>
              <a:t>assume</a:t>
            </a:r>
            <a:r>
              <a:rPr sz="2400" spc="470" dirty="0">
                <a:latin typeface="Calibri"/>
                <a:cs typeface="Calibri"/>
              </a:rPr>
              <a:t> </a:t>
            </a:r>
            <a:r>
              <a:rPr sz="2400" spc="-15" dirty="0">
                <a:latin typeface="Calibri"/>
                <a:cs typeface="Calibri"/>
              </a:rPr>
              <a:t>that</a:t>
            </a:r>
            <a:r>
              <a:rPr sz="2400" spc="475" dirty="0">
                <a:latin typeface="Calibri"/>
                <a:cs typeface="Calibri"/>
              </a:rPr>
              <a:t> </a:t>
            </a:r>
            <a:r>
              <a:rPr sz="2400" spc="-15" dirty="0">
                <a:latin typeface="Calibri"/>
                <a:cs typeface="Calibri"/>
              </a:rPr>
              <a:t>data</a:t>
            </a:r>
            <a:r>
              <a:rPr sz="2400" spc="465" dirty="0">
                <a:latin typeface="Calibri"/>
                <a:cs typeface="Calibri"/>
              </a:rPr>
              <a:t> </a:t>
            </a:r>
            <a:r>
              <a:rPr sz="2400" dirty="0">
                <a:latin typeface="Calibri"/>
                <a:cs typeface="Calibri"/>
              </a:rPr>
              <a:t>is</a:t>
            </a:r>
            <a:r>
              <a:rPr sz="2400" spc="440" dirty="0">
                <a:latin typeface="Calibri"/>
                <a:cs typeface="Calibri"/>
              </a:rPr>
              <a:t> </a:t>
            </a:r>
            <a:r>
              <a:rPr sz="2400" spc="-15" dirty="0">
                <a:latin typeface="Calibri"/>
                <a:cs typeface="Calibri"/>
              </a:rPr>
              <a:t>transmitted</a:t>
            </a:r>
            <a:r>
              <a:rPr sz="2400" spc="475" dirty="0">
                <a:latin typeface="Calibri"/>
                <a:cs typeface="Calibri"/>
              </a:rPr>
              <a:t> </a:t>
            </a:r>
            <a:r>
              <a:rPr sz="2400" dirty="0">
                <a:solidFill>
                  <a:srgbClr val="FF0000"/>
                </a:solidFill>
                <a:latin typeface="Calibri"/>
                <a:cs typeface="Calibri"/>
              </a:rPr>
              <a:t>in</a:t>
            </a:r>
            <a:r>
              <a:rPr sz="2400" spc="445" dirty="0">
                <a:solidFill>
                  <a:srgbClr val="FF0000"/>
                </a:solidFill>
                <a:latin typeface="Calibri"/>
                <a:cs typeface="Calibri"/>
              </a:rPr>
              <a:t> </a:t>
            </a:r>
            <a:r>
              <a:rPr sz="2400" dirty="0">
                <a:solidFill>
                  <a:srgbClr val="FF0000"/>
                </a:solidFill>
                <a:latin typeface="Calibri"/>
                <a:cs typeface="Calibri"/>
              </a:rPr>
              <a:t>one</a:t>
            </a:r>
            <a:endParaRPr sz="2400">
              <a:latin typeface="Calibri"/>
              <a:cs typeface="Calibri"/>
            </a:endParaRPr>
          </a:p>
          <a:p>
            <a:pPr marL="356870" algn="just">
              <a:lnSpc>
                <a:spcPct val="100000"/>
              </a:lnSpc>
              <a:spcBef>
                <a:spcPts val="5"/>
              </a:spcBef>
            </a:pPr>
            <a:r>
              <a:rPr sz="2400" spc="-5" dirty="0">
                <a:solidFill>
                  <a:srgbClr val="FF0000"/>
                </a:solidFill>
                <a:latin typeface="Calibri"/>
                <a:cs typeface="Calibri"/>
              </a:rPr>
              <a:t>direction</a:t>
            </a:r>
            <a:r>
              <a:rPr sz="2400" spc="-70" dirty="0">
                <a:solidFill>
                  <a:srgbClr val="FF0000"/>
                </a:solidFill>
                <a:latin typeface="Calibri"/>
                <a:cs typeface="Calibri"/>
              </a:rPr>
              <a:t> </a:t>
            </a:r>
            <a:r>
              <a:rPr sz="2400" spc="-35" dirty="0">
                <a:solidFill>
                  <a:srgbClr val="FF0000"/>
                </a:solidFill>
                <a:latin typeface="Calibri"/>
                <a:cs typeface="Calibri"/>
              </a:rPr>
              <a:t>only.</a:t>
            </a:r>
            <a:endParaRPr sz="2400">
              <a:latin typeface="Calibri"/>
              <a:cs typeface="Calibri"/>
            </a:endParaRPr>
          </a:p>
          <a:p>
            <a:pPr marL="356870" marR="5080" indent="-344805" algn="just">
              <a:lnSpc>
                <a:spcPct val="100000"/>
              </a:lnSpc>
              <a:spcBef>
                <a:spcPts val="575"/>
              </a:spcBef>
              <a:buFont typeface="Arial MT"/>
              <a:buChar char="•"/>
              <a:tabLst>
                <a:tab pos="357505" algn="l"/>
              </a:tabLst>
            </a:pPr>
            <a:r>
              <a:rPr sz="2400" dirty="0">
                <a:solidFill>
                  <a:srgbClr val="FF0000"/>
                </a:solidFill>
                <a:latin typeface="Calibri"/>
                <a:cs typeface="Calibri"/>
              </a:rPr>
              <a:t>No </a:t>
            </a:r>
            <a:r>
              <a:rPr sz="2400" spc="-15" dirty="0">
                <a:solidFill>
                  <a:srgbClr val="FF0000"/>
                </a:solidFill>
                <a:latin typeface="Calibri"/>
                <a:cs typeface="Calibri"/>
              </a:rPr>
              <a:t>error </a:t>
            </a:r>
            <a:r>
              <a:rPr sz="2400" spc="-10" dirty="0">
                <a:solidFill>
                  <a:srgbClr val="FF0000"/>
                </a:solidFill>
                <a:latin typeface="Calibri"/>
                <a:cs typeface="Calibri"/>
              </a:rPr>
              <a:t>occurs</a:t>
            </a:r>
            <a:r>
              <a:rPr sz="2400" spc="-10" dirty="0">
                <a:latin typeface="Calibri"/>
                <a:cs typeface="Calibri"/>
              </a:rPr>
              <a:t>; </a:t>
            </a:r>
            <a:r>
              <a:rPr sz="2400" spc="5" dirty="0">
                <a:latin typeface="Calibri"/>
                <a:cs typeface="Calibri"/>
              </a:rPr>
              <a:t>the </a:t>
            </a:r>
            <a:r>
              <a:rPr sz="2400" spc="-10" dirty="0">
                <a:latin typeface="Calibri"/>
                <a:cs typeface="Calibri"/>
              </a:rPr>
              <a:t>receiver can </a:t>
            </a:r>
            <a:r>
              <a:rPr sz="2400" spc="-5" dirty="0">
                <a:latin typeface="Calibri"/>
                <a:cs typeface="Calibri"/>
              </a:rPr>
              <a:t>only </a:t>
            </a:r>
            <a:r>
              <a:rPr sz="2400" spc="-10" dirty="0">
                <a:latin typeface="Calibri"/>
                <a:cs typeface="Calibri"/>
              </a:rPr>
              <a:t>process </a:t>
            </a:r>
            <a:r>
              <a:rPr sz="2400" spc="5" dirty="0">
                <a:latin typeface="Calibri"/>
                <a:cs typeface="Calibri"/>
              </a:rPr>
              <a:t>the </a:t>
            </a:r>
            <a:r>
              <a:rPr sz="2400" spc="-10" dirty="0">
                <a:latin typeface="Calibri"/>
                <a:cs typeface="Calibri"/>
              </a:rPr>
              <a:t>received </a:t>
            </a:r>
            <a:r>
              <a:rPr sz="2400" spc="-5" dirty="0">
                <a:latin typeface="Calibri"/>
                <a:cs typeface="Calibri"/>
              </a:rPr>
              <a:t> </a:t>
            </a:r>
            <a:r>
              <a:rPr sz="2400" spc="-15" dirty="0">
                <a:latin typeface="Calibri"/>
                <a:cs typeface="Calibri"/>
              </a:rPr>
              <a:t>information </a:t>
            </a:r>
            <a:r>
              <a:rPr sz="2400" spc="-25" dirty="0">
                <a:latin typeface="Calibri"/>
                <a:cs typeface="Calibri"/>
              </a:rPr>
              <a:t>at </a:t>
            </a:r>
            <a:r>
              <a:rPr sz="2400" spc="-5" dirty="0">
                <a:solidFill>
                  <a:srgbClr val="FF0000"/>
                </a:solidFill>
                <a:latin typeface="Calibri"/>
                <a:cs typeface="Calibri"/>
              </a:rPr>
              <a:t>finite </a:t>
            </a:r>
            <a:r>
              <a:rPr sz="2400" spc="-30" dirty="0">
                <a:solidFill>
                  <a:srgbClr val="FF0000"/>
                </a:solidFill>
                <a:latin typeface="Calibri"/>
                <a:cs typeface="Calibri"/>
              </a:rPr>
              <a:t>rate</a:t>
            </a:r>
            <a:r>
              <a:rPr sz="2400" spc="-30" dirty="0">
                <a:latin typeface="Calibri"/>
                <a:cs typeface="Calibri"/>
              </a:rPr>
              <a:t>. </a:t>
            </a:r>
            <a:r>
              <a:rPr sz="2400" dirty="0">
                <a:latin typeface="Calibri"/>
                <a:cs typeface="Calibri"/>
              </a:rPr>
              <a:t>These </a:t>
            </a:r>
            <a:r>
              <a:rPr sz="2400" spc="-5" dirty="0">
                <a:latin typeface="Calibri"/>
                <a:cs typeface="Calibri"/>
              </a:rPr>
              <a:t>assumptions imply </a:t>
            </a:r>
            <a:r>
              <a:rPr sz="2400" spc="-10" dirty="0">
                <a:latin typeface="Calibri"/>
                <a:cs typeface="Calibri"/>
              </a:rPr>
              <a:t>that </a:t>
            </a:r>
            <a:r>
              <a:rPr sz="2400" spc="10" dirty="0">
                <a:latin typeface="Calibri"/>
                <a:cs typeface="Calibri"/>
              </a:rPr>
              <a:t>the </a:t>
            </a:r>
            <a:r>
              <a:rPr sz="2400" spc="15" dirty="0">
                <a:latin typeface="Calibri"/>
                <a:cs typeface="Calibri"/>
              </a:rPr>
              <a:t> </a:t>
            </a:r>
            <a:r>
              <a:rPr sz="2400" spc="-15" dirty="0">
                <a:latin typeface="Calibri"/>
                <a:cs typeface="Calibri"/>
              </a:rPr>
              <a:t>transmitter</a:t>
            </a:r>
            <a:r>
              <a:rPr sz="2400" spc="-10" dirty="0">
                <a:latin typeface="Calibri"/>
                <a:cs typeface="Calibri"/>
              </a:rPr>
              <a:t> cannot</a:t>
            </a:r>
            <a:r>
              <a:rPr sz="2400" spc="-5" dirty="0">
                <a:latin typeface="Calibri"/>
                <a:cs typeface="Calibri"/>
              </a:rPr>
              <a:t> </a:t>
            </a:r>
            <a:r>
              <a:rPr sz="2400" spc="-10" dirty="0">
                <a:latin typeface="Calibri"/>
                <a:cs typeface="Calibri"/>
              </a:rPr>
              <a:t>send</a:t>
            </a:r>
            <a:r>
              <a:rPr sz="2400" spc="-5" dirty="0">
                <a:latin typeface="Calibri"/>
                <a:cs typeface="Calibri"/>
              </a:rPr>
              <a:t> </a:t>
            </a:r>
            <a:r>
              <a:rPr sz="2400" spc="-10" dirty="0">
                <a:latin typeface="Calibri"/>
                <a:cs typeface="Calibri"/>
              </a:rPr>
              <a:t>frames</a:t>
            </a:r>
            <a:r>
              <a:rPr sz="2400" spc="-5" dirty="0">
                <a:latin typeface="Calibri"/>
                <a:cs typeface="Calibri"/>
              </a:rPr>
              <a:t> </a:t>
            </a:r>
            <a:r>
              <a:rPr sz="2400" spc="-15" dirty="0">
                <a:latin typeface="Calibri"/>
                <a:cs typeface="Calibri"/>
              </a:rPr>
              <a:t>at</a:t>
            </a:r>
            <a:r>
              <a:rPr sz="2400" spc="-10" dirty="0">
                <a:latin typeface="Calibri"/>
                <a:cs typeface="Calibri"/>
              </a:rPr>
              <a:t> </a:t>
            </a:r>
            <a:r>
              <a:rPr sz="2400" spc="-25" dirty="0">
                <a:latin typeface="Calibri"/>
                <a:cs typeface="Calibri"/>
              </a:rPr>
              <a:t>rate</a:t>
            </a:r>
            <a:r>
              <a:rPr sz="2400" spc="-20" dirty="0">
                <a:latin typeface="Calibri"/>
                <a:cs typeface="Calibri"/>
              </a:rPr>
              <a:t> faster</a:t>
            </a:r>
            <a:r>
              <a:rPr sz="2400" spc="505" dirty="0">
                <a:latin typeface="Calibri"/>
                <a:cs typeface="Calibri"/>
              </a:rPr>
              <a:t> </a:t>
            </a:r>
            <a:r>
              <a:rPr sz="2400" spc="-5" dirty="0">
                <a:latin typeface="Calibri"/>
                <a:cs typeface="Calibri"/>
              </a:rPr>
              <a:t>than</a:t>
            </a:r>
            <a:r>
              <a:rPr sz="2400" spc="530" dirty="0">
                <a:latin typeface="Calibri"/>
                <a:cs typeface="Calibri"/>
              </a:rPr>
              <a:t> </a:t>
            </a:r>
            <a:r>
              <a:rPr sz="2400" spc="10" dirty="0">
                <a:latin typeface="Calibri"/>
                <a:cs typeface="Calibri"/>
              </a:rPr>
              <a:t>the </a:t>
            </a:r>
            <a:r>
              <a:rPr sz="2400" spc="15" dirty="0">
                <a:latin typeface="Calibri"/>
                <a:cs typeface="Calibri"/>
              </a:rPr>
              <a:t> </a:t>
            </a:r>
            <a:r>
              <a:rPr sz="2400" spc="-10" dirty="0">
                <a:latin typeface="Calibri"/>
                <a:cs typeface="Calibri"/>
              </a:rPr>
              <a:t>receiver </a:t>
            </a:r>
            <a:r>
              <a:rPr sz="2400" spc="-15" dirty="0">
                <a:latin typeface="Calibri"/>
                <a:cs typeface="Calibri"/>
              </a:rPr>
              <a:t>can</a:t>
            </a:r>
            <a:r>
              <a:rPr sz="2400" spc="20" dirty="0">
                <a:latin typeface="Calibri"/>
                <a:cs typeface="Calibri"/>
              </a:rPr>
              <a:t> </a:t>
            </a:r>
            <a:r>
              <a:rPr sz="2400" spc="-10" dirty="0">
                <a:latin typeface="Calibri"/>
                <a:cs typeface="Calibri"/>
              </a:rPr>
              <a:t>process </a:t>
            </a:r>
            <a:r>
              <a:rPr sz="2400" dirty="0">
                <a:latin typeface="Calibri"/>
                <a:cs typeface="Calibri"/>
              </a:rPr>
              <a:t>them.</a:t>
            </a:r>
            <a:endParaRPr sz="2400">
              <a:latin typeface="Calibri"/>
              <a:cs typeface="Calibri"/>
            </a:endParaRPr>
          </a:p>
          <a:p>
            <a:pPr marL="356870" marR="7620" indent="-344805" algn="just">
              <a:lnSpc>
                <a:spcPct val="100000"/>
              </a:lnSpc>
              <a:spcBef>
                <a:spcPts val="585"/>
              </a:spcBef>
              <a:buFont typeface="Arial MT"/>
              <a:buChar char="•"/>
              <a:tabLst>
                <a:tab pos="357505" algn="l"/>
              </a:tabLst>
            </a:pPr>
            <a:r>
              <a:rPr sz="2400" dirty="0">
                <a:latin typeface="Calibri"/>
                <a:cs typeface="Calibri"/>
              </a:rPr>
              <a:t>The </a:t>
            </a:r>
            <a:r>
              <a:rPr sz="2400" spc="-10" dirty="0">
                <a:latin typeface="Calibri"/>
                <a:cs typeface="Calibri"/>
              </a:rPr>
              <a:t>main problem here </a:t>
            </a:r>
            <a:r>
              <a:rPr sz="2400" dirty="0">
                <a:latin typeface="Calibri"/>
                <a:cs typeface="Calibri"/>
              </a:rPr>
              <a:t>is </a:t>
            </a:r>
            <a:r>
              <a:rPr sz="2400" spc="-10" dirty="0">
                <a:latin typeface="Calibri"/>
                <a:cs typeface="Calibri"/>
              </a:rPr>
              <a:t>how to </a:t>
            </a:r>
            <a:r>
              <a:rPr sz="2400" spc="-15" dirty="0">
                <a:latin typeface="Calibri"/>
                <a:cs typeface="Calibri"/>
              </a:rPr>
              <a:t>prevent </a:t>
            </a:r>
            <a:r>
              <a:rPr sz="2400" spc="5" dirty="0">
                <a:latin typeface="Calibri"/>
                <a:cs typeface="Calibri"/>
              </a:rPr>
              <a:t>the </a:t>
            </a:r>
            <a:r>
              <a:rPr sz="2400" dirty="0">
                <a:latin typeface="Calibri"/>
                <a:cs typeface="Calibri"/>
              </a:rPr>
              <a:t>sender </a:t>
            </a:r>
            <a:r>
              <a:rPr sz="2400" spc="-15" dirty="0">
                <a:latin typeface="Calibri"/>
                <a:cs typeface="Calibri"/>
              </a:rPr>
              <a:t>from </a:t>
            </a:r>
            <a:r>
              <a:rPr sz="2400" spc="-10" dirty="0">
                <a:latin typeface="Calibri"/>
                <a:cs typeface="Calibri"/>
              </a:rPr>
              <a:t> </a:t>
            </a:r>
            <a:r>
              <a:rPr sz="2400" dirty="0">
                <a:latin typeface="Calibri"/>
                <a:cs typeface="Calibri"/>
              </a:rPr>
              <a:t>flooding</a:t>
            </a:r>
            <a:r>
              <a:rPr sz="2400" spc="-65" dirty="0">
                <a:latin typeface="Calibri"/>
                <a:cs typeface="Calibri"/>
              </a:rPr>
              <a:t> </a:t>
            </a:r>
            <a:r>
              <a:rPr sz="2400" spc="5" dirty="0">
                <a:latin typeface="Calibri"/>
                <a:cs typeface="Calibri"/>
              </a:rPr>
              <a:t>the</a:t>
            </a:r>
            <a:r>
              <a:rPr sz="2400" spc="-10" dirty="0">
                <a:latin typeface="Calibri"/>
                <a:cs typeface="Calibri"/>
              </a:rPr>
              <a:t> </a:t>
            </a:r>
            <a:r>
              <a:rPr sz="2400" spc="-35" dirty="0">
                <a:latin typeface="Calibri"/>
                <a:cs typeface="Calibri"/>
              </a:rPr>
              <a:t>receiver.</a:t>
            </a:r>
            <a:endParaRPr sz="2400">
              <a:latin typeface="Calibri"/>
              <a:cs typeface="Calibri"/>
            </a:endParaRPr>
          </a:p>
          <a:p>
            <a:pPr marL="356870" marR="5080" indent="-344805" algn="just">
              <a:lnSpc>
                <a:spcPct val="100000"/>
              </a:lnSpc>
              <a:spcBef>
                <a:spcPts val="575"/>
              </a:spcBef>
              <a:buFont typeface="Arial MT"/>
              <a:buChar char="•"/>
              <a:tabLst>
                <a:tab pos="357505" algn="l"/>
              </a:tabLst>
            </a:pPr>
            <a:r>
              <a:rPr sz="2400" dirty="0">
                <a:latin typeface="Calibri"/>
                <a:cs typeface="Calibri"/>
              </a:rPr>
              <a:t>The </a:t>
            </a:r>
            <a:r>
              <a:rPr sz="2400" spc="-15" dirty="0">
                <a:latin typeface="Calibri"/>
                <a:cs typeface="Calibri"/>
              </a:rPr>
              <a:t>general </a:t>
            </a:r>
            <a:r>
              <a:rPr sz="2400" spc="-10" dirty="0">
                <a:latin typeface="Calibri"/>
                <a:cs typeface="Calibri"/>
              </a:rPr>
              <a:t>solution </a:t>
            </a:r>
            <a:r>
              <a:rPr sz="2400" spc="-20" dirty="0">
                <a:latin typeface="Calibri"/>
                <a:cs typeface="Calibri"/>
              </a:rPr>
              <a:t>for </a:t>
            </a:r>
            <a:r>
              <a:rPr sz="2400" spc="-5" dirty="0">
                <a:latin typeface="Calibri"/>
                <a:cs typeface="Calibri"/>
              </a:rPr>
              <a:t>this </a:t>
            </a:r>
            <a:r>
              <a:rPr sz="2400" spc="-10" dirty="0">
                <a:latin typeface="Calibri"/>
                <a:cs typeface="Calibri"/>
              </a:rPr>
              <a:t>problem </a:t>
            </a:r>
            <a:r>
              <a:rPr sz="2400" dirty="0">
                <a:latin typeface="Calibri"/>
                <a:cs typeface="Calibri"/>
              </a:rPr>
              <a:t>is </a:t>
            </a:r>
            <a:r>
              <a:rPr sz="2400" spc="-10" dirty="0">
                <a:latin typeface="Calibri"/>
                <a:cs typeface="Calibri"/>
              </a:rPr>
              <a:t>to </a:t>
            </a:r>
            <a:r>
              <a:rPr sz="2400" spc="-20" dirty="0">
                <a:latin typeface="Calibri"/>
                <a:cs typeface="Calibri"/>
              </a:rPr>
              <a:t>have </a:t>
            </a:r>
            <a:r>
              <a:rPr sz="2400" spc="-5" dirty="0">
                <a:latin typeface="Calibri"/>
                <a:cs typeface="Calibri"/>
              </a:rPr>
              <a:t>the </a:t>
            </a:r>
            <a:r>
              <a:rPr sz="2400" spc="-10" dirty="0">
                <a:latin typeface="Calibri"/>
                <a:cs typeface="Calibri"/>
              </a:rPr>
              <a:t>receiver </a:t>
            </a:r>
            <a:r>
              <a:rPr sz="2400" spc="-5" dirty="0">
                <a:latin typeface="Calibri"/>
                <a:cs typeface="Calibri"/>
              </a:rPr>
              <a:t> send</a:t>
            </a:r>
            <a:r>
              <a:rPr sz="2400" dirty="0">
                <a:latin typeface="Calibri"/>
                <a:cs typeface="Calibri"/>
              </a:rPr>
              <a:t> </a:t>
            </a:r>
            <a:r>
              <a:rPr sz="2400" spc="-10" dirty="0">
                <a:latin typeface="Calibri"/>
                <a:cs typeface="Calibri"/>
              </a:rPr>
              <a:t>some</a:t>
            </a:r>
            <a:r>
              <a:rPr sz="2400" spc="-5" dirty="0">
                <a:latin typeface="Calibri"/>
                <a:cs typeface="Calibri"/>
              </a:rPr>
              <a:t> </a:t>
            </a:r>
            <a:r>
              <a:rPr sz="2400" spc="-10" dirty="0">
                <a:latin typeface="Calibri"/>
                <a:cs typeface="Calibri"/>
              </a:rPr>
              <a:t>sort</a:t>
            </a:r>
            <a:r>
              <a:rPr sz="2400" spc="-5" dirty="0">
                <a:latin typeface="Calibri"/>
                <a:cs typeface="Calibri"/>
              </a:rPr>
              <a:t> </a:t>
            </a:r>
            <a:r>
              <a:rPr sz="2400" spc="-10" dirty="0">
                <a:latin typeface="Calibri"/>
                <a:cs typeface="Calibri"/>
              </a:rPr>
              <a:t>of</a:t>
            </a:r>
            <a:r>
              <a:rPr sz="2400" spc="-5" dirty="0">
                <a:latin typeface="Calibri"/>
                <a:cs typeface="Calibri"/>
              </a:rPr>
              <a:t> </a:t>
            </a:r>
            <a:r>
              <a:rPr sz="2400" spc="-10" dirty="0">
                <a:solidFill>
                  <a:srgbClr val="FF0000"/>
                </a:solidFill>
                <a:latin typeface="Calibri"/>
                <a:cs typeface="Calibri"/>
              </a:rPr>
              <a:t>feedback</a:t>
            </a:r>
            <a:r>
              <a:rPr sz="2400" spc="-5" dirty="0">
                <a:solidFill>
                  <a:srgbClr val="FF0000"/>
                </a:solidFill>
                <a:latin typeface="Calibri"/>
                <a:cs typeface="Calibri"/>
              </a:rPr>
              <a:t> </a:t>
            </a:r>
            <a:r>
              <a:rPr sz="2400" spc="-20" dirty="0">
                <a:solidFill>
                  <a:srgbClr val="FF0000"/>
                </a:solidFill>
                <a:latin typeface="Calibri"/>
                <a:cs typeface="Calibri"/>
              </a:rPr>
              <a:t>to</a:t>
            </a:r>
            <a:r>
              <a:rPr sz="2400" spc="-15" dirty="0">
                <a:solidFill>
                  <a:srgbClr val="FF0000"/>
                </a:solidFill>
                <a:latin typeface="Calibri"/>
                <a:cs typeface="Calibri"/>
              </a:rPr>
              <a:t> </a:t>
            </a:r>
            <a:r>
              <a:rPr sz="2400" spc="-35" dirty="0">
                <a:solidFill>
                  <a:srgbClr val="FF0000"/>
                </a:solidFill>
                <a:latin typeface="Calibri"/>
                <a:cs typeface="Calibri"/>
              </a:rPr>
              <a:t>sender,</a:t>
            </a:r>
            <a:r>
              <a:rPr sz="2400" spc="-30" dirty="0">
                <a:solidFill>
                  <a:srgbClr val="FF0000"/>
                </a:solidFill>
                <a:latin typeface="Calibri"/>
                <a:cs typeface="Calibri"/>
              </a:rPr>
              <a:t> </a:t>
            </a:r>
            <a:r>
              <a:rPr sz="2400" spc="5" dirty="0">
                <a:latin typeface="Calibri"/>
                <a:cs typeface="Calibri"/>
              </a:rPr>
              <a:t>the</a:t>
            </a:r>
            <a:r>
              <a:rPr sz="2400" spc="10" dirty="0">
                <a:latin typeface="Calibri"/>
                <a:cs typeface="Calibri"/>
              </a:rPr>
              <a:t> </a:t>
            </a:r>
            <a:r>
              <a:rPr sz="2400" spc="-15" dirty="0">
                <a:latin typeface="Calibri"/>
                <a:cs typeface="Calibri"/>
              </a:rPr>
              <a:t>process</a:t>
            </a:r>
            <a:r>
              <a:rPr sz="2400" spc="509" dirty="0">
                <a:latin typeface="Calibri"/>
                <a:cs typeface="Calibri"/>
              </a:rPr>
              <a:t> </a:t>
            </a:r>
            <a:r>
              <a:rPr sz="2400" dirty="0">
                <a:latin typeface="Calibri"/>
                <a:cs typeface="Calibri"/>
              </a:rPr>
              <a:t>is</a:t>
            </a:r>
            <a:r>
              <a:rPr sz="2400" spc="545" dirty="0">
                <a:latin typeface="Calibri"/>
                <a:cs typeface="Calibri"/>
              </a:rPr>
              <a:t> </a:t>
            </a:r>
            <a:r>
              <a:rPr sz="2400" dirty="0">
                <a:latin typeface="Calibri"/>
                <a:cs typeface="Calibri"/>
              </a:rPr>
              <a:t>as </a:t>
            </a:r>
            <a:r>
              <a:rPr sz="2400" spc="5" dirty="0">
                <a:latin typeface="Calibri"/>
                <a:cs typeface="Calibri"/>
              </a:rPr>
              <a:t> </a:t>
            </a:r>
            <a:r>
              <a:rPr sz="2400" spc="-15" dirty="0">
                <a:latin typeface="Calibri"/>
                <a:cs typeface="Calibri"/>
              </a:rPr>
              <a:t>follows</a:t>
            </a:r>
            <a:r>
              <a:rPr sz="2400" spc="-40" dirty="0">
                <a:latin typeface="Calibri"/>
                <a:cs typeface="Calibri"/>
              </a:rPr>
              <a:t> </a:t>
            </a:r>
            <a:r>
              <a:rPr sz="2400" dirty="0">
                <a:latin typeface="Calibri"/>
                <a:cs typeface="Calibri"/>
              </a:rPr>
              <a:t>−</a:t>
            </a:r>
            <a:endParaRPr sz="24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6938" y="267969"/>
            <a:ext cx="5328285" cy="512445"/>
          </a:xfrm>
          <a:prstGeom prst="rect">
            <a:avLst/>
          </a:prstGeom>
        </p:spPr>
        <p:txBody>
          <a:bodyPr vert="horz" wrap="square" lIns="0" tIns="11430" rIns="0" bIns="0" rtlCol="0">
            <a:spAutoFit/>
          </a:bodyPr>
          <a:lstStyle/>
          <a:p>
            <a:pPr marL="12700">
              <a:lnSpc>
                <a:spcPct val="100000"/>
              </a:lnSpc>
              <a:spcBef>
                <a:spcPts val="90"/>
              </a:spcBef>
            </a:pPr>
            <a:r>
              <a:rPr spc="-15" dirty="0"/>
              <a:t>Simplex</a:t>
            </a:r>
            <a:r>
              <a:rPr dirty="0"/>
              <a:t> </a:t>
            </a:r>
            <a:r>
              <a:rPr spc="-10" dirty="0"/>
              <a:t>Stop</a:t>
            </a:r>
            <a:r>
              <a:rPr dirty="0"/>
              <a:t> </a:t>
            </a:r>
            <a:r>
              <a:rPr spc="-5" dirty="0"/>
              <a:t>and</a:t>
            </a:r>
            <a:r>
              <a:rPr spc="-20" dirty="0"/>
              <a:t> </a:t>
            </a:r>
            <a:r>
              <a:rPr spc="-30" dirty="0"/>
              <a:t>Wait</a:t>
            </a:r>
            <a:r>
              <a:rPr spc="-10" dirty="0"/>
              <a:t> </a:t>
            </a:r>
            <a:r>
              <a:rPr spc="-20" dirty="0"/>
              <a:t>protocol</a:t>
            </a:r>
          </a:p>
        </p:txBody>
      </p:sp>
      <p:sp>
        <p:nvSpPr>
          <p:cNvPr id="3" name="object 3"/>
          <p:cNvSpPr txBox="1"/>
          <p:nvPr/>
        </p:nvSpPr>
        <p:spPr>
          <a:xfrm>
            <a:off x="536244" y="886714"/>
            <a:ext cx="8079740" cy="5111750"/>
          </a:xfrm>
          <a:prstGeom prst="rect">
            <a:avLst/>
          </a:prstGeom>
        </p:spPr>
        <p:txBody>
          <a:bodyPr vert="horz" wrap="square" lIns="0" tIns="48895" rIns="0" bIns="0" rtlCol="0">
            <a:spAutoFit/>
          </a:bodyPr>
          <a:lstStyle/>
          <a:p>
            <a:pPr marL="356870" marR="5080" indent="-344805" algn="just">
              <a:lnSpc>
                <a:spcPct val="90100"/>
              </a:lnSpc>
              <a:spcBef>
                <a:spcPts val="385"/>
              </a:spcBef>
              <a:buFont typeface="Arial MT"/>
              <a:buChar char="•"/>
              <a:tabLst>
                <a:tab pos="357505" algn="l"/>
              </a:tabLst>
            </a:pPr>
            <a:r>
              <a:rPr sz="2400" b="1" spc="-5" dirty="0">
                <a:latin typeface="Calibri"/>
                <a:cs typeface="Calibri"/>
              </a:rPr>
              <a:t>Step1</a:t>
            </a:r>
            <a:r>
              <a:rPr sz="2400" b="1" dirty="0">
                <a:latin typeface="Calibri"/>
                <a:cs typeface="Calibri"/>
              </a:rPr>
              <a:t> </a:t>
            </a:r>
            <a:r>
              <a:rPr sz="2400" dirty="0">
                <a:latin typeface="Calibri"/>
                <a:cs typeface="Calibri"/>
              </a:rPr>
              <a:t>− The </a:t>
            </a:r>
            <a:r>
              <a:rPr sz="2400" spc="-10" dirty="0">
                <a:latin typeface="Calibri"/>
                <a:cs typeface="Calibri"/>
              </a:rPr>
              <a:t>receiver</a:t>
            </a:r>
            <a:r>
              <a:rPr sz="2400" spc="-5" dirty="0">
                <a:latin typeface="Calibri"/>
                <a:cs typeface="Calibri"/>
              </a:rPr>
              <a:t> </a:t>
            </a:r>
            <a:r>
              <a:rPr sz="2400" dirty="0">
                <a:latin typeface="Calibri"/>
                <a:cs typeface="Calibri"/>
              </a:rPr>
              <a:t>send </a:t>
            </a:r>
            <a:r>
              <a:rPr sz="2400" spc="5" dirty="0">
                <a:latin typeface="Calibri"/>
                <a:cs typeface="Calibri"/>
              </a:rPr>
              <a:t>the </a:t>
            </a:r>
            <a:r>
              <a:rPr sz="2400" spc="-10" dirty="0">
                <a:latin typeface="Calibri"/>
                <a:cs typeface="Calibri"/>
              </a:rPr>
              <a:t>acknowledgement </a:t>
            </a:r>
            <a:r>
              <a:rPr sz="2400" spc="-15" dirty="0">
                <a:latin typeface="Calibri"/>
                <a:cs typeface="Calibri"/>
              </a:rPr>
              <a:t>frame</a:t>
            </a:r>
            <a:r>
              <a:rPr sz="2400" spc="509" dirty="0">
                <a:latin typeface="Calibri"/>
                <a:cs typeface="Calibri"/>
              </a:rPr>
              <a:t> </a:t>
            </a:r>
            <a:r>
              <a:rPr sz="2400" dirty="0">
                <a:latin typeface="Calibri"/>
                <a:cs typeface="Calibri"/>
              </a:rPr>
              <a:t>back </a:t>
            </a:r>
            <a:r>
              <a:rPr sz="2400" spc="-530" dirty="0">
                <a:latin typeface="Calibri"/>
                <a:cs typeface="Calibri"/>
              </a:rPr>
              <a:t> </a:t>
            </a:r>
            <a:r>
              <a:rPr sz="2400" spc="-10" dirty="0">
                <a:latin typeface="Calibri"/>
                <a:cs typeface="Calibri"/>
              </a:rPr>
              <a:t>to </a:t>
            </a:r>
            <a:r>
              <a:rPr sz="2400" spc="5" dirty="0">
                <a:latin typeface="Calibri"/>
                <a:cs typeface="Calibri"/>
              </a:rPr>
              <a:t>the </a:t>
            </a:r>
            <a:r>
              <a:rPr sz="2400" spc="-5" dirty="0">
                <a:latin typeface="Calibri"/>
                <a:cs typeface="Calibri"/>
              </a:rPr>
              <a:t>sender </a:t>
            </a:r>
            <a:r>
              <a:rPr sz="2400" dirty="0">
                <a:latin typeface="Calibri"/>
                <a:cs typeface="Calibri"/>
              </a:rPr>
              <a:t>telling </a:t>
            </a:r>
            <a:r>
              <a:rPr sz="2400" spc="5" dirty="0">
                <a:latin typeface="Calibri"/>
                <a:cs typeface="Calibri"/>
              </a:rPr>
              <a:t>the </a:t>
            </a:r>
            <a:r>
              <a:rPr sz="2400" spc="-5" dirty="0">
                <a:latin typeface="Calibri"/>
                <a:cs typeface="Calibri"/>
              </a:rPr>
              <a:t>sender </a:t>
            </a:r>
            <a:r>
              <a:rPr sz="2400" spc="-10" dirty="0">
                <a:latin typeface="Calibri"/>
                <a:cs typeface="Calibri"/>
              </a:rPr>
              <a:t>that </a:t>
            </a:r>
            <a:r>
              <a:rPr sz="2400" dirty="0">
                <a:latin typeface="Calibri"/>
                <a:cs typeface="Calibri"/>
              </a:rPr>
              <a:t>the </a:t>
            </a:r>
            <a:r>
              <a:rPr sz="2400" spc="-10" dirty="0">
                <a:latin typeface="Calibri"/>
                <a:cs typeface="Calibri"/>
              </a:rPr>
              <a:t>last received </a:t>
            </a:r>
            <a:r>
              <a:rPr sz="2400" spc="-15" dirty="0">
                <a:latin typeface="Calibri"/>
                <a:cs typeface="Calibri"/>
              </a:rPr>
              <a:t>frame </a:t>
            </a:r>
            <a:r>
              <a:rPr sz="2400" spc="-10" dirty="0">
                <a:latin typeface="Calibri"/>
                <a:cs typeface="Calibri"/>
              </a:rPr>
              <a:t> </a:t>
            </a:r>
            <a:r>
              <a:rPr sz="2400" dirty="0">
                <a:latin typeface="Calibri"/>
                <a:cs typeface="Calibri"/>
              </a:rPr>
              <a:t>has</a:t>
            </a:r>
            <a:r>
              <a:rPr sz="2400" spc="-15" dirty="0">
                <a:latin typeface="Calibri"/>
                <a:cs typeface="Calibri"/>
              </a:rPr>
              <a:t> </a:t>
            </a:r>
            <a:r>
              <a:rPr sz="2400" dirty="0">
                <a:latin typeface="Calibri"/>
                <a:cs typeface="Calibri"/>
              </a:rPr>
              <a:t>been </a:t>
            </a:r>
            <a:r>
              <a:rPr sz="2400" spc="-5" dirty="0">
                <a:latin typeface="Calibri"/>
                <a:cs typeface="Calibri"/>
              </a:rPr>
              <a:t>processed</a:t>
            </a:r>
            <a:r>
              <a:rPr sz="2400" spc="-3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passed</a:t>
            </a:r>
            <a:r>
              <a:rPr sz="2400" spc="-10" dirty="0">
                <a:latin typeface="Calibri"/>
                <a:cs typeface="Calibri"/>
              </a:rPr>
              <a:t> to</a:t>
            </a:r>
            <a:r>
              <a:rPr sz="2400" spc="-35" dirty="0">
                <a:latin typeface="Calibri"/>
                <a:cs typeface="Calibri"/>
              </a:rPr>
              <a:t> </a:t>
            </a:r>
            <a:r>
              <a:rPr sz="2400" spc="5" dirty="0">
                <a:latin typeface="Calibri"/>
                <a:cs typeface="Calibri"/>
              </a:rPr>
              <a:t>the</a:t>
            </a:r>
            <a:r>
              <a:rPr sz="2400" spc="-35" dirty="0">
                <a:latin typeface="Calibri"/>
                <a:cs typeface="Calibri"/>
              </a:rPr>
              <a:t> </a:t>
            </a:r>
            <a:r>
              <a:rPr sz="2400" dirty="0">
                <a:latin typeface="Calibri"/>
                <a:cs typeface="Calibri"/>
              </a:rPr>
              <a:t>host.</a:t>
            </a:r>
            <a:endParaRPr sz="2400">
              <a:latin typeface="Calibri"/>
              <a:cs typeface="Calibri"/>
            </a:endParaRPr>
          </a:p>
          <a:p>
            <a:pPr>
              <a:lnSpc>
                <a:spcPct val="100000"/>
              </a:lnSpc>
              <a:spcBef>
                <a:spcPts val="40"/>
              </a:spcBef>
              <a:buFont typeface="Arial MT"/>
              <a:buChar char="•"/>
            </a:pPr>
            <a:endParaRPr sz="2800">
              <a:latin typeface="Calibri"/>
              <a:cs typeface="Calibri"/>
            </a:endParaRPr>
          </a:p>
          <a:p>
            <a:pPr marL="356870" indent="-344805">
              <a:lnSpc>
                <a:spcPct val="100000"/>
              </a:lnSpc>
              <a:buFont typeface="Arial MT"/>
              <a:buChar char="•"/>
              <a:tabLst>
                <a:tab pos="356870" algn="l"/>
                <a:tab pos="357505" algn="l"/>
              </a:tabLst>
            </a:pPr>
            <a:r>
              <a:rPr sz="2400" b="1" spc="-10" dirty="0">
                <a:latin typeface="Calibri"/>
                <a:cs typeface="Calibri"/>
              </a:rPr>
              <a:t>Step</a:t>
            </a:r>
            <a:r>
              <a:rPr sz="2400" b="1" spc="15" dirty="0">
                <a:latin typeface="Calibri"/>
                <a:cs typeface="Calibri"/>
              </a:rPr>
              <a:t> </a:t>
            </a:r>
            <a:r>
              <a:rPr sz="2400" b="1" dirty="0">
                <a:latin typeface="Calibri"/>
                <a:cs typeface="Calibri"/>
              </a:rPr>
              <a:t>2</a:t>
            </a:r>
            <a:r>
              <a:rPr sz="2400" b="1" spc="-10" dirty="0">
                <a:latin typeface="Calibri"/>
                <a:cs typeface="Calibri"/>
              </a:rPr>
              <a:t> </a:t>
            </a:r>
            <a:r>
              <a:rPr sz="2400" dirty="0">
                <a:latin typeface="Calibri"/>
                <a:cs typeface="Calibri"/>
              </a:rPr>
              <a:t>−</a:t>
            </a:r>
            <a:r>
              <a:rPr sz="2400" spc="-15" dirty="0">
                <a:latin typeface="Calibri"/>
                <a:cs typeface="Calibri"/>
              </a:rPr>
              <a:t> </a:t>
            </a:r>
            <a:r>
              <a:rPr sz="2400" spc="-5" dirty="0">
                <a:latin typeface="Calibri"/>
                <a:cs typeface="Calibri"/>
              </a:rPr>
              <a:t>Permission</a:t>
            </a:r>
            <a:r>
              <a:rPr sz="2400" spc="-20" dirty="0">
                <a:latin typeface="Calibri"/>
                <a:cs typeface="Calibri"/>
              </a:rPr>
              <a:t> </a:t>
            </a:r>
            <a:r>
              <a:rPr sz="2400" spc="-10" dirty="0">
                <a:latin typeface="Calibri"/>
                <a:cs typeface="Calibri"/>
              </a:rPr>
              <a:t>to</a:t>
            </a:r>
            <a:r>
              <a:rPr sz="2400" spc="-35" dirty="0">
                <a:latin typeface="Calibri"/>
                <a:cs typeface="Calibri"/>
              </a:rPr>
              <a:t> </a:t>
            </a:r>
            <a:r>
              <a:rPr sz="2400" spc="-5" dirty="0">
                <a:latin typeface="Calibri"/>
                <a:cs typeface="Calibri"/>
              </a:rPr>
              <a:t>send </a:t>
            </a:r>
            <a:r>
              <a:rPr sz="2400" spc="5" dirty="0">
                <a:latin typeface="Calibri"/>
                <a:cs typeface="Calibri"/>
              </a:rPr>
              <a:t>the</a:t>
            </a:r>
            <a:r>
              <a:rPr sz="2400" spc="-30" dirty="0">
                <a:latin typeface="Calibri"/>
                <a:cs typeface="Calibri"/>
              </a:rPr>
              <a:t> </a:t>
            </a:r>
            <a:r>
              <a:rPr sz="2400" spc="-15" dirty="0">
                <a:latin typeface="Calibri"/>
                <a:cs typeface="Calibri"/>
              </a:rPr>
              <a:t>next</a:t>
            </a:r>
            <a:r>
              <a:rPr sz="2400" spc="-5" dirty="0">
                <a:latin typeface="Calibri"/>
                <a:cs typeface="Calibri"/>
              </a:rPr>
              <a:t> </a:t>
            </a:r>
            <a:r>
              <a:rPr sz="2400" spc="-10" dirty="0">
                <a:latin typeface="Calibri"/>
                <a:cs typeface="Calibri"/>
              </a:rPr>
              <a:t>frame</a:t>
            </a:r>
            <a:r>
              <a:rPr sz="2400" spc="-5" dirty="0">
                <a:latin typeface="Calibri"/>
                <a:cs typeface="Calibri"/>
              </a:rPr>
              <a:t> </a:t>
            </a:r>
            <a:r>
              <a:rPr sz="2400" dirty="0">
                <a:latin typeface="Calibri"/>
                <a:cs typeface="Calibri"/>
              </a:rPr>
              <a:t>is</a:t>
            </a:r>
            <a:r>
              <a:rPr sz="2400" spc="-15" dirty="0">
                <a:latin typeface="Calibri"/>
                <a:cs typeface="Calibri"/>
              </a:rPr>
              <a:t> </a:t>
            </a:r>
            <a:r>
              <a:rPr sz="2400" spc="-10" dirty="0">
                <a:latin typeface="Calibri"/>
                <a:cs typeface="Calibri"/>
              </a:rPr>
              <a:t>granted.</a:t>
            </a:r>
            <a:endParaRPr sz="2400">
              <a:latin typeface="Calibri"/>
              <a:cs typeface="Calibri"/>
            </a:endParaRPr>
          </a:p>
          <a:p>
            <a:pPr>
              <a:lnSpc>
                <a:spcPct val="100000"/>
              </a:lnSpc>
              <a:buFont typeface="Arial MT"/>
              <a:buChar char="•"/>
            </a:pPr>
            <a:endParaRPr sz="3100">
              <a:latin typeface="Calibri"/>
              <a:cs typeface="Calibri"/>
            </a:endParaRPr>
          </a:p>
          <a:p>
            <a:pPr marL="356870" marR="6985" indent="-344805" algn="just">
              <a:lnSpc>
                <a:spcPts val="2590"/>
              </a:lnSpc>
              <a:buFont typeface="Arial MT"/>
              <a:buChar char="•"/>
              <a:tabLst>
                <a:tab pos="357505" algn="l"/>
              </a:tabLst>
            </a:pPr>
            <a:r>
              <a:rPr sz="2400" b="1" spc="-10" dirty="0">
                <a:latin typeface="Calibri"/>
                <a:cs typeface="Calibri"/>
              </a:rPr>
              <a:t>Step </a:t>
            </a:r>
            <a:r>
              <a:rPr sz="2400" b="1" dirty="0">
                <a:latin typeface="Calibri"/>
                <a:cs typeface="Calibri"/>
              </a:rPr>
              <a:t>3 </a:t>
            </a:r>
            <a:r>
              <a:rPr sz="2400" dirty="0">
                <a:latin typeface="Calibri"/>
                <a:cs typeface="Calibri"/>
              </a:rPr>
              <a:t>− </a:t>
            </a:r>
            <a:r>
              <a:rPr sz="2400" spc="-5" dirty="0">
                <a:latin typeface="Calibri"/>
                <a:cs typeface="Calibri"/>
              </a:rPr>
              <a:t>The </a:t>
            </a:r>
            <a:r>
              <a:rPr sz="2400" dirty="0">
                <a:latin typeface="Calibri"/>
                <a:cs typeface="Calibri"/>
              </a:rPr>
              <a:t>sender </a:t>
            </a:r>
            <a:r>
              <a:rPr sz="2400" spc="-15" dirty="0">
                <a:latin typeface="Calibri"/>
                <a:cs typeface="Calibri"/>
              </a:rPr>
              <a:t>after </a:t>
            </a:r>
            <a:r>
              <a:rPr sz="2400" spc="-5" dirty="0">
                <a:latin typeface="Calibri"/>
                <a:cs typeface="Calibri"/>
              </a:rPr>
              <a:t>sending </a:t>
            </a:r>
            <a:r>
              <a:rPr sz="2400" spc="5" dirty="0">
                <a:latin typeface="Calibri"/>
                <a:cs typeface="Calibri"/>
              </a:rPr>
              <a:t>the </a:t>
            </a:r>
            <a:r>
              <a:rPr sz="2400" spc="-15" dirty="0">
                <a:latin typeface="Calibri"/>
                <a:cs typeface="Calibri"/>
              </a:rPr>
              <a:t>sent frame </a:t>
            </a:r>
            <a:r>
              <a:rPr sz="2400" dirty="0">
                <a:latin typeface="Calibri"/>
                <a:cs typeface="Calibri"/>
              </a:rPr>
              <a:t>has </a:t>
            </a:r>
            <a:r>
              <a:rPr sz="2400" spc="-10" dirty="0">
                <a:latin typeface="Calibri"/>
                <a:cs typeface="Calibri"/>
              </a:rPr>
              <a:t>to </a:t>
            </a:r>
            <a:r>
              <a:rPr sz="2400" spc="-20" dirty="0">
                <a:latin typeface="Calibri"/>
                <a:cs typeface="Calibri"/>
              </a:rPr>
              <a:t>wait </a:t>
            </a:r>
            <a:r>
              <a:rPr sz="2400" spc="-15" dirty="0">
                <a:latin typeface="Calibri"/>
                <a:cs typeface="Calibri"/>
              </a:rPr>
              <a:t> for an </a:t>
            </a:r>
            <a:r>
              <a:rPr sz="2400" spc="-10" dirty="0">
                <a:latin typeface="Calibri"/>
                <a:cs typeface="Calibri"/>
              </a:rPr>
              <a:t>acknowledge </a:t>
            </a:r>
            <a:r>
              <a:rPr sz="2400" spc="-15" dirty="0">
                <a:latin typeface="Calibri"/>
                <a:cs typeface="Calibri"/>
              </a:rPr>
              <a:t>frame from </a:t>
            </a:r>
            <a:r>
              <a:rPr sz="2400" spc="-5" dirty="0">
                <a:latin typeface="Calibri"/>
                <a:cs typeface="Calibri"/>
              </a:rPr>
              <a:t>the </a:t>
            </a:r>
            <a:r>
              <a:rPr sz="2400" spc="-10" dirty="0">
                <a:latin typeface="Calibri"/>
                <a:cs typeface="Calibri"/>
              </a:rPr>
              <a:t>receiver </a:t>
            </a:r>
            <a:r>
              <a:rPr sz="2400" spc="-20" dirty="0">
                <a:latin typeface="Calibri"/>
                <a:cs typeface="Calibri"/>
              </a:rPr>
              <a:t>before </a:t>
            </a:r>
            <a:r>
              <a:rPr sz="2400" spc="-10" dirty="0">
                <a:latin typeface="Calibri"/>
                <a:cs typeface="Calibri"/>
              </a:rPr>
              <a:t>sending </a:t>
            </a:r>
            <a:r>
              <a:rPr sz="2400" spc="-5" dirty="0">
                <a:latin typeface="Calibri"/>
                <a:cs typeface="Calibri"/>
              </a:rPr>
              <a:t> </a:t>
            </a:r>
            <a:r>
              <a:rPr sz="2400" dirty="0">
                <a:latin typeface="Calibri"/>
                <a:cs typeface="Calibri"/>
              </a:rPr>
              <a:t>another</a:t>
            </a:r>
            <a:r>
              <a:rPr sz="2400" spc="-55" dirty="0">
                <a:latin typeface="Calibri"/>
                <a:cs typeface="Calibri"/>
              </a:rPr>
              <a:t> </a:t>
            </a:r>
            <a:r>
              <a:rPr sz="2400" spc="-5" dirty="0">
                <a:latin typeface="Calibri"/>
                <a:cs typeface="Calibri"/>
              </a:rPr>
              <a:t>frame.</a:t>
            </a:r>
            <a:endParaRPr sz="2400">
              <a:latin typeface="Calibri"/>
              <a:cs typeface="Calibri"/>
            </a:endParaRPr>
          </a:p>
          <a:p>
            <a:pPr>
              <a:lnSpc>
                <a:spcPct val="100000"/>
              </a:lnSpc>
              <a:spcBef>
                <a:spcPts val="55"/>
              </a:spcBef>
              <a:buFont typeface="Arial MT"/>
              <a:buChar char="•"/>
            </a:pPr>
            <a:endParaRPr sz="3000">
              <a:latin typeface="Calibri"/>
              <a:cs typeface="Calibri"/>
            </a:endParaRPr>
          </a:p>
          <a:p>
            <a:pPr marL="356870" marR="7620" indent="-344805" algn="just">
              <a:lnSpc>
                <a:spcPct val="90000"/>
              </a:lnSpc>
              <a:buFont typeface="Arial MT"/>
              <a:buChar char="•"/>
              <a:tabLst>
                <a:tab pos="357505" algn="l"/>
              </a:tabLst>
            </a:pPr>
            <a:r>
              <a:rPr sz="2400" dirty="0">
                <a:latin typeface="Calibri"/>
                <a:cs typeface="Calibri"/>
              </a:rPr>
              <a:t>This</a:t>
            </a:r>
            <a:r>
              <a:rPr sz="2400" spc="5" dirty="0">
                <a:latin typeface="Calibri"/>
                <a:cs typeface="Calibri"/>
              </a:rPr>
              <a:t> </a:t>
            </a:r>
            <a:r>
              <a:rPr sz="2400" spc="-15" dirty="0">
                <a:latin typeface="Calibri"/>
                <a:cs typeface="Calibri"/>
              </a:rPr>
              <a:t>protocol</a:t>
            </a:r>
            <a:r>
              <a:rPr sz="2400" spc="-10"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called</a:t>
            </a:r>
            <a:r>
              <a:rPr sz="2400" spc="-5" dirty="0">
                <a:latin typeface="Calibri"/>
                <a:cs typeface="Calibri"/>
              </a:rPr>
              <a:t> Simplex</a:t>
            </a:r>
            <a:r>
              <a:rPr sz="2400" dirty="0">
                <a:latin typeface="Calibri"/>
                <a:cs typeface="Calibri"/>
              </a:rPr>
              <a:t> </a:t>
            </a:r>
            <a:r>
              <a:rPr sz="2400" spc="-15" dirty="0">
                <a:latin typeface="Calibri"/>
                <a:cs typeface="Calibri"/>
              </a:rPr>
              <a:t>Stop</a:t>
            </a:r>
            <a:r>
              <a:rPr sz="2400" spc="-10" dirty="0">
                <a:latin typeface="Calibri"/>
                <a:cs typeface="Calibri"/>
              </a:rPr>
              <a:t> </a:t>
            </a:r>
            <a:r>
              <a:rPr sz="2400" dirty="0">
                <a:latin typeface="Calibri"/>
                <a:cs typeface="Calibri"/>
              </a:rPr>
              <a:t>and</a:t>
            </a:r>
            <a:r>
              <a:rPr sz="2400" spc="5" dirty="0">
                <a:latin typeface="Calibri"/>
                <a:cs typeface="Calibri"/>
              </a:rPr>
              <a:t> </a:t>
            </a:r>
            <a:r>
              <a:rPr sz="2400" spc="-20" dirty="0">
                <a:latin typeface="Calibri"/>
                <a:cs typeface="Calibri"/>
              </a:rPr>
              <a:t>wait</a:t>
            </a:r>
            <a:r>
              <a:rPr sz="2400" spc="-15" dirty="0">
                <a:latin typeface="Calibri"/>
                <a:cs typeface="Calibri"/>
              </a:rPr>
              <a:t> protocol,</a:t>
            </a:r>
            <a:r>
              <a:rPr sz="2400" spc="-10" dirty="0">
                <a:latin typeface="Calibri"/>
                <a:cs typeface="Calibri"/>
              </a:rPr>
              <a:t> </a:t>
            </a:r>
            <a:r>
              <a:rPr sz="2400" spc="-5" dirty="0">
                <a:latin typeface="Calibri"/>
                <a:cs typeface="Calibri"/>
              </a:rPr>
              <a:t>the </a:t>
            </a:r>
            <a:r>
              <a:rPr sz="2400" spc="-530" dirty="0">
                <a:latin typeface="Calibri"/>
                <a:cs typeface="Calibri"/>
              </a:rPr>
              <a:t> </a:t>
            </a:r>
            <a:r>
              <a:rPr sz="2400" dirty="0">
                <a:latin typeface="Calibri"/>
                <a:cs typeface="Calibri"/>
              </a:rPr>
              <a:t>sender</a:t>
            </a:r>
            <a:r>
              <a:rPr sz="2400" spc="5" dirty="0">
                <a:latin typeface="Calibri"/>
                <a:cs typeface="Calibri"/>
              </a:rPr>
              <a:t> </a:t>
            </a:r>
            <a:r>
              <a:rPr sz="2400" dirty="0">
                <a:latin typeface="Calibri"/>
                <a:cs typeface="Calibri"/>
              </a:rPr>
              <a:t>sends</a:t>
            </a:r>
            <a:r>
              <a:rPr sz="2400" spc="5" dirty="0">
                <a:latin typeface="Calibri"/>
                <a:cs typeface="Calibri"/>
              </a:rPr>
              <a:t> </a:t>
            </a:r>
            <a:r>
              <a:rPr sz="2400" spc="-5" dirty="0">
                <a:latin typeface="Calibri"/>
                <a:cs typeface="Calibri"/>
              </a:rPr>
              <a:t>one</a:t>
            </a:r>
            <a:r>
              <a:rPr sz="2400" dirty="0">
                <a:latin typeface="Calibri"/>
                <a:cs typeface="Calibri"/>
              </a:rPr>
              <a:t> </a:t>
            </a:r>
            <a:r>
              <a:rPr sz="2400" spc="-15" dirty="0">
                <a:latin typeface="Calibri"/>
                <a:cs typeface="Calibri"/>
              </a:rPr>
              <a:t>frame</a:t>
            </a:r>
            <a:r>
              <a:rPr sz="2400" spc="-10" dirty="0">
                <a:latin typeface="Calibri"/>
                <a:cs typeface="Calibri"/>
              </a:rPr>
              <a:t> </a:t>
            </a:r>
            <a:r>
              <a:rPr sz="2400" spc="-5" dirty="0">
                <a:latin typeface="Calibri"/>
                <a:cs typeface="Calibri"/>
              </a:rPr>
              <a:t>and</a:t>
            </a:r>
            <a:r>
              <a:rPr sz="2400" dirty="0">
                <a:latin typeface="Calibri"/>
                <a:cs typeface="Calibri"/>
              </a:rPr>
              <a:t> </a:t>
            </a:r>
            <a:r>
              <a:rPr sz="2400" spc="-15" dirty="0">
                <a:latin typeface="Calibri"/>
                <a:cs typeface="Calibri"/>
              </a:rPr>
              <a:t>waits</a:t>
            </a:r>
            <a:r>
              <a:rPr sz="2400" spc="-10" dirty="0">
                <a:latin typeface="Calibri"/>
                <a:cs typeface="Calibri"/>
              </a:rPr>
              <a:t> </a:t>
            </a:r>
            <a:r>
              <a:rPr sz="2400" spc="-15" dirty="0">
                <a:latin typeface="Calibri"/>
                <a:cs typeface="Calibri"/>
              </a:rPr>
              <a:t>for</a:t>
            </a:r>
            <a:r>
              <a:rPr sz="2400" spc="-10" dirty="0">
                <a:latin typeface="Calibri"/>
                <a:cs typeface="Calibri"/>
              </a:rPr>
              <a:t> </a:t>
            </a:r>
            <a:r>
              <a:rPr sz="2400" spc="-15" dirty="0">
                <a:latin typeface="Calibri"/>
                <a:cs typeface="Calibri"/>
              </a:rPr>
              <a:t>feedback</a:t>
            </a:r>
            <a:r>
              <a:rPr sz="2400" spc="-10" dirty="0">
                <a:latin typeface="Calibri"/>
                <a:cs typeface="Calibri"/>
              </a:rPr>
              <a:t> from</a:t>
            </a:r>
            <a:r>
              <a:rPr sz="2400" spc="-5" dirty="0">
                <a:latin typeface="Calibri"/>
                <a:cs typeface="Calibri"/>
              </a:rPr>
              <a:t> the </a:t>
            </a:r>
            <a:r>
              <a:rPr sz="2400" dirty="0">
                <a:latin typeface="Calibri"/>
                <a:cs typeface="Calibri"/>
              </a:rPr>
              <a:t> </a:t>
            </a:r>
            <a:r>
              <a:rPr sz="2400" spc="-35" dirty="0">
                <a:latin typeface="Calibri"/>
                <a:cs typeface="Calibri"/>
              </a:rPr>
              <a:t>receiver.</a:t>
            </a:r>
            <a:r>
              <a:rPr sz="2400" spc="-30" dirty="0">
                <a:latin typeface="Calibri"/>
                <a:cs typeface="Calibri"/>
              </a:rPr>
              <a:t> </a:t>
            </a:r>
            <a:r>
              <a:rPr sz="2400" spc="-5" dirty="0">
                <a:latin typeface="Calibri"/>
                <a:cs typeface="Calibri"/>
              </a:rPr>
              <a:t>When </a:t>
            </a:r>
            <a:r>
              <a:rPr sz="2400" spc="5" dirty="0">
                <a:latin typeface="Calibri"/>
                <a:cs typeface="Calibri"/>
              </a:rPr>
              <a:t>the </a:t>
            </a:r>
            <a:r>
              <a:rPr sz="2400" spc="-15" dirty="0">
                <a:latin typeface="Calibri"/>
                <a:cs typeface="Calibri"/>
              </a:rPr>
              <a:t>ACK </a:t>
            </a:r>
            <a:r>
              <a:rPr sz="2400" spc="-5" dirty="0">
                <a:latin typeface="Calibri"/>
                <a:cs typeface="Calibri"/>
              </a:rPr>
              <a:t>arrives, </a:t>
            </a:r>
            <a:r>
              <a:rPr sz="2400" spc="5" dirty="0">
                <a:latin typeface="Calibri"/>
                <a:cs typeface="Calibri"/>
              </a:rPr>
              <a:t>the </a:t>
            </a:r>
            <a:r>
              <a:rPr sz="2400" spc="-5" dirty="0">
                <a:latin typeface="Calibri"/>
                <a:cs typeface="Calibri"/>
              </a:rPr>
              <a:t>sender sends the </a:t>
            </a:r>
            <a:r>
              <a:rPr sz="2400" spc="-15" dirty="0">
                <a:latin typeface="Calibri"/>
                <a:cs typeface="Calibri"/>
              </a:rPr>
              <a:t>next </a:t>
            </a:r>
            <a:r>
              <a:rPr sz="2400" spc="-10" dirty="0">
                <a:latin typeface="Calibri"/>
                <a:cs typeface="Calibri"/>
              </a:rPr>
              <a:t> </a:t>
            </a:r>
            <a:r>
              <a:rPr sz="2400" spc="-5" dirty="0">
                <a:latin typeface="Calibri"/>
                <a:cs typeface="Calibri"/>
              </a:rPr>
              <a:t>frame.</a:t>
            </a:r>
            <a:endParaRPr sz="24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761" y="346913"/>
            <a:ext cx="5337810" cy="512445"/>
          </a:xfrm>
          <a:prstGeom prst="rect">
            <a:avLst/>
          </a:prstGeom>
        </p:spPr>
        <p:txBody>
          <a:bodyPr vert="horz" wrap="square" lIns="0" tIns="12065" rIns="0" bIns="0" rtlCol="0">
            <a:spAutoFit/>
          </a:bodyPr>
          <a:lstStyle/>
          <a:p>
            <a:pPr marL="12700">
              <a:lnSpc>
                <a:spcPct val="100000"/>
              </a:lnSpc>
              <a:spcBef>
                <a:spcPts val="95"/>
              </a:spcBef>
            </a:pPr>
            <a:r>
              <a:rPr spc="-10" dirty="0"/>
              <a:t>Simplex</a:t>
            </a:r>
            <a:r>
              <a:rPr spc="5" dirty="0"/>
              <a:t> </a:t>
            </a:r>
            <a:r>
              <a:rPr spc="-10" dirty="0"/>
              <a:t>Stop</a:t>
            </a:r>
            <a:r>
              <a:rPr dirty="0"/>
              <a:t> </a:t>
            </a:r>
            <a:r>
              <a:rPr spc="-5" dirty="0"/>
              <a:t>and</a:t>
            </a:r>
            <a:r>
              <a:rPr spc="-20" dirty="0"/>
              <a:t> </a:t>
            </a:r>
            <a:r>
              <a:rPr spc="-30" dirty="0"/>
              <a:t>Wait</a:t>
            </a:r>
            <a:r>
              <a:rPr spc="-10" dirty="0"/>
              <a:t> </a:t>
            </a:r>
            <a:r>
              <a:rPr spc="-15" dirty="0"/>
              <a:t>protocol</a:t>
            </a:r>
          </a:p>
        </p:txBody>
      </p:sp>
      <p:sp>
        <p:nvSpPr>
          <p:cNvPr id="3" name="object 3"/>
          <p:cNvSpPr txBox="1"/>
          <p:nvPr/>
        </p:nvSpPr>
        <p:spPr>
          <a:xfrm>
            <a:off x="536244" y="1140967"/>
            <a:ext cx="8079105" cy="757555"/>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 pos="1012190" algn="l"/>
                <a:tab pos="2164715" algn="l"/>
                <a:tab pos="2915285" algn="l"/>
                <a:tab pos="3573779" algn="l"/>
                <a:tab pos="4345305" algn="l"/>
                <a:tab pos="5570855" algn="l"/>
                <a:tab pos="5948680" algn="l"/>
              </a:tabLst>
            </a:pPr>
            <a:r>
              <a:rPr sz="2400" spc="-5" dirty="0">
                <a:latin typeface="Calibri"/>
                <a:cs typeface="Calibri"/>
              </a:rPr>
              <a:t>T</a:t>
            </a:r>
            <a:r>
              <a:rPr sz="2400" spc="15" dirty="0">
                <a:latin typeface="Calibri"/>
                <a:cs typeface="Calibri"/>
              </a:rPr>
              <a:t>h</a:t>
            </a:r>
            <a:r>
              <a:rPr sz="2400" dirty="0">
                <a:latin typeface="Calibri"/>
                <a:cs typeface="Calibri"/>
              </a:rPr>
              <a:t>e	</a:t>
            </a:r>
            <a:r>
              <a:rPr sz="2400" spc="-5" dirty="0">
                <a:latin typeface="Calibri"/>
                <a:cs typeface="Calibri"/>
              </a:rPr>
              <a:t>Si</a:t>
            </a:r>
            <a:r>
              <a:rPr sz="2400" spc="-25" dirty="0">
                <a:latin typeface="Calibri"/>
                <a:cs typeface="Calibri"/>
              </a:rPr>
              <a:t>m</a:t>
            </a:r>
            <a:r>
              <a:rPr sz="2400" spc="5" dirty="0">
                <a:latin typeface="Calibri"/>
                <a:cs typeface="Calibri"/>
              </a:rPr>
              <a:t>p</a:t>
            </a:r>
            <a:r>
              <a:rPr sz="2400" dirty="0">
                <a:latin typeface="Calibri"/>
                <a:cs typeface="Calibri"/>
              </a:rPr>
              <a:t>l</a:t>
            </a:r>
            <a:r>
              <a:rPr sz="2400" spc="-45" dirty="0">
                <a:latin typeface="Calibri"/>
                <a:cs typeface="Calibri"/>
              </a:rPr>
              <a:t>e</a:t>
            </a:r>
            <a:r>
              <a:rPr sz="2400" dirty="0">
                <a:latin typeface="Calibri"/>
                <a:cs typeface="Calibri"/>
              </a:rPr>
              <a:t>x	</a:t>
            </a:r>
            <a:r>
              <a:rPr sz="2400" spc="-5" dirty="0">
                <a:latin typeface="Calibri"/>
                <a:cs typeface="Calibri"/>
              </a:rPr>
              <a:t>S</a:t>
            </a:r>
            <a:r>
              <a:rPr sz="2400" spc="-35" dirty="0">
                <a:latin typeface="Calibri"/>
                <a:cs typeface="Calibri"/>
              </a:rPr>
              <a:t>t</a:t>
            </a:r>
            <a:r>
              <a:rPr sz="2400" spc="-5" dirty="0">
                <a:latin typeface="Calibri"/>
                <a:cs typeface="Calibri"/>
              </a:rPr>
              <a:t>o</a:t>
            </a:r>
            <a:r>
              <a:rPr sz="2400" dirty="0">
                <a:latin typeface="Calibri"/>
                <a:cs typeface="Calibri"/>
              </a:rPr>
              <a:t>p	a</a:t>
            </a:r>
            <a:r>
              <a:rPr sz="2400" spc="10" dirty="0">
                <a:latin typeface="Calibri"/>
                <a:cs typeface="Calibri"/>
              </a:rPr>
              <a:t>n</a:t>
            </a:r>
            <a:r>
              <a:rPr sz="2400" dirty="0">
                <a:latin typeface="Calibri"/>
                <a:cs typeface="Calibri"/>
              </a:rPr>
              <a:t>d	</a:t>
            </a:r>
            <a:r>
              <a:rPr sz="2400" spc="-75" dirty="0">
                <a:latin typeface="Calibri"/>
                <a:cs typeface="Calibri"/>
              </a:rPr>
              <a:t>W</a:t>
            </a:r>
            <a:r>
              <a:rPr sz="2400" dirty="0">
                <a:latin typeface="Calibri"/>
                <a:cs typeface="Calibri"/>
              </a:rPr>
              <a:t>a</a:t>
            </a:r>
            <a:r>
              <a:rPr sz="2400" spc="-25" dirty="0">
                <a:latin typeface="Calibri"/>
                <a:cs typeface="Calibri"/>
              </a:rPr>
              <a:t>i</a:t>
            </a:r>
            <a:r>
              <a:rPr sz="2400" dirty="0">
                <a:latin typeface="Calibri"/>
                <a:cs typeface="Calibri"/>
              </a:rPr>
              <a:t>t	P</a:t>
            </a:r>
            <a:r>
              <a:rPr sz="2400" spc="-65" dirty="0">
                <a:latin typeface="Calibri"/>
                <a:cs typeface="Calibri"/>
              </a:rPr>
              <a:t>r</a:t>
            </a:r>
            <a:r>
              <a:rPr sz="2400" spc="-5" dirty="0">
                <a:latin typeface="Calibri"/>
                <a:cs typeface="Calibri"/>
              </a:rPr>
              <a:t>o</a:t>
            </a:r>
            <a:r>
              <a:rPr sz="2400" spc="-30" dirty="0">
                <a:latin typeface="Calibri"/>
                <a:cs typeface="Calibri"/>
              </a:rPr>
              <a:t>t</a:t>
            </a:r>
            <a:r>
              <a:rPr sz="2400" spc="-5" dirty="0">
                <a:latin typeface="Calibri"/>
                <a:cs typeface="Calibri"/>
              </a:rPr>
              <a:t>o</a:t>
            </a:r>
            <a:r>
              <a:rPr sz="2400" spc="-25" dirty="0">
                <a:latin typeface="Calibri"/>
                <a:cs typeface="Calibri"/>
              </a:rPr>
              <a:t>c</a:t>
            </a:r>
            <a:r>
              <a:rPr sz="2400" spc="-5" dirty="0">
                <a:latin typeface="Calibri"/>
                <a:cs typeface="Calibri"/>
              </a:rPr>
              <a:t>o</a:t>
            </a:r>
            <a:r>
              <a:rPr sz="2400" dirty="0">
                <a:latin typeface="Calibri"/>
                <a:cs typeface="Calibri"/>
              </a:rPr>
              <a:t>l	is	</a:t>
            </a:r>
            <a:r>
              <a:rPr sz="2400" spc="10" dirty="0">
                <a:latin typeface="Calibri"/>
                <a:cs typeface="Calibri"/>
              </a:rPr>
              <a:t>d</a:t>
            </a:r>
            <a:r>
              <a:rPr sz="2400" dirty="0">
                <a:latin typeface="Calibri"/>
                <a:cs typeface="Calibri"/>
              </a:rPr>
              <a:t>ia</a:t>
            </a:r>
            <a:r>
              <a:rPr sz="2400" spc="-20" dirty="0">
                <a:latin typeface="Calibri"/>
                <a:cs typeface="Calibri"/>
              </a:rPr>
              <a:t>g</a:t>
            </a:r>
            <a:r>
              <a:rPr sz="2400" spc="-45" dirty="0">
                <a:latin typeface="Calibri"/>
                <a:cs typeface="Calibri"/>
              </a:rPr>
              <a:t>r</a:t>
            </a:r>
            <a:r>
              <a:rPr sz="2400" dirty="0">
                <a:latin typeface="Calibri"/>
                <a:cs typeface="Calibri"/>
              </a:rPr>
              <a:t>a</a:t>
            </a:r>
            <a:r>
              <a:rPr sz="2400" spc="5" dirty="0">
                <a:latin typeface="Calibri"/>
                <a:cs typeface="Calibri"/>
              </a:rPr>
              <a:t>m</a:t>
            </a:r>
            <a:r>
              <a:rPr sz="2400" dirty="0">
                <a:latin typeface="Calibri"/>
                <a:cs typeface="Calibri"/>
              </a:rPr>
              <a:t>m</a:t>
            </a:r>
            <a:r>
              <a:rPr sz="2400" spc="-40" dirty="0">
                <a:latin typeface="Calibri"/>
                <a:cs typeface="Calibri"/>
              </a:rPr>
              <a:t>a</a:t>
            </a:r>
            <a:r>
              <a:rPr sz="2400" spc="5" dirty="0">
                <a:latin typeface="Calibri"/>
                <a:cs typeface="Calibri"/>
              </a:rPr>
              <a:t>t</a:t>
            </a:r>
            <a:r>
              <a:rPr sz="2400" dirty="0">
                <a:latin typeface="Calibri"/>
                <a:cs typeface="Calibri"/>
              </a:rPr>
              <a:t>i</a:t>
            </a:r>
            <a:r>
              <a:rPr sz="2400" spc="-30" dirty="0">
                <a:latin typeface="Calibri"/>
                <a:cs typeface="Calibri"/>
              </a:rPr>
              <a:t>c</a:t>
            </a:r>
            <a:r>
              <a:rPr sz="2400" dirty="0">
                <a:latin typeface="Calibri"/>
                <a:cs typeface="Calibri"/>
              </a:rPr>
              <a:t>ally  </a:t>
            </a:r>
            <a:r>
              <a:rPr sz="2400" spc="-5" dirty="0">
                <a:latin typeface="Calibri"/>
                <a:cs typeface="Calibri"/>
              </a:rPr>
              <a:t>represented</a:t>
            </a:r>
            <a:r>
              <a:rPr sz="2400" spc="-55" dirty="0">
                <a:latin typeface="Calibri"/>
                <a:cs typeface="Calibri"/>
              </a:rPr>
              <a:t> </a:t>
            </a:r>
            <a:r>
              <a:rPr sz="2400" dirty="0">
                <a:latin typeface="Calibri"/>
                <a:cs typeface="Calibri"/>
              </a:rPr>
              <a:t>as</a:t>
            </a:r>
            <a:r>
              <a:rPr sz="2400" spc="-20" dirty="0">
                <a:latin typeface="Calibri"/>
                <a:cs typeface="Calibri"/>
              </a:rPr>
              <a:t> </a:t>
            </a:r>
            <a:r>
              <a:rPr sz="2400" spc="-15" dirty="0">
                <a:latin typeface="Calibri"/>
                <a:cs typeface="Calibri"/>
              </a:rPr>
              <a:t>follows</a:t>
            </a:r>
            <a:endParaRPr sz="2400">
              <a:latin typeface="Calibri"/>
              <a:cs typeface="Calibri"/>
            </a:endParaRPr>
          </a:p>
        </p:txBody>
      </p:sp>
      <p:pic>
        <p:nvPicPr>
          <p:cNvPr id="4" name="object 4"/>
          <p:cNvPicPr/>
          <p:nvPr/>
        </p:nvPicPr>
        <p:blipFill>
          <a:blip r:embed="rId2" cstate="print"/>
          <a:stretch>
            <a:fillRect/>
          </a:stretch>
        </p:blipFill>
        <p:spPr>
          <a:xfrm>
            <a:off x="1210038" y="2136648"/>
            <a:ext cx="6475519" cy="39624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0105" y="346913"/>
            <a:ext cx="5925185" cy="512445"/>
          </a:xfrm>
          <a:prstGeom prst="rect">
            <a:avLst/>
          </a:prstGeom>
        </p:spPr>
        <p:txBody>
          <a:bodyPr vert="horz" wrap="square" lIns="0" tIns="12065" rIns="0" bIns="0" rtlCol="0">
            <a:spAutoFit/>
          </a:bodyPr>
          <a:lstStyle/>
          <a:p>
            <a:pPr marL="12700">
              <a:lnSpc>
                <a:spcPct val="100000"/>
              </a:lnSpc>
              <a:spcBef>
                <a:spcPts val="95"/>
              </a:spcBef>
            </a:pPr>
            <a:r>
              <a:rPr spc="-10" dirty="0"/>
              <a:t>Simplex</a:t>
            </a:r>
            <a:r>
              <a:rPr dirty="0"/>
              <a:t> </a:t>
            </a:r>
            <a:r>
              <a:rPr spc="-15" dirty="0"/>
              <a:t>Protocol</a:t>
            </a:r>
            <a:r>
              <a:rPr dirty="0"/>
              <a:t> </a:t>
            </a:r>
            <a:r>
              <a:rPr spc="-25" dirty="0"/>
              <a:t>for</a:t>
            </a:r>
            <a:r>
              <a:rPr spc="15" dirty="0"/>
              <a:t> </a:t>
            </a:r>
            <a:r>
              <a:rPr spc="-10" dirty="0"/>
              <a:t>Noisy </a:t>
            </a:r>
            <a:r>
              <a:rPr spc="-15" dirty="0"/>
              <a:t>Channel</a:t>
            </a:r>
          </a:p>
        </p:txBody>
      </p:sp>
      <p:sp>
        <p:nvSpPr>
          <p:cNvPr id="3" name="object 3"/>
          <p:cNvSpPr txBox="1"/>
          <p:nvPr/>
        </p:nvSpPr>
        <p:spPr>
          <a:xfrm>
            <a:off x="536244" y="993394"/>
            <a:ext cx="8079740" cy="4860290"/>
          </a:xfrm>
          <a:prstGeom prst="rect">
            <a:avLst/>
          </a:prstGeom>
        </p:spPr>
        <p:txBody>
          <a:bodyPr vert="horz" wrap="square" lIns="0" tIns="11430" rIns="0" bIns="0" rtlCol="0">
            <a:spAutoFit/>
          </a:bodyPr>
          <a:lstStyle/>
          <a:p>
            <a:pPr marL="356870" marR="6350" indent="-344805" algn="just">
              <a:lnSpc>
                <a:spcPct val="100000"/>
              </a:lnSpc>
              <a:spcBef>
                <a:spcPts val="90"/>
              </a:spcBef>
              <a:buFont typeface="Arial MT"/>
              <a:buChar char="•"/>
              <a:tabLst>
                <a:tab pos="357505" algn="l"/>
              </a:tabLst>
            </a:pPr>
            <a:r>
              <a:rPr sz="2600" spc="-25" dirty="0">
                <a:latin typeface="Calibri"/>
                <a:cs typeface="Calibri"/>
              </a:rPr>
              <a:t>Data transfer </a:t>
            </a:r>
            <a:r>
              <a:rPr sz="2600" dirty="0">
                <a:latin typeface="Calibri"/>
                <a:cs typeface="Calibri"/>
              </a:rPr>
              <a:t>is </a:t>
            </a:r>
            <a:r>
              <a:rPr sz="2600" spc="-5" dirty="0">
                <a:latin typeface="Calibri"/>
                <a:cs typeface="Calibri"/>
              </a:rPr>
              <a:t>only </a:t>
            </a:r>
            <a:r>
              <a:rPr sz="2600" spc="5" dirty="0">
                <a:latin typeface="Calibri"/>
                <a:cs typeface="Calibri"/>
              </a:rPr>
              <a:t>in </a:t>
            </a:r>
            <a:r>
              <a:rPr sz="2600" spc="-5" dirty="0">
                <a:solidFill>
                  <a:srgbClr val="FF0000"/>
                </a:solidFill>
                <a:latin typeface="Calibri"/>
                <a:cs typeface="Calibri"/>
              </a:rPr>
              <a:t>one direction, </a:t>
            </a:r>
            <a:r>
              <a:rPr sz="2600" spc="-10" dirty="0">
                <a:latin typeface="Calibri"/>
                <a:cs typeface="Calibri"/>
              </a:rPr>
              <a:t>consider </a:t>
            </a:r>
            <a:r>
              <a:rPr sz="2600" spc="-15" dirty="0">
                <a:latin typeface="Calibri"/>
                <a:cs typeface="Calibri"/>
              </a:rPr>
              <a:t>separate </a:t>
            </a:r>
            <a:r>
              <a:rPr sz="2600" spc="-10" dirty="0">
                <a:latin typeface="Calibri"/>
                <a:cs typeface="Calibri"/>
              </a:rPr>
              <a:t> </a:t>
            </a:r>
            <a:r>
              <a:rPr sz="2600" spc="-5" dirty="0">
                <a:latin typeface="Calibri"/>
                <a:cs typeface="Calibri"/>
              </a:rPr>
              <a:t>sender </a:t>
            </a:r>
            <a:r>
              <a:rPr sz="2600" dirty="0">
                <a:latin typeface="Calibri"/>
                <a:cs typeface="Calibri"/>
              </a:rPr>
              <a:t>and </a:t>
            </a:r>
            <a:r>
              <a:rPr sz="2600" spc="-35" dirty="0">
                <a:latin typeface="Calibri"/>
                <a:cs typeface="Calibri"/>
              </a:rPr>
              <a:t>receiver, </a:t>
            </a:r>
            <a:r>
              <a:rPr sz="2600" spc="-10" dirty="0">
                <a:solidFill>
                  <a:srgbClr val="FF0000"/>
                </a:solidFill>
                <a:latin typeface="Calibri"/>
                <a:cs typeface="Calibri"/>
              </a:rPr>
              <a:t>finite processing </a:t>
            </a:r>
            <a:r>
              <a:rPr sz="2600" dirty="0">
                <a:solidFill>
                  <a:srgbClr val="FF0000"/>
                </a:solidFill>
                <a:latin typeface="Calibri"/>
                <a:cs typeface="Calibri"/>
              </a:rPr>
              <a:t>capacity </a:t>
            </a:r>
            <a:r>
              <a:rPr sz="2600" dirty="0">
                <a:latin typeface="Calibri"/>
                <a:cs typeface="Calibri"/>
              </a:rPr>
              <a:t>and </a:t>
            </a:r>
            <a:r>
              <a:rPr sz="2600" spc="-10" dirty="0">
                <a:latin typeface="Calibri"/>
                <a:cs typeface="Calibri"/>
              </a:rPr>
              <a:t>speed </a:t>
            </a:r>
            <a:r>
              <a:rPr sz="2600" spc="-5" dirty="0">
                <a:latin typeface="Calibri"/>
                <a:cs typeface="Calibri"/>
              </a:rPr>
              <a:t> </a:t>
            </a:r>
            <a:r>
              <a:rPr sz="2600" spc="-15" dirty="0">
                <a:latin typeface="Calibri"/>
                <a:cs typeface="Calibri"/>
              </a:rPr>
              <a:t>at </a:t>
            </a:r>
            <a:r>
              <a:rPr sz="2600" spc="-5" dirty="0">
                <a:latin typeface="Calibri"/>
                <a:cs typeface="Calibri"/>
              </a:rPr>
              <a:t>the </a:t>
            </a:r>
            <a:r>
              <a:rPr sz="2600" spc="-35" dirty="0">
                <a:latin typeface="Calibri"/>
                <a:cs typeface="Calibri"/>
              </a:rPr>
              <a:t>receiver, </a:t>
            </a:r>
            <a:r>
              <a:rPr sz="2600" spc="-5" dirty="0">
                <a:latin typeface="Calibri"/>
                <a:cs typeface="Calibri"/>
              </a:rPr>
              <a:t>since </a:t>
            </a:r>
            <a:r>
              <a:rPr sz="2600" spc="-15" dirty="0">
                <a:latin typeface="Calibri"/>
                <a:cs typeface="Calibri"/>
              </a:rPr>
              <a:t>it </a:t>
            </a:r>
            <a:r>
              <a:rPr sz="2600" dirty="0">
                <a:latin typeface="Calibri"/>
                <a:cs typeface="Calibri"/>
              </a:rPr>
              <a:t>is </a:t>
            </a:r>
            <a:r>
              <a:rPr sz="2600" spc="-5" dirty="0">
                <a:latin typeface="Calibri"/>
                <a:cs typeface="Calibri"/>
              </a:rPr>
              <a:t>a </a:t>
            </a:r>
            <a:r>
              <a:rPr sz="2600" spc="-15" dirty="0">
                <a:latin typeface="Calibri"/>
                <a:cs typeface="Calibri"/>
              </a:rPr>
              <a:t>noisy </a:t>
            </a:r>
            <a:r>
              <a:rPr sz="2600" spc="-5" dirty="0">
                <a:latin typeface="Calibri"/>
                <a:cs typeface="Calibri"/>
              </a:rPr>
              <a:t>channel, </a:t>
            </a:r>
            <a:r>
              <a:rPr sz="2600" spc="-20" dirty="0">
                <a:solidFill>
                  <a:srgbClr val="FF0000"/>
                </a:solidFill>
                <a:latin typeface="Calibri"/>
                <a:cs typeface="Calibri"/>
              </a:rPr>
              <a:t>errors </a:t>
            </a:r>
            <a:r>
              <a:rPr sz="2600" spc="-5" dirty="0">
                <a:solidFill>
                  <a:srgbClr val="FF0000"/>
                </a:solidFill>
                <a:latin typeface="Calibri"/>
                <a:cs typeface="Calibri"/>
              </a:rPr>
              <a:t>in </a:t>
            </a:r>
            <a:r>
              <a:rPr sz="2600" spc="-20" dirty="0">
                <a:solidFill>
                  <a:srgbClr val="FF0000"/>
                </a:solidFill>
                <a:latin typeface="Calibri"/>
                <a:cs typeface="Calibri"/>
              </a:rPr>
              <a:t>data </a:t>
            </a:r>
            <a:r>
              <a:rPr sz="2600" spc="-15" dirty="0">
                <a:solidFill>
                  <a:srgbClr val="FF0000"/>
                </a:solidFill>
                <a:latin typeface="Calibri"/>
                <a:cs typeface="Calibri"/>
              </a:rPr>
              <a:t> </a:t>
            </a:r>
            <a:r>
              <a:rPr sz="2600" spc="-15" dirty="0">
                <a:latin typeface="Calibri"/>
                <a:cs typeface="Calibri"/>
              </a:rPr>
              <a:t>frames </a:t>
            </a:r>
            <a:r>
              <a:rPr sz="2600" spc="-5" dirty="0">
                <a:latin typeface="Calibri"/>
                <a:cs typeface="Calibri"/>
              </a:rPr>
              <a:t>or acknowledgement </a:t>
            </a:r>
            <a:r>
              <a:rPr sz="2600" spc="-15" dirty="0">
                <a:latin typeface="Calibri"/>
                <a:cs typeface="Calibri"/>
              </a:rPr>
              <a:t>frames </a:t>
            </a:r>
            <a:r>
              <a:rPr sz="2600" spc="-10" dirty="0">
                <a:latin typeface="Calibri"/>
                <a:cs typeface="Calibri"/>
              </a:rPr>
              <a:t>are expected. </a:t>
            </a:r>
            <a:r>
              <a:rPr sz="2600" spc="-20" dirty="0">
                <a:latin typeface="Calibri"/>
                <a:cs typeface="Calibri"/>
              </a:rPr>
              <a:t>Every </a:t>
            </a:r>
            <a:r>
              <a:rPr sz="2600" spc="-15" dirty="0">
                <a:latin typeface="Calibri"/>
                <a:cs typeface="Calibri"/>
              </a:rPr>
              <a:t> frame </a:t>
            </a:r>
            <a:r>
              <a:rPr sz="2600" spc="-5" dirty="0">
                <a:latin typeface="Calibri"/>
                <a:cs typeface="Calibri"/>
              </a:rPr>
              <a:t>has</a:t>
            </a:r>
            <a:r>
              <a:rPr sz="2600" spc="5" dirty="0">
                <a:latin typeface="Calibri"/>
                <a:cs typeface="Calibri"/>
              </a:rPr>
              <a:t> </a:t>
            </a:r>
            <a:r>
              <a:rPr sz="2600" spc="-5" dirty="0">
                <a:latin typeface="Calibri"/>
                <a:cs typeface="Calibri"/>
              </a:rPr>
              <a:t>a</a:t>
            </a:r>
            <a:r>
              <a:rPr sz="2600" spc="-10" dirty="0">
                <a:latin typeface="Calibri"/>
                <a:cs typeface="Calibri"/>
              </a:rPr>
              <a:t> </a:t>
            </a:r>
            <a:r>
              <a:rPr sz="2600" spc="-5" dirty="0">
                <a:solidFill>
                  <a:srgbClr val="FF0000"/>
                </a:solidFill>
                <a:latin typeface="Calibri"/>
                <a:cs typeface="Calibri"/>
              </a:rPr>
              <a:t>unique sequence</a:t>
            </a:r>
            <a:r>
              <a:rPr sz="2600" spc="-45" dirty="0">
                <a:solidFill>
                  <a:srgbClr val="FF0000"/>
                </a:solidFill>
                <a:latin typeface="Calibri"/>
                <a:cs typeface="Calibri"/>
              </a:rPr>
              <a:t> </a:t>
            </a:r>
            <a:r>
              <a:rPr sz="2600" spc="-40" dirty="0">
                <a:solidFill>
                  <a:srgbClr val="FF0000"/>
                </a:solidFill>
                <a:latin typeface="Calibri"/>
                <a:cs typeface="Calibri"/>
              </a:rPr>
              <a:t>number.</a:t>
            </a:r>
            <a:endParaRPr sz="2600">
              <a:latin typeface="Calibri"/>
              <a:cs typeface="Calibri"/>
            </a:endParaRPr>
          </a:p>
          <a:p>
            <a:pPr marL="356870" marR="5080" indent="-344805" algn="just">
              <a:lnSpc>
                <a:spcPct val="100000"/>
              </a:lnSpc>
              <a:spcBef>
                <a:spcPts val="630"/>
              </a:spcBef>
              <a:buFont typeface="Arial MT"/>
              <a:buChar char="•"/>
              <a:tabLst>
                <a:tab pos="357505" algn="l"/>
              </a:tabLst>
            </a:pPr>
            <a:r>
              <a:rPr sz="2600" spc="-15" dirty="0">
                <a:latin typeface="Calibri"/>
                <a:cs typeface="Calibri"/>
              </a:rPr>
              <a:t>After </a:t>
            </a:r>
            <a:r>
              <a:rPr sz="2600" spc="-5" dirty="0">
                <a:latin typeface="Calibri"/>
                <a:cs typeface="Calibri"/>
              </a:rPr>
              <a:t>a </a:t>
            </a:r>
            <a:r>
              <a:rPr sz="2600" spc="-15" dirty="0">
                <a:latin typeface="Calibri"/>
                <a:cs typeface="Calibri"/>
              </a:rPr>
              <a:t>frame </a:t>
            </a:r>
            <a:r>
              <a:rPr sz="2600" spc="-5" dirty="0">
                <a:latin typeface="Calibri"/>
                <a:cs typeface="Calibri"/>
              </a:rPr>
              <a:t>has been </a:t>
            </a:r>
            <a:r>
              <a:rPr sz="2600" spc="-15" dirty="0">
                <a:latin typeface="Calibri"/>
                <a:cs typeface="Calibri"/>
              </a:rPr>
              <a:t>transmitted, </a:t>
            </a:r>
            <a:r>
              <a:rPr sz="2600" spc="-5" dirty="0">
                <a:latin typeface="Calibri"/>
                <a:cs typeface="Calibri"/>
              </a:rPr>
              <a:t>the timer </a:t>
            </a:r>
            <a:r>
              <a:rPr sz="2600" dirty="0">
                <a:latin typeface="Calibri"/>
                <a:cs typeface="Calibri"/>
              </a:rPr>
              <a:t>is </a:t>
            </a:r>
            <a:r>
              <a:rPr sz="2600" spc="-15" dirty="0">
                <a:latin typeface="Calibri"/>
                <a:cs typeface="Calibri"/>
              </a:rPr>
              <a:t>started </a:t>
            </a:r>
            <a:r>
              <a:rPr sz="2600" spc="-10" dirty="0">
                <a:latin typeface="Calibri"/>
                <a:cs typeface="Calibri"/>
              </a:rPr>
              <a:t> </a:t>
            </a:r>
            <a:r>
              <a:rPr sz="2600" spc="-25" dirty="0">
                <a:latin typeface="Calibri"/>
                <a:cs typeface="Calibri"/>
              </a:rPr>
              <a:t>for</a:t>
            </a:r>
            <a:r>
              <a:rPr sz="2600" spc="-20" dirty="0">
                <a:latin typeface="Calibri"/>
                <a:cs typeface="Calibri"/>
              </a:rPr>
              <a:t> </a:t>
            </a:r>
            <a:r>
              <a:rPr sz="2600" spc="-5" dirty="0">
                <a:latin typeface="Calibri"/>
                <a:cs typeface="Calibri"/>
              </a:rPr>
              <a:t>a</a:t>
            </a:r>
            <a:r>
              <a:rPr sz="2600" dirty="0">
                <a:latin typeface="Calibri"/>
                <a:cs typeface="Calibri"/>
              </a:rPr>
              <a:t> </a:t>
            </a:r>
            <a:r>
              <a:rPr sz="2600" spc="-10" dirty="0">
                <a:latin typeface="Calibri"/>
                <a:cs typeface="Calibri"/>
              </a:rPr>
              <a:t>finite</a:t>
            </a:r>
            <a:r>
              <a:rPr sz="2600" spc="-5" dirty="0">
                <a:latin typeface="Calibri"/>
                <a:cs typeface="Calibri"/>
              </a:rPr>
              <a:t> </a:t>
            </a:r>
            <a:r>
              <a:rPr sz="2600" dirty="0">
                <a:latin typeface="Calibri"/>
                <a:cs typeface="Calibri"/>
              </a:rPr>
              <a:t>time.</a:t>
            </a:r>
            <a:r>
              <a:rPr sz="2600" spc="5" dirty="0">
                <a:latin typeface="Calibri"/>
                <a:cs typeface="Calibri"/>
              </a:rPr>
              <a:t> </a:t>
            </a:r>
            <a:r>
              <a:rPr sz="2600" spc="-15" dirty="0">
                <a:latin typeface="Calibri"/>
                <a:cs typeface="Calibri"/>
              </a:rPr>
              <a:t>Before</a:t>
            </a:r>
            <a:r>
              <a:rPr sz="2600" spc="560" dirty="0">
                <a:latin typeface="Calibri"/>
                <a:cs typeface="Calibri"/>
              </a:rPr>
              <a:t> </a:t>
            </a:r>
            <a:r>
              <a:rPr sz="2600" spc="-5" dirty="0">
                <a:latin typeface="Calibri"/>
                <a:cs typeface="Calibri"/>
              </a:rPr>
              <a:t>the</a:t>
            </a:r>
            <a:r>
              <a:rPr sz="2600" dirty="0">
                <a:latin typeface="Calibri"/>
                <a:cs typeface="Calibri"/>
              </a:rPr>
              <a:t> </a:t>
            </a:r>
            <a:r>
              <a:rPr sz="2600" spc="-5" dirty="0">
                <a:latin typeface="Calibri"/>
                <a:cs typeface="Calibri"/>
              </a:rPr>
              <a:t>timer</a:t>
            </a:r>
            <a:r>
              <a:rPr sz="2600" dirty="0">
                <a:latin typeface="Calibri"/>
                <a:cs typeface="Calibri"/>
              </a:rPr>
              <a:t> </a:t>
            </a:r>
            <a:r>
              <a:rPr sz="2600" spc="-10" dirty="0">
                <a:latin typeface="Calibri"/>
                <a:cs typeface="Calibri"/>
              </a:rPr>
              <a:t>expires,</a:t>
            </a:r>
            <a:r>
              <a:rPr sz="2600" spc="-5" dirty="0">
                <a:latin typeface="Calibri"/>
                <a:cs typeface="Calibri"/>
              </a:rPr>
              <a:t> if</a:t>
            </a:r>
            <a:r>
              <a:rPr sz="2600" dirty="0">
                <a:latin typeface="Calibri"/>
                <a:cs typeface="Calibri"/>
              </a:rPr>
              <a:t> </a:t>
            </a:r>
            <a:r>
              <a:rPr sz="2600" spc="-5" dirty="0">
                <a:latin typeface="Calibri"/>
                <a:cs typeface="Calibri"/>
              </a:rPr>
              <a:t>the </a:t>
            </a:r>
            <a:r>
              <a:rPr sz="2600" spc="-575" dirty="0">
                <a:latin typeface="Calibri"/>
                <a:cs typeface="Calibri"/>
              </a:rPr>
              <a:t> </a:t>
            </a:r>
            <a:r>
              <a:rPr sz="2600" spc="-5" dirty="0">
                <a:latin typeface="Calibri"/>
                <a:cs typeface="Calibri"/>
              </a:rPr>
              <a:t>acknowledgement</a:t>
            </a:r>
            <a:r>
              <a:rPr sz="2600" dirty="0">
                <a:latin typeface="Calibri"/>
                <a:cs typeface="Calibri"/>
              </a:rPr>
              <a:t> </a:t>
            </a:r>
            <a:r>
              <a:rPr sz="2600" spc="-5" dirty="0">
                <a:latin typeface="Calibri"/>
                <a:cs typeface="Calibri"/>
              </a:rPr>
              <a:t>is</a:t>
            </a:r>
            <a:r>
              <a:rPr sz="2600" dirty="0">
                <a:latin typeface="Calibri"/>
                <a:cs typeface="Calibri"/>
              </a:rPr>
              <a:t> </a:t>
            </a:r>
            <a:r>
              <a:rPr sz="2600" spc="-10" dirty="0">
                <a:latin typeface="Calibri"/>
                <a:cs typeface="Calibri"/>
              </a:rPr>
              <a:t>not</a:t>
            </a:r>
            <a:r>
              <a:rPr sz="2600" spc="-5" dirty="0">
                <a:latin typeface="Calibri"/>
                <a:cs typeface="Calibri"/>
              </a:rPr>
              <a:t> </a:t>
            </a:r>
            <a:r>
              <a:rPr sz="2600" spc="-10" dirty="0">
                <a:latin typeface="Calibri"/>
                <a:cs typeface="Calibri"/>
              </a:rPr>
              <a:t>received</a:t>
            </a:r>
            <a:r>
              <a:rPr sz="2600" spc="-5" dirty="0">
                <a:latin typeface="Calibri"/>
                <a:cs typeface="Calibri"/>
              </a:rPr>
              <a:t> ,</a:t>
            </a:r>
            <a:r>
              <a:rPr sz="2600" dirty="0">
                <a:latin typeface="Calibri"/>
                <a:cs typeface="Calibri"/>
              </a:rPr>
              <a:t> </a:t>
            </a:r>
            <a:r>
              <a:rPr sz="2600" spc="-5" dirty="0">
                <a:latin typeface="Calibri"/>
                <a:cs typeface="Calibri"/>
              </a:rPr>
              <a:t>the</a:t>
            </a:r>
            <a:r>
              <a:rPr sz="2600" dirty="0">
                <a:latin typeface="Calibri"/>
                <a:cs typeface="Calibri"/>
              </a:rPr>
              <a:t> </a:t>
            </a:r>
            <a:r>
              <a:rPr sz="2600" spc="-15" dirty="0">
                <a:latin typeface="Calibri"/>
                <a:cs typeface="Calibri"/>
              </a:rPr>
              <a:t>frame</a:t>
            </a:r>
            <a:r>
              <a:rPr sz="2600" spc="560" dirty="0">
                <a:latin typeface="Calibri"/>
                <a:cs typeface="Calibri"/>
              </a:rPr>
              <a:t> </a:t>
            </a:r>
            <a:r>
              <a:rPr sz="2600" spc="-10" dirty="0">
                <a:latin typeface="Calibri"/>
                <a:cs typeface="Calibri"/>
              </a:rPr>
              <a:t>gets </a:t>
            </a:r>
            <a:r>
              <a:rPr sz="2600" spc="-575" dirty="0">
                <a:latin typeface="Calibri"/>
                <a:cs typeface="Calibri"/>
              </a:rPr>
              <a:t> </a:t>
            </a:r>
            <a:r>
              <a:rPr sz="2600" spc="-15" dirty="0">
                <a:latin typeface="Calibri"/>
                <a:cs typeface="Calibri"/>
              </a:rPr>
              <a:t>retransmitted,</a:t>
            </a:r>
            <a:r>
              <a:rPr sz="2600" spc="-10" dirty="0">
                <a:latin typeface="Calibri"/>
                <a:cs typeface="Calibri"/>
              </a:rPr>
              <a:t> </a:t>
            </a:r>
            <a:r>
              <a:rPr sz="2600" spc="-5" dirty="0">
                <a:latin typeface="Calibri"/>
                <a:cs typeface="Calibri"/>
              </a:rPr>
              <a:t>when</a:t>
            </a:r>
            <a:r>
              <a:rPr sz="2600" dirty="0">
                <a:latin typeface="Calibri"/>
                <a:cs typeface="Calibri"/>
              </a:rPr>
              <a:t> </a:t>
            </a:r>
            <a:r>
              <a:rPr sz="2600" spc="-5" dirty="0">
                <a:latin typeface="Calibri"/>
                <a:cs typeface="Calibri"/>
              </a:rPr>
              <a:t>the</a:t>
            </a:r>
            <a:r>
              <a:rPr sz="2600" dirty="0">
                <a:latin typeface="Calibri"/>
                <a:cs typeface="Calibri"/>
              </a:rPr>
              <a:t> </a:t>
            </a:r>
            <a:r>
              <a:rPr sz="2600" spc="-10" dirty="0">
                <a:latin typeface="Calibri"/>
                <a:cs typeface="Calibri"/>
              </a:rPr>
              <a:t>acknowledgement</a:t>
            </a:r>
            <a:r>
              <a:rPr sz="2600" spc="-5" dirty="0">
                <a:latin typeface="Calibri"/>
                <a:cs typeface="Calibri"/>
              </a:rPr>
              <a:t> </a:t>
            </a:r>
            <a:r>
              <a:rPr sz="2600" spc="-10" dirty="0">
                <a:latin typeface="Calibri"/>
                <a:cs typeface="Calibri"/>
              </a:rPr>
              <a:t>gets </a:t>
            </a:r>
            <a:r>
              <a:rPr sz="2600" spc="-5" dirty="0">
                <a:latin typeface="Calibri"/>
                <a:cs typeface="Calibri"/>
              </a:rPr>
              <a:t> </a:t>
            </a:r>
            <a:r>
              <a:rPr sz="2600" spc="-10" dirty="0">
                <a:latin typeface="Calibri"/>
                <a:cs typeface="Calibri"/>
              </a:rPr>
              <a:t>corrupted </a:t>
            </a:r>
            <a:r>
              <a:rPr sz="2600" spc="-5" dirty="0">
                <a:latin typeface="Calibri"/>
                <a:cs typeface="Calibri"/>
              </a:rPr>
              <a:t>or </a:t>
            </a:r>
            <a:r>
              <a:rPr sz="2600" spc="-15" dirty="0">
                <a:latin typeface="Calibri"/>
                <a:cs typeface="Calibri"/>
              </a:rPr>
              <a:t>sent </a:t>
            </a:r>
            <a:r>
              <a:rPr sz="2600" spc="-10" dirty="0">
                <a:latin typeface="Calibri"/>
                <a:cs typeface="Calibri"/>
              </a:rPr>
              <a:t>data </a:t>
            </a:r>
            <a:r>
              <a:rPr sz="2600" spc="-15" dirty="0">
                <a:latin typeface="Calibri"/>
                <a:cs typeface="Calibri"/>
              </a:rPr>
              <a:t>frames </a:t>
            </a:r>
            <a:r>
              <a:rPr sz="2600" spc="-10" dirty="0">
                <a:latin typeface="Calibri"/>
                <a:cs typeface="Calibri"/>
              </a:rPr>
              <a:t>gets </a:t>
            </a:r>
            <a:r>
              <a:rPr sz="2600" spc="-5" dirty="0">
                <a:latin typeface="Calibri"/>
                <a:cs typeface="Calibri"/>
              </a:rPr>
              <a:t>damaged, </a:t>
            </a:r>
            <a:r>
              <a:rPr sz="2600" spc="-10" dirty="0">
                <a:latin typeface="Calibri"/>
                <a:cs typeface="Calibri"/>
              </a:rPr>
              <a:t>how </a:t>
            </a:r>
            <a:r>
              <a:rPr sz="2600" spc="-5" dirty="0">
                <a:latin typeface="Calibri"/>
                <a:cs typeface="Calibri"/>
              </a:rPr>
              <a:t>long </a:t>
            </a:r>
            <a:r>
              <a:rPr sz="2600" dirty="0">
                <a:latin typeface="Calibri"/>
                <a:cs typeface="Calibri"/>
              </a:rPr>
              <a:t> </a:t>
            </a:r>
            <a:r>
              <a:rPr sz="2600" spc="-5" dirty="0">
                <a:latin typeface="Calibri"/>
                <a:cs typeface="Calibri"/>
              </a:rPr>
              <a:t>the</a:t>
            </a:r>
            <a:r>
              <a:rPr sz="2600" dirty="0">
                <a:latin typeface="Calibri"/>
                <a:cs typeface="Calibri"/>
              </a:rPr>
              <a:t> </a:t>
            </a:r>
            <a:r>
              <a:rPr sz="2600" spc="-5" dirty="0">
                <a:latin typeface="Calibri"/>
                <a:cs typeface="Calibri"/>
              </a:rPr>
              <a:t>sender</a:t>
            </a:r>
            <a:r>
              <a:rPr sz="2600" dirty="0">
                <a:latin typeface="Calibri"/>
                <a:cs typeface="Calibri"/>
              </a:rPr>
              <a:t> </a:t>
            </a:r>
            <a:r>
              <a:rPr sz="2600" spc="-10" dirty="0">
                <a:latin typeface="Calibri"/>
                <a:cs typeface="Calibri"/>
              </a:rPr>
              <a:t>should</a:t>
            </a:r>
            <a:r>
              <a:rPr sz="2600" spc="-5" dirty="0">
                <a:latin typeface="Calibri"/>
                <a:cs typeface="Calibri"/>
              </a:rPr>
              <a:t> wait</a:t>
            </a:r>
            <a:r>
              <a:rPr sz="2600" dirty="0">
                <a:latin typeface="Calibri"/>
                <a:cs typeface="Calibri"/>
              </a:rPr>
              <a:t> </a:t>
            </a:r>
            <a:r>
              <a:rPr sz="2600" spc="-10" dirty="0">
                <a:latin typeface="Calibri"/>
                <a:cs typeface="Calibri"/>
              </a:rPr>
              <a:t>to</a:t>
            </a:r>
            <a:r>
              <a:rPr sz="2600" spc="-5" dirty="0">
                <a:latin typeface="Calibri"/>
                <a:cs typeface="Calibri"/>
              </a:rPr>
              <a:t> </a:t>
            </a:r>
            <a:r>
              <a:rPr sz="2600" spc="-10" dirty="0">
                <a:latin typeface="Calibri"/>
                <a:cs typeface="Calibri"/>
              </a:rPr>
              <a:t>transmit</a:t>
            </a:r>
            <a:r>
              <a:rPr sz="2600" spc="-5" dirty="0">
                <a:latin typeface="Calibri"/>
                <a:cs typeface="Calibri"/>
              </a:rPr>
              <a:t> the</a:t>
            </a:r>
            <a:r>
              <a:rPr sz="2600" dirty="0">
                <a:latin typeface="Calibri"/>
                <a:cs typeface="Calibri"/>
              </a:rPr>
              <a:t> </a:t>
            </a:r>
            <a:r>
              <a:rPr sz="2600" spc="-10" dirty="0">
                <a:latin typeface="Calibri"/>
                <a:cs typeface="Calibri"/>
              </a:rPr>
              <a:t>next</a:t>
            </a:r>
            <a:r>
              <a:rPr sz="2600" spc="-5" dirty="0">
                <a:latin typeface="Calibri"/>
                <a:cs typeface="Calibri"/>
              </a:rPr>
              <a:t> </a:t>
            </a:r>
            <a:r>
              <a:rPr sz="2600" spc="-15" dirty="0">
                <a:latin typeface="Calibri"/>
                <a:cs typeface="Calibri"/>
              </a:rPr>
              <a:t>frame</a:t>
            </a:r>
            <a:r>
              <a:rPr sz="2600" spc="-10" dirty="0">
                <a:latin typeface="Calibri"/>
                <a:cs typeface="Calibri"/>
              </a:rPr>
              <a:t> </a:t>
            </a:r>
            <a:r>
              <a:rPr sz="2600" spc="20" dirty="0">
                <a:latin typeface="Calibri"/>
                <a:cs typeface="Calibri"/>
              </a:rPr>
              <a:t>is </a:t>
            </a:r>
            <a:r>
              <a:rPr sz="2600" spc="25" dirty="0">
                <a:latin typeface="Calibri"/>
                <a:cs typeface="Calibri"/>
              </a:rPr>
              <a:t> </a:t>
            </a:r>
            <a:r>
              <a:rPr sz="2600" spc="-10" dirty="0">
                <a:latin typeface="Calibri"/>
                <a:cs typeface="Calibri"/>
              </a:rPr>
              <a:t>infinite.</a:t>
            </a:r>
            <a:endParaRPr sz="26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0105" y="382600"/>
            <a:ext cx="5925185" cy="512445"/>
          </a:xfrm>
          <a:prstGeom prst="rect">
            <a:avLst/>
          </a:prstGeom>
        </p:spPr>
        <p:txBody>
          <a:bodyPr vert="horz" wrap="square" lIns="0" tIns="12065" rIns="0" bIns="0" rtlCol="0">
            <a:spAutoFit/>
          </a:bodyPr>
          <a:lstStyle/>
          <a:p>
            <a:pPr marL="12700">
              <a:lnSpc>
                <a:spcPct val="100000"/>
              </a:lnSpc>
              <a:spcBef>
                <a:spcPts val="95"/>
              </a:spcBef>
            </a:pPr>
            <a:r>
              <a:rPr spc="-10" dirty="0"/>
              <a:t>Simplex</a:t>
            </a:r>
            <a:r>
              <a:rPr dirty="0"/>
              <a:t> </a:t>
            </a:r>
            <a:r>
              <a:rPr spc="-15" dirty="0"/>
              <a:t>Protocol</a:t>
            </a:r>
            <a:r>
              <a:rPr dirty="0"/>
              <a:t> </a:t>
            </a:r>
            <a:r>
              <a:rPr spc="-25" dirty="0"/>
              <a:t>for</a:t>
            </a:r>
            <a:r>
              <a:rPr spc="15" dirty="0"/>
              <a:t> </a:t>
            </a:r>
            <a:r>
              <a:rPr spc="-10" dirty="0"/>
              <a:t>Noisy </a:t>
            </a:r>
            <a:r>
              <a:rPr spc="-15" dirty="0"/>
              <a:t>Channel</a:t>
            </a:r>
          </a:p>
        </p:txBody>
      </p:sp>
      <p:sp>
        <p:nvSpPr>
          <p:cNvPr id="3" name="object 3"/>
          <p:cNvSpPr txBox="1"/>
          <p:nvPr/>
        </p:nvSpPr>
        <p:spPr>
          <a:xfrm>
            <a:off x="536244" y="1140967"/>
            <a:ext cx="8079105" cy="757555"/>
          </a:xfrm>
          <a:prstGeom prst="rect">
            <a:avLst/>
          </a:prstGeom>
        </p:spPr>
        <p:txBody>
          <a:bodyPr vert="horz" wrap="square" lIns="0" tIns="12700" rIns="0" bIns="0" rtlCol="0">
            <a:spAutoFit/>
          </a:bodyPr>
          <a:lstStyle/>
          <a:p>
            <a:pPr marL="356870" marR="5080" indent="-344805">
              <a:lnSpc>
                <a:spcPct val="100000"/>
              </a:lnSpc>
              <a:spcBef>
                <a:spcPts val="100"/>
              </a:spcBef>
              <a:buFont typeface="Arial MT"/>
              <a:buChar char="•"/>
              <a:tabLst>
                <a:tab pos="356870" algn="l"/>
                <a:tab pos="357505" algn="l"/>
                <a:tab pos="948690" algn="l"/>
                <a:tab pos="2039620" algn="l"/>
                <a:tab pos="3201670" algn="l"/>
                <a:tab pos="3683635" algn="l"/>
                <a:tab pos="4494530" algn="l"/>
                <a:tab pos="5631815" algn="l"/>
                <a:tab pos="5948680" algn="l"/>
              </a:tabLst>
            </a:pPr>
            <a:r>
              <a:rPr sz="2400" spc="-5" dirty="0">
                <a:latin typeface="Calibri"/>
                <a:cs typeface="Calibri"/>
              </a:rPr>
              <a:t>T</a:t>
            </a:r>
            <a:r>
              <a:rPr sz="2400" spc="15" dirty="0">
                <a:latin typeface="Calibri"/>
                <a:cs typeface="Calibri"/>
              </a:rPr>
              <a:t>h</a:t>
            </a:r>
            <a:r>
              <a:rPr sz="2400" dirty="0">
                <a:latin typeface="Calibri"/>
                <a:cs typeface="Calibri"/>
              </a:rPr>
              <a:t>e	</a:t>
            </a:r>
            <a:r>
              <a:rPr sz="2400" spc="-5" dirty="0">
                <a:latin typeface="Calibri"/>
                <a:cs typeface="Calibri"/>
              </a:rPr>
              <a:t>Sim</a:t>
            </a:r>
            <a:r>
              <a:rPr sz="2400" spc="10" dirty="0">
                <a:latin typeface="Calibri"/>
                <a:cs typeface="Calibri"/>
              </a:rPr>
              <a:t>p</a:t>
            </a:r>
            <a:r>
              <a:rPr sz="2400" dirty="0">
                <a:latin typeface="Calibri"/>
                <a:cs typeface="Calibri"/>
              </a:rPr>
              <a:t>l</a:t>
            </a:r>
            <a:r>
              <a:rPr sz="2400" spc="-45" dirty="0">
                <a:latin typeface="Calibri"/>
                <a:cs typeface="Calibri"/>
              </a:rPr>
              <a:t>e</a:t>
            </a:r>
            <a:r>
              <a:rPr sz="2400" dirty="0">
                <a:latin typeface="Calibri"/>
                <a:cs typeface="Calibri"/>
              </a:rPr>
              <a:t>x	P</a:t>
            </a:r>
            <a:r>
              <a:rPr sz="2400" spc="-40" dirty="0">
                <a:latin typeface="Calibri"/>
                <a:cs typeface="Calibri"/>
              </a:rPr>
              <a:t>r</a:t>
            </a:r>
            <a:r>
              <a:rPr sz="2400" spc="-20" dirty="0">
                <a:latin typeface="Calibri"/>
                <a:cs typeface="Calibri"/>
              </a:rPr>
              <a:t>o</a:t>
            </a:r>
            <a:r>
              <a:rPr sz="2400" spc="-15" dirty="0">
                <a:latin typeface="Calibri"/>
                <a:cs typeface="Calibri"/>
              </a:rPr>
              <a:t>t</a:t>
            </a:r>
            <a:r>
              <a:rPr sz="2400" spc="-5" dirty="0">
                <a:latin typeface="Calibri"/>
                <a:cs typeface="Calibri"/>
              </a:rPr>
              <a:t>o</a:t>
            </a:r>
            <a:r>
              <a:rPr sz="2400" spc="-25" dirty="0">
                <a:latin typeface="Calibri"/>
                <a:cs typeface="Calibri"/>
              </a:rPr>
              <a:t>c</a:t>
            </a:r>
            <a:r>
              <a:rPr sz="2400" spc="-20" dirty="0">
                <a:latin typeface="Calibri"/>
                <a:cs typeface="Calibri"/>
              </a:rPr>
              <a:t>o</a:t>
            </a:r>
            <a:r>
              <a:rPr sz="2400" dirty="0">
                <a:latin typeface="Calibri"/>
                <a:cs typeface="Calibri"/>
              </a:rPr>
              <a:t>l	</a:t>
            </a:r>
            <a:r>
              <a:rPr sz="2400" spc="-40" dirty="0">
                <a:latin typeface="Calibri"/>
                <a:cs typeface="Calibri"/>
              </a:rPr>
              <a:t>f</a:t>
            </a:r>
            <a:r>
              <a:rPr sz="2400" spc="-20" dirty="0">
                <a:latin typeface="Calibri"/>
                <a:cs typeface="Calibri"/>
              </a:rPr>
              <a:t>o</a:t>
            </a:r>
            <a:r>
              <a:rPr sz="2400" dirty="0">
                <a:latin typeface="Calibri"/>
                <a:cs typeface="Calibri"/>
              </a:rPr>
              <a:t>r	</a:t>
            </a:r>
            <a:r>
              <a:rPr sz="2400" spc="5" dirty="0">
                <a:latin typeface="Calibri"/>
                <a:cs typeface="Calibri"/>
              </a:rPr>
              <a:t>N</a:t>
            </a:r>
            <a:r>
              <a:rPr sz="2400" spc="-5" dirty="0">
                <a:latin typeface="Calibri"/>
                <a:cs typeface="Calibri"/>
              </a:rPr>
              <a:t>oi</a:t>
            </a:r>
            <a:r>
              <a:rPr sz="2400" spc="-45" dirty="0">
                <a:latin typeface="Calibri"/>
                <a:cs typeface="Calibri"/>
              </a:rPr>
              <a:t>s</a:t>
            </a:r>
            <a:r>
              <a:rPr sz="2400" dirty="0">
                <a:latin typeface="Calibri"/>
                <a:cs typeface="Calibri"/>
              </a:rPr>
              <a:t>y	</a:t>
            </a:r>
            <a:r>
              <a:rPr sz="2400" spc="-35" dirty="0">
                <a:latin typeface="Calibri"/>
                <a:cs typeface="Calibri"/>
              </a:rPr>
              <a:t>C</a:t>
            </a:r>
            <a:r>
              <a:rPr sz="2400" spc="5" dirty="0">
                <a:latin typeface="Calibri"/>
                <a:cs typeface="Calibri"/>
              </a:rPr>
              <a:t>h</a:t>
            </a:r>
            <a:r>
              <a:rPr sz="2400" dirty="0">
                <a:latin typeface="Calibri"/>
                <a:cs typeface="Calibri"/>
              </a:rPr>
              <a:t>a</a:t>
            </a:r>
            <a:r>
              <a:rPr sz="2400" spc="-10" dirty="0">
                <a:latin typeface="Calibri"/>
                <a:cs typeface="Calibri"/>
              </a:rPr>
              <a:t>n</a:t>
            </a:r>
            <a:r>
              <a:rPr sz="2400" spc="5" dirty="0">
                <a:latin typeface="Calibri"/>
                <a:cs typeface="Calibri"/>
              </a:rPr>
              <a:t>n</a:t>
            </a:r>
            <a:r>
              <a:rPr sz="2400" dirty="0">
                <a:latin typeface="Calibri"/>
                <a:cs typeface="Calibri"/>
              </a:rPr>
              <a:t>el	is	</a:t>
            </a:r>
            <a:r>
              <a:rPr sz="2400" spc="10" dirty="0">
                <a:latin typeface="Calibri"/>
                <a:cs typeface="Calibri"/>
              </a:rPr>
              <a:t>d</a:t>
            </a:r>
            <a:r>
              <a:rPr sz="2400" dirty="0">
                <a:latin typeface="Calibri"/>
                <a:cs typeface="Calibri"/>
              </a:rPr>
              <a:t>ia</a:t>
            </a:r>
            <a:r>
              <a:rPr sz="2400" spc="-20" dirty="0">
                <a:latin typeface="Calibri"/>
                <a:cs typeface="Calibri"/>
              </a:rPr>
              <a:t>g</a:t>
            </a:r>
            <a:r>
              <a:rPr sz="2400" spc="-70" dirty="0">
                <a:latin typeface="Calibri"/>
                <a:cs typeface="Calibri"/>
              </a:rPr>
              <a:t>r</a:t>
            </a:r>
            <a:r>
              <a:rPr sz="2400" dirty="0">
                <a:latin typeface="Calibri"/>
                <a:cs typeface="Calibri"/>
              </a:rPr>
              <a:t>a</a:t>
            </a:r>
            <a:r>
              <a:rPr sz="2400" spc="5" dirty="0">
                <a:latin typeface="Calibri"/>
                <a:cs typeface="Calibri"/>
              </a:rPr>
              <a:t>m</a:t>
            </a:r>
            <a:r>
              <a:rPr sz="2400" dirty="0">
                <a:latin typeface="Calibri"/>
                <a:cs typeface="Calibri"/>
              </a:rPr>
              <a:t>m</a:t>
            </a:r>
            <a:r>
              <a:rPr sz="2400" spc="-15" dirty="0">
                <a:latin typeface="Calibri"/>
                <a:cs typeface="Calibri"/>
              </a:rPr>
              <a:t>a</a:t>
            </a:r>
            <a:r>
              <a:rPr sz="2400" spc="5" dirty="0">
                <a:latin typeface="Calibri"/>
                <a:cs typeface="Calibri"/>
              </a:rPr>
              <a:t>t</a:t>
            </a:r>
            <a:r>
              <a:rPr sz="2400" dirty="0">
                <a:latin typeface="Calibri"/>
                <a:cs typeface="Calibri"/>
              </a:rPr>
              <a:t>i</a:t>
            </a:r>
            <a:r>
              <a:rPr sz="2400" spc="-30" dirty="0">
                <a:latin typeface="Calibri"/>
                <a:cs typeface="Calibri"/>
              </a:rPr>
              <a:t>c</a:t>
            </a:r>
            <a:r>
              <a:rPr sz="2400" dirty="0">
                <a:latin typeface="Calibri"/>
                <a:cs typeface="Calibri"/>
              </a:rPr>
              <a:t>ally  </a:t>
            </a:r>
            <a:r>
              <a:rPr sz="2400" spc="-5" dirty="0">
                <a:latin typeface="Calibri"/>
                <a:cs typeface="Calibri"/>
              </a:rPr>
              <a:t>represented</a:t>
            </a:r>
            <a:r>
              <a:rPr sz="2400" spc="-55" dirty="0">
                <a:latin typeface="Calibri"/>
                <a:cs typeface="Calibri"/>
              </a:rPr>
              <a:t> </a:t>
            </a:r>
            <a:r>
              <a:rPr sz="2400" dirty="0">
                <a:latin typeface="Calibri"/>
                <a:cs typeface="Calibri"/>
              </a:rPr>
              <a:t>as</a:t>
            </a:r>
            <a:r>
              <a:rPr sz="2400" spc="-20" dirty="0">
                <a:latin typeface="Calibri"/>
                <a:cs typeface="Calibri"/>
              </a:rPr>
              <a:t> </a:t>
            </a:r>
            <a:r>
              <a:rPr sz="2400" spc="-15" dirty="0">
                <a:latin typeface="Calibri"/>
                <a:cs typeface="Calibri"/>
              </a:rPr>
              <a:t>follows</a:t>
            </a:r>
            <a:endParaRPr sz="2400">
              <a:latin typeface="Calibri"/>
              <a:cs typeface="Calibri"/>
            </a:endParaRPr>
          </a:p>
        </p:txBody>
      </p:sp>
      <p:pic>
        <p:nvPicPr>
          <p:cNvPr id="4" name="object 4"/>
          <p:cNvPicPr/>
          <p:nvPr/>
        </p:nvPicPr>
        <p:blipFill>
          <a:blip r:embed="rId2" cstate="print"/>
          <a:stretch>
            <a:fillRect/>
          </a:stretch>
        </p:blipFill>
        <p:spPr>
          <a:xfrm>
            <a:off x="1048494" y="2496333"/>
            <a:ext cx="6323154" cy="38872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969" y="529209"/>
            <a:ext cx="6572884"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Services </a:t>
            </a:r>
            <a:r>
              <a:rPr sz="3600" b="0" spc="-15" dirty="0">
                <a:latin typeface="Calibri"/>
                <a:cs typeface="Calibri"/>
              </a:rPr>
              <a:t>Provided</a:t>
            </a:r>
            <a:r>
              <a:rPr sz="3600" b="0" spc="-25" dirty="0">
                <a:latin typeface="Calibri"/>
                <a:cs typeface="Calibri"/>
              </a:rPr>
              <a:t> </a:t>
            </a:r>
            <a:r>
              <a:rPr sz="3600" b="0" spc="-15" dirty="0">
                <a:latin typeface="Calibri"/>
                <a:cs typeface="Calibri"/>
              </a:rPr>
              <a:t>to</a:t>
            </a:r>
            <a:r>
              <a:rPr sz="3600" b="0" spc="-20" dirty="0">
                <a:latin typeface="Calibri"/>
                <a:cs typeface="Calibri"/>
              </a:rPr>
              <a:t> </a:t>
            </a:r>
            <a:r>
              <a:rPr sz="3600" b="0" spc="-10" dirty="0">
                <a:latin typeface="Calibri"/>
                <a:cs typeface="Calibri"/>
              </a:rPr>
              <a:t>Network</a:t>
            </a:r>
            <a:r>
              <a:rPr sz="3600" b="0" spc="-50" dirty="0">
                <a:latin typeface="Calibri"/>
                <a:cs typeface="Calibri"/>
              </a:rPr>
              <a:t> </a:t>
            </a:r>
            <a:r>
              <a:rPr sz="3600" b="0" spc="-25" dirty="0">
                <a:latin typeface="Calibri"/>
                <a:cs typeface="Calibri"/>
              </a:rPr>
              <a:t>Layer</a:t>
            </a:r>
            <a:endParaRPr sz="3600">
              <a:latin typeface="Calibri"/>
              <a:cs typeface="Calibri"/>
            </a:endParaRPr>
          </a:p>
        </p:txBody>
      </p:sp>
      <p:sp>
        <p:nvSpPr>
          <p:cNvPr id="3" name="object 3"/>
          <p:cNvSpPr txBox="1"/>
          <p:nvPr/>
        </p:nvSpPr>
        <p:spPr>
          <a:xfrm>
            <a:off x="2772282" y="5658737"/>
            <a:ext cx="3325495" cy="831215"/>
          </a:xfrm>
          <a:prstGeom prst="rect">
            <a:avLst/>
          </a:prstGeom>
        </p:spPr>
        <p:txBody>
          <a:bodyPr vert="horz" wrap="square" lIns="0" tIns="49530" rIns="0" bIns="0" rtlCol="0">
            <a:spAutoFit/>
          </a:bodyPr>
          <a:lstStyle/>
          <a:p>
            <a:pPr marL="411480" indent="-399415">
              <a:lnSpc>
                <a:spcPct val="100000"/>
              </a:lnSpc>
              <a:spcBef>
                <a:spcPts val="390"/>
              </a:spcBef>
              <a:buClr>
                <a:srgbClr val="C0504D"/>
              </a:buClr>
              <a:buAutoNum type="alphaLcParenBoth"/>
              <a:tabLst>
                <a:tab pos="412115" algn="l"/>
              </a:tabLst>
            </a:pPr>
            <a:r>
              <a:rPr sz="2400" spc="-5" dirty="0">
                <a:latin typeface="Calibri"/>
                <a:cs typeface="Calibri"/>
              </a:rPr>
              <a:t>Vir</a:t>
            </a:r>
            <a:r>
              <a:rPr sz="2400" spc="15" dirty="0">
                <a:latin typeface="Calibri"/>
                <a:cs typeface="Calibri"/>
              </a:rPr>
              <a:t>t</a:t>
            </a:r>
            <a:r>
              <a:rPr sz="2400" spc="5" dirty="0">
                <a:latin typeface="Calibri"/>
                <a:cs typeface="Calibri"/>
              </a:rPr>
              <a:t>u</a:t>
            </a:r>
            <a:r>
              <a:rPr sz="2400" dirty="0">
                <a:latin typeface="Calibri"/>
                <a:cs typeface="Calibri"/>
              </a:rPr>
              <a:t>al</a:t>
            </a:r>
            <a:r>
              <a:rPr sz="2400" spc="-65" dirty="0">
                <a:latin typeface="Calibri"/>
                <a:cs typeface="Calibri"/>
              </a:rPr>
              <a:t> </a:t>
            </a:r>
            <a:r>
              <a:rPr sz="2400" spc="-35" dirty="0">
                <a:latin typeface="Calibri"/>
                <a:cs typeface="Calibri"/>
              </a:rPr>
              <a:t>c</a:t>
            </a:r>
            <a:r>
              <a:rPr sz="2400" spc="-5" dirty="0">
                <a:latin typeface="Calibri"/>
                <a:cs typeface="Calibri"/>
              </a:rPr>
              <a:t>omm</a:t>
            </a:r>
            <a:r>
              <a:rPr sz="2400" spc="10" dirty="0">
                <a:latin typeface="Calibri"/>
                <a:cs typeface="Calibri"/>
              </a:rPr>
              <a:t>u</a:t>
            </a:r>
            <a:r>
              <a:rPr sz="2400" spc="5" dirty="0">
                <a:latin typeface="Calibri"/>
                <a:cs typeface="Calibri"/>
              </a:rPr>
              <a:t>n</a:t>
            </a:r>
            <a:r>
              <a:rPr sz="2400" dirty="0">
                <a:latin typeface="Calibri"/>
                <a:cs typeface="Calibri"/>
              </a:rPr>
              <a:t>i</a:t>
            </a:r>
            <a:r>
              <a:rPr sz="2400" spc="-35" dirty="0">
                <a:latin typeface="Calibri"/>
                <a:cs typeface="Calibri"/>
              </a:rPr>
              <a:t>c</a:t>
            </a:r>
            <a:r>
              <a:rPr sz="2400" spc="-25" dirty="0">
                <a:latin typeface="Calibri"/>
                <a:cs typeface="Calibri"/>
              </a:rPr>
              <a:t>a</a:t>
            </a:r>
            <a:r>
              <a:rPr sz="2400" spc="5" dirty="0">
                <a:latin typeface="Calibri"/>
                <a:cs typeface="Calibri"/>
              </a:rPr>
              <a:t>t</a:t>
            </a:r>
            <a:r>
              <a:rPr sz="2400" dirty="0">
                <a:latin typeface="Calibri"/>
                <a:cs typeface="Calibri"/>
              </a:rPr>
              <a:t>io</a:t>
            </a:r>
            <a:r>
              <a:rPr sz="2400" spc="15" dirty="0">
                <a:latin typeface="Calibri"/>
                <a:cs typeface="Calibri"/>
              </a:rPr>
              <a:t>n</a:t>
            </a:r>
            <a:r>
              <a:rPr sz="2400" dirty="0">
                <a:latin typeface="Calibri"/>
                <a:cs typeface="Calibri"/>
              </a:rPr>
              <a:t>.</a:t>
            </a:r>
            <a:endParaRPr sz="2400">
              <a:latin typeface="Calibri"/>
              <a:cs typeface="Calibri"/>
            </a:endParaRPr>
          </a:p>
          <a:p>
            <a:pPr marL="424180" indent="-411480">
              <a:lnSpc>
                <a:spcPct val="100000"/>
              </a:lnSpc>
              <a:spcBef>
                <a:spcPts val="290"/>
              </a:spcBef>
              <a:buClr>
                <a:srgbClr val="C0504D"/>
              </a:buClr>
              <a:buAutoNum type="alphaLcParenBoth"/>
              <a:tabLst>
                <a:tab pos="424180" algn="l"/>
              </a:tabLst>
            </a:pPr>
            <a:r>
              <a:rPr sz="2400" dirty="0">
                <a:latin typeface="Calibri"/>
                <a:cs typeface="Calibri"/>
              </a:rPr>
              <a:t>Actual</a:t>
            </a:r>
            <a:r>
              <a:rPr sz="2400" spc="-90" dirty="0">
                <a:latin typeface="Calibri"/>
                <a:cs typeface="Calibri"/>
              </a:rPr>
              <a:t> </a:t>
            </a:r>
            <a:r>
              <a:rPr sz="2400" spc="-5" dirty="0">
                <a:latin typeface="Calibri"/>
                <a:cs typeface="Calibri"/>
              </a:rPr>
              <a:t>communication.</a:t>
            </a:r>
            <a:endParaRPr sz="2400">
              <a:latin typeface="Calibri"/>
              <a:cs typeface="Calibri"/>
            </a:endParaRPr>
          </a:p>
        </p:txBody>
      </p:sp>
      <p:pic>
        <p:nvPicPr>
          <p:cNvPr id="4" name="object 4"/>
          <p:cNvPicPr/>
          <p:nvPr/>
        </p:nvPicPr>
        <p:blipFill>
          <a:blip r:embed="rId2" cstate="print"/>
          <a:stretch>
            <a:fillRect/>
          </a:stretch>
        </p:blipFill>
        <p:spPr>
          <a:xfrm>
            <a:off x="1432560" y="1499616"/>
            <a:ext cx="6312408" cy="383743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5888" y="382600"/>
            <a:ext cx="4332605" cy="512445"/>
          </a:xfrm>
          <a:prstGeom prst="rect">
            <a:avLst/>
          </a:prstGeom>
        </p:spPr>
        <p:txBody>
          <a:bodyPr vert="horz" wrap="square" lIns="0" tIns="12065" rIns="0" bIns="0" rtlCol="0">
            <a:spAutoFit/>
          </a:bodyPr>
          <a:lstStyle/>
          <a:p>
            <a:pPr marL="12700">
              <a:lnSpc>
                <a:spcPct val="100000"/>
              </a:lnSpc>
              <a:spcBef>
                <a:spcPts val="95"/>
              </a:spcBef>
            </a:pPr>
            <a:r>
              <a:rPr spc="-5" dirty="0"/>
              <a:t>Sliding</a:t>
            </a:r>
            <a:r>
              <a:rPr spc="-20" dirty="0"/>
              <a:t> </a:t>
            </a:r>
            <a:r>
              <a:rPr spc="-10" dirty="0"/>
              <a:t>Window</a:t>
            </a:r>
            <a:r>
              <a:rPr spc="10" dirty="0"/>
              <a:t> </a:t>
            </a:r>
            <a:r>
              <a:rPr spc="-15" dirty="0"/>
              <a:t>Protocols</a:t>
            </a:r>
          </a:p>
        </p:txBody>
      </p:sp>
      <p:sp>
        <p:nvSpPr>
          <p:cNvPr id="3" name="object 3"/>
          <p:cNvSpPr txBox="1"/>
          <p:nvPr/>
        </p:nvSpPr>
        <p:spPr>
          <a:xfrm>
            <a:off x="536244" y="959865"/>
            <a:ext cx="8079105" cy="5185410"/>
          </a:xfrm>
          <a:prstGeom prst="rect">
            <a:avLst/>
          </a:prstGeom>
        </p:spPr>
        <p:txBody>
          <a:bodyPr vert="horz" wrap="square" lIns="0" tIns="53975" rIns="0" bIns="0" rtlCol="0">
            <a:spAutoFit/>
          </a:bodyPr>
          <a:lstStyle/>
          <a:p>
            <a:pPr marL="356870" marR="6350" indent="-344805" algn="just">
              <a:lnSpc>
                <a:spcPts val="2590"/>
              </a:lnSpc>
              <a:spcBef>
                <a:spcPts val="425"/>
              </a:spcBef>
              <a:buFont typeface="Arial MT"/>
              <a:buChar char="•"/>
              <a:tabLst>
                <a:tab pos="357505" algn="l"/>
              </a:tabLst>
            </a:pPr>
            <a:r>
              <a:rPr sz="2400" dirty="0">
                <a:latin typeface="Calibri"/>
                <a:cs typeface="Calibri"/>
              </a:rPr>
              <a:t>The </a:t>
            </a:r>
            <a:r>
              <a:rPr sz="2400" spc="-10" dirty="0">
                <a:latin typeface="Calibri"/>
                <a:cs typeface="Calibri"/>
              </a:rPr>
              <a:t>sliding </a:t>
            </a:r>
            <a:r>
              <a:rPr sz="2400" spc="-5" dirty="0">
                <a:latin typeface="Calibri"/>
                <a:cs typeface="Calibri"/>
              </a:rPr>
              <a:t>window </a:t>
            </a:r>
            <a:r>
              <a:rPr sz="2400" dirty="0">
                <a:latin typeface="Calibri"/>
                <a:cs typeface="Calibri"/>
              </a:rPr>
              <a:t>is a technique </a:t>
            </a:r>
            <a:r>
              <a:rPr sz="2400" spc="-15" dirty="0">
                <a:latin typeface="Calibri"/>
                <a:cs typeface="Calibri"/>
              </a:rPr>
              <a:t>for </a:t>
            </a:r>
            <a:r>
              <a:rPr sz="2400" spc="-5" dirty="0">
                <a:latin typeface="Calibri"/>
                <a:cs typeface="Calibri"/>
              </a:rPr>
              <a:t>sending </a:t>
            </a:r>
            <a:r>
              <a:rPr sz="2400" dirty="0">
                <a:solidFill>
                  <a:srgbClr val="FF0000"/>
                </a:solidFill>
                <a:latin typeface="Calibri"/>
                <a:cs typeface="Calibri"/>
              </a:rPr>
              <a:t>multiple </a:t>
            </a:r>
            <a:r>
              <a:rPr sz="2400" spc="-10" dirty="0">
                <a:solidFill>
                  <a:srgbClr val="FF0000"/>
                </a:solidFill>
                <a:latin typeface="Calibri"/>
                <a:cs typeface="Calibri"/>
              </a:rPr>
              <a:t>frames </a:t>
            </a:r>
            <a:r>
              <a:rPr sz="2400" spc="-5" dirty="0">
                <a:solidFill>
                  <a:srgbClr val="FF0000"/>
                </a:solidFill>
                <a:latin typeface="Calibri"/>
                <a:cs typeface="Calibri"/>
              </a:rPr>
              <a:t> </a:t>
            </a:r>
            <a:r>
              <a:rPr sz="2400" spc="-15" dirty="0">
                <a:latin typeface="Calibri"/>
                <a:cs typeface="Calibri"/>
              </a:rPr>
              <a:t>at</a:t>
            </a:r>
            <a:r>
              <a:rPr sz="2400" spc="-10" dirty="0">
                <a:latin typeface="Calibri"/>
                <a:cs typeface="Calibri"/>
              </a:rPr>
              <a:t> </a:t>
            </a:r>
            <a:r>
              <a:rPr sz="2400" dirty="0">
                <a:latin typeface="Calibri"/>
                <a:cs typeface="Calibri"/>
              </a:rPr>
              <a:t>a</a:t>
            </a:r>
            <a:r>
              <a:rPr sz="2400" spc="-15" dirty="0">
                <a:latin typeface="Calibri"/>
                <a:cs typeface="Calibri"/>
              </a:rPr>
              <a:t> </a:t>
            </a:r>
            <a:r>
              <a:rPr sz="2400" dirty="0">
                <a:latin typeface="Calibri"/>
                <a:cs typeface="Calibri"/>
              </a:rPr>
              <a:t>time.</a:t>
            </a:r>
            <a:endParaRPr sz="2400">
              <a:latin typeface="Calibri"/>
              <a:cs typeface="Calibri"/>
            </a:endParaRPr>
          </a:p>
          <a:p>
            <a:pPr marL="356870" marR="5080" indent="-344805" algn="just">
              <a:lnSpc>
                <a:spcPts val="2590"/>
              </a:lnSpc>
              <a:spcBef>
                <a:spcPts val="585"/>
              </a:spcBef>
              <a:buFont typeface="Arial MT"/>
              <a:buChar char="•"/>
              <a:tabLst>
                <a:tab pos="357505" algn="l"/>
              </a:tabLst>
            </a:pPr>
            <a:r>
              <a:rPr sz="2400" spc="-5" dirty="0">
                <a:latin typeface="Calibri"/>
                <a:cs typeface="Calibri"/>
              </a:rPr>
              <a:t>It </a:t>
            </a:r>
            <a:r>
              <a:rPr sz="2400" spc="-15" dirty="0">
                <a:latin typeface="Calibri"/>
                <a:cs typeface="Calibri"/>
              </a:rPr>
              <a:t>controls </a:t>
            </a:r>
            <a:r>
              <a:rPr sz="2400" spc="5" dirty="0">
                <a:latin typeface="Calibri"/>
                <a:cs typeface="Calibri"/>
              </a:rPr>
              <a:t>the </a:t>
            </a:r>
            <a:r>
              <a:rPr sz="2400" spc="-15" dirty="0">
                <a:latin typeface="Calibri"/>
                <a:cs typeface="Calibri"/>
              </a:rPr>
              <a:t>data </a:t>
            </a:r>
            <a:r>
              <a:rPr sz="2400" spc="-20" dirty="0">
                <a:latin typeface="Calibri"/>
                <a:cs typeface="Calibri"/>
              </a:rPr>
              <a:t>packets </a:t>
            </a:r>
            <a:r>
              <a:rPr sz="2400" spc="-10" dirty="0">
                <a:latin typeface="Calibri"/>
                <a:cs typeface="Calibri"/>
              </a:rPr>
              <a:t>between </a:t>
            </a:r>
            <a:r>
              <a:rPr sz="2400" dirty="0">
                <a:latin typeface="Calibri"/>
                <a:cs typeface="Calibri"/>
              </a:rPr>
              <a:t>the </a:t>
            </a:r>
            <a:r>
              <a:rPr sz="2400" spc="-15" dirty="0">
                <a:latin typeface="Calibri"/>
                <a:cs typeface="Calibri"/>
              </a:rPr>
              <a:t>two </a:t>
            </a:r>
            <a:r>
              <a:rPr sz="2400" spc="-10" dirty="0">
                <a:latin typeface="Calibri"/>
                <a:cs typeface="Calibri"/>
              </a:rPr>
              <a:t>devices where </a:t>
            </a:r>
            <a:r>
              <a:rPr sz="2400" spc="-5" dirty="0">
                <a:latin typeface="Calibri"/>
                <a:cs typeface="Calibri"/>
              </a:rPr>
              <a:t> reliable </a:t>
            </a:r>
            <a:r>
              <a:rPr sz="2400" dirty="0">
                <a:latin typeface="Calibri"/>
                <a:cs typeface="Calibri"/>
              </a:rPr>
              <a:t>and </a:t>
            </a:r>
            <a:r>
              <a:rPr sz="2400" spc="-10" dirty="0">
                <a:latin typeface="Calibri"/>
                <a:cs typeface="Calibri"/>
              </a:rPr>
              <a:t>gradual</a:t>
            </a:r>
            <a:r>
              <a:rPr sz="2400" spc="-5" dirty="0">
                <a:latin typeface="Calibri"/>
                <a:cs typeface="Calibri"/>
              </a:rPr>
              <a:t> </a:t>
            </a:r>
            <a:r>
              <a:rPr sz="2400" spc="-10" dirty="0">
                <a:latin typeface="Calibri"/>
                <a:cs typeface="Calibri"/>
              </a:rPr>
              <a:t>delivery</a:t>
            </a:r>
            <a:r>
              <a:rPr sz="2400" spc="-5" dirty="0">
                <a:latin typeface="Calibri"/>
                <a:cs typeface="Calibri"/>
              </a:rPr>
              <a:t> </a:t>
            </a:r>
            <a:r>
              <a:rPr sz="2400" dirty="0">
                <a:latin typeface="Calibri"/>
                <a:cs typeface="Calibri"/>
              </a:rPr>
              <a:t>of</a:t>
            </a:r>
            <a:r>
              <a:rPr sz="2400" spc="5" dirty="0">
                <a:latin typeface="Calibri"/>
                <a:cs typeface="Calibri"/>
              </a:rPr>
              <a:t> </a:t>
            </a:r>
            <a:r>
              <a:rPr sz="2400" spc="-15" dirty="0">
                <a:latin typeface="Calibri"/>
                <a:cs typeface="Calibri"/>
              </a:rPr>
              <a:t>data</a:t>
            </a:r>
            <a:r>
              <a:rPr sz="2400" spc="-10" dirty="0">
                <a:latin typeface="Calibri"/>
                <a:cs typeface="Calibri"/>
              </a:rPr>
              <a:t> </a:t>
            </a:r>
            <a:r>
              <a:rPr sz="2400" spc="-5" dirty="0">
                <a:latin typeface="Calibri"/>
                <a:cs typeface="Calibri"/>
              </a:rPr>
              <a:t>frames </a:t>
            </a:r>
            <a:r>
              <a:rPr sz="2400" dirty="0">
                <a:latin typeface="Calibri"/>
                <a:cs typeface="Calibri"/>
              </a:rPr>
              <a:t>is </a:t>
            </a:r>
            <a:r>
              <a:rPr sz="2400" spc="5" dirty="0">
                <a:latin typeface="Calibri"/>
                <a:cs typeface="Calibri"/>
              </a:rPr>
              <a:t>needed. </a:t>
            </a:r>
            <a:r>
              <a:rPr sz="2400" spc="-5" dirty="0">
                <a:latin typeface="Calibri"/>
                <a:cs typeface="Calibri"/>
              </a:rPr>
              <a:t>It</a:t>
            </a:r>
            <a:r>
              <a:rPr sz="2400" spc="530" dirty="0">
                <a:latin typeface="Calibri"/>
                <a:cs typeface="Calibri"/>
              </a:rPr>
              <a:t> </a:t>
            </a:r>
            <a:r>
              <a:rPr sz="2400" dirty="0">
                <a:latin typeface="Calibri"/>
                <a:cs typeface="Calibri"/>
              </a:rPr>
              <a:t>is </a:t>
            </a:r>
            <a:r>
              <a:rPr sz="2400" spc="5" dirty="0">
                <a:latin typeface="Calibri"/>
                <a:cs typeface="Calibri"/>
              </a:rPr>
              <a:t> </a:t>
            </a:r>
            <a:r>
              <a:rPr sz="2400" dirty="0">
                <a:latin typeface="Calibri"/>
                <a:cs typeface="Calibri"/>
              </a:rPr>
              <a:t>also</a:t>
            </a:r>
            <a:r>
              <a:rPr sz="2400" spc="-10" dirty="0">
                <a:latin typeface="Calibri"/>
                <a:cs typeface="Calibri"/>
              </a:rPr>
              <a:t> </a:t>
            </a:r>
            <a:r>
              <a:rPr sz="2400" spc="-5" dirty="0">
                <a:latin typeface="Calibri"/>
                <a:cs typeface="Calibri"/>
              </a:rPr>
              <a:t>used</a:t>
            </a:r>
            <a:r>
              <a:rPr sz="2400" dirty="0">
                <a:latin typeface="Calibri"/>
                <a:cs typeface="Calibri"/>
              </a:rPr>
              <a:t> in</a:t>
            </a:r>
            <a:r>
              <a:rPr sz="2400" spc="-30" dirty="0">
                <a:latin typeface="Calibri"/>
                <a:cs typeface="Calibri"/>
              </a:rPr>
              <a:t> </a:t>
            </a:r>
            <a:r>
              <a:rPr sz="2400" spc="-90" dirty="0">
                <a:latin typeface="Calibri"/>
                <a:cs typeface="Calibri"/>
              </a:rPr>
              <a:t>TCP.</a:t>
            </a:r>
            <a:endParaRPr sz="2400">
              <a:latin typeface="Calibri"/>
              <a:cs typeface="Calibri"/>
            </a:endParaRPr>
          </a:p>
          <a:p>
            <a:pPr>
              <a:lnSpc>
                <a:spcPct val="100000"/>
              </a:lnSpc>
              <a:spcBef>
                <a:spcPts val="30"/>
              </a:spcBef>
              <a:buFont typeface="Arial MT"/>
              <a:buChar char="•"/>
            </a:pPr>
            <a:endParaRPr sz="3050">
              <a:latin typeface="Calibri"/>
              <a:cs typeface="Calibri"/>
            </a:endParaRPr>
          </a:p>
          <a:p>
            <a:pPr marL="356870" marR="5080" indent="-344805" algn="just">
              <a:lnSpc>
                <a:spcPts val="2590"/>
              </a:lnSpc>
              <a:buFont typeface="Arial MT"/>
              <a:buChar char="•"/>
              <a:tabLst>
                <a:tab pos="357505" algn="l"/>
              </a:tabLst>
            </a:pPr>
            <a:r>
              <a:rPr sz="2400" spc="-5" dirty="0">
                <a:latin typeface="Calibri"/>
                <a:cs typeface="Calibri"/>
              </a:rPr>
              <a:t>In</a:t>
            </a:r>
            <a:r>
              <a:rPr sz="2400" dirty="0">
                <a:latin typeface="Calibri"/>
                <a:cs typeface="Calibri"/>
              </a:rPr>
              <a:t> </a:t>
            </a:r>
            <a:r>
              <a:rPr sz="2400" spc="5" dirty="0">
                <a:latin typeface="Calibri"/>
                <a:cs typeface="Calibri"/>
              </a:rPr>
              <a:t>this </a:t>
            </a:r>
            <a:r>
              <a:rPr sz="2400" spc="-5" dirty="0">
                <a:latin typeface="Calibri"/>
                <a:cs typeface="Calibri"/>
              </a:rPr>
              <a:t>technique,</a:t>
            </a:r>
            <a:r>
              <a:rPr sz="2400" dirty="0">
                <a:latin typeface="Calibri"/>
                <a:cs typeface="Calibri"/>
              </a:rPr>
              <a:t> </a:t>
            </a:r>
            <a:r>
              <a:rPr sz="2400" spc="-10" dirty="0">
                <a:latin typeface="Calibri"/>
                <a:cs typeface="Calibri"/>
              </a:rPr>
              <a:t>each</a:t>
            </a:r>
            <a:r>
              <a:rPr sz="2400" spc="-5" dirty="0">
                <a:latin typeface="Calibri"/>
                <a:cs typeface="Calibri"/>
              </a:rPr>
              <a:t> </a:t>
            </a:r>
            <a:r>
              <a:rPr sz="2400" spc="-10" dirty="0">
                <a:latin typeface="Calibri"/>
                <a:cs typeface="Calibri"/>
              </a:rPr>
              <a:t>frame</a:t>
            </a:r>
            <a:r>
              <a:rPr sz="2400" spc="-5" dirty="0">
                <a:latin typeface="Calibri"/>
                <a:cs typeface="Calibri"/>
              </a:rPr>
              <a:t> </a:t>
            </a:r>
            <a:r>
              <a:rPr sz="2400" dirty="0">
                <a:latin typeface="Calibri"/>
                <a:cs typeface="Calibri"/>
              </a:rPr>
              <a:t>has</a:t>
            </a:r>
            <a:r>
              <a:rPr sz="2400" spc="5" dirty="0">
                <a:latin typeface="Calibri"/>
                <a:cs typeface="Calibri"/>
              </a:rPr>
              <a:t> </a:t>
            </a:r>
            <a:r>
              <a:rPr sz="2400" spc="-15" dirty="0">
                <a:latin typeface="Calibri"/>
                <a:cs typeface="Calibri"/>
              </a:rPr>
              <a:t>sent</a:t>
            </a:r>
            <a:r>
              <a:rPr sz="2400" spc="-10" dirty="0">
                <a:latin typeface="Calibri"/>
                <a:cs typeface="Calibri"/>
              </a:rPr>
              <a:t> </a:t>
            </a:r>
            <a:r>
              <a:rPr sz="2400" spc="-15" dirty="0">
                <a:latin typeface="Calibri"/>
                <a:cs typeface="Calibri"/>
              </a:rPr>
              <a:t>from</a:t>
            </a:r>
            <a:r>
              <a:rPr sz="2400" spc="-10" dirty="0">
                <a:latin typeface="Calibri"/>
                <a:cs typeface="Calibri"/>
              </a:rPr>
              <a:t> </a:t>
            </a:r>
            <a:r>
              <a:rPr sz="2400" spc="-5" dirty="0">
                <a:latin typeface="Calibri"/>
                <a:cs typeface="Calibri"/>
              </a:rPr>
              <a:t>the</a:t>
            </a:r>
            <a:r>
              <a:rPr sz="2400" dirty="0">
                <a:latin typeface="Calibri"/>
                <a:cs typeface="Calibri"/>
              </a:rPr>
              <a:t> </a:t>
            </a:r>
            <a:r>
              <a:rPr sz="2400" dirty="0">
                <a:solidFill>
                  <a:srgbClr val="FF0000"/>
                </a:solidFill>
                <a:latin typeface="Calibri"/>
                <a:cs typeface="Calibri"/>
              </a:rPr>
              <a:t>sequence </a:t>
            </a:r>
            <a:r>
              <a:rPr sz="2400" spc="5" dirty="0">
                <a:solidFill>
                  <a:srgbClr val="FF0000"/>
                </a:solidFill>
                <a:latin typeface="Calibri"/>
                <a:cs typeface="Calibri"/>
              </a:rPr>
              <a:t> </a:t>
            </a:r>
            <a:r>
              <a:rPr sz="2400" spc="-30" dirty="0">
                <a:solidFill>
                  <a:srgbClr val="FF0000"/>
                </a:solidFill>
                <a:latin typeface="Calibri"/>
                <a:cs typeface="Calibri"/>
              </a:rPr>
              <a:t>number.</a:t>
            </a:r>
            <a:endParaRPr sz="2400">
              <a:latin typeface="Calibri"/>
              <a:cs typeface="Calibri"/>
            </a:endParaRPr>
          </a:p>
          <a:p>
            <a:pPr>
              <a:lnSpc>
                <a:spcPct val="100000"/>
              </a:lnSpc>
              <a:spcBef>
                <a:spcPts val="30"/>
              </a:spcBef>
              <a:buFont typeface="Arial MT"/>
              <a:buChar char="•"/>
            </a:pPr>
            <a:endParaRPr sz="3050">
              <a:latin typeface="Calibri"/>
              <a:cs typeface="Calibri"/>
            </a:endParaRPr>
          </a:p>
          <a:p>
            <a:pPr marL="356870" marR="10160" indent="-344805" algn="just">
              <a:lnSpc>
                <a:spcPts val="2590"/>
              </a:lnSpc>
              <a:buFont typeface="Arial MT"/>
              <a:buChar char="•"/>
              <a:tabLst>
                <a:tab pos="357505" algn="l"/>
              </a:tabLst>
            </a:pPr>
            <a:r>
              <a:rPr sz="2400" dirty="0">
                <a:latin typeface="Calibri"/>
                <a:cs typeface="Calibri"/>
              </a:rPr>
              <a:t>The</a:t>
            </a:r>
            <a:r>
              <a:rPr sz="2400" spc="5" dirty="0">
                <a:latin typeface="Calibri"/>
                <a:cs typeface="Calibri"/>
              </a:rPr>
              <a:t> </a:t>
            </a:r>
            <a:r>
              <a:rPr sz="2400" spc="-5" dirty="0">
                <a:latin typeface="Calibri"/>
                <a:cs typeface="Calibri"/>
              </a:rPr>
              <a:t>sequence </a:t>
            </a:r>
            <a:r>
              <a:rPr sz="2400" spc="-10" dirty="0">
                <a:latin typeface="Calibri"/>
                <a:cs typeface="Calibri"/>
              </a:rPr>
              <a:t>numbers are </a:t>
            </a:r>
            <a:r>
              <a:rPr sz="2400" spc="-5" dirty="0">
                <a:latin typeface="Calibri"/>
                <a:cs typeface="Calibri"/>
              </a:rPr>
              <a:t>used </a:t>
            </a:r>
            <a:r>
              <a:rPr sz="2400" spc="-20" dirty="0">
                <a:latin typeface="Calibri"/>
                <a:cs typeface="Calibri"/>
              </a:rPr>
              <a:t>to</a:t>
            </a:r>
            <a:r>
              <a:rPr sz="2400" spc="-15" dirty="0">
                <a:latin typeface="Calibri"/>
                <a:cs typeface="Calibri"/>
              </a:rPr>
              <a:t> </a:t>
            </a:r>
            <a:r>
              <a:rPr sz="2400" spc="-5" dirty="0">
                <a:latin typeface="Calibri"/>
                <a:cs typeface="Calibri"/>
              </a:rPr>
              <a:t>find </a:t>
            </a:r>
            <a:r>
              <a:rPr sz="2400" spc="5" dirty="0">
                <a:solidFill>
                  <a:srgbClr val="FF0000"/>
                </a:solidFill>
                <a:latin typeface="Calibri"/>
                <a:cs typeface="Calibri"/>
              </a:rPr>
              <a:t>the </a:t>
            </a:r>
            <a:r>
              <a:rPr sz="2400" spc="-10" dirty="0">
                <a:solidFill>
                  <a:srgbClr val="FF0000"/>
                </a:solidFill>
                <a:latin typeface="Calibri"/>
                <a:cs typeface="Calibri"/>
              </a:rPr>
              <a:t>missing </a:t>
            </a:r>
            <a:r>
              <a:rPr sz="2400" spc="-15" dirty="0">
                <a:solidFill>
                  <a:srgbClr val="FF0000"/>
                </a:solidFill>
                <a:latin typeface="Calibri"/>
                <a:cs typeface="Calibri"/>
              </a:rPr>
              <a:t>data</a:t>
            </a:r>
            <a:r>
              <a:rPr sz="2400" spc="509" dirty="0">
                <a:solidFill>
                  <a:srgbClr val="FF0000"/>
                </a:solidFill>
                <a:latin typeface="Calibri"/>
                <a:cs typeface="Calibri"/>
              </a:rPr>
              <a:t> </a:t>
            </a:r>
            <a:r>
              <a:rPr sz="2400" spc="-25" dirty="0">
                <a:latin typeface="Calibri"/>
                <a:cs typeface="Calibri"/>
              </a:rPr>
              <a:t>in </a:t>
            </a:r>
            <a:r>
              <a:rPr sz="2400" spc="-20" dirty="0">
                <a:latin typeface="Calibri"/>
                <a:cs typeface="Calibri"/>
              </a:rPr>
              <a:t> </a:t>
            </a:r>
            <a:r>
              <a:rPr sz="2400" spc="5" dirty="0">
                <a:latin typeface="Calibri"/>
                <a:cs typeface="Calibri"/>
              </a:rPr>
              <a:t>the</a:t>
            </a:r>
            <a:r>
              <a:rPr sz="2400" spc="-40" dirty="0">
                <a:latin typeface="Calibri"/>
                <a:cs typeface="Calibri"/>
              </a:rPr>
              <a:t> </a:t>
            </a:r>
            <a:r>
              <a:rPr sz="2400" spc="-10" dirty="0">
                <a:latin typeface="Calibri"/>
                <a:cs typeface="Calibri"/>
              </a:rPr>
              <a:t>receiver</a:t>
            </a:r>
            <a:r>
              <a:rPr sz="2400" spc="15" dirty="0">
                <a:latin typeface="Calibri"/>
                <a:cs typeface="Calibri"/>
              </a:rPr>
              <a:t> </a:t>
            </a:r>
            <a:r>
              <a:rPr sz="2400" spc="5" dirty="0">
                <a:latin typeface="Calibri"/>
                <a:cs typeface="Calibri"/>
              </a:rPr>
              <a:t>end.</a:t>
            </a:r>
            <a:endParaRPr sz="2400">
              <a:latin typeface="Calibri"/>
              <a:cs typeface="Calibri"/>
            </a:endParaRPr>
          </a:p>
          <a:p>
            <a:pPr>
              <a:lnSpc>
                <a:spcPct val="100000"/>
              </a:lnSpc>
              <a:spcBef>
                <a:spcPts val="5"/>
              </a:spcBef>
              <a:buFont typeface="Arial MT"/>
              <a:buChar char="•"/>
            </a:pPr>
            <a:endParaRPr sz="2800">
              <a:latin typeface="Calibri"/>
              <a:cs typeface="Calibri"/>
            </a:endParaRPr>
          </a:p>
          <a:p>
            <a:pPr marL="356870" indent="-344805">
              <a:lnSpc>
                <a:spcPts val="2735"/>
              </a:lnSpc>
              <a:buFont typeface="Arial MT"/>
              <a:buChar char="•"/>
              <a:tabLst>
                <a:tab pos="356870" algn="l"/>
                <a:tab pos="357505" algn="l"/>
                <a:tab pos="979169" algn="l"/>
                <a:tab pos="2155825" algn="l"/>
                <a:tab pos="2567305" algn="l"/>
                <a:tab pos="3140710" algn="l"/>
                <a:tab pos="4091940" algn="l"/>
                <a:tab pos="5232400" algn="l"/>
                <a:tab pos="6631940" algn="l"/>
                <a:tab pos="6979284" algn="l"/>
                <a:tab pos="7397115" algn="l"/>
              </a:tabLst>
            </a:pPr>
            <a:r>
              <a:rPr sz="2400" dirty="0">
                <a:latin typeface="Calibri"/>
                <a:cs typeface="Calibri"/>
              </a:rPr>
              <a:t>The	</a:t>
            </a:r>
            <a:r>
              <a:rPr sz="2400" spc="-5" dirty="0">
                <a:latin typeface="Calibri"/>
                <a:cs typeface="Calibri"/>
              </a:rPr>
              <a:t>purpose	</a:t>
            </a:r>
            <a:r>
              <a:rPr sz="2400" dirty="0">
                <a:latin typeface="Calibri"/>
                <a:cs typeface="Calibri"/>
              </a:rPr>
              <a:t>of	</a:t>
            </a:r>
            <a:r>
              <a:rPr sz="2400" spc="-5" dirty="0">
                <a:latin typeface="Calibri"/>
                <a:cs typeface="Calibri"/>
              </a:rPr>
              <a:t>the	sliding	</a:t>
            </a:r>
            <a:r>
              <a:rPr sz="2400" spc="-10" dirty="0">
                <a:latin typeface="Calibri"/>
                <a:cs typeface="Calibri"/>
              </a:rPr>
              <a:t>window	</a:t>
            </a:r>
            <a:r>
              <a:rPr sz="2400" spc="-5" dirty="0">
                <a:latin typeface="Calibri"/>
                <a:cs typeface="Calibri"/>
              </a:rPr>
              <a:t>technique	</a:t>
            </a:r>
            <a:r>
              <a:rPr sz="2400" dirty="0">
                <a:latin typeface="Calibri"/>
                <a:cs typeface="Calibri"/>
              </a:rPr>
              <a:t>is	</a:t>
            </a:r>
            <a:r>
              <a:rPr sz="2400" spc="-20" dirty="0">
                <a:latin typeface="Calibri"/>
                <a:cs typeface="Calibri"/>
              </a:rPr>
              <a:t>to	</a:t>
            </a:r>
            <a:r>
              <a:rPr sz="2400" spc="-20" dirty="0">
                <a:solidFill>
                  <a:srgbClr val="FF0000"/>
                </a:solidFill>
                <a:latin typeface="Calibri"/>
                <a:cs typeface="Calibri"/>
              </a:rPr>
              <a:t>avoid</a:t>
            </a:r>
            <a:endParaRPr sz="2400">
              <a:latin typeface="Calibri"/>
              <a:cs typeface="Calibri"/>
            </a:endParaRPr>
          </a:p>
          <a:p>
            <a:pPr marL="356870">
              <a:lnSpc>
                <a:spcPts val="2735"/>
              </a:lnSpc>
            </a:pPr>
            <a:r>
              <a:rPr sz="2400" spc="-10" dirty="0">
                <a:solidFill>
                  <a:srgbClr val="FF0000"/>
                </a:solidFill>
                <a:latin typeface="Calibri"/>
                <a:cs typeface="Calibri"/>
              </a:rPr>
              <a:t>duplicate</a:t>
            </a:r>
            <a:r>
              <a:rPr sz="2400" spc="-30" dirty="0">
                <a:solidFill>
                  <a:srgbClr val="FF0000"/>
                </a:solidFill>
                <a:latin typeface="Calibri"/>
                <a:cs typeface="Calibri"/>
              </a:rPr>
              <a:t> </a:t>
            </a:r>
            <a:r>
              <a:rPr sz="2400" spc="-5" dirty="0">
                <a:solidFill>
                  <a:srgbClr val="FF0000"/>
                </a:solidFill>
                <a:latin typeface="Calibri"/>
                <a:cs typeface="Calibri"/>
              </a:rPr>
              <a:t>data</a:t>
            </a:r>
            <a:r>
              <a:rPr sz="2400" spc="-5" dirty="0">
                <a:latin typeface="Calibri"/>
                <a:cs typeface="Calibri"/>
              </a:rPr>
              <a:t>,</a:t>
            </a:r>
            <a:r>
              <a:rPr sz="2400" spc="-45" dirty="0">
                <a:latin typeface="Calibri"/>
                <a:cs typeface="Calibri"/>
              </a:rPr>
              <a:t> </a:t>
            </a:r>
            <a:r>
              <a:rPr sz="2400" spc="-5" dirty="0">
                <a:latin typeface="Calibri"/>
                <a:cs typeface="Calibri"/>
              </a:rPr>
              <a:t>so</a:t>
            </a:r>
            <a:r>
              <a:rPr sz="2400" spc="-10" dirty="0">
                <a:latin typeface="Calibri"/>
                <a:cs typeface="Calibri"/>
              </a:rPr>
              <a:t> </a:t>
            </a:r>
            <a:r>
              <a:rPr sz="2400" dirty="0">
                <a:latin typeface="Calibri"/>
                <a:cs typeface="Calibri"/>
              </a:rPr>
              <a:t>it</a:t>
            </a:r>
            <a:r>
              <a:rPr sz="2400" spc="-35" dirty="0">
                <a:latin typeface="Calibri"/>
                <a:cs typeface="Calibri"/>
              </a:rPr>
              <a:t> </a:t>
            </a:r>
            <a:r>
              <a:rPr sz="2400" spc="-5" dirty="0">
                <a:latin typeface="Calibri"/>
                <a:cs typeface="Calibri"/>
              </a:rPr>
              <a:t>uses</a:t>
            </a:r>
            <a:r>
              <a:rPr sz="2400" spc="-10" dirty="0">
                <a:latin typeface="Calibri"/>
                <a:cs typeface="Calibri"/>
              </a:rPr>
              <a:t> </a:t>
            </a:r>
            <a:r>
              <a:rPr sz="2400" spc="5" dirty="0">
                <a:latin typeface="Calibri"/>
                <a:cs typeface="Calibri"/>
              </a:rPr>
              <a:t>the</a:t>
            </a:r>
            <a:r>
              <a:rPr sz="2400" spc="-15" dirty="0">
                <a:latin typeface="Calibri"/>
                <a:cs typeface="Calibri"/>
              </a:rPr>
              <a:t> </a:t>
            </a:r>
            <a:r>
              <a:rPr sz="2400" dirty="0">
                <a:latin typeface="Calibri"/>
                <a:cs typeface="Calibri"/>
              </a:rPr>
              <a:t>sequence</a:t>
            </a:r>
            <a:r>
              <a:rPr sz="2400" spc="-30" dirty="0">
                <a:latin typeface="Calibri"/>
                <a:cs typeface="Calibri"/>
              </a:rPr>
              <a:t> number.</a:t>
            </a:r>
            <a:endParaRPr sz="24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0"/>
            <a:ext cx="6214745" cy="3825240"/>
          </a:xfrm>
          <a:prstGeom prst="rect">
            <a:avLst/>
          </a:prstGeom>
        </p:spPr>
        <p:txBody>
          <a:bodyPr vert="horz" wrap="square" lIns="0" tIns="254000" rIns="0" bIns="0" rtlCol="0">
            <a:spAutoFit/>
          </a:bodyPr>
          <a:lstStyle/>
          <a:p>
            <a:pPr marL="1892935">
              <a:lnSpc>
                <a:spcPct val="100000"/>
              </a:lnSpc>
              <a:spcBef>
                <a:spcPts val="2000"/>
              </a:spcBef>
            </a:pPr>
            <a:r>
              <a:rPr sz="3200" b="1" spc="-5" dirty="0">
                <a:latin typeface="Calibri"/>
                <a:cs typeface="Calibri"/>
              </a:rPr>
              <a:t>Sliding</a:t>
            </a:r>
            <a:r>
              <a:rPr sz="3200" b="1" spc="-15" dirty="0">
                <a:latin typeface="Calibri"/>
                <a:cs typeface="Calibri"/>
              </a:rPr>
              <a:t> </a:t>
            </a:r>
            <a:r>
              <a:rPr sz="3200" b="1" spc="-5" dirty="0">
                <a:latin typeface="Calibri"/>
                <a:cs typeface="Calibri"/>
              </a:rPr>
              <a:t>Window </a:t>
            </a:r>
            <a:r>
              <a:rPr sz="3200" b="1" spc="-15" dirty="0">
                <a:latin typeface="Calibri"/>
                <a:cs typeface="Calibri"/>
              </a:rPr>
              <a:t>Protocols</a:t>
            </a:r>
            <a:endParaRPr sz="3200">
              <a:latin typeface="Calibri"/>
              <a:cs typeface="Calibri"/>
            </a:endParaRPr>
          </a:p>
          <a:p>
            <a:pPr marL="12700">
              <a:lnSpc>
                <a:spcPct val="100000"/>
              </a:lnSpc>
              <a:spcBef>
                <a:spcPts val="1895"/>
              </a:spcBef>
            </a:pPr>
            <a:r>
              <a:rPr sz="3200" spc="-35" dirty="0">
                <a:latin typeface="Calibri"/>
                <a:cs typeface="Calibri"/>
              </a:rPr>
              <a:t>Types</a:t>
            </a:r>
            <a:r>
              <a:rPr sz="3200" spc="5" dirty="0">
                <a:latin typeface="Calibri"/>
                <a:cs typeface="Calibri"/>
              </a:rPr>
              <a:t> </a:t>
            </a:r>
            <a:r>
              <a:rPr sz="3200" spc="-5" dirty="0">
                <a:latin typeface="Calibri"/>
                <a:cs typeface="Calibri"/>
              </a:rPr>
              <a:t>of sliding</a:t>
            </a:r>
            <a:r>
              <a:rPr sz="3200" spc="10" dirty="0">
                <a:latin typeface="Calibri"/>
                <a:cs typeface="Calibri"/>
              </a:rPr>
              <a:t> </a:t>
            </a:r>
            <a:r>
              <a:rPr sz="3200" spc="-10" dirty="0">
                <a:latin typeface="Calibri"/>
                <a:cs typeface="Calibri"/>
              </a:rPr>
              <a:t>window</a:t>
            </a:r>
            <a:r>
              <a:rPr sz="3200" spc="35" dirty="0">
                <a:latin typeface="Calibri"/>
                <a:cs typeface="Calibri"/>
              </a:rPr>
              <a:t> </a:t>
            </a:r>
            <a:r>
              <a:rPr sz="3200" spc="-20" dirty="0">
                <a:latin typeface="Calibri"/>
                <a:cs typeface="Calibri"/>
              </a:rPr>
              <a:t>protocols</a:t>
            </a:r>
            <a:endParaRPr sz="3200">
              <a:latin typeface="Calibri"/>
              <a:cs typeface="Calibri"/>
            </a:endParaRPr>
          </a:p>
          <a:p>
            <a:pPr>
              <a:lnSpc>
                <a:spcPct val="100000"/>
              </a:lnSpc>
              <a:spcBef>
                <a:spcPts val="10"/>
              </a:spcBef>
            </a:pPr>
            <a:endParaRPr sz="4400">
              <a:latin typeface="Calibri"/>
              <a:cs typeface="Calibri"/>
            </a:endParaRPr>
          </a:p>
          <a:p>
            <a:pPr marL="319405" indent="-307340">
              <a:lnSpc>
                <a:spcPct val="100000"/>
              </a:lnSpc>
              <a:buSzPct val="96875"/>
              <a:buAutoNum type="arabicPeriod"/>
              <a:tabLst>
                <a:tab pos="320040" algn="l"/>
              </a:tabLst>
            </a:pPr>
            <a:r>
              <a:rPr sz="3200" spc="-5" dirty="0">
                <a:latin typeface="Calibri"/>
                <a:cs typeface="Calibri"/>
              </a:rPr>
              <a:t>One-bit</a:t>
            </a:r>
            <a:r>
              <a:rPr sz="3200" spc="25" dirty="0">
                <a:latin typeface="Calibri"/>
                <a:cs typeface="Calibri"/>
              </a:rPr>
              <a:t> </a:t>
            </a:r>
            <a:r>
              <a:rPr sz="3200" spc="-5" dirty="0">
                <a:latin typeface="Calibri"/>
                <a:cs typeface="Calibri"/>
              </a:rPr>
              <a:t>sliding</a:t>
            </a:r>
            <a:r>
              <a:rPr sz="3200" spc="15" dirty="0">
                <a:latin typeface="Calibri"/>
                <a:cs typeface="Calibri"/>
              </a:rPr>
              <a:t> </a:t>
            </a:r>
            <a:r>
              <a:rPr sz="3200" spc="-10" dirty="0">
                <a:latin typeface="Calibri"/>
                <a:cs typeface="Calibri"/>
              </a:rPr>
              <a:t>window</a:t>
            </a:r>
            <a:r>
              <a:rPr sz="3200" spc="30" dirty="0">
                <a:latin typeface="Calibri"/>
                <a:cs typeface="Calibri"/>
              </a:rPr>
              <a:t> </a:t>
            </a:r>
            <a:r>
              <a:rPr sz="3200" spc="-20" dirty="0">
                <a:latin typeface="Calibri"/>
                <a:cs typeface="Calibri"/>
              </a:rPr>
              <a:t>protocol</a:t>
            </a:r>
            <a:endParaRPr sz="3200">
              <a:latin typeface="Calibri"/>
              <a:cs typeface="Calibri"/>
            </a:endParaRPr>
          </a:p>
          <a:p>
            <a:pPr marL="414655" indent="-402590">
              <a:lnSpc>
                <a:spcPct val="100000"/>
              </a:lnSpc>
              <a:spcBef>
                <a:spcPts val="770"/>
              </a:spcBef>
              <a:buSzPct val="96875"/>
              <a:buAutoNum type="arabicPeriod"/>
              <a:tabLst>
                <a:tab pos="415290" algn="l"/>
              </a:tabLst>
            </a:pPr>
            <a:r>
              <a:rPr sz="3200" spc="-10" dirty="0">
                <a:latin typeface="Calibri"/>
                <a:cs typeface="Calibri"/>
              </a:rPr>
              <a:t>Go-Back-N</a:t>
            </a:r>
            <a:r>
              <a:rPr sz="3200" spc="-5" dirty="0">
                <a:latin typeface="Calibri"/>
                <a:cs typeface="Calibri"/>
              </a:rPr>
              <a:t> </a:t>
            </a:r>
            <a:r>
              <a:rPr sz="3200" spc="-15" dirty="0">
                <a:latin typeface="Calibri"/>
                <a:cs typeface="Calibri"/>
              </a:rPr>
              <a:t>ARQ</a:t>
            </a:r>
            <a:endParaRPr sz="3200">
              <a:latin typeface="Calibri"/>
              <a:cs typeface="Calibri"/>
            </a:endParaRPr>
          </a:p>
          <a:p>
            <a:pPr marL="414655" indent="-402590">
              <a:lnSpc>
                <a:spcPct val="100000"/>
              </a:lnSpc>
              <a:spcBef>
                <a:spcPts val="770"/>
              </a:spcBef>
              <a:buSzPct val="96875"/>
              <a:buAutoNum type="arabicPeriod"/>
              <a:tabLst>
                <a:tab pos="415290" algn="l"/>
              </a:tabLst>
            </a:pPr>
            <a:r>
              <a:rPr sz="3200" spc="-10" dirty="0">
                <a:latin typeface="Calibri"/>
                <a:cs typeface="Calibri"/>
              </a:rPr>
              <a:t>Selective </a:t>
            </a:r>
            <a:r>
              <a:rPr sz="3200" spc="-20" dirty="0">
                <a:latin typeface="Calibri"/>
                <a:cs typeface="Calibri"/>
              </a:rPr>
              <a:t>Repeat</a:t>
            </a:r>
            <a:r>
              <a:rPr sz="3200" spc="10" dirty="0">
                <a:latin typeface="Calibri"/>
                <a:cs typeface="Calibri"/>
              </a:rPr>
              <a:t> </a:t>
            </a:r>
            <a:r>
              <a:rPr sz="3200" spc="-15" dirty="0">
                <a:latin typeface="Calibri"/>
                <a:cs typeface="Calibri"/>
              </a:rPr>
              <a:t>ARQ</a:t>
            </a:r>
            <a:endParaRPr sz="32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4135" y="256743"/>
            <a:ext cx="4942840" cy="468630"/>
          </a:xfrm>
          <a:prstGeom prst="rect">
            <a:avLst/>
          </a:prstGeom>
        </p:spPr>
        <p:txBody>
          <a:bodyPr vert="horz" wrap="square" lIns="0" tIns="13335" rIns="0" bIns="0" rtlCol="0">
            <a:spAutoFit/>
          </a:bodyPr>
          <a:lstStyle/>
          <a:p>
            <a:pPr marL="12700">
              <a:lnSpc>
                <a:spcPct val="100000"/>
              </a:lnSpc>
              <a:spcBef>
                <a:spcPts val="105"/>
              </a:spcBef>
            </a:pPr>
            <a:r>
              <a:rPr sz="2900" dirty="0"/>
              <a:t>One-bit</a:t>
            </a:r>
            <a:r>
              <a:rPr sz="2900" spc="-55" dirty="0"/>
              <a:t> </a:t>
            </a:r>
            <a:r>
              <a:rPr sz="2900" dirty="0"/>
              <a:t>sliding</a:t>
            </a:r>
            <a:r>
              <a:rPr sz="2900" spc="-35" dirty="0"/>
              <a:t> </a:t>
            </a:r>
            <a:r>
              <a:rPr sz="2900" spc="-5" dirty="0"/>
              <a:t>window</a:t>
            </a:r>
            <a:r>
              <a:rPr sz="2900" spc="-35" dirty="0"/>
              <a:t> </a:t>
            </a:r>
            <a:r>
              <a:rPr sz="2900" spc="-10" dirty="0"/>
              <a:t>protocol</a:t>
            </a:r>
            <a:endParaRPr sz="2900"/>
          </a:p>
        </p:txBody>
      </p:sp>
      <p:sp>
        <p:nvSpPr>
          <p:cNvPr id="3" name="object 3"/>
          <p:cNvSpPr txBox="1"/>
          <p:nvPr/>
        </p:nvSpPr>
        <p:spPr>
          <a:xfrm>
            <a:off x="536244" y="1080007"/>
            <a:ext cx="8077200" cy="4655820"/>
          </a:xfrm>
          <a:prstGeom prst="rect">
            <a:avLst/>
          </a:prstGeom>
        </p:spPr>
        <p:txBody>
          <a:bodyPr vert="horz" wrap="square" lIns="0" tIns="13335" rIns="0" bIns="0" rtlCol="0">
            <a:spAutoFit/>
          </a:bodyPr>
          <a:lstStyle/>
          <a:p>
            <a:pPr marL="356870" indent="-344805">
              <a:lnSpc>
                <a:spcPct val="100000"/>
              </a:lnSpc>
              <a:spcBef>
                <a:spcPts val="105"/>
              </a:spcBef>
              <a:buFont typeface="Arial MT"/>
              <a:buChar char="•"/>
              <a:tabLst>
                <a:tab pos="356870" algn="l"/>
                <a:tab pos="357505" algn="l"/>
              </a:tabLst>
            </a:pPr>
            <a:r>
              <a:rPr sz="2200" dirty="0">
                <a:latin typeface="Calibri"/>
                <a:cs typeface="Calibri"/>
              </a:rPr>
              <a:t>One</a:t>
            </a:r>
            <a:r>
              <a:rPr sz="2200" spc="5" dirty="0">
                <a:latin typeface="Calibri"/>
                <a:cs typeface="Calibri"/>
              </a:rPr>
              <a:t> </a:t>
            </a:r>
            <a:r>
              <a:rPr sz="2200" spc="-5" dirty="0">
                <a:latin typeface="Calibri"/>
                <a:cs typeface="Calibri"/>
              </a:rPr>
              <a:t>bit</a:t>
            </a:r>
            <a:r>
              <a:rPr sz="2200" spc="-15" dirty="0">
                <a:latin typeface="Calibri"/>
                <a:cs typeface="Calibri"/>
              </a:rPr>
              <a:t> </a:t>
            </a:r>
            <a:r>
              <a:rPr sz="2200" spc="-5" dirty="0">
                <a:latin typeface="Calibri"/>
                <a:cs typeface="Calibri"/>
              </a:rPr>
              <a:t>sliding</a:t>
            </a:r>
            <a:r>
              <a:rPr sz="2200" spc="-20" dirty="0">
                <a:latin typeface="Calibri"/>
                <a:cs typeface="Calibri"/>
              </a:rPr>
              <a:t> </a:t>
            </a:r>
            <a:r>
              <a:rPr sz="2200" dirty="0">
                <a:latin typeface="Calibri"/>
                <a:cs typeface="Calibri"/>
              </a:rPr>
              <a:t>window</a:t>
            </a:r>
            <a:r>
              <a:rPr sz="2200" spc="-30" dirty="0">
                <a:latin typeface="Calibri"/>
                <a:cs typeface="Calibri"/>
              </a:rPr>
              <a:t> </a:t>
            </a:r>
            <a:r>
              <a:rPr sz="2200" spc="-5" dirty="0">
                <a:latin typeface="Calibri"/>
                <a:cs typeface="Calibri"/>
              </a:rPr>
              <a:t>protocol</a:t>
            </a:r>
            <a:r>
              <a:rPr sz="2200" spc="-60" dirty="0">
                <a:latin typeface="Calibri"/>
                <a:cs typeface="Calibri"/>
              </a:rPr>
              <a:t> </a:t>
            </a:r>
            <a:r>
              <a:rPr sz="2200" dirty="0">
                <a:latin typeface="Calibri"/>
                <a:cs typeface="Calibri"/>
              </a:rPr>
              <a:t>is</a:t>
            </a:r>
            <a:r>
              <a:rPr sz="2200" spc="-15" dirty="0">
                <a:latin typeface="Calibri"/>
                <a:cs typeface="Calibri"/>
              </a:rPr>
              <a:t> </a:t>
            </a:r>
            <a:r>
              <a:rPr sz="2200" dirty="0">
                <a:latin typeface="Calibri"/>
                <a:cs typeface="Calibri"/>
              </a:rPr>
              <a:t>used </a:t>
            </a:r>
            <a:r>
              <a:rPr sz="2200" spc="-15" dirty="0">
                <a:latin typeface="Calibri"/>
                <a:cs typeface="Calibri"/>
              </a:rPr>
              <a:t>for </a:t>
            </a:r>
            <a:r>
              <a:rPr sz="2200" spc="-5" dirty="0">
                <a:latin typeface="Calibri"/>
                <a:cs typeface="Calibri"/>
              </a:rPr>
              <a:t>delivery</a:t>
            </a:r>
            <a:r>
              <a:rPr sz="2200" spc="-25" dirty="0">
                <a:latin typeface="Calibri"/>
                <a:cs typeface="Calibri"/>
              </a:rPr>
              <a:t> </a:t>
            </a:r>
            <a:r>
              <a:rPr sz="2200" spc="5" dirty="0">
                <a:latin typeface="Calibri"/>
                <a:cs typeface="Calibri"/>
              </a:rPr>
              <a:t>of </a:t>
            </a:r>
            <a:r>
              <a:rPr sz="2200" spc="-15" dirty="0">
                <a:latin typeface="Calibri"/>
                <a:cs typeface="Calibri"/>
              </a:rPr>
              <a:t>data </a:t>
            </a:r>
            <a:r>
              <a:rPr sz="2200" spc="-5" dirty="0">
                <a:latin typeface="Calibri"/>
                <a:cs typeface="Calibri"/>
              </a:rPr>
              <a:t>frames.</a:t>
            </a:r>
            <a:endParaRPr sz="2200">
              <a:latin typeface="Calibri"/>
              <a:cs typeface="Calibri"/>
            </a:endParaRPr>
          </a:p>
          <a:p>
            <a:pPr marL="356870" indent="-344805">
              <a:lnSpc>
                <a:spcPct val="100000"/>
              </a:lnSpc>
              <a:buFont typeface="Arial MT"/>
              <a:buChar char="•"/>
              <a:tabLst>
                <a:tab pos="356870" algn="l"/>
                <a:tab pos="357505" algn="l"/>
              </a:tabLst>
            </a:pPr>
            <a:r>
              <a:rPr sz="2200" spc="-5" dirty="0">
                <a:latin typeface="Calibri"/>
                <a:cs typeface="Calibri"/>
              </a:rPr>
              <a:t>Sender</a:t>
            </a:r>
            <a:r>
              <a:rPr sz="2200" spc="-25" dirty="0">
                <a:latin typeface="Calibri"/>
                <a:cs typeface="Calibri"/>
              </a:rPr>
              <a:t> </a:t>
            </a:r>
            <a:r>
              <a:rPr sz="2200" dirty="0">
                <a:latin typeface="Calibri"/>
                <a:cs typeface="Calibri"/>
              </a:rPr>
              <a:t>has </a:t>
            </a:r>
            <a:r>
              <a:rPr sz="2200" spc="-5" dirty="0">
                <a:latin typeface="Calibri"/>
                <a:cs typeface="Calibri"/>
              </a:rPr>
              <a:t>sending</a:t>
            </a:r>
            <a:r>
              <a:rPr sz="2200" spc="-35" dirty="0">
                <a:latin typeface="Calibri"/>
                <a:cs typeface="Calibri"/>
              </a:rPr>
              <a:t> </a:t>
            </a:r>
            <a:r>
              <a:rPr sz="2200" spc="-20" dirty="0">
                <a:latin typeface="Calibri"/>
                <a:cs typeface="Calibri"/>
              </a:rPr>
              <a:t>window.</a:t>
            </a:r>
            <a:endParaRPr sz="2200">
              <a:latin typeface="Calibri"/>
              <a:cs typeface="Calibri"/>
            </a:endParaRPr>
          </a:p>
          <a:p>
            <a:pPr marL="356870" indent="-344805">
              <a:lnSpc>
                <a:spcPct val="100000"/>
              </a:lnSpc>
              <a:spcBef>
                <a:spcPts val="5"/>
              </a:spcBef>
              <a:buFont typeface="Arial MT"/>
              <a:buChar char="•"/>
              <a:tabLst>
                <a:tab pos="356870" algn="l"/>
                <a:tab pos="357505" algn="l"/>
              </a:tabLst>
            </a:pPr>
            <a:r>
              <a:rPr sz="2200" spc="-5" dirty="0">
                <a:latin typeface="Calibri"/>
                <a:cs typeface="Calibri"/>
              </a:rPr>
              <a:t>Receiver</a:t>
            </a:r>
            <a:r>
              <a:rPr sz="2200" spc="-55" dirty="0">
                <a:latin typeface="Calibri"/>
                <a:cs typeface="Calibri"/>
              </a:rPr>
              <a:t> </a:t>
            </a:r>
            <a:r>
              <a:rPr sz="2200" dirty="0">
                <a:latin typeface="Calibri"/>
                <a:cs typeface="Calibri"/>
              </a:rPr>
              <a:t>has</a:t>
            </a:r>
            <a:r>
              <a:rPr sz="2200" spc="-15" dirty="0">
                <a:latin typeface="Calibri"/>
                <a:cs typeface="Calibri"/>
              </a:rPr>
              <a:t> </a:t>
            </a:r>
            <a:r>
              <a:rPr sz="2200" dirty="0">
                <a:latin typeface="Calibri"/>
                <a:cs typeface="Calibri"/>
              </a:rPr>
              <a:t>receiving</a:t>
            </a:r>
            <a:r>
              <a:rPr sz="2200" spc="-90" dirty="0">
                <a:latin typeface="Calibri"/>
                <a:cs typeface="Calibri"/>
              </a:rPr>
              <a:t> </a:t>
            </a:r>
            <a:r>
              <a:rPr sz="2200" spc="-20" dirty="0">
                <a:latin typeface="Calibri"/>
                <a:cs typeface="Calibri"/>
              </a:rPr>
              <a:t>window.</a:t>
            </a:r>
            <a:endParaRPr sz="2200">
              <a:latin typeface="Calibri"/>
              <a:cs typeface="Calibri"/>
            </a:endParaRPr>
          </a:p>
          <a:p>
            <a:pPr marL="356870" indent="-344805">
              <a:lnSpc>
                <a:spcPct val="100000"/>
              </a:lnSpc>
              <a:buFont typeface="Arial MT"/>
              <a:buChar char="•"/>
              <a:tabLst>
                <a:tab pos="356870" algn="l"/>
                <a:tab pos="357505" algn="l"/>
              </a:tabLst>
            </a:pPr>
            <a:r>
              <a:rPr sz="2200" spc="-5" dirty="0">
                <a:latin typeface="Calibri"/>
                <a:cs typeface="Calibri"/>
              </a:rPr>
              <a:t>Sending </a:t>
            </a:r>
            <a:r>
              <a:rPr sz="2200" dirty="0">
                <a:latin typeface="Calibri"/>
                <a:cs typeface="Calibri"/>
              </a:rPr>
              <a:t>and</a:t>
            </a:r>
            <a:r>
              <a:rPr sz="2200" spc="-30" dirty="0">
                <a:latin typeface="Calibri"/>
                <a:cs typeface="Calibri"/>
              </a:rPr>
              <a:t> </a:t>
            </a:r>
            <a:r>
              <a:rPr sz="2200" dirty="0">
                <a:latin typeface="Calibri"/>
                <a:cs typeface="Calibri"/>
              </a:rPr>
              <a:t>receiving</a:t>
            </a:r>
            <a:r>
              <a:rPr sz="2200" spc="-55" dirty="0">
                <a:latin typeface="Calibri"/>
                <a:cs typeface="Calibri"/>
              </a:rPr>
              <a:t> </a:t>
            </a:r>
            <a:r>
              <a:rPr sz="2200" dirty="0">
                <a:latin typeface="Calibri"/>
                <a:cs typeface="Calibri"/>
              </a:rPr>
              <a:t>windows</a:t>
            </a:r>
            <a:r>
              <a:rPr sz="2200" spc="-40" dirty="0">
                <a:latin typeface="Calibri"/>
                <a:cs typeface="Calibri"/>
              </a:rPr>
              <a:t> </a:t>
            </a:r>
            <a:r>
              <a:rPr sz="2200" dirty="0">
                <a:latin typeface="Calibri"/>
                <a:cs typeface="Calibri"/>
              </a:rPr>
              <a:t>act</a:t>
            </a:r>
            <a:r>
              <a:rPr sz="2200" spc="-40" dirty="0">
                <a:latin typeface="Calibri"/>
                <a:cs typeface="Calibri"/>
              </a:rPr>
              <a:t> </a:t>
            </a:r>
            <a:r>
              <a:rPr sz="2200" dirty="0">
                <a:latin typeface="Calibri"/>
                <a:cs typeface="Calibri"/>
              </a:rPr>
              <a:t>as </a:t>
            </a:r>
            <a:r>
              <a:rPr sz="2200" spc="-15" dirty="0">
                <a:latin typeface="Calibri"/>
                <a:cs typeface="Calibri"/>
              </a:rPr>
              <a:t>buffer storage.</a:t>
            </a:r>
            <a:endParaRPr sz="2200">
              <a:latin typeface="Calibri"/>
              <a:cs typeface="Calibri"/>
            </a:endParaRPr>
          </a:p>
          <a:p>
            <a:pPr marL="356870" indent="-344805">
              <a:lnSpc>
                <a:spcPct val="100000"/>
              </a:lnSpc>
              <a:buFont typeface="Arial MT"/>
              <a:buChar char="•"/>
              <a:tabLst>
                <a:tab pos="356870" algn="l"/>
                <a:tab pos="357505" algn="l"/>
              </a:tabLst>
            </a:pPr>
            <a:r>
              <a:rPr sz="2200" spc="-5" dirty="0">
                <a:latin typeface="Calibri"/>
                <a:cs typeface="Calibri"/>
              </a:rPr>
              <a:t>Here</a:t>
            </a:r>
            <a:r>
              <a:rPr sz="2200" spc="-30" dirty="0">
                <a:latin typeface="Calibri"/>
                <a:cs typeface="Calibri"/>
              </a:rPr>
              <a:t> </a:t>
            </a:r>
            <a:r>
              <a:rPr sz="2200" spc="-15" dirty="0">
                <a:latin typeface="Calibri"/>
                <a:cs typeface="Calibri"/>
              </a:rPr>
              <a:t>size</a:t>
            </a:r>
            <a:r>
              <a:rPr sz="2200" dirty="0">
                <a:latin typeface="Calibri"/>
                <a:cs typeface="Calibri"/>
              </a:rPr>
              <a:t> </a:t>
            </a:r>
            <a:r>
              <a:rPr sz="2200" spc="5" dirty="0">
                <a:latin typeface="Calibri"/>
                <a:cs typeface="Calibri"/>
              </a:rPr>
              <a:t>of</a:t>
            </a:r>
            <a:r>
              <a:rPr sz="2200" spc="-5" dirty="0">
                <a:latin typeface="Calibri"/>
                <a:cs typeface="Calibri"/>
              </a:rPr>
              <a:t> </a:t>
            </a:r>
            <a:r>
              <a:rPr sz="2200" dirty="0">
                <a:latin typeface="Calibri"/>
                <a:cs typeface="Calibri"/>
              </a:rPr>
              <a:t>windows</a:t>
            </a:r>
            <a:r>
              <a:rPr sz="2200" spc="-50" dirty="0">
                <a:latin typeface="Calibri"/>
                <a:cs typeface="Calibri"/>
              </a:rPr>
              <a:t> </a:t>
            </a:r>
            <a:r>
              <a:rPr sz="2200" spc="-15" dirty="0">
                <a:latin typeface="Calibri"/>
                <a:cs typeface="Calibri"/>
              </a:rPr>
              <a:t>size</a:t>
            </a:r>
            <a:r>
              <a:rPr sz="2200" spc="-30" dirty="0">
                <a:latin typeface="Calibri"/>
                <a:cs typeface="Calibri"/>
              </a:rPr>
              <a:t> </a:t>
            </a:r>
            <a:r>
              <a:rPr sz="2200" dirty="0">
                <a:latin typeface="Calibri"/>
                <a:cs typeface="Calibri"/>
              </a:rPr>
              <a:t>is</a:t>
            </a:r>
            <a:r>
              <a:rPr sz="2200" spc="-5" dirty="0">
                <a:latin typeface="Calibri"/>
                <a:cs typeface="Calibri"/>
              </a:rPr>
              <a:t> </a:t>
            </a:r>
            <a:r>
              <a:rPr sz="2200" spc="5" dirty="0">
                <a:latin typeface="Calibri"/>
                <a:cs typeface="Calibri"/>
              </a:rPr>
              <a:t>1.</a:t>
            </a:r>
            <a:endParaRPr sz="2200">
              <a:latin typeface="Calibri"/>
              <a:cs typeface="Calibri"/>
            </a:endParaRPr>
          </a:p>
          <a:p>
            <a:pPr marL="356870" indent="-344805">
              <a:lnSpc>
                <a:spcPct val="100000"/>
              </a:lnSpc>
              <a:buFont typeface="Arial MT"/>
              <a:buChar char="•"/>
              <a:tabLst>
                <a:tab pos="356870" algn="l"/>
                <a:tab pos="357505" algn="l"/>
              </a:tabLst>
            </a:pPr>
            <a:r>
              <a:rPr sz="2200" dirty="0">
                <a:latin typeface="Calibri"/>
                <a:cs typeface="Calibri"/>
              </a:rPr>
              <a:t>One</a:t>
            </a:r>
            <a:r>
              <a:rPr sz="2200" spc="5" dirty="0">
                <a:latin typeface="Calibri"/>
                <a:cs typeface="Calibri"/>
              </a:rPr>
              <a:t> </a:t>
            </a:r>
            <a:r>
              <a:rPr sz="2200" dirty="0">
                <a:latin typeface="Calibri"/>
                <a:cs typeface="Calibri"/>
              </a:rPr>
              <a:t>bit</a:t>
            </a:r>
            <a:r>
              <a:rPr sz="2200" spc="-20" dirty="0">
                <a:latin typeface="Calibri"/>
                <a:cs typeface="Calibri"/>
              </a:rPr>
              <a:t> </a:t>
            </a:r>
            <a:r>
              <a:rPr sz="2200" spc="-5" dirty="0">
                <a:latin typeface="Calibri"/>
                <a:cs typeface="Calibri"/>
              </a:rPr>
              <a:t>sliding</a:t>
            </a:r>
            <a:r>
              <a:rPr sz="2200" spc="-25" dirty="0">
                <a:latin typeface="Calibri"/>
                <a:cs typeface="Calibri"/>
              </a:rPr>
              <a:t> </a:t>
            </a:r>
            <a:r>
              <a:rPr sz="2200" dirty="0">
                <a:latin typeface="Calibri"/>
                <a:cs typeface="Calibri"/>
              </a:rPr>
              <a:t>window</a:t>
            </a:r>
            <a:r>
              <a:rPr sz="2200" spc="-35" dirty="0">
                <a:latin typeface="Calibri"/>
                <a:cs typeface="Calibri"/>
              </a:rPr>
              <a:t> </a:t>
            </a:r>
            <a:r>
              <a:rPr sz="2200" spc="-5" dirty="0">
                <a:latin typeface="Calibri"/>
                <a:cs typeface="Calibri"/>
              </a:rPr>
              <a:t>protocol</a:t>
            </a:r>
            <a:r>
              <a:rPr sz="2200" spc="-70" dirty="0">
                <a:latin typeface="Calibri"/>
                <a:cs typeface="Calibri"/>
              </a:rPr>
              <a:t> </a:t>
            </a:r>
            <a:r>
              <a:rPr sz="2200" spc="-5" dirty="0">
                <a:latin typeface="Calibri"/>
                <a:cs typeface="Calibri"/>
              </a:rPr>
              <a:t>uses</a:t>
            </a:r>
            <a:r>
              <a:rPr sz="2200" spc="-15" dirty="0">
                <a:latin typeface="Calibri"/>
                <a:cs typeface="Calibri"/>
              </a:rPr>
              <a:t> </a:t>
            </a:r>
            <a:r>
              <a:rPr sz="2200" spc="-5" dirty="0">
                <a:solidFill>
                  <a:srgbClr val="FF0000"/>
                </a:solidFill>
                <a:latin typeface="Calibri"/>
                <a:cs typeface="Calibri"/>
              </a:rPr>
              <a:t>Stop</a:t>
            </a:r>
            <a:r>
              <a:rPr sz="2200" spc="-25" dirty="0">
                <a:solidFill>
                  <a:srgbClr val="FF0000"/>
                </a:solidFill>
                <a:latin typeface="Calibri"/>
                <a:cs typeface="Calibri"/>
              </a:rPr>
              <a:t> </a:t>
            </a:r>
            <a:r>
              <a:rPr sz="2200" spc="5" dirty="0">
                <a:solidFill>
                  <a:srgbClr val="FF0000"/>
                </a:solidFill>
                <a:latin typeface="Calibri"/>
                <a:cs typeface="Calibri"/>
              </a:rPr>
              <a:t>and</a:t>
            </a:r>
            <a:r>
              <a:rPr sz="2200" spc="-15" dirty="0">
                <a:solidFill>
                  <a:srgbClr val="FF0000"/>
                </a:solidFill>
                <a:latin typeface="Calibri"/>
                <a:cs typeface="Calibri"/>
              </a:rPr>
              <a:t> Wait</a:t>
            </a:r>
            <a:r>
              <a:rPr sz="2200" spc="-20" dirty="0">
                <a:solidFill>
                  <a:srgbClr val="FF0000"/>
                </a:solidFill>
                <a:latin typeface="Calibri"/>
                <a:cs typeface="Calibri"/>
              </a:rPr>
              <a:t> </a:t>
            </a:r>
            <a:r>
              <a:rPr sz="2200" spc="-5" dirty="0">
                <a:solidFill>
                  <a:srgbClr val="FF0000"/>
                </a:solidFill>
                <a:latin typeface="Calibri"/>
                <a:cs typeface="Calibri"/>
              </a:rPr>
              <a:t>protocol.</a:t>
            </a:r>
            <a:endParaRPr sz="2200">
              <a:latin typeface="Calibri"/>
              <a:cs typeface="Calibri"/>
            </a:endParaRPr>
          </a:p>
          <a:p>
            <a:pPr marL="356870" indent="-344805">
              <a:lnSpc>
                <a:spcPct val="100000"/>
              </a:lnSpc>
              <a:spcBef>
                <a:spcPts val="5"/>
              </a:spcBef>
              <a:buFont typeface="Arial MT"/>
              <a:buChar char="•"/>
              <a:tabLst>
                <a:tab pos="356870" algn="l"/>
                <a:tab pos="357505" algn="l"/>
              </a:tabLst>
            </a:pPr>
            <a:r>
              <a:rPr sz="2200" spc="-5" dirty="0">
                <a:latin typeface="Calibri"/>
                <a:cs typeface="Calibri"/>
              </a:rPr>
              <a:t>Sender</a:t>
            </a:r>
            <a:r>
              <a:rPr sz="2200" spc="-15" dirty="0">
                <a:latin typeface="Calibri"/>
                <a:cs typeface="Calibri"/>
              </a:rPr>
              <a:t> </a:t>
            </a:r>
            <a:r>
              <a:rPr sz="2200" spc="-5" dirty="0">
                <a:latin typeface="Calibri"/>
                <a:cs typeface="Calibri"/>
              </a:rPr>
              <a:t>transmit</a:t>
            </a:r>
            <a:r>
              <a:rPr sz="2200" spc="-40" dirty="0">
                <a:latin typeface="Calibri"/>
                <a:cs typeface="Calibri"/>
              </a:rPr>
              <a:t> </a:t>
            </a:r>
            <a:r>
              <a:rPr sz="2200" dirty="0">
                <a:latin typeface="Calibri"/>
                <a:cs typeface="Calibri"/>
              </a:rPr>
              <a:t>a </a:t>
            </a:r>
            <a:r>
              <a:rPr sz="2200" spc="-10" dirty="0">
                <a:latin typeface="Calibri"/>
                <a:cs typeface="Calibri"/>
              </a:rPr>
              <a:t>frame</a:t>
            </a:r>
            <a:r>
              <a:rPr sz="2200" spc="-20" dirty="0">
                <a:latin typeface="Calibri"/>
                <a:cs typeface="Calibri"/>
              </a:rPr>
              <a:t> </a:t>
            </a:r>
            <a:r>
              <a:rPr sz="2200" dirty="0">
                <a:latin typeface="Calibri"/>
                <a:cs typeface="Calibri"/>
              </a:rPr>
              <a:t>with</a:t>
            </a:r>
            <a:r>
              <a:rPr sz="2200" spc="-20" dirty="0">
                <a:latin typeface="Calibri"/>
                <a:cs typeface="Calibri"/>
              </a:rPr>
              <a:t> </a:t>
            </a:r>
            <a:r>
              <a:rPr sz="2200" dirty="0">
                <a:latin typeface="Calibri"/>
                <a:cs typeface="Calibri"/>
              </a:rPr>
              <a:t>sequence</a:t>
            </a:r>
            <a:r>
              <a:rPr sz="2200" spc="-45" dirty="0">
                <a:latin typeface="Calibri"/>
                <a:cs typeface="Calibri"/>
              </a:rPr>
              <a:t> </a:t>
            </a:r>
            <a:r>
              <a:rPr sz="2200" spc="-30" dirty="0">
                <a:latin typeface="Calibri"/>
                <a:cs typeface="Calibri"/>
              </a:rPr>
              <a:t>number.</a:t>
            </a:r>
            <a:endParaRPr sz="2200">
              <a:latin typeface="Calibri"/>
              <a:cs typeface="Calibri"/>
            </a:endParaRPr>
          </a:p>
          <a:p>
            <a:pPr marL="356870" indent="-344805">
              <a:lnSpc>
                <a:spcPct val="100000"/>
              </a:lnSpc>
              <a:buFont typeface="Arial MT"/>
              <a:buChar char="•"/>
              <a:tabLst>
                <a:tab pos="356870" algn="l"/>
                <a:tab pos="357505" algn="l"/>
              </a:tabLst>
            </a:pPr>
            <a:r>
              <a:rPr sz="2200" dirty="0">
                <a:latin typeface="Calibri"/>
                <a:cs typeface="Calibri"/>
              </a:rPr>
              <a:t>Than</a:t>
            </a:r>
            <a:r>
              <a:rPr sz="2200" spc="-25" dirty="0">
                <a:latin typeface="Calibri"/>
                <a:cs typeface="Calibri"/>
              </a:rPr>
              <a:t> </a:t>
            </a:r>
            <a:r>
              <a:rPr sz="2200" spc="-5" dirty="0">
                <a:latin typeface="Calibri"/>
                <a:cs typeface="Calibri"/>
              </a:rPr>
              <a:t>sender</a:t>
            </a:r>
            <a:r>
              <a:rPr sz="2200" spc="-20" dirty="0">
                <a:latin typeface="Calibri"/>
                <a:cs typeface="Calibri"/>
              </a:rPr>
              <a:t> </a:t>
            </a:r>
            <a:r>
              <a:rPr sz="2200" spc="-5" dirty="0">
                <a:latin typeface="Calibri"/>
                <a:cs typeface="Calibri"/>
              </a:rPr>
              <a:t>wait</a:t>
            </a:r>
            <a:r>
              <a:rPr sz="2200" spc="-15" dirty="0">
                <a:latin typeface="Calibri"/>
                <a:cs typeface="Calibri"/>
              </a:rPr>
              <a:t> for</a:t>
            </a:r>
            <a:r>
              <a:rPr sz="2200" spc="-20" dirty="0">
                <a:latin typeface="Calibri"/>
                <a:cs typeface="Calibri"/>
              </a:rPr>
              <a:t> </a:t>
            </a:r>
            <a:r>
              <a:rPr sz="2200" dirty="0">
                <a:latin typeface="Calibri"/>
                <a:cs typeface="Calibri"/>
              </a:rPr>
              <a:t>acknowledgment</a:t>
            </a:r>
            <a:r>
              <a:rPr sz="2200" spc="-55" dirty="0">
                <a:latin typeface="Calibri"/>
                <a:cs typeface="Calibri"/>
              </a:rPr>
              <a:t> </a:t>
            </a:r>
            <a:r>
              <a:rPr sz="2200" spc="-5" dirty="0">
                <a:latin typeface="Calibri"/>
                <a:cs typeface="Calibri"/>
              </a:rPr>
              <a:t>from</a:t>
            </a:r>
            <a:r>
              <a:rPr sz="2200" spc="-30" dirty="0">
                <a:latin typeface="Calibri"/>
                <a:cs typeface="Calibri"/>
              </a:rPr>
              <a:t> </a:t>
            </a:r>
            <a:r>
              <a:rPr sz="2200" dirty="0">
                <a:latin typeface="Calibri"/>
                <a:cs typeface="Calibri"/>
              </a:rPr>
              <a:t>the</a:t>
            </a:r>
            <a:r>
              <a:rPr sz="2200" spc="-20" dirty="0">
                <a:latin typeface="Calibri"/>
                <a:cs typeface="Calibri"/>
              </a:rPr>
              <a:t> </a:t>
            </a:r>
            <a:r>
              <a:rPr sz="2200" spc="-25" dirty="0">
                <a:latin typeface="Calibri"/>
                <a:cs typeface="Calibri"/>
              </a:rPr>
              <a:t>receiver.</a:t>
            </a:r>
            <a:endParaRPr sz="2200">
              <a:latin typeface="Calibri"/>
              <a:cs typeface="Calibri"/>
            </a:endParaRPr>
          </a:p>
          <a:p>
            <a:pPr marL="356870" indent="-344805">
              <a:lnSpc>
                <a:spcPct val="100000"/>
              </a:lnSpc>
              <a:buFont typeface="Arial MT"/>
              <a:buChar char="•"/>
              <a:tabLst>
                <a:tab pos="356870" algn="l"/>
                <a:tab pos="357505" algn="l"/>
              </a:tabLst>
            </a:pPr>
            <a:r>
              <a:rPr sz="2200" spc="-5" dirty="0">
                <a:latin typeface="Calibri"/>
                <a:cs typeface="Calibri"/>
              </a:rPr>
              <a:t>Receiver</a:t>
            </a:r>
            <a:r>
              <a:rPr sz="2200" spc="-45" dirty="0">
                <a:latin typeface="Calibri"/>
                <a:cs typeface="Calibri"/>
              </a:rPr>
              <a:t> </a:t>
            </a:r>
            <a:r>
              <a:rPr sz="2200" dirty="0">
                <a:latin typeface="Calibri"/>
                <a:cs typeface="Calibri"/>
              </a:rPr>
              <a:t>send</a:t>
            </a:r>
            <a:r>
              <a:rPr sz="2200" spc="-10" dirty="0">
                <a:latin typeface="Calibri"/>
                <a:cs typeface="Calibri"/>
              </a:rPr>
              <a:t> </a:t>
            </a:r>
            <a:r>
              <a:rPr sz="2200" dirty="0">
                <a:latin typeface="Calibri"/>
                <a:cs typeface="Calibri"/>
              </a:rPr>
              <a:t>back</a:t>
            </a:r>
            <a:r>
              <a:rPr sz="2200" spc="-35" dirty="0">
                <a:latin typeface="Calibri"/>
                <a:cs typeface="Calibri"/>
              </a:rPr>
              <a:t> </a:t>
            </a:r>
            <a:r>
              <a:rPr sz="2200" dirty="0">
                <a:latin typeface="Calibri"/>
                <a:cs typeface="Calibri"/>
              </a:rPr>
              <a:t>an</a:t>
            </a:r>
            <a:r>
              <a:rPr sz="2200" spc="-10" dirty="0">
                <a:latin typeface="Calibri"/>
                <a:cs typeface="Calibri"/>
              </a:rPr>
              <a:t> </a:t>
            </a:r>
            <a:r>
              <a:rPr sz="2200" dirty="0">
                <a:latin typeface="Calibri"/>
                <a:cs typeface="Calibri"/>
              </a:rPr>
              <a:t>acknowledgement</a:t>
            </a:r>
            <a:r>
              <a:rPr sz="2200" spc="-80" dirty="0">
                <a:latin typeface="Calibri"/>
                <a:cs typeface="Calibri"/>
              </a:rPr>
              <a:t> </a:t>
            </a:r>
            <a:r>
              <a:rPr sz="2200" dirty="0">
                <a:latin typeface="Calibri"/>
                <a:cs typeface="Calibri"/>
              </a:rPr>
              <a:t>with</a:t>
            </a:r>
            <a:r>
              <a:rPr sz="2200" spc="-30" dirty="0">
                <a:latin typeface="Calibri"/>
                <a:cs typeface="Calibri"/>
              </a:rPr>
              <a:t> </a:t>
            </a:r>
            <a:r>
              <a:rPr sz="2200" dirty="0">
                <a:latin typeface="Calibri"/>
                <a:cs typeface="Calibri"/>
              </a:rPr>
              <a:t>sequence</a:t>
            </a:r>
            <a:r>
              <a:rPr sz="2200" spc="-20" dirty="0">
                <a:latin typeface="Calibri"/>
                <a:cs typeface="Calibri"/>
              </a:rPr>
              <a:t> </a:t>
            </a:r>
            <a:r>
              <a:rPr sz="2200" spc="-35" dirty="0">
                <a:latin typeface="Calibri"/>
                <a:cs typeface="Calibri"/>
              </a:rPr>
              <a:t>number.</a:t>
            </a:r>
            <a:endParaRPr sz="2200">
              <a:latin typeface="Calibri"/>
              <a:cs typeface="Calibri"/>
            </a:endParaRPr>
          </a:p>
          <a:p>
            <a:pPr marL="356870" indent="-344805">
              <a:lnSpc>
                <a:spcPts val="2375"/>
              </a:lnSpc>
              <a:buFont typeface="Arial MT"/>
              <a:buChar char="•"/>
              <a:tabLst>
                <a:tab pos="356870" algn="l"/>
                <a:tab pos="357505" algn="l"/>
              </a:tabLst>
            </a:pPr>
            <a:r>
              <a:rPr sz="2200" dirty="0">
                <a:latin typeface="Calibri"/>
                <a:cs typeface="Calibri"/>
              </a:rPr>
              <a:t>If</a:t>
            </a:r>
            <a:r>
              <a:rPr sz="2200" spc="285" dirty="0">
                <a:latin typeface="Calibri"/>
                <a:cs typeface="Calibri"/>
              </a:rPr>
              <a:t> </a:t>
            </a:r>
            <a:r>
              <a:rPr sz="2200" spc="-5" dirty="0">
                <a:latin typeface="Calibri"/>
                <a:cs typeface="Calibri"/>
              </a:rPr>
              <a:t>sequence</a:t>
            </a:r>
            <a:r>
              <a:rPr sz="2200" spc="290" dirty="0">
                <a:latin typeface="Calibri"/>
                <a:cs typeface="Calibri"/>
              </a:rPr>
              <a:t> </a:t>
            </a:r>
            <a:r>
              <a:rPr sz="2200" spc="-5" dirty="0">
                <a:latin typeface="Calibri"/>
                <a:cs typeface="Calibri"/>
              </a:rPr>
              <a:t>number</a:t>
            </a:r>
            <a:r>
              <a:rPr sz="2200" spc="280" dirty="0">
                <a:latin typeface="Calibri"/>
                <a:cs typeface="Calibri"/>
              </a:rPr>
              <a:t> </a:t>
            </a:r>
            <a:r>
              <a:rPr sz="2200" spc="5" dirty="0">
                <a:latin typeface="Calibri"/>
                <a:cs typeface="Calibri"/>
              </a:rPr>
              <a:t>of</a:t>
            </a:r>
            <a:r>
              <a:rPr sz="2200" spc="270" dirty="0">
                <a:latin typeface="Calibri"/>
                <a:cs typeface="Calibri"/>
              </a:rPr>
              <a:t> </a:t>
            </a:r>
            <a:r>
              <a:rPr sz="2200" spc="-5" dirty="0">
                <a:latin typeface="Calibri"/>
                <a:cs typeface="Calibri"/>
              </a:rPr>
              <a:t>acknowledgement</a:t>
            </a:r>
            <a:r>
              <a:rPr sz="2200" spc="280" dirty="0">
                <a:latin typeface="Calibri"/>
                <a:cs typeface="Calibri"/>
              </a:rPr>
              <a:t> </a:t>
            </a:r>
            <a:r>
              <a:rPr sz="2200" spc="-10" dirty="0">
                <a:latin typeface="Calibri"/>
                <a:cs typeface="Calibri"/>
              </a:rPr>
              <a:t>matches</a:t>
            </a:r>
            <a:r>
              <a:rPr sz="2200" spc="275" dirty="0">
                <a:latin typeface="Calibri"/>
                <a:cs typeface="Calibri"/>
              </a:rPr>
              <a:t> </a:t>
            </a:r>
            <a:r>
              <a:rPr sz="2200" dirty="0">
                <a:latin typeface="Calibri"/>
                <a:cs typeface="Calibri"/>
              </a:rPr>
              <a:t>with</a:t>
            </a:r>
            <a:r>
              <a:rPr sz="2200" spc="290" dirty="0">
                <a:latin typeface="Calibri"/>
                <a:cs typeface="Calibri"/>
              </a:rPr>
              <a:t> </a:t>
            </a:r>
            <a:r>
              <a:rPr sz="2200" spc="-5" dirty="0">
                <a:latin typeface="Calibri"/>
                <a:cs typeface="Calibri"/>
              </a:rPr>
              <a:t>sequence</a:t>
            </a:r>
            <a:endParaRPr sz="2200">
              <a:latin typeface="Calibri"/>
              <a:cs typeface="Calibri"/>
            </a:endParaRPr>
          </a:p>
          <a:p>
            <a:pPr marL="356870">
              <a:lnSpc>
                <a:spcPts val="2375"/>
              </a:lnSpc>
            </a:pPr>
            <a:r>
              <a:rPr sz="2200" dirty="0">
                <a:latin typeface="Calibri"/>
                <a:cs typeface="Calibri"/>
              </a:rPr>
              <a:t>number</a:t>
            </a:r>
            <a:r>
              <a:rPr sz="2200" spc="-40" dirty="0">
                <a:latin typeface="Calibri"/>
                <a:cs typeface="Calibri"/>
              </a:rPr>
              <a:t> </a:t>
            </a:r>
            <a:r>
              <a:rPr sz="2200" spc="5" dirty="0">
                <a:latin typeface="Calibri"/>
                <a:cs typeface="Calibri"/>
              </a:rPr>
              <a:t>of</a:t>
            </a:r>
            <a:r>
              <a:rPr sz="2200" spc="-45" dirty="0">
                <a:latin typeface="Calibri"/>
                <a:cs typeface="Calibri"/>
              </a:rPr>
              <a:t> </a:t>
            </a:r>
            <a:r>
              <a:rPr sz="2200" spc="-5" dirty="0">
                <a:latin typeface="Calibri"/>
                <a:cs typeface="Calibri"/>
              </a:rPr>
              <a:t>frame.</a:t>
            </a:r>
            <a:endParaRPr sz="2200">
              <a:latin typeface="Calibri"/>
              <a:cs typeface="Calibri"/>
            </a:endParaRPr>
          </a:p>
          <a:p>
            <a:pPr marL="356870" indent="-344805">
              <a:lnSpc>
                <a:spcPct val="100000"/>
              </a:lnSpc>
              <a:buFont typeface="Arial MT"/>
              <a:buChar char="•"/>
              <a:tabLst>
                <a:tab pos="356870" algn="l"/>
                <a:tab pos="357505" algn="l"/>
              </a:tabLst>
            </a:pPr>
            <a:r>
              <a:rPr sz="2200" spc="-5" dirty="0">
                <a:latin typeface="Calibri"/>
                <a:cs typeface="Calibri"/>
              </a:rPr>
              <a:t>Sender</a:t>
            </a:r>
            <a:r>
              <a:rPr sz="2200" spc="-25" dirty="0">
                <a:latin typeface="Calibri"/>
                <a:cs typeface="Calibri"/>
              </a:rPr>
              <a:t> </a:t>
            </a:r>
            <a:r>
              <a:rPr sz="2200" spc="-5" dirty="0">
                <a:latin typeface="Calibri"/>
                <a:cs typeface="Calibri"/>
              </a:rPr>
              <a:t>transmit</a:t>
            </a:r>
            <a:r>
              <a:rPr sz="2200" spc="-45" dirty="0">
                <a:latin typeface="Calibri"/>
                <a:cs typeface="Calibri"/>
              </a:rPr>
              <a:t> </a:t>
            </a:r>
            <a:r>
              <a:rPr sz="2200" dirty="0">
                <a:latin typeface="Calibri"/>
                <a:cs typeface="Calibri"/>
              </a:rPr>
              <a:t>the</a:t>
            </a:r>
            <a:r>
              <a:rPr sz="2200" spc="-5" dirty="0">
                <a:latin typeface="Calibri"/>
                <a:cs typeface="Calibri"/>
              </a:rPr>
              <a:t> next</a:t>
            </a:r>
            <a:r>
              <a:rPr sz="2200" spc="-45" dirty="0">
                <a:latin typeface="Calibri"/>
                <a:cs typeface="Calibri"/>
              </a:rPr>
              <a:t> </a:t>
            </a:r>
            <a:r>
              <a:rPr sz="2200" spc="-5" dirty="0">
                <a:latin typeface="Calibri"/>
                <a:cs typeface="Calibri"/>
              </a:rPr>
              <a:t>frame.</a:t>
            </a:r>
            <a:endParaRPr sz="2200">
              <a:latin typeface="Calibri"/>
              <a:cs typeface="Calibri"/>
            </a:endParaRPr>
          </a:p>
          <a:p>
            <a:pPr marL="356870" indent="-344805">
              <a:lnSpc>
                <a:spcPct val="100000"/>
              </a:lnSpc>
              <a:spcBef>
                <a:spcPts val="5"/>
              </a:spcBef>
              <a:buFont typeface="Arial MT"/>
              <a:buChar char="•"/>
              <a:tabLst>
                <a:tab pos="356870" algn="l"/>
                <a:tab pos="357505" algn="l"/>
              </a:tabLst>
            </a:pPr>
            <a:r>
              <a:rPr sz="2200" spc="-5" dirty="0">
                <a:latin typeface="Calibri"/>
                <a:cs typeface="Calibri"/>
              </a:rPr>
              <a:t>Else</a:t>
            </a:r>
            <a:r>
              <a:rPr sz="2200" spc="-10" dirty="0">
                <a:latin typeface="Calibri"/>
                <a:cs typeface="Calibri"/>
              </a:rPr>
              <a:t> </a:t>
            </a:r>
            <a:r>
              <a:rPr sz="2200" spc="-5" dirty="0">
                <a:latin typeface="Calibri"/>
                <a:cs typeface="Calibri"/>
              </a:rPr>
              <a:t>sender</a:t>
            </a:r>
            <a:r>
              <a:rPr sz="2200" spc="-15" dirty="0">
                <a:latin typeface="Calibri"/>
                <a:cs typeface="Calibri"/>
              </a:rPr>
              <a:t> </a:t>
            </a:r>
            <a:r>
              <a:rPr sz="2200" spc="-5" dirty="0">
                <a:latin typeface="Calibri"/>
                <a:cs typeface="Calibri"/>
              </a:rPr>
              <a:t>re-transmit</a:t>
            </a:r>
            <a:r>
              <a:rPr sz="2200" spc="-4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previous</a:t>
            </a:r>
            <a:r>
              <a:rPr sz="2200" spc="-65" dirty="0">
                <a:latin typeface="Calibri"/>
                <a:cs typeface="Calibri"/>
              </a:rPr>
              <a:t> </a:t>
            </a:r>
            <a:r>
              <a:rPr sz="2200" spc="-5" dirty="0">
                <a:latin typeface="Calibri"/>
                <a:cs typeface="Calibri"/>
              </a:rPr>
              <a:t>frame.</a:t>
            </a:r>
            <a:endParaRPr sz="2200">
              <a:latin typeface="Calibri"/>
              <a:cs typeface="Calibri"/>
            </a:endParaRPr>
          </a:p>
          <a:p>
            <a:pPr marL="356870" indent="-344805">
              <a:lnSpc>
                <a:spcPct val="100000"/>
              </a:lnSpc>
              <a:buFont typeface="Arial MT"/>
              <a:buChar char="•"/>
              <a:tabLst>
                <a:tab pos="356870" algn="l"/>
                <a:tab pos="357505" algn="l"/>
              </a:tabLst>
            </a:pPr>
            <a:r>
              <a:rPr sz="2200" dirty="0">
                <a:latin typeface="Calibri"/>
                <a:cs typeface="Calibri"/>
              </a:rPr>
              <a:t>Its</a:t>
            </a:r>
            <a:r>
              <a:rPr sz="2200" spc="-30" dirty="0">
                <a:latin typeface="Calibri"/>
                <a:cs typeface="Calibri"/>
              </a:rPr>
              <a:t> </a:t>
            </a:r>
            <a:r>
              <a:rPr sz="2200" spc="-5" dirty="0">
                <a:latin typeface="Calibri"/>
                <a:cs typeface="Calibri"/>
              </a:rPr>
              <a:t>bidirectional</a:t>
            </a:r>
            <a:r>
              <a:rPr sz="2200" spc="-85" dirty="0">
                <a:latin typeface="Calibri"/>
                <a:cs typeface="Calibri"/>
              </a:rPr>
              <a:t> </a:t>
            </a:r>
            <a:r>
              <a:rPr sz="2200" spc="-5" dirty="0">
                <a:latin typeface="Calibri"/>
                <a:cs typeface="Calibri"/>
              </a:rPr>
              <a:t>protocol.</a:t>
            </a:r>
            <a:endParaRPr sz="2200">
              <a:latin typeface="Calibri"/>
              <a:cs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342" y="346913"/>
            <a:ext cx="2658110" cy="512445"/>
          </a:xfrm>
          <a:prstGeom prst="rect">
            <a:avLst/>
          </a:prstGeom>
        </p:spPr>
        <p:txBody>
          <a:bodyPr vert="horz" wrap="square" lIns="0" tIns="12065" rIns="0" bIns="0" rtlCol="0">
            <a:spAutoFit/>
          </a:bodyPr>
          <a:lstStyle/>
          <a:p>
            <a:pPr marL="12700">
              <a:lnSpc>
                <a:spcPct val="100000"/>
              </a:lnSpc>
              <a:spcBef>
                <a:spcPts val="95"/>
              </a:spcBef>
            </a:pPr>
            <a:r>
              <a:rPr dirty="0"/>
              <a:t>Go-Back-N</a:t>
            </a:r>
            <a:r>
              <a:rPr spc="-90" dirty="0"/>
              <a:t> </a:t>
            </a:r>
            <a:r>
              <a:rPr spc="-10" dirty="0"/>
              <a:t>ARQ</a:t>
            </a:r>
          </a:p>
        </p:txBody>
      </p:sp>
      <p:sp>
        <p:nvSpPr>
          <p:cNvPr id="3" name="object 3"/>
          <p:cNvSpPr txBox="1"/>
          <p:nvPr/>
        </p:nvSpPr>
        <p:spPr>
          <a:xfrm>
            <a:off x="402742" y="1033983"/>
            <a:ext cx="8213090" cy="5125720"/>
          </a:xfrm>
          <a:prstGeom prst="rect">
            <a:avLst/>
          </a:prstGeom>
        </p:spPr>
        <p:txBody>
          <a:bodyPr vert="horz" wrap="square" lIns="0" tIns="13970" rIns="0" bIns="0" rtlCol="0">
            <a:spAutoFit/>
          </a:bodyPr>
          <a:lstStyle/>
          <a:p>
            <a:pPr marL="356870" indent="-344805">
              <a:lnSpc>
                <a:spcPts val="2510"/>
              </a:lnSpc>
              <a:spcBef>
                <a:spcPts val="110"/>
              </a:spcBef>
              <a:buFont typeface="Arial MT"/>
              <a:buChar char="•"/>
              <a:tabLst>
                <a:tab pos="356870" algn="l"/>
                <a:tab pos="357505" algn="l"/>
                <a:tab pos="1710689" algn="l"/>
                <a:tab pos="2357120" algn="l"/>
                <a:tab pos="3448685" algn="l"/>
                <a:tab pos="3768725" algn="l"/>
                <a:tab pos="4369435" algn="l"/>
                <a:tab pos="5281295" algn="l"/>
                <a:tab pos="5668010" algn="l"/>
                <a:tab pos="7019290" algn="l"/>
              </a:tabLst>
            </a:pPr>
            <a:r>
              <a:rPr sz="2200" dirty="0">
                <a:latin typeface="Calibri"/>
                <a:cs typeface="Calibri"/>
              </a:rPr>
              <a:t>Go-Back-N	</a:t>
            </a:r>
            <a:r>
              <a:rPr sz="2200" spc="-10" dirty="0">
                <a:latin typeface="Calibri"/>
                <a:cs typeface="Calibri"/>
              </a:rPr>
              <a:t>ARQ	</a:t>
            </a:r>
            <a:r>
              <a:rPr sz="2200" spc="-15" dirty="0">
                <a:latin typeface="Calibri"/>
                <a:cs typeface="Calibri"/>
              </a:rPr>
              <a:t>protocol	</a:t>
            </a:r>
            <a:r>
              <a:rPr sz="2200" dirty="0">
                <a:latin typeface="Calibri"/>
                <a:cs typeface="Calibri"/>
              </a:rPr>
              <a:t>is	</a:t>
            </a:r>
            <a:r>
              <a:rPr sz="2200" spc="-5" dirty="0">
                <a:latin typeface="Calibri"/>
                <a:cs typeface="Calibri"/>
              </a:rPr>
              <a:t>also	known	</a:t>
            </a:r>
            <a:r>
              <a:rPr sz="2200" dirty="0">
                <a:latin typeface="Calibri"/>
                <a:cs typeface="Calibri"/>
              </a:rPr>
              <a:t>as	</a:t>
            </a:r>
            <a:r>
              <a:rPr sz="2200" spc="-5" dirty="0">
                <a:latin typeface="Calibri"/>
                <a:cs typeface="Calibri"/>
              </a:rPr>
              <a:t>Go-Back-N	</a:t>
            </a:r>
            <a:r>
              <a:rPr sz="2200" spc="-10" dirty="0">
                <a:latin typeface="Calibri"/>
                <a:cs typeface="Calibri"/>
              </a:rPr>
              <a:t>Automatic</a:t>
            </a:r>
            <a:endParaRPr sz="2200">
              <a:latin typeface="Calibri"/>
              <a:cs typeface="Calibri"/>
            </a:endParaRPr>
          </a:p>
          <a:p>
            <a:pPr marL="356870">
              <a:lnSpc>
                <a:spcPts val="2510"/>
              </a:lnSpc>
            </a:pPr>
            <a:r>
              <a:rPr sz="2200" spc="-10" dirty="0">
                <a:latin typeface="Calibri"/>
                <a:cs typeface="Calibri"/>
              </a:rPr>
              <a:t>Repeat</a:t>
            </a:r>
            <a:r>
              <a:rPr sz="2200" spc="-45" dirty="0">
                <a:latin typeface="Calibri"/>
                <a:cs typeface="Calibri"/>
              </a:rPr>
              <a:t> </a:t>
            </a:r>
            <a:r>
              <a:rPr sz="2200" spc="-10" dirty="0">
                <a:latin typeface="Calibri"/>
                <a:cs typeface="Calibri"/>
              </a:rPr>
              <a:t>Request.</a:t>
            </a:r>
            <a:endParaRPr sz="2200">
              <a:latin typeface="Calibri"/>
              <a:cs typeface="Calibri"/>
            </a:endParaRPr>
          </a:p>
          <a:p>
            <a:pPr>
              <a:lnSpc>
                <a:spcPct val="100000"/>
              </a:lnSpc>
              <a:spcBef>
                <a:spcPts val="55"/>
              </a:spcBef>
            </a:pPr>
            <a:endParaRPr sz="2550">
              <a:latin typeface="Calibri"/>
              <a:cs typeface="Calibri"/>
            </a:endParaRPr>
          </a:p>
          <a:p>
            <a:pPr marL="356870" indent="-344805">
              <a:lnSpc>
                <a:spcPct val="100000"/>
              </a:lnSpc>
              <a:buFont typeface="Arial MT"/>
              <a:buChar char="•"/>
              <a:tabLst>
                <a:tab pos="356870" algn="l"/>
                <a:tab pos="357505" algn="l"/>
              </a:tabLst>
            </a:pPr>
            <a:r>
              <a:rPr sz="2200" spc="-5" dirty="0">
                <a:latin typeface="Calibri"/>
                <a:cs typeface="Calibri"/>
              </a:rPr>
              <a:t>It</a:t>
            </a:r>
            <a:r>
              <a:rPr sz="2200" spc="-15" dirty="0">
                <a:latin typeface="Calibri"/>
                <a:cs typeface="Calibri"/>
              </a:rPr>
              <a:t> </a:t>
            </a:r>
            <a:r>
              <a:rPr sz="2200" dirty="0">
                <a:latin typeface="Calibri"/>
                <a:cs typeface="Calibri"/>
              </a:rPr>
              <a:t>is</a:t>
            </a:r>
            <a:r>
              <a:rPr sz="2200" spc="10" dirty="0">
                <a:latin typeface="Calibri"/>
                <a:cs typeface="Calibri"/>
              </a:rPr>
              <a:t> </a:t>
            </a:r>
            <a:r>
              <a:rPr sz="2200" dirty="0">
                <a:latin typeface="Calibri"/>
                <a:cs typeface="Calibri"/>
              </a:rPr>
              <a:t>a</a:t>
            </a:r>
            <a:r>
              <a:rPr sz="2200" spc="10" dirty="0">
                <a:latin typeface="Calibri"/>
                <a:cs typeface="Calibri"/>
              </a:rPr>
              <a:t> </a:t>
            </a:r>
            <a:r>
              <a:rPr sz="2200" spc="-15" dirty="0">
                <a:latin typeface="Calibri"/>
                <a:cs typeface="Calibri"/>
              </a:rPr>
              <a:t>data</a:t>
            </a:r>
            <a:r>
              <a:rPr sz="2200" spc="-20" dirty="0">
                <a:latin typeface="Calibri"/>
                <a:cs typeface="Calibri"/>
              </a:rPr>
              <a:t> </a:t>
            </a:r>
            <a:r>
              <a:rPr sz="2200" spc="-5" dirty="0">
                <a:latin typeface="Calibri"/>
                <a:cs typeface="Calibri"/>
              </a:rPr>
              <a:t>link</a:t>
            </a:r>
            <a:r>
              <a:rPr sz="2200" spc="-10" dirty="0">
                <a:latin typeface="Calibri"/>
                <a:cs typeface="Calibri"/>
              </a:rPr>
              <a:t> </a:t>
            </a:r>
            <a:r>
              <a:rPr sz="2200" spc="-15" dirty="0">
                <a:latin typeface="Calibri"/>
                <a:cs typeface="Calibri"/>
              </a:rPr>
              <a:t>layer </a:t>
            </a:r>
            <a:r>
              <a:rPr sz="2200" spc="-5" dirty="0">
                <a:latin typeface="Calibri"/>
                <a:cs typeface="Calibri"/>
              </a:rPr>
              <a:t>protocol</a:t>
            </a:r>
            <a:r>
              <a:rPr sz="2200" spc="-90" dirty="0">
                <a:latin typeface="Calibri"/>
                <a:cs typeface="Calibri"/>
              </a:rPr>
              <a:t> </a:t>
            </a:r>
            <a:r>
              <a:rPr sz="2200" spc="-5" dirty="0">
                <a:latin typeface="Calibri"/>
                <a:cs typeface="Calibri"/>
              </a:rPr>
              <a:t>that</a:t>
            </a:r>
            <a:r>
              <a:rPr sz="2200" spc="15" dirty="0">
                <a:latin typeface="Calibri"/>
                <a:cs typeface="Calibri"/>
              </a:rPr>
              <a:t> </a:t>
            </a:r>
            <a:r>
              <a:rPr sz="2200" spc="-5" dirty="0">
                <a:latin typeface="Calibri"/>
                <a:cs typeface="Calibri"/>
              </a:rPr>
              <a:t>uses</a:t>
            </a:r>
            <a:r>
              <a:rPr sz="2200" spc="-15" dirty="0">
                <a:latin typeface="Calibri"/>
                <a:cs typeface="Calibri"/>
              </a:rPr>
              <a:t> </a:t>
            </a:r>
            <a:r>
              <a:rPr sz="2200" dirty="0">
                <a:latin typeface="Calibri"/>
                <a:cs typeface="Calibri"/>
              </a:rPr>
              <a:t>a</a:t>
            </a:r>
            <a:r>
              <a:rPr sz="2200" spc="10" dirty="0">
                <a:latin typeface="Calibri"/>
                <a:cs typeface="Calibri"/>
              </a:rPr>
              <a:t> </a:t>
            </a:r>
            <a:r>
              <a:rPr sz="2200" spc="-5" dirty="0">
                <a:latin typeface="Calibri"/>
                <a:cs typeface="Calibri"/>
              </a:rPr>
              <a:t>sliding</a:t>
            </a:r>
            <a:r>
              <a:rPr sz="2200" spc="-20" dirty="0">
                <a:latin typeface="Calibri"/>
                <a:cs typeface="Calibri"/>
              </a:rPr>
              <a:t> </a:t>
            </a:r>
            <a:r>
              <a:rPr sz="2200" dirty="0">
                <a:latin typeface="Calibri"/>
                <a:cs typeface="Calibri"/>
              </a:rPr>
              <a:t>window</a:t>
            </a:r>
            <a:r>
              <a:rPr sz="2200" spc="-35" dirty="0">
                <a:latin typeface="Calibri"/>
                <a:cs typeface="Calibri"/>
              </a:rPr>
              <a:t> </a:t>
            </a:r>
            <a:r>
              <a:rPr sz="2200" dirty="0">
                <a:latin typeface="Calibri"/>
                <a:cs typeface="Calibri"/>
              </a:rPr>
              <a:t>method.</a:t>
            </a:r>
            <a:endParaRPr sz="2200">
              <a:latin typeface="Calibri"/>
              <a:cs typeface="Calibri"/>
            </a:endParaRPr>
          </a:p>
          <a:p>
            <a:pPr>
              <a:lnSpc>
                <a:spcPct val="100000"/>
              </a:lnSpc>
              <a:spcBef>
                <a:spcPts val="60"/>
              </a:spcBef>
              <a:buFont typeface="Arial MT"/>
              <a:buChar char="•"/>
            </a:pPr>
            <a:endParaRPr sz="2550">
              <a:latin typeface="Calibri"/>
              <a:cs typeface="Calibri"/>
            </a:endParaRPr>
          </a:p>
          <a:p>
            <a:pPr marL="356870" indent="-344805">
              <a:lnSpc>
                <a:spcPts val="2510"/>
              </a:lnSpc>
              <a:buFont typeface="Arial MT"/>
              <a:buChar char="•"/>
              <a:tabLst>
                <a:tab pos="356870" algn="l"/>
                <a:tab pos="357505" algn="l"/>
              </a:tabLst>
            </a:pPr>
            <a:r>
              <a:rPr sz="2200" dirty="0">
                <a:latin typeface="Calibri"/>
                <a:cs typeface="Calibri"/>
              </a:rPr>
              <a:t>In</a:t>
            </a:r>
            <a:r>
              <a:rPr sz="2200" spc="145" dirty="0">
                <a:latin typeface="Calibri"/>
                <a:cs typeface="Calibri"/>
              </a:rPr>
              <a:t> </a:t>
            </a:r>
            <a:r>
              <a:rPr sz="2200" spc="-5" dirty="0">
                <a:latin typeface="Calibri"/>
                <a:cs typeface="Calibri"/>
              </a:rPr>
              <a:t>this,</a:t>
            </a:r>
            <a:r>
              <a:rPr sz="2200" spc="155" dirty="0">
                <a:latin typeface="Calibri"/>
                <a:cs typeface="Calibri"/>
              </a:rPr>
              <a:t> </a:t>
            </a:r>
            <a:r>
              <a:rPr sz="2200" spc="-5" dirty="0">
                <a:latin typeface="Calibri"/>
                <a:cs typeface="Calibri"/>
              </a:rPr>
              <a:t>if</a:t>
            </a:r>
            <a:r>
              <a:rPr sz="2200" spc="155" dirty="0">
                <a:latin typeface="Calibri"/>
                <a:cs typeface="Calibri"/>
              </a:rPr>
              <a:t> </a:t>
            </a:r>
            <a:r>
              <a:rPr sz="2200" spc="-20" dirty="0">
                <a:latin typeface="Calibri"/>
                <a:cs typeface="Calibri"/>
              </a:rPr>
              <a:t>any</a:t>
            </a:r>
            <a:r>
              <a:rPr sz="2200" spc="160" dirty="0">
                <a:latin typeface="Calibri"/>
                <a:cs typeface="Calibri"/>
              </a:rPr>
              <a:t> </a:t>
            </a:r>
            <a:r>
              <a:rPr sz="2200" spc="-15" dirty="0">
                <a:latin typeface="Calibri"/>
                <a:cs typeface="Calibri"/>
              </a:rPr>
              <a:t>frame</a:t>
            </a:r>
            <a:r>
              <a:rPr sz="2200" spc="165" dirty="0">
                <a:latin typeface="Calibri"/>
                <a:cs typeface="Calibri"/>
              </a:rPr>
              <a:t> </a:t>
            </a:r>
            <a:r>
              <a:rPr sz="2200" dirty="0">
                <a:latin typeface="Calibri"/>
                <a:cs typeface="Calibri"/>
              </a:rPr>
              <a:t>is</a:t>
            </a:r>
            <a:r>
              <a:rPr sz="2200" spc="155" dirty="0">
                <a:latin typeface="Calibri"/>
                <a:cs typeface="Calibri"/>
              </a:rPr>
              <a:t> </a:t>
            </a:r>
            <a:r>
              <a:rPr sz="2200" spc="-10" dirty="0">
                <a:latin typeface="Calibri"/>
                <a:cs typeface="Calibri"/>
              </a:rPr>
              <a:t>corrupted</a:t>
            </a:r>
            <a:r>
              <a:rPr sz="2200" spc="120" dirty="0">
                <a:latin typeface="Calibri"/>
                <a:cs typeface="Calibri"/>
              </a:rPr>
              <a:t> </a:t>
            </a:r>
            <a:r>
              <a:rPr sz="2200" spc="5" dirty="0">
                <a:latin typeface="Calibri"/>
                <a:cs typeface="Calibri"/>
              </a:rPr>
              <a:t>or</a:t>
            </a:r>
            <a:r>
              <a:rPr sz="2200" spc="150" dirty="0">
                <a:latin typeface="Calibri"/>
                <a:cs typeface="Calibri"/>
              </a:rPr>
              <a:t> </a:t>
            </a:r>
            <a:r>
              <a:rPr sz="2200" spc="-10" dirty="0">
                <a:latin typeface="Calibri"/>
                <a:cs typeface="Calibri"/>
              </a:rPr>
              <a:t>lost,</a:t>
            </a:r>
            <a:r>
              <a:rPr sz="2200" spc="160" dirty="0">
                <a:latin typeface="Calibri"/>
                <a:cs typeface="Calibri"/>
              </a:rPr>
              <a:t> </a:t>
            </a:r>
            <a:r>
              <a:rPr sz="2200" dirty="0">
                <a:latin typeface="Calibri"/>
                <a:cs typeface="Calibri"/>
              </a:rPr>
              <a:t>all</a:t>
            </a:r>
            <a:r>
              <a:rPr sz="2200" spc="145" dirty="0">
                <a:latin typeface="Calibri"/>
                <a:cs typeface="Calibri"/>
              </a:rPr>
              <a:t> </a:t>
            </a:r>
            <a:r>
              <a:rPr sz="2200" spc="-10" dirty="0">
                <a:latin typeface="Calibri"/>
                <a:cs typeface="Calibri"/>
              </a:rPr>
              <a:t>subsequent</a:t>
            </a:r>
            <a:r>
              <a:rPr sz="2200" spc="160" dirty="0">
                <a:latin typeface="Calibri"/>
                <a:cs typeface="Calibri"/>
              </a:rPr>
              <a:t> </a:t>
            </a:r>
            <a:r>
              <a:rPr sz="2200" spc="-10" dirty="0">
                <a:latin typeface="Calibri"/>
                <a:cs typeface="Calibri"/>
              </a:rPr>
              <a:t>frames</a:t>
            </a:r>
            <a:r>
              <a:rPr sz="2200" spc="165" dirty="0">
                <a:latin typeface="Calibri"/>
                <a:cs typeface="Calibri"/>
              </a:rPr>
              <a:t> </a:t>
            </a:r>
            <a:r>
              <a:rPr sz="2200" spc="-30" dirty="0">
                <a:latin typeface="Calibri"/>
                <a:cs typeface="Calibri"/>
              </a:rPr>
              <a:t>have</a:t>
            </a:r>
            <a:endParaRPr sz="2200">
              <a:latin typeface="Calibri"/>
              <a:cs typeface="Calibri"/>
            </a:endParaRPr>
          </a:p>
          <a:p>
            <a:pPr marL="356870">
              <a:lnSpc>
                <a:spcPts val="2510"/>
              </a:lnSpc>
            </a:pPr>
            <a:r>
              <a:rPr sz="2200" spc="-10" dirty="0">
                <a:latin typeface="Calibri"/>
                <a:cs typeface="Calibri"/>
              </a:rPr>
              <a:t>to</a:t>
            </a:r>
            <a:r>
              <a:rPr sz="2200" spc="-25" dirty="0">
                <a:latin typeface="Calibri"/>
                <a:cs typeface="Calibri"/>
              </a:rPr>
              <a:t> </a:t>
            </a:r>
            <a:r>
              <a:rPr sz="2200" dirty="0">
                <a:latin typeface="Calibri"/>
                <a:cs typeface="Calibri"/>
              </a:rPr>
              <a:t>be</a:t>
            </a:r>
            <a:r>
              <a:rPr sz="2200" spc="-10" dirty="0">
                <a:latin typeface="Calibri"/>
                <a:cs typeface="Calibri"/>
              </a:rPr>
              <a:t> sent</a:t>
            </a:r>
            <a:r>
              <a:rPr sz="2200" spc="-25" dirty="0">
                <a:latin typeface="Calibri"/>
                <a:cs typeface="Calibri"/>
              </a:rPr>
              <a:t> </a:t>
            </a:r>
            <a:r>
              <a:rPr sz="2200" spc="-10" dirty="0">
                <a:latin typeface="Calibri"/>
                <a:cs typeface="Calibri"/>
              </a:rPr>
              <a:t>again.</a:t>
            </a:r>
            <a:endParaRPr sz="2200">
              <a:latin typeface="Calibri"/>
              <a:cs typeface="Calibri"/>
            </a:endParaRPr>
          </a:p>
          <a:p>
            <a:pPr>
              <a:lnSpc>
                <a:spcPct val="100000"/>
              </a:lnSpc>
              <a:spcBef>
                <a:spcPts val="15"/>
              </a:spcBef>
            </a:pPr>
            <a:endParaRPr sz="2800">
              <a:latin typeface="Calibri"/>
              <a:cs typeface="Calibri"/>
            </a:endParaRPr>
          </a:p>
          <a:p>
            <a:pPr marL="356870" marR="5080" indent="-344805" algn="just">
              <a:lnSpc>
                <a:spcPct val="90000"/>
              </a:lnSpc>
              <a:buFont typeface="Arial MT"/>
              <a:buChar char="•"/>
              <a:tabLst>
                <a:tab pos="357505" algn="l"/>
              </a:tabLst>
            </a:pPr>
            <a:r>
              <a:rPr sz="2200" dirty="0">
                <a:latin typeface="Calibri"/>
                <a:cs typeface="Calibri"/>
              </a:rPr>
              <a:t>The </a:t>
            </a:r>
            <a:r>
              <a:rPr sz="2200" spc="-15" dirty="0">
                <a:latin typeface="Calibri"/>
                <a:cs typeface="Calibri"/>
              </a:rPr>
              <a:t>size </a:t>
            </a:r>
            <a:r>
              <a:rPr sz="2200" spc="5" dirty="0">
                <a:latin typeface="Calibri"/>
                <a:cs typeface="Calibri"/>
              </a:rPr>
              <a:t>of </a:t>
            </a:r>
            <a:r>
              <a:rPr sz="2200" dirty="0">
                <a:latin typeface="Calibri"/>
                <a:cs typeface="Calibri"/>
              </a:rPr>
              <a:t>the sender </a:t>
            </a:r>
            <a:r>
              <a:rPr sz="2200" spc="-5" dirty="0">
                <a:latin typeface="Calibri"/>
                <a:cs typeface="Calibri"/>
              </a:rPr>
              <a:t>window </a:t>
            </a:r>
            <a:r>
              <a:rPr sz="2200" dirty="0">
                <a:latin typeface="Calibri"/>
                <a:cs typeface="Calibri"/>
              </a:rPr>
              <a:t>is </a:t>
            </a:r>
            <a:r>
              <a:rPr sz="2200" spc="5" dirty="0">
                <a:latin typeface="Calibri"/>
                <a:cs typeface="Calibri"/>
              </a:rPr>
              <a:t>N </a:t>
            </a:r>
            <a:r>
              <a:rPr sz="2200" dirty="0">
                <a:latin typeface="Calibri"/>
                <a:cs typeface="Calibri"/>
              </a:rPr>
              <a:t>in this </a:t>
            </a:r>
            <a:r>
              <a:rPr sz="2200" spc="-15" dirty="0">
                <a:latin typeface="Calibri"/>
                <a:cs typeface="Calibri"/>
              </a:rPr>
              <a:t>protocol. For </a:t>
            </a:r>
            <a:r>
              <a:rPr sz="2200" spc="-10" dirty="0">
                <a:latin typeface="Calibri"/>
                <a:cs typeface="Calibri"/>
              </a:rPr>
              <a:t>example, </a:t>
            </a:r>
            <a:r>
              <a:rPr sz="2200" spc="-5" dirty="0">
                <a:latin typeface="Calibri"/>
                <a:cs typeface="Calibri"/>
              </a:rPr>
              <a:t>Go- </a:t>
            </a:r>
            <a:r>
              <a:rPr sz="2200" dirty="0">
                <a:latin typeface="Calibri"/>
                <a:cs typeface="Calibri"/>
              </a:rPr>
              <a:t> Back-8,</a:t>
            </a:r>
            <a:r>
              <a:rPr sz="2200" spc="5" dirty="0">
                <a:latin typeface="Calibri"/>
                <a:cs typeface="Calibri"/>
              </a:rPr>
              <a:t> </a:t>
            </a:r>
            <a:r>
              <a:rPr sz="2200" dirty="0">
                <a:latin typeface="Calibri"/>
                <a:cs typeface="Calibri"/>
              </a:rPr>
              <a:t>the</a:t>
            </a:r>
            <a:r>
              <a:rPr sz="2200" spc="5" dirty="0">
                <a:latin typeface="Calibri"/>
                <a:cs typeface="Calibri"/>
              </a:rPr>
              <a:t> </a:t>
            </a:r>
            <a:r>
              <a:rPr sz="2200" spc="-15" dirty="0">
                <a:latin typeface="Calibri"/>
                <a:cs typeface="Calibri"/>
              </a:rPr>
              <a:t>size</a:t>
            </a:r>
            <a:r>
              <a:rPr sz="2200" spc="-10" dirty="0">
                <a:latin typeface="Calibri"/>
                <a:cs typeface="Calibri"/>
              </a:rPr>
              <a:t> </a:t>
            </a:r>
            <a:r>
              <a:rPr sz="2200" spc="5" dirty="0">
                <a:latin typeface="Calibri"/>
                <a:cs typeface="Calibri"/>
              </a:rPr>
              <a:t>of</a:t>
            </a:r>
            <a:r>
              <a:rPr sz="2200" spc="10" dirty="0">
                <a:latin typeface="Calibri"/>
                <a:cs typeface="Calibri"/>
              </a:rPr>
              <a:t> </a:t>
            </a:r>
            <a:r>
              <a:rPr sz="2200" dirty="0">
                <a:latin typeface="Calibri"/>
                <a:cs typeface="Calibri"/>
              </a:rPr>
              <a:t>the</a:t>
            </a:r>
            <a:r>
              <a:rPr sz="2200" spc="5" dirty="0">
                <a:latin typeface="Calibri"/>
                <a:cs typeface="Calibri"/>
              </a:rPr>
              <a:t> </a:t>
            </a:r>
            <a:r>
              <a:rPr sz="2200" spc="-5" dirty="0">
                <a:latin typeface="Calibri"/>
                <a:cs typeface="Calibri"/>
              </a:rPr>
              <a:t>sender</a:t>
            </a:r>
            <a:r>
              <a:rPr sz="2200" dirty="0">
                <a:latin typeface="Calibri"/>
                <a:cs typeface="Calibri"/>
              </a:rPr>
              <a:t> </a:t>
            </a:r>
            <a:r>
              <a:rPr sz="2200" spc="-30" dirty="0">
                <a:latin typeface="Calibri"/>
                <a:cs typeface="Calibri"/>
              </a:rPr>
              <a:t>window,</a:t>
            </a:r>
            <a:r>
              <a:rPr sz="2200" spc="-25" dirty="0">
                <a:latin typeface="Calibri"/>
                <a:cs typeface="Calibri"/>
              </a:rPr>
              <a:t> </a:t>
            </a:r>
            <a:r>
              <a:rPr sz="2200" dirty="0">
                <a:latin typeface="Calibri"/>
                <a:cs typeface="Calibri"/>
              </a:rPr>
              <a:t>will</a:t>
            </a:r>
            <a:r>
              <a:rPr sz="2200" spc="5" dirty="0">
                <a:latin typeface="Calibri"/>
                <a:cs typeface="Calibri"/>
              </a:rPr>
              <a:t> </a:t>
            </a:r>
            <a:r>
              <a:rPr sz="2200" spc="-5" dirty="0">
                <a:latin typeface="Calibri"/>
                <a:cs typeface="Calibri"/>
              </a:rPr>
              <a:t>be</a:t>
            </a:r>
            <a:r>
              <a:rPr sz="2200" dirty="0">
                <a:latin typeface="Calibri"/>
                <a:cs typeface="Calibri"/>
              </a:rPr>
              <a:t> </a:t>
            </a:r>
            <a:r>
              <a:rPr sz="2200" spc="5" dirty="0">
                <a:latin typeface="Calibri"/>
                <a:cs typeface="Calibri"/>
              </a:rPr>
              <a:t>8.  </a:t>
            </a:r>
            <a:r>
              <a:rPr sz="2200" dirty="0">
                <a:latin typeface="Calibri"/>
                <a:cs typeface="Calibri"/>
              </a:rPr>
              <a:t>The</a:t>
            </a:r>
            <a:r>
              <a:rPr sz="2200" spc="495" dirty="0">
                <a:latin typeface="Calibri"/>
                <a:cs typeface="Calibri"/>
              </a:rPr>
              <a:t> </a:t>
            </a:r>
            <a:r>
              <a:rPr sz="2200" spc="-10" dirty="0">
                <a:latin typeface="Calibri"/>
                <a:cs typeface="Calibri"/>
              </a:rPr>
              <a:t>receiver </a:t>
            </a:r>
            <a:r>
              <a:rPr sz="2200" spc="-5" dirty="0">
                <a:latin typeface="Calibri"/>
                <a:cs typeface="Calibri"/>
              </a:rPr>
              <a:t> </a:t>
            </a:r>
            <a:r>
              <a:rPr sz="2200" dirty="0">
                <a:latin typeface="Calibri"/>
                <a:cs typeface="Calibri"/>
              </a:rPr>
              <a:t>window</a:t>
            </a:r>
            <a:r>
              <a:rPr sz="2200" spc="-50" dirty="0">
                <a:latin typeface="Calibri"/>
                <a:cs typeface="Calibri"/>
              </a:rPr>
              <a:t> </a:t>
            </a:r>
            <a:r>
              <a:rPr sz="2200" spc="-15" dirty="0">
                <a:latin typeface="Calibri"/>
                <a:cs typeface="Calibri"/>
              </a:rPr>
              <a:t>size</a:t>
            </a:r>
            <a:r>
              <a:rPr sz="2200" spc="5" dirty="0">
                <a:latin typeface="Calibri"/>
                <a:cs typeface="Calibri"/>
              </a:rPr>
              <a:t> </a:t>
            </a:r>
            <a:r>
              <a:rPr sz="2200" dirty="0">
                <a:latin typeface="Calibri"/>
                <a:cs typeface="Calibri"/>
              </a:rPr>
              <a:t>is</a:t>
            </a:r>
            <a:r>
              <a:rPr sz="2200" spc="-20" dirty="0">
                <a:latin typeface="Calibri"/>
                <a:cs typeface="Calibri"/>
              </a:rPr>
              <a:t> </a:t>
            </a:r>
            <a:r>
              <a:rPr sz="2200" spc="-15" dirty="0">
                <a:latin typeface="Calibri"/>
                <a:cs typeface="Calibri"/>
              </a:rPr>
              <a:t>always</a:t>
            </a:r>
            <a:r>
              <a:rPr sz="2200" spc="-20" dirty="0">
                <a:latin typeface="Calibri"/>
                <a:cs typeface="Calibri"/>
              </a:rPr>
              <a:t> </a:t>
            </a:r>
            <a:r>
              <a:rPr sz="2200" spc="5" dirty="0">
                <a:latin typeface="Calibri"/>
                <a:cs typeface="Calibri"/>
              </a:rPr>
              <a:t>1.</a:t>
            </a:r>
            <a:endParaRPr sz="2200">
              <a:latin typeface="Calibri"/>
              <a:cs typeface="Calibri"/>
            </a:endParaRPr>
          </a:p>
          <a:p>
            <a:pPr>
              <a:lnSpc>
                <a:spcPct val="100000"/>
              </a:lnSpc>
              <a:spcBef>
                <a:spcPts val="15"/>
              </a:spcBef>
              <a:buFont typeface="Arial MT"/>
              <a:buChar char="•"/>
            </a:pPr>
            <a:endParaRPr sz="2800">
              <a:latin typeface="Calibri"/>
              <a:cs typeface="Calibri"/>
            </a:endParaRPr>
          </a:p>
          <a:p>
            <a:pPr marL="356870" marR="8255" indent="-344805" algn="just">
              <a:lnSpc>
                <a:spcPct val="90100"/>
              </a:lnSpc>
              <a:buFont typeface="Arial MT"/>
              <a:buChar char="•"/>
              <a:tabLst>
                <a:tab pos="357505" algn="l"/>
              </a:tabLst>
            </a:pPr>
            <a:r>
              <a:rPr sz="2200" dirty="0">
                <a:latin typeface="Calibri"/>
                <a:cs typeface="Calibri"/>
              </a:rPr>
              <a:t>If the </a:t>
            </a:r>
            <a:r>
              <a:rPr sz="2200" spc="-10" dirty="0">
                <a:latin typeface="Calibri"/>
                <a:cs typeface="Calibri"/>
              </a:rPr>
              <a:t>receiver receives </a:t>
            </a:r>
            <a:r>
              <a:rPr sz="2200" spc="5" dirty="0">
                <a:latin typeface="Calibri"/>
                <a:cs typeface="Calibri"/>
              </a:rPr>
              <a:t>a </a:t>
            </a:r>
            <a:r>
              <a:rPr sz="2200" spc="-10" dirty="0">
                <a:latin typeface="Calibri"/>
                <a:cs typeface="Calibri"/>
              </a:rPr>
              <a:t>corrupted frame, </a:t>
            </a:r>
            <a:r>
              <a:rPr sz="2200" dirty="0">
                <a:latin typeface="Calibri"/>
                <a:cs typeface="Calibri"/>
              </a:rPr>
              <a:t>it </a:t>
            </a:r>
            <a:r>
              <a:rPr sz="2200" spc="-5" dirty="0">
                <a:latin typeface="Calibri"/>
                <a:cs typeface="Calibri"/>
              </a:rPr>
              <a:t>cancels </a:t>
            </a:r>
            <a:r>
              <a:rPr sz="2200" dirty="0">
                <a:latin typeface="Calibri"/>
                <a:cs typeface="Calibri"/>
              </a:rPr>
              <a:t>it. </a:t>
            </a:r>
            <a:r>
              <a:rPr sz="2200" spc="-10" dirty="0">
                <a:latin typeface="Calibri"/>
                <a:cs typeface="Calibri"/>
              </a:rPr>
              <a:t>The receiver </a:t>
            </a:r>
            <a:r>
              <a:rPr sz="2200" spc="-5" dirty="0">
                <a:latin typeface="Calibri"/>
                <a:cs typeface="Calibri"/>
              </a:rPr>
              <a:t> </a:t>
            </a:r>
            <a:r>
              <a:rPr sz="2200" spc="5" dirty="0">
                <a:latin typeface="Calibri"/>
                <a:cs typeface="Calibri"/>
              </a:rPr>
              <a:t>does </a:t>
            </a:r>
            <a:r>
              <a:rPr sz="2200" spc="-5" dirty="0">
                <a:latin typeface="Calibri"/>
                <a:cs typeface="Calibri"/>
              </a:rPr>
              <a:t>not</a:t>
            </a:r>
            <a:r>
              <a:rPr sz="2200" dirty="0">
                <a:latin typeface="Calibri"/>
                <a:cs typeface="Calibri"/>
              </a:rPr>
              <a:t> </a:t>
            </a:r>
            <a:r>
              <a:rPr sz="2200" spc="-5" dirty="0">
                <a:latin typeface="Calibri"/>
                <a:cs typeface="Calibri"/>
              </a:rPr>
              <a:t>accept</a:t>
            </a:r>
            <a:r>
              <a:rPr sz="2200" dirty="0">
                <a:latin typeface="Calibri"/>
                <a:cs typeface="Calibri"/>
              </a:rPr>
              <a:t> a </a:t>
            </a:r>
            <a:r>
              <a:rPr sz="2200" spc="-10" dirty="0">
                <a:latin typeface="Calibri"/>
                <a:cs typeface="Calibri"/>
              </a:rPr>
              <a:t>corrupted</a:t>
            </a:r>
            <a:r>
              <a:rPr sz="2200" spc="-5" dirty="0">
                <a:latin typeface="Calibri"/>
                <a:cs typeface="Calibri"/>
              </a:rPr>
              <a:t> frame. </a:t>
            </a:r>
            <a:r>
              <a:rPr sz="2200" spc="5" dirty="0">
                <a:latin typeface="Calibri"/>
                <a:cs typeface="Calibri"/>
              </a:rPr>
              <a:t>When </a:t>
            </a:r>
            <a:r>
              <a:rPr sz="2200" dirty="0">
                <a:latin typeface="Calibri"/>
                <a:cs typeface="Calibri"/>
              </a:rPr>
              <a:t>the </a:t>
            </a:r>
            <a:r>
              <a:rPr sz="2200" spc="-5" dirty="0">
                <a:latin typeface="Calibri"/>
                <a:cs typeface="Calibri"/>
              </a:rPr>
              <a:t>timer</a:t>
            </a:r>
            <a:r>
              <a:rPr sz="2200" dirty="0">
                <a:latin typeface="Calibri"/>
                <a:cs typeface="Calibri"/>
              </a:rPr>
              <a:t> </a:t>
            </a:r>
            <a:r>
              <a:rPr sz="2200" spc="-10" dirty="0">
                <a:latin typeface="Calibri"/>
                <a:cs typeface="Calibri"/>
              </a:rPr>
              <a:t>expires,</a:t>
            </a:r>
            <a:r>
              <a:rPr sz="2200" spc="-5" dirty="0">
                <a:latin typeface="Calibri"/>
                <a:cs typeface="Calibri"/>
              </a:rPr>
              <a:t> </a:t>
            </a:r>
            <a:r>
              <a:rPr sz="2200" spc="-15" dirty="0">
                <a:latin typeface="Calibri"/>
                <a:cs typeface="Calibri"/>
              </a:rPr>
              <a:t>the </a:t>
            </a:r>
            <a:r>
              <a:rPr sz="2200" spc="-10" dirty="0">
                <a:latin typeface="Calibri"/>
                <a:cs typeface="Calibri"/>
              </a:rPr>
              <a:t> </a:t>
            </a:r>
            <a:r>
              <a:rPr sz="2200" dirty="0">
                <a:latin typeface="Calibri"/>
                <a:cs typeface="Calibri"/>
              </a:rPr>
              <a:t>sender</a:t>
            </a:r>
            <a:r>
              <a:rPr sz="2200" spc="-30" dirty="0">
                <a:latin typeface="Calibri"/>
                <a:cs typeface="Calibri"/>
              </a:rPr>
              <a:t> </a:t>
            </a:r>
            <a:r>
              <a:rPr sz="2200" spc="-5" dirty="0">
                <a:latin typeface="Calibri"/>
                <a:cs typeface="Calibri"/>
              </a:rPr>
              <a:t>sends</a:t>
            </a:r>
            <a:r>
              <a:rPr sz="2200" spc="-25" dirty="0">
                <a:latin typeface="Calibri"/>
                <a:cs typeface="Calibri"/>
              </a:rPr>
              <a:t> </a:t>
            </a:r>
            <a:r>
              <a:rPr sz="2200" dirty="0">
                <a:latin typeface="Calibri"/>
                <a:cs typeface="Calibri"/>
              </a:rPr>
              <a:t>the</a:t>
            </a:r>
            <a:r>
              <a:rPr sz="2200" spc="5" dirty="0">
                <a:latin typeface="Calibri"/>
                <a:cs typeface="Calibri"/>
              </a:rPr>
              <a:t> </a:t>
            </a:r>
            <a:r>
              <a:rPr sz="2200" spc="-5" dirty="0">
                <a:latin typeface="Calibri"/>
                <a:cs typeface="Calibri"/>
              </a:rPr>
              <a:t>correct</a:t>
            </a:r>
            <a:r>
              <a:rPr sz="2200" spc="-55" dirty="0">
                <a:latin typeface="Calibri"/>
                <a:cs typeface="Calibri"/>
              </a:rPr>
              <a:t> </a:t>
            </a:r>
            <a:r>
              <a:rPr sz="2200" spc="-10" dirty="0">
                <a:latin typeface="Calibri"/>
                <a:cs typeface="Calibri"/>
              </a:rPr>
              <a:t>frame again.</a:t>
            </a:r>
            <a:endParaRPr sz="22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342" y="382600"/>
            <a:ext cx="2658110" cy="512445"/>
          </a:xfrm>
          <a:prstGeom prst="rect">
            <a:avLst/>
          </a:prstGeom>
        </p:spPr>
        <p:txBody>
          <a:bodyPr vert="horz" wrap="square" lIns="0" tIns="12065" rIns="0" bIns="0" rtlCol="0">
            <a:spAutoFit/>
          </a:bodyPr>
          <a:lstStyle/>
          <a:p>
            <a:pPr marL="12700">
              <a:lnSpc>
                <a:spcPct val="100000"/>
              </a:lnSpc>
              <a:spcBef>
                <a:spcPts val="95"/>
              </a:spcBef>
            </a:pPr>
            <a:r>
              <a:rPr dirty="0"/>
              <a:t>Go-Back-N</a:t>
            </a:r>
            <a:r>
              <a:rPr spc="-90" dirty="0"/>
              <a:t> </a:t>
            </a:r>
            <a:r>
              <a:rPr spc="-10" dirty="0"/>
              <a:t>ARQ</a:t>
            </a:r>
          </a:p>
        </p:txBody>
      </p:sp>
      <p:sp>
        <p:nvSpPr>
          <p:cNvPr id="3" name="object 3"/>
          <p:cNvSpPr txBox="1"/>
          <p:nvPr/>
        </p:nvSpPr>
        <p:spPr>
          <a:xfrm>
            <a:off x="536244" y="1067511"/>
            <a:ext cx="8079105" cy="434403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dirty="0">
                <a:latin typeface="Calibri"/>
                <a:cs typeface="Calibri"/>
              </a:rPr>
              <a:t>The</a:t>
            </a:r>
            <a:r>
              <a:rPr sz="2400" spc="-10" dirty="0">
                <a:latin typeface="Calibri"/>
                <a:cs typeface="Calibri"/>
              </a:rPr>
              <a:t> </a:t>
            </a:r>
            <a:r>
              <a:rPr sz="2400" spc="-15" dirty="0">
                <a:latin typeface="Calibri"/>
                <a:cs typeface="Calibri"/>
              </a:rPr>
              <a:t>example</a:t>
            </a:r>
            <a:r>
              <a:rPr sz="2400" spc="-5" dirty="0">
                <a:latin typeface="Calibri"/>
                <a:cs typeface="Calibri"/>
              </a:rPr>
              <a:t> </a:t>
            </a:r>
            <a:r>
              <a:rPr sz="2400" dirty="0">
                <a:latin typeface="Calibri"/>
                <a:cs typeface="Calibri"/>
              </a:rPr>
              <a:t>of </a:t>
            </a:r>
            <a:r>
              <a:rPr sz="2400" spc="5" dirty="0">
                <a:latin typeface="Calibri"/>
                <a:cs typeface="Calibri"/>
              </a:rPr>
              <a:t>the</a:t>
            </a:r>
            <a:r>
              <a:rPr sz="2400" spc="-35" dirty="0">
                <a:latin typeface="Calibri"/>
                <a:cs typeface="Calibri"/>
              </a:rPr>
              <a:t> </a:t>
            </a:r>
            <a:r>
              <a:rPr sz="2400" spc="-5" dirty="0">
                <a:latin typeface="Calibri"/>
                <a:cs typeface="Calibri"/>
              </a:rPr>
              <a:t>Go-Back-N </a:t>
            </a:r>
            <a:r>
              <a:rPr sz="2400" spc="-10" dirty="0">
                <a:latin typeface="Calibri"/>
                <a:cs typeface="Calibri"/>
              </a:rPr>
              <a:t>ARQ</a:t>
            </a:r>
            <a:r>
              <a:rPr sz="2400" spc="-5" dirty="0">
                <a:latin typeface="Calibri"/>
                <a:cs typeface="Calibri"/>
              </a:rPr>
              <a:t> </a:t>
            </a:r>
            <a:r>
              <a:rPr sz="2400" spc="-15" dirty="0">
                <a:latin typeface="Calibri"/>
                <a:cs typeface="Calibri"/>
              </a:rPr>
              <a:t>protocol</a:t>
            </a:r>
            <a:r>
              <a:rPr sz="2400" spc="-4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shown</a:t>
            </a:r>
            <a:r>
              <a:rPr sz="2400" spc="-25" dirty="0">
                <a:latin typeface="Calibri"/>
                <a:cs typeface="Calibri"/>
              </a:rPr>
              <a:t> below.</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5080" indent="-344805" algn="just">
              <a:lnSpc>
                <a:spcPct val="100000"/>
              </a:lnSpc>
              <a:buFont typeface="Arial MT"/>
              <a:buChar char="•"/>
              <a:tabLst>
                <a:tab pos="357505" algn="l"/>
              </a:tabLst>
            </a:pPr>
            <a:r>
              <a:rPr sz="2400" spc="-5" dirty="0">
                <a:latin typeface="Calibri"/>
                <a:cs typeface="Calibri"/>
              </a:rPr>
              <a:t>Suppose </a:t>
            </a:r>
            <a:r>
              <a:rPr sz="2400" spc="-10" dirty="0">
                <a:latin typeface="Calibri"/>
                <a:cs typeface="Calibri"/>
              </a:rPr>
              <a:t>there </a:t>
            </a:r>
            <a:r>
              <a:rPr sz="2400" dirty="0">
                <a:latin typeface="Calibri"/>
                <a:cs typeface="Calibri"/>
              </a:rPr>
              <a:t>is a </a:t>
            </a:r>
            <a:r>
              <a:rPr sz="2400" spc="-10" dirty="0">
                <a:latin typeface="Calibri"/>
                <a:cs typeface="Calibri"/>
              </a:rPr>
              <a:t>sender </a:t>
            </a:r>
            <a:r>
              <a:rPr sz="2400" dirty="0">
                <a:latin typeface="Calibri"/>
                <a:cs typeface="Calibri"/>
              </a:rPr>
              <a:t>and a </a:t>
            </a:r>
            <a:r>
              <a:rPr sz="2400" spc="-35" dirty="0">
                <a:latin typeface="Calibri"/>
                <a:cs typeface="Calibri"/>
              </a:rPr>
              <a:t>receiver. </a:t>
            </a:r>
            <a:r>
              <a:rPr sz="2400" spc="-10" dirty="0">
                <a:latin typeface="Calibri"/>
                <a:cs typeface="Calibri"/>
              </a:rPr>
              <a:t>There </a:t>
            </a:r>
            <a:r>
              <a:rPr sz="2400" spc="-25" dirty="0">
                <a:latin typeface="Calibri"/>
                <a:cs typeface="Calibri"/>
              </a:rPr>
              <a:t>are </a:t>
            </a:r>
            <a:r>
              <a:rPr sz="2400" spc="5" dirty="0">
                <a:latin typeface="Calibri"/>
                <a:cs typeface="Calibri"/>
              </a:rPr>
              <a:t>11 </a:t>
            </a:r>
            <a:r>
              <a:rPr sz="2400" spc="-15" dirty="0">
                <a:latin typeface="Calibri"/>
                <a:cs typeface="Calibri"/>
              </a:rPr>
              <a:t>frames </a:t>
            </a:r>
            <a:r>
              <a:rPr sz="2400" spc="-10" dirty="0">
                <a:latin typeface="Calibri"/>
                <a:cs typeface="Calibri"/>
              </a:rPr>
              <a:t> to</a:t>
            </a:r>
            <a:r>
              <a:rPr sz="2400" spc="-5" dirty="0">
                <a:latin typeface="Calibri"/>
                <a:cs typeface="Calibri"/>
              </a:rPr>
              <a:t> </a:t>
            </a:r>
            <a:r>
              <a:rPr sz="2400" dirty="0">
                <a:latin typeface="Calibri"/>
                <a:cs typeface="Calibri"/>
              </a:rPr>
              <a:t>be</a:t>
            </a:r>
            <a:r>
              <a:rPr sz="2400" spc="5" dirty="0">
                <a:latin typeface="Calibri"/>
                <a:cs typeface="Calibri"/>
              </a:rPr>
              <a:t> </a:t>
            </a:r>
            <a:r>
              <a:rPr sz="2400" spc="-5" dirty="0">
                <a:latin typeface="Calibri"/>
                <a:cs typeface="Calibri"/>
              </a:rPr>
              <a:t>sent,</a:t>
            </a:r>
            <a:r>
              <a:rPr sz="2400" dirty="0">
                <a:latin typeface="Calibri"/>
                <a:cs typeface="Calibri"/>
              </a:rPr>
              <a:t> </a:t>
            </a:r>
            <a:r>
              <a:rPr sz="2400" spc="-5" dirty="0">
                <a:latin typeface="Calibri"/>
                <a:cs typeface="Calibri"/>
              </a:rPr>
              <a:t>and</a:t>
            </a:r>
            <a:r>
              <a:rPr sz="2400" dirty="0">
                <a:latin typeface="Calibri"/>
                <a:cs typeface="Calibri"/>
              </a:rPr>
              <a:t> </a:t>
            </a:r>
            <a:r>
              <a:rPr sz="2400" spc="5" dirty="0">
                <a:latin typeface="Calibri"/>
                <a:cs typeface="Calibri"/>
              </a:rPr>
              <a:t>the</a:t>
            </a:r>
            <a:r>
              <a:rPr sz="2400" spc="10" dirty="0">
                <a:latin typeface="Calibri"/>
                <a:cs typeface="Calibri"/>
              </a:rPr>
              <a:t> </a:t>
            </a:r>
            <a:r>
              <a:rPr sz="2400" spc="-10" dirty="0">
                <a:latin typeface="Calibri"/>
                <a:cs typeface="Calibri"/>
              </a:rPr>
              <a:t>frames</a:t>
            </a:r>
            <a:r>
              <a:rPr sz="2400" spc="-5" dirty="0">
                <a:latin typeface="Calibri"/>
                <a:cs typeface="Calibri"/>
              </a:rPr>
              <a:t> </a:t>
            </a:r>
            <a:r>
              <a:rPr sz="2400" spc="-10" dirty="0">
                <a:latin typeface="Calibri"/>
                <a:cs typeface="Calibri"/>
              </a:rPr>
              <a:t>are</a:t>
            </a:r>
            <a:r>
              <a:rPr sz="2400" spc="-5" dirty="0">
                <a:latin typeface="Calibri"/>
                <a:cs typeface="Calibri"/>
              </a:rPr>
              <a:t> </a:t>
            </a:r>
            <a:r>
              <a:rPr sz="2400" spc="-10" dirty="0">
                <a:latin typeface="Calibri"/>
                <a:cs typeface="Calibri"/>
              </a:rPr>
              <a:t>numbered</a:t>
            </a:r>
            <a:r>
              <a:rPr sz="2400" spc="-5" dirty="0">
                <a:latin typeface="Calibri"/>
                <a:cs typeface="Calibri"/>
              </a:rPr>
              <a:t> </a:t>
            </a:r>
            <a:r>
              <a:rPr sz="2400" dirty="0">
                <a:latin typeface="Calibri"/>
                <a:cs typeface="Calibri"/>
              </a:rPr>
              <a:t>as </a:t>
            </a:r>
            <a:r>
              <a:rPr sz="2400" spc="5" dirty="0">
                <a:latin typeface="Calibri"/>
                <a:cs typeface="Calibri"/>
              </a:rPr>
              <a:t> </a:t>
            </a:r>
            <a:r>
              <a:rPr sz="2400" spc="-5" dirty="0">
                <a:latin typeface="Calibri"/>
                <a:cs typeface="Calibri"/>
              </a:rPr>
              <a:t>0,1,2,3,4,5,6,7,8,9,10. </a:t>
            </a:r>
            <a:r>
              <a:rPr sz="2400" spc="-15" dirty="0">
                <a:latin typeface="Calibri"/>
                <a:cs typeface="Calibri"/>
              </a:rPr>
              <a:t>The </a:t>
            </a:r>
            <a:r>
              <a:rPr sz="2400" spc="-5" dirty="0">
                <a:latin typeface="Calibri"/>
                <a:cs typeface="Calibri"/>
              </a:rPr>
              <a:t>sequence </a:t>
            </a:r>
            <a:r>
              <a:rPr sz="2400" dirty="0">
                <a:latin typeface="Calibri"/>
                <a:cs typeface="Calibri"/>
              </a:rPr>
              <a:t>number of </a:t>
            </a:r>
            <a:r>
              <a:rPr sz="2400" spc="-5" dirty="0">
                <a:latin typeface="Calibri"/>
                <a:cs typeface="Calibri"/>
              </a:rPr>
              <a:t>the </a:t>
            </a:r>
            <a:r>
              <a:rPr sz="2400" spc="-10" dirty="0">
                <a:latin typeface="Calibri"/>
                <a:cs typeface="Calibri"/>
              </a:rPr>
              <a:t>frames </a:t>
            </a:r>
            <a:r>
              <a:rPr sz="2400" dirty="0">
                <a:latin typeface="Calibri"/>
                <a:cs typeface="Calibri"/>
              </a:rPr>
              <a:t>is </a:t>
            </a:r>
            <a:r>
              <a:rPr sz="2400" spc="5" dirty="0">
                <a:latin typeface="Calibri"/>
                <a:cs typeface="Calibri"/>
              </a:rPr>
              <a:t> </a:t>
            </a:r>
            <a:r>
              <a:rPr sz="2400" dirty="0">
                <a:latin typeface="Calibri"/>
                <a:cs typeface="Calibri"/>
              </a:rPr>
              <a:t>decided</a:t>
            </a:r>
            <a:r>
              <a:rPr sz="2400" spc="5" dirty="0">
                <a:latin typeface="Calibri"/>
                <a:cs typeface="Calibri"/>
              </a:rPr>
              <a:t> by</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20" dirty="0">
                <a:latin typeface="Calibri"/>
                <a:cs typeface="Calibri"/>
              </a:rPr>
              <a:t>size</a:t>
            </a:r>
            <a:r>
              <a:rPr sz="2400" spc="-15" dirty="0">
                <a:latin typeface="Calibri"/>
                <a:cs typeface="Calibri"/>
              </a:rPr>
              <a:t> </a:t>
            </a:r>
            <a:r>
              <a:rPr sz="2400" dirty="0">
                <a:latin typeface="Calibri"/>
                <a:cs typeface="Calibri"/>
              </a:rPr>
              <a:t>of</a:t>
            </a:r>
            <a:r>
              <a:rPr sz="2400" spc="5"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window</a:t>
            </a:r>
            <a:r>
              <a:rPr sz="2400" dirty="0">
                <a:latin typeface="Calibri"/>
                <a:cs typeface="Calibri"/>
              </a:rPr>
              <a:t> N.</a:t>
            </a:r>
            <a:r>
              <a:rPr sz="2400" spc="5" dirty="0">
                <a:latin typeface="Calibri"/>
                <a:cs typeface="Calibri"/>
              </a:rPr>
              <a:t> </a:t>
            </a:r>
            <a:r>
              <a:rPr sz="2400" spc="-10" dirty="0">
                <a:latin typeface="Calibri"/>
                <a:cs typeface="Calibri"/>
              </a:rPr>
              <a:t>For</a:t>
            </a:r>
            <a:r>
              <a:rPr sz="2400" spc="-5" dirty="0">
                <a:latin typeface="Calibri"/>
                <a:cs typeface="Calibri"/>
              </a:rPr>
              <a:t> </a:t>
            </a:r>
            <a:r>
              <a:rPr sz="2400" spc="-15" dirty="0">
                <a:latin typeface="Calibri"/>
                <a:cs typeface="Calibri"/>
              </a:rPr>
              <a:t>better </a:t>
            </a:r>
            <a:r>
              <a:rPr sz="2400" spc="-10" dirty="0">
                <a:latin typeface="Calibri"/>
                <a:cs typeface="Calibri"/>
              </a:rPr>
              <a:t> </a:t>
            </a:r>
            <a:r>
              <a:rPr sz="2400" spc="-5" dirty="0">
                <a:latin typeface="Calibri"/>
                <a:cs typeface="Calibri"/>
              </a:rPr>
              <a:t>understanding,</a:t>
            </a:r>
            <a:r>
              <a:rPr sz="2400" spc="-70" dirty="0">
                <a:latin typeface="Calibri"/>
                <a:cs typeface="Calibri"/>
              </a:rPr>
              <a:t> </a:t>
            </a:r>
            <a:r>
              <a:rPr sz="2400" spc="-20" dirty="0">
                <a:latin typeface="Calibri"/>
                <a:cs typeface="Calibri"/>
              </a:rPr>
              <a:t>we</a:t>
            </a:r>
            <a:r>
              <a:rPr sz="2400" spc="15" dirty="0">
                <a:latin typeface="Calibri"/>
                <a:cs typeface="Calibri"/>
              </a:rPr>
              <a:t> </a:t>
            </a:r>
            <a:r>
              <a:rPr sz="2400" spc="-20" dirty="0">
                <a:latin typeface="Calibri"/>
                <a:cs typeface="Calibri"/>
              </a:rPr>
              <a:t>have</a:t>
            </a:r>
            <a:r>
              <a:rPr sz="2400" spc="15" dirty="0">
                <a:latin typeface="Calibri"/>
                <a:cs typeface="Calibri"/>
              </a:rPr>
              <a:t> </a:t>
            </a:r>
            <a:r>
              <a:rPr sz="2400" spc="-20" dirty="0">
                <a:latin typeface="Calibri"/>
                <a:cs typeface="Calibri"/>
              </a:rPr>
              <a:t>taken</a:t>
            </a:r>
            <a:r>
              <a:rPr sz="2400" spc="-30" dirty="0">
                <a:latin typeface="Calibri"/>
                <a:cs typeface="Calibri"/>
              </a:rPr>
              <a:t> </a:t>
            </a:r>
            <a:r>
              <a:rPr sz="2400" spc="5" dirty="0">
                <a:latin typeface="Calibri"/>
                <a:cs typeface="Calibri"/>
              </a:rPr>
              <a:t>the</a:t>
            </a:r>
            <a:r>
              <a:rPr sz="2400" spc="-30" dirty="0">
                <a:latin typeface="Calibri"/>
                <a:cs typeface="Calibri"/>
              </a:rPr>
              <a:t> </a:t>
            </a:r>
            <a:r>
              <a:rPr sz="2400" dirty="0">
                <a:latin typeface="Calibri"/>
                <a:cs typeface="Calibri"/>
              </a:rPr>
              <a:t>running</a:t>
            </a:r>
            <a:r>
              <a:rPr sz="2400" spc="-60" dirty="0">
                <a:latin typeface="Calibri"/>
                <a:cs typeface="Calibri"/>
              </a:rPr>
              <a:t> </a:t>
            </a:r>
            <a:r>
              <a:rPr sz="2400" spc="-5" dirty="0">
                <a:latin typeface="Calibri"/>
                <a:cs typeface="Calibri"/>
              </a:rPr>
              <a:t>numbers.</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8255" indent="-344805" algn="just">
              <a:lnSpc>
                <a:spcPct val="100000"/>
              </a:lnSpc>
              <a:buFont typeface="Arial MT"/>
              <a:buChar char="•"/>
              <a:tabLst>
                <a:tab pos="357505" algn="l"/>
              </a:tabLst>
            </a:pPr>
            <a:r>
              <a:rPr sz="2400" spc="-5" dirty="0">
                <a:latin typeface="Calibri"/>
                <a:cs typeface="Calibri"/>
              </a:rPr>
              <a:t>Let's </a:t>
            </a:r>
            <a:r>
              <a:rPr sz="2400" spc="-25" dirty="0">
                <a:latin typeface="Calibri"/>
                <a:cs typeface="Calibri"/>
              </a:rPr>
              <a:t>take </a:t>
            </a:r>
            <a:r>
              <a:rPr sz="2400" spc="-5" dirty="0">
                <a:latin typeface="Calibri"/>
                <a:cs typeface="Calibri"/>
              </a:rPr>
              <a:t>the sender's </a:t>
            </a:r>
            <a:r>
              <a:rPr sz="2400" spc="-10" dirty="0">
                <a:latin typeface="Calibri"/>
                <a:cs typeface="Calibri"/>
              </a:rPr>
              <a:t>window </a:t>
            </a:r>
            <a:r>
              <a:rPr sz="2400" spc="-20" dirty="0">
                <a:latin typeface="Calibri"/>
                <a:cs typeface="Calibri"/>
              </a:rPr>
              <a:t>size to </a:t>
            </a:r>
            <a:r>
              <a:rPr sz="2400" dirty="0">
                <a:latin typeface="Calibri"/>
                <a:cs typeface="Calibri"/>
              </a:rPr>
              <a:t>be 4, </a:t>
            </a:r>
            <a:r>
              <a:rPr sz="2400" spc="-10" dirty="0">
                <a:latin typeface="Calibri"/>
                <a:cs typeface="Calibri"/>
              </a:rPr>
              <a:t>which </a:t>
            </a:r>
            <a:r>
              <a:rPr sz="2400" spc="-5" dirty="0">
                <a:latin typeface="Calibri"/>
                <a:cs typeface="Calibri"/>
              </a:rPr>
              <a:t>means the </a:t>
            </a:r>
            <a:r>
              <a:rPr sz="2400" dirty="0">
                <a:latin typeface="Calibri"/>
                <a:cs typeface="Calibri"/>
              </a:rPr>
              <a:t> sender</a:t>
            </a:r>
            <a:r>
              <a:rPr sz="2400" spc="5" dirty="0">
                <a:latin typeface="Calibri"/>
                <a:cs typeface="Calibri"/>
              </a:rPr>
              <a:t> </a:t>
            </a:r>
            <a:r>
              <a:rPr sz="2400" spc="-10" dirty="0">
                <a:latin typeface="Calibri"/>
                <a:cs typeface="Calibri"/>
              </a:rPr>
              <a:t>can</a:t>
            </a:r>
            <a:r>
              <a:rPr sz="2400" spc="-5" dirty="0">
                <a:latin typeface="Calibri"/>
                <a:cs typeface="Calibri"/>
              </a:rPr>
              <a:t> </a:t>
            </a:r>
            <a:r>
              <a:rPr sz="2400" dirty="0">
                <a:latin typeface="Calibri"/>
                <a:cs typeface="Calibri"/>
              </a:rPr>
              <a:t>send</a:t>
            </a:r>
            <a:r>
              <a:rPr sz="2400" spc="5" dirty="0">
                <a:latin typeface="Calibri"/>
                <a:cs typeface="Calibri"/>
              </a:rPr>
              <a:t> </a:t>
            </a:r>
            <a:r>
              <a:rPr sz="2400" dirty="0">
                <a:latin typeface="Calibri"/>
                <a:cs typeface="Calibri"/>
              </a:rPr>
              <a:t>4</a:t>
            </a:r>
            <a:r>
              <a:rPr sz="2400" spc="5" dirty="0">
                <a:latin typeface="Calibri"/>
                <a:cs typeface="Calibri"/>
              </a:rPr>
              <a:t> </a:t>
            </a:r>
            <a:r>
              <a:rPr sz="2400" spc="-15" dirty="0">
                <a:latin typeface="Calibri"/>
                <a:cs typeface="Calibri"/>
              </a:rPr>
              <a:t>frames</a:t>
            </a:r>
            <a:r>
              <a:rPr sz="2400" spc="-10" dirty="0">
                <a:latin typeface="Calibri"/>
                <a:cs typeface="Calibri"/>
              </a:rPr>
              <a:t> </a:t>
            </a:r>
            <a:r>
              <a:rPr sz="2400" spc="-20" dirty="0">
                <a:latin typeface="Calibri"/>
                <a:cs typeface="Calibri"/>
              </a:rPr>
              <a:t>before</a:t>
            </a:r>
            <a:r>
              <a:rPr sz="2400" spc="-15" dirty="0">
                <a:latin typeface="Calibri"/>
                <a:cs typeface="Calibri"/>
              </a:rPr>
              <a:t> </a:t>
            </a:r>
            <a:r>
              <a:rPr sz="2400" spc="-5" dirty="0">
                <a:latin typeface="Calibri"/>
                <a:cs typeface="Calibri"/>
              </a:rPr>
              <a:t>expecting</a:t>
            </a:r>
            <a:r>
              <a:rPr sz="2400" dirty="0">
                <a:latin typeface="Calibri"/>
                <a:cs typeface="Calibri"/>
              </a:rPr>
              <a:t> </a:t>
            </a:r>
            <a:r>
              <a:rPr sz="2400" spc="-25" dirty="0">
                <a:latin typeface="Calibri"/>
                <a:cs typeface="Calibri"/>
              </a:rPr>
              <a:t>any </a:t>
            </a:r>
            <a:r>
              <a:rPr sz="2400" spc="-20" dirty="0">
                <a:latin typeface="Calibri"/>
                <a:cs typeface="Calibri"/>
              </a:rPr>
              <a:t> </a:t>
            </a:r>
            <a:r>
              <a:rPr sz="2400" spc="-5" dirty="0">
                <a:latin typeface="Calibri"/>
                <a:cs typeface="Calibri"/>
              </a:rPr>
              <a:t>acknowledgement</a:t>
            </a:r>
            <a:r>
              <a:rPr sz="2400" spc="-40" dirty="0">
                <a:latin typeface="Calibri"/>
                <a:cs typeface="Calibri"/>
              </a:rPr>
              <a:t> </a:t>
            </a:r>
            <a:r>
              <a:rPr sz="2400" spc="-15" dirty="0">
                <a:latin typeface="Calibri"/>
                <a:cs typeface="Calibri"/>
              </a:rPr>
              <a:t>from</a:t>
            </a:r>
            <a:r>
              <a:rPr sz="2400" spc="-10" dirty="0">
                <a:latin typeface="Calibri"/>
                <a:cs typeface="Calibri"/>
              </a:rPr>
              <a:t> </a:t>
            </a:r>
            <a:r>
              <a:rPr sz="2400" spc="5" dirty="0">
                <a:latin typeface="Calibri"/>
                <a:cs typeface="Calibri"/>
              </a:rPr>
              <a:t>the</a:t>
            </a:r>
            <a:r>
              <a:rPr sz="2400" spc="-40" dirty="0">
                <a:latin typeface="Calibri"/>
                <a:cs typeface="Calibri"/>
              </a:rPr>
              <a:t> </a:t>
            </a:r>
            <a:r>
              <a:rPr sz="2400" spc="-15" dirty="0">
                <a:latin typeface="Calibri"/>
                <a:cs typeface="Calibri"/>
              </a:rPr>
              <a:t>first</a:t>
            </a:r>
            <a:r>
              <a:rPr sz="2400" dirty="0">
                <a:latin typeface="Calibri"/>
                <a:cs typeface="Calibri"/>
              </a:rPr>
              <a:t> </a:t>
            </a:r>
            <a:r>
              <a:rPr sz="2400" spc="-10" dirty="0">
                <a:latin typeface="Calibri"/>
                <a:cs typeface="Calibri"/>
              </a:rPr>
              <a:t>frame,</a:t>
            </a:r>
            <a:r>
              <a:rPr sz="2400" spc="-30" dirty="0">
                <a:latin typeface="Calibri"/>
                <a:cs typeface="Calibri"/>
              </a:rPr>
              <a:t> </a:t>
            </a:r>
            <a:r>
              <a:rPr sz="2400" spc="-5" dirty="0">
                <a:latin typeface="Calibri"/>
                <a:cs typeface="Calibri"/>
              </a:rPr>
              <a:t>which</a:t>
            </a:r>
            <a:r>
              <a:rPr sz="2400" dirty="0">
                <a:latin typeface="Calibri"/>
                <a:cs typeface="Calibri"/>
              </a:rPr>
              <a:t> is</a:t>
            </a:r>
            <a:r>
              <a:rPr sz="2400" spc="5" dirty="0">
                <a:latin typeface="Calibri"/>
                <a:cs typeface="Calibri"/>
              </a:rPr>
              <a:t> </a:t>
            </a:r>
            <a:r>
              <a:rPr sz="2400" dirty="0">
                <a:latin typeface="Calibri"/>
                <a:cs typeface="Calibri"/>
              </a:rPr>
              <a:t>0.</a:t>
            </a:r>
            <a:endParaRPr sz="24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342" y="382600"/>
            <a:ext cx="2658110" cy="512445"/>
          </a:xfrm>
          <a:prstGeom prst="rect">
            <a:avLst/>
          </a:prstGeom>
        </p:spPr>
        <p:txBody>
          <a:bodyPr vert="horz" wrap="square" lIns="0" tIns="12065" rIns="0" bIns="0" rtlCol="0">
            <a:spAutoFit/>
          </a:bodyPr>
          <a:lstStyle/>
          <a:p>
            <a:pPr marL="12700">
              <a:lnSpc>
                <a:spcPct val="100000"/>
              </a:lnSpc>
              <a:spcBef>
                <a:spcPts val="95"/>
              </a:spcBef>
            </a:pPr>
            <a:r>
              <a:rPr dirty="0"/>
              <a:t>Go-Back-N</a:t>
            </a:r>
            <a:r>
              <a:rPr spc="-90" dirty="0"/>
              <a:t> </a:t>
            </a:r>
            <a:r>
              <a:rPr spc="-10" dirty="0"/>
              <a:t>ARQ</a:t>
            </a:r>
          </a:p>
        </p:txBody>
      </p:sp>
      <p:pic>
        <p:nvPicPr>
          <p:cNvPr id="3" name="object 3"/>
          <p:cNvPicPr/>
          <p:nvPr/>
        </p:nvPicPr>
        <p:blipFill>
          <a:blip r:embed="rId2" cstate="print"/>
          <a:stretch>
            <a:fillRect/>
          </a:stretch>
        </p:blipFill>
        <p:spPr>
          <a:xfrm>
            <a:off x="916763" y="1845366"/>
            <a:ext cx="7184820" cy="365722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342" y="346913"/>
            <a:ext cx="2658110" cy="512445"/>
          </a:xfrm>
          <a:prstGeom prst="rect">
            <a:avLst/>
          </a:prstGeom>
        </p:spPr>
        <p:txBody>
          <a:bodyPr vert="horz" wrap="square" lIns="0" tIns="12065" rIns="0" bIns="0" rtlCol="0">
            <a:spAutoFit/>
          </a:bodyPr>
          <a:lstStyle/>
          <a:p>
            <a:pPr marL="12700">
              <a:lnSpc>
                <a:spcPct val="100000"/>
              </a:lnSpc>
              <a:spcBef>
                <a:spcPts val="95"/>
              </a:spcBef>
            </a:pPr>
            <a:r>
              <a:rPr dirty="0"/>
              <a:t>Go-Back-N</a:t>
            </a:r>
            <a:r>
              <a:rPr spc="-90" dirty="0"/>
              <a:t> </a:t>
            </a:r>
            <a:r>
              <a:rPr spc="-10" dirty="0"/>
              <a:t>ARQ</a:t>
            </a:r>
          </a:p>
        </p:txBody>
      </p:sp>
      <p:sp>
        <p:nvSpPr>
          <p:cNvPr id="3" name="object 3"/>
          <p:cNvSpPr txBox="1"/>
          <p:nvPr/>
        </p:nvSpPr>
        <p:spPr>
          <a:xfrm>
            <a:off x="536244" y="1144016"/>
            <a:ext cx="8074659" cy="1243965"/>
          </a:xfrm>
          <a:prstGeom prst="rect">
            <a:avLst/>
          </a:prstGeom>
        </p:spPr>
        <p:txBody>
          <a:bodyPr vert="horz" wrap="square" lIns="0" tIns="11430" rIns="0" bIns="0" rtlCol="0">
            <a:spAutoFit/>
          </a:bodyPr>
          <a:lstStyle/>
          <a:p>
            <a:pPr marL="356870" marR="5080" indent="-344805" algn="just">
              <a:lnSpc>
                <a:spcPct val="100000"/>
              </a:lnSpc>
              <a:spcBef>
                <a:spcPts val="90"/>
              </a:spcBef>
              <a:buFont typeface="Arial MT"/>
              <a:buChar char="•"/>
              <a:tabLst>
                <a:tab pos="357505" algn="l"/>
              </a:tabLst>
            </a:pPr>
            <a:r>
              <a:rPr sz="2000" spc="-10" dirty="0">
                <a:latin typeface="Calibri"/>
                <a:cs typeface="Calibri"/>
              </a:rPr>
              <a:t>The </a:t>
            </a:r>
            <a:r>
              <a:rPr sz="2000" spc="-5" dirty="0">
                <a:latin typeface="Calibri"/>
                <a:cs typeface="Calibri"/>
              </a:rPr>
              <a:t>sender </a:t>
            </a:r>
            <a:r>
              <a:rPr sz="2000" dirty="0">
                <a:latin typeface="Calibri"/>
                <a:cs typeface="Calibri"/>
              </a:rPr>
              <a:t>sends </a:t>
            </a:r>
            <a:r>
              <a:rPr sz="2000" spc="-5" dirty="0">
                <a:latin typeface="Calibri"/>
                <a:cs typeface="Calibri"/>
              </a:rPr>
              <a:t>the </a:t>
            </a:r>
            <a:r>
              <a:rPr sz="2000" spc="-15" dirty="0">
                <a:latin typeface="Calibri"/>
                <a:cs typeface="Calibri"/>
              </a:rPr>
              <a:t>first </a:t>
            </a:r>
            <a:r>
              <a:rPr sz="2000" spc="-10" dirty="0">
                <a:latin typeface="Calibri"/>
                <a:cs typeface="Calibri"/>
              </a:rPr>
              <a:t>frame, </a:t>
            </a:r>
            <a:r>
              <a:rPr sz="2000" spc="-5" dirty="0">
                <a:latin typeface="Calibri"/>
                <a:cs typeface="Calibri"/>
              </a:rPr>
              <a:t>which is </a:t>
            </a:r>
            <a:r>
              <a:rPr sz="2000" spc="-10" dirty="0">
                <a:latin typeface="Calibri"/>
                <a:cs typeface="Calibri"/>
              </a:rPr>
              <a:t>0. </a:t>
            </a:r>
            <a:r>
              <a:rPr sz="2000" spc="-50" dirty="0">
                <a:latin typeface="Calibri"/>
                <a:cs typeface="Calibri"/>
              </a:rPr>
              <a:t>Now,</a:t>
            </a:r>
            <a:r>
              <a:rPr sz="2000" spc="350" dirty="0">
                <a:latin typeface="Calibri"/>
                <a:cs typeface="Calibri"/>
              </a:rPr>
              <a:t> </a:t>
            </a:r>
            <a:r>
              <a:rPr sz="2000" spc="-10" dirty="0">
                <a:latin typeface="Calibri"/>
                <a:cs typeface="Calibri"/>
              </a:rPr>
              <a:t>only </a:t>
            </a:r>
            <a:r>
              <a:rPr sz="2000" spc="-20" dirty="0">
                <a:latin typeface="Calibri"/>
                <a:cs typeface="Calibri"/>
              </a:rPr>
              <a:t>frame </a:t>
            </a:r>
            <a:r>
              <a:rPr sz="2000" spc="-5" dirty="0">
                <a:latin typeface="Calibri"/>
                <a:cs typeface="Calibri"/>
              </a:rPr>
              <a:t>0 </a:t>
            </a:r>
            <a:r>
              <a:rPr sz="2000" spc="-10" dirty="0">
                <a:latin typeface="Calibri"/>
                <a:cs typeface="Calibri"/>
              </a:rPr>
              <a:t>will </a:t>
            </a:r>
            <a:r>
              <a:rPr sz="2000" spc="5" dirty="0">
                <a:latin typeface="Calibri"/>
                <a:cs typeface="Calibri"/>
              </a:rPr>
              <a:t>be </a:t>
            </a:r>
            <a:r>
              <a:rPr sz="2000" spc="10" dirty="0">
                <a:latin typeface="Calibri"/>
                <a:cs typeface="Calibri"/>
              </a:rPr>
              <a:t> </a:t>
            </a:r>
            <a:r>
              <a:rPr sz="2000" spc="-10" dirty="0">
                <a:latin typeface="Calibri"/>
                <a:cs typeface="Calibri"/>
              </a:rPr>
              <a:t>there </a:t>
            </a:r>
            <a:r>
              <a:rPr sz="2000" spc="-5" dirty="0">
                <a:latin typeface="Calibri"/>
                <a:cs typeface="Calibri"/>
              </a:rPr>
              <a:t>in </a:t>
            </a:r>
            <a:r>
              <a:rPr sz="2000" spc="5" dirty="0">
                <a:latin typeface="Calibri"/>
                <a:cs typeface="Calibri"/>
              </a:rPr>
              <a:t>the </a:t>
            </a:r>
            <a:r>
              <a:rPr sz="2000" spc="-10" dirty="0">
                <a:latin typeface="Calibri"/>
                <a:cs typeface="Calibri"/>
              </a:rPr>
              <a:t>current </a:t>
            </a:r>
            <a:r>
              <a:rPr sz="2000" spc="-25" dirty="0">
                <a:latin typeface="Calibri"/>
                <a:cs typeface="Calibri"/>
              </a:rPr>
              <a:t>window. </a:t>
            </a:r>
            <a:r>
              <a:rPr sz="2000" spc="-10" dirty="0">
                <a:latin typeface="Calibri"/>
                <a:cs typeface="Calibri"/>
              </a:rPr>
              <a:t>The </a:t>
            </a:r>
            <a:r>
              <a:rPr sz="2000" spc="-5" dirty="0">
                <a:latin typeface="Calibri"/>
                <a:cs typeface="Calibri"/>
              </a:rPr>
              <a:t>sender will send </a:t>
            </a:r>
            <a:r>
              <a:rPr sz="2000" dirty="0">
                <a:latin typeface="Calibri"/>
                <a:cs typeface="Calibri"/>
              </a:rPr>
              <a:t>the </a:t>
            </a:r>
            <a:r>
              <a:rPr sz="2000" spc="-5" dirty="0">
                <a:latin typeface="Calibri"/>
                <a:cs typeface="Calibri"/>
              </a:rPr>
              <a:t>next </a:t>
            </a:r>
            <a:r>
              <a:rPr sz="2000" spc="-10" dirty="0">
                <a:latin typeface="Calibri"/>
                <a:cs typeface="Calibri"/>
              </a:rPr>
              <a:t>frames </a:t>
            </a:r>
            <a:r>
              <a:rPr sz="2000" spc="-5" dirty="0">
                <a:latin typeface="Calibri"/>
                <a:cs typeface="Calibri"/>
              </a:rPr>
              <a:t>in </a:t>
            </a:r>
            <a:r>
              <a:rPr sz="2000" dirty="0">
                <a:latin typeface="Calibri"/>
                <a:cs typeface="Calibri"/>
              </a:rPr>
              <a:t>the </a:t>
            </a:r>
            <a:r>
              <a:rPr sz="2000" spc="5" dirty="0">
                <a:latin typeface="Calibri"/>
                <a:cs typeface="Calibri"/>
              </a:rPr>
              <a:t> </a:t>
            </a:r>
            <a:r>
              <a:rPr sz="2000" spc="-20" dirty="0">
                <a:latin typeface="Calibri"/>
                <a:cs typeface="Calibri"/>
              </a:rPr>
              <a:t>buffer </a:t>
            </a:r>
            <a:r>
              <a:rPr sz="2000" spc="-10" dirty="0">
                <a:latin typeface="Calibri"/>
                <a:cs typeface="Calibri"/>
              </a:rPr>
              <a:t>(1, 2, 3) </a:t>
            </a:r>
            <a:r>
              <a:rPr sz="2000" dirty="0">
                <a:latin typeface="Calibri"/>
                <a:cs typeface="Calibri"/>
              </a:rPr>
              <a:t>because </a:t>
            </a:r>
            <a:r>
              <a:rPr sz="2000" spc="-5" dirty="0">
                <a:latin typeface="Calibri"/>
                <a:cs typeface="Calibri"/>
              </a:rPr>
              <a:t>the sender </a:t>
            </a:r>
            <a:r>
              <a:rPr sz="2000" spc="-15" dirty="0">
                <a:latin typeface="Calibri"/>
                <a:cs typeface="Calibri"/>
              </a:rPr>
              <a:t>can </a:t>
            </a:r>
            <a:r>
              <a:rPr sz="2000" spc="-5" dirty="0">
                <a:latin typeface="Calibri"/>
                <a:cs typeface="Calibri"/>
              </a:rPr>
              <a:t>send 4 </a:t>
            </a:r>
            <a:r>
              <a:rPr sz="2000" spc="-10" dirty="0">
                <a:latin typeface="Calibri"/>
                <a:cs typeface="Calibri"/>
              </a:rPr>
              <a:t>frames </a:t>
            </a:r>
            <a:r>
              <a:rPr sz="2000" spc="-15" dirty="0">
                <a:latin typeface="Calibri"/>
                <a:cs typeface="Calibri"/>
              </a:rPr>
              <a:t>at </a:t>
            </a:r>
            <a:r>
              <a:rPr sz="2000" spc="-5" dirty="0">
                <a:latin typeface="Calibri"/>
                <a:cs typeface="Calibri"/>
              </a:rPr>
              <a:t>a </a:t>
            </a:r>
            <a:r>
              <a:rPr sz="2000" dirty="0">
                <a:latin typeface="Calibri"/>
                <a:cs typeface="Calibri"/>
              </a:rPr>
              <a:t>time </a:t>
            </a:r>
            <a:r>
              <a:rPr sz="2000" spc="-5" dirty="0">
                <a:latin typeface="Calibri"/>
                <a:cs typeface="Calibri"/>
              </a:rPr>
              <a:t>without </a:t>
            </a:r>
            <a:r>
              <a:rPr sz="2000" dirty="0">
                <a:latin typeface="Calibri"/>
                <a:cs typeface="Calibri"/>
              </a:rPr>
              <a:t> </a:t>
            </a:r>
            <a:r>
              <a:rPr sz="2000" spc="-10" dirty="0">
                <a:latin typeface="Calibri"/>
                <a:cs typeface="Calibri"/>
              </a:rPr>
              <a:t>expecting</a:t>
            </a:r>
            <a:r>
              <a:rPr sz="2000" spc="25" dirty="0">
                <a:latin typeface="Calibri"/>
                <a:cs typeface="Calibri"/>
              </a:rPr>
              <a:t> </a:t>
            </a:r>
            <a:r>
              <a:rPr sz="2000" spc="-15" dirty="0">
                <a:latin typeface="Calibri"/>
                <a:cs typeface="Calibri"/>
              </a:rPr>
              <a:t>any</a:t>
            </a:r>
            <a:r>
              <a:rPr sz="2000" spc="10" dirty="0">
                <a:latin typeface="Calibri"/>
                <a:cs typeface="Calibri"/>
              </a:rPr>
              <a:t> </a:t>
            </a:r>
            <a:r>
              <a:rPr sz="2000" spc="-10" dirty="0">
                <a:latin typeface="Calibri"/>
                <a:cs typeface="Calibri"/>
              </a:rPr>
              <a:t>acknowledgement</a:t>
            </a:r>
            <a:r>
              <a:rPr sz="2000" spc="95" dirty="0">
                <a:latin typeface="Calibri"/>
                <a:cs typeface="Calibri"/>
              </a:rPr>
              <a:t> </a:t>
            </a:r>
            <a:r>
              <a:rPr sz="2000" spc="-15" dirty="0">
                <a:latin typeface="Calibri"/>
                <a:cs typeface="Calibri"/>
              </a:rPr>
              <a:t>from</a:t>
            </a:r>
            <a:r>
              <a:rPr sz="2000" dirty="0">
                <a:latin typeface="Calibri"/>
                <a:cs typeface="Calibri"/>
              </a:rPr>
              <a:t> the</a:t>
            </a:r>
            <a:r>
              <a:rPr sz="2000" spc="15" dirty="0">
                <a:latin typeface="Calibri"/>
                <a:cs typeface="Calibri"/>
              </a:rPr>
              <a:t> </a:t>
            </a:r>
            <a:r>
              <a:rPr sz="2000" spc="-35" dirty="0">
                <a:latin typeface="Calibri"/>
                <a:cs typeface="Calibri"/>
              </a:rPr>
              <a:t>receiver.</a:t>
            </a:r>
            <a:endParaRPr sz="2000">
              <a:latin typeface="Calibri"/>
              <a:cs typeface="Calibri"/>
            </a:endParaRPr>
          </a:p>
        </p:txBody>
      </p:sp>
      <p:pic>
        <p:nvPicPr>
          <p:cNvPr id="4" name="object 4"/>
          <p:cNvPicPr/>
          <p:nvPr/>
        </p:nvPicPr>
        <p:blipFill>
          <a:blip r:embed="rId2" cstate="print"/>
          <a:stretch>
            <a:fillRect/>
          </a:stretch>
        </p:blipFill>
        <p:spPr>
          <a:xfrm>
            <a:off x="1203586" y="2822959"/>
            <a:ext cx="6968101" cy="3615533"/>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0613" y="356743"/>
            <a:ext cx="2409825" cy="467995"/>
          </a:xfrm>
          <a:prstGeom prst="rect">
            <a:avLst/>
          </a:prstGeom>
        </p:spPr>
        <p:txBody>
          <a:bodyPr vert="horz" wrap="square" lIns="0" tIns="13335" rIns="0" bIns="0" rtlCol="0">
            <a:spAutoFit/>
          </a:bodyPr>
          <a:lstStyle/>
          <a:p>
            <a:pPr marL="12700">
              <a:lnSpc>
                <a:spcPct val="100000"/>
              </a:lnSpc>
              <a:spcBef>
                <a:spcPts val="105"/>
              </a:spcBef>
            </a:pPr>
            <a:r>
              <a:rPr sz="2900" dirty="0"/>
              <a:t>Go-Back-N</a:t>
            </a:r>
            <a:r>
              <a:rPr sz="2900" spc="-100" dirty="0"/>
              <a:t> </a:t>
            </a:r>
            <a:r>
              <a:rPr sz="2900" spc="-10" dirty="0"/>
              <a:t>ARQ</a:t>
            </a:r>
            <a:endParaRPr sz="2900"/>
          </a:p>
        </p:txBody>
      </p:sp>
      <p:sp>
        <p:nvSpPr>
          <p:cNvPr id="3" name="object 3"/>
          <p:cNvSpPr txBox="1"/>
          <p:nvPr/>
        </p:nvSpPr>
        <p:spPr>
          <a:xfrm>
            <a:off x="536244" y="996441"/>
            <a:ext cx="8076565" cy="1123315"/>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The </a:t>
            </a:r>
            <a:r>
              <a:rPr sz="2400" spc="-5" dirty="0">
                <a:latin typeface="Calibri"/>
                <a:cs typeface="Calibri"/>
              </a:rPr>
              <a:t>sender </a:t>
            </a:r>
            <a:r>
              <a:rPr sz="2400" dirty="0">
                <a:latin typeface="Calibri"/>
                <a:cs typeface="Calibri"/>
              </a:rPr>
              <a:t>is </a:t>
            </a:r>
            <a:r>
              <a:rPr sz="2400" spc="-15" dirty="0">
                <a:latin typeface="Calibri"/>
                <a:cs typeface="Calibri"/>
              </a:rPr>
              <a:t>expected </a:t>
            </a:r>
            <a:r>
              <a:rPr sz="2400" spc="-20" dirty="0">
                <a:latin typeface="Calibri"/>
                <a:cs typeface="Calibri"/>
              </a:rPr>
              <a:t>to </a:t>
            </a:r>
            <a:r>
              <a:rPr sz="2400" spc="-10" dirty="0">
                <a:latin typeface="Calibri"/>
                <a:cs typeface="Calibri"/>
              </a:rPr>
              <a:t>receive </a:t>
            </a:r>
            <a:r>
              <a:rPr sz="2400" spc="-15" dirty="0">
                <a:latin typeface="Calibri"/>
                <a:cs typeface="Calibri"/>
              </a:rPr>
              <a:t>an </a:t>
            </a:r>
            <a:r>
              <a:rPr sz="2400" spc="-5" dirty="0">
                <a:latin typeface="Calibri"/>
                <a:cs typeface="Calibri"/>
              </a:rPr>
              <a:t>acknowledgement </a:t>
            </a:r>
            <a:r>
              <a:rPr sz="2400" spc="-15" dirty="0">
                <a:latin typeface="Calibri"/>
                <a:cs typeface="Calibri"/>
              </a:rPr>
              <a:t>from </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35" dirty="0">
                <a:latin typeface="Calibri"/>
                <a:cs typeface="Calibri"/>
              </a:rPr>
              <a:t>receiver.</a:t>
            </a:r>
            <a:r>
              <a:rPr sz="2400" spc="-30" dirty="0">
                <a:latin typeface="Calibri"/>
                <a:cs typeface="Calibri"/>
              </a:rPr>
              <a:t> </a:t>
            </a:r>
            <a:r>
              <a:rPr sz="2400" spc="-5" dirty="0">
                <a:latin typeface="Calibri"/>
                <a:cs typeface="Calibri"/>
              </a:rPr>
              <a:t>Let's</a:t>
            </a:r>
            <a:r>
              <a:rPr sz="2400" dirty="0">
                <a:latin typeface="Calibri"/>
                <a:cs typeface="Calibri"/>
              </a:rPr>
              <a:t> </a:t>
            </a:r>
            <a:r>
              <a:rPr sz="2400" spc="-5" dirty="0">
                <a:latin typeface="Calibri"/>
                <a:cs typeface="Calibri"/>
              </a:rPr>
              <a:t>assume</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sender</a:t>
            </a:r>
            <a:r>
              <a:rPr sz="2400" dirty="0">
                <a:latin typeface="Calibri"/>
                <a:cs typeface="Calibri"/>
              </a:rPr>
              <a:t> </a:t>
            </a:r>
            <a:r>
              <a:rPr sz="2400" spc="-10" dirty="0">
                <a:latin typeface="Calibri"/>
                <a:cs typeface="Calibri"/>
              </a:rPr>
              <a:t>received</a:t>
            </a:r>
            <a:r>
              <a:rPr sz="2400" spc="-5" dirty="0">
                <a:latin typeface="Calibri"/>
                <a:cs typeface="Calibri"/>
              </a:rPr>
              <a:t> </a:t>
            </a:r>
            <a:r>
              <a:rPr sz="2400" spc="-25" dirty="0">
                <a:latin typeface="Calibri"/>
                <a:cs typeface="Calibri"/>
              </a:rPr>
              <a:t>an </a:t>
            </a:r>
            <a:r>
              <a:rPr sz="2400" spc="-20" dirty="0">
                <a:latin typeface="Calibri"/>
                <a:cs typeface="Calibri"/>
              </a:rPr>
              <a:t> </a:t>
            </a:r>
            <a:r>
              <a:rPr sz="2400" spc="-5" dirty="0">
                <a:latin typeface="Calibri"/>
                <a:cs typeface="Calibri"/>
              </a:rPr>
              <a:t>acknowledgement</a:t>
            </a:r>
            <a:r>
              <a:rPr sz="2400" spc="-35" dirty="0">
                <a:latin typeface="Calibri"/>
                <a:cs typeface="Calibri"/>
              </a:rPr>
              <a:t> </a:t>
            </a:r>
            <a:r>
              <a:rPr sz="2400" spc="-15" dirty="0">
                <a:latin typeface="Calibri"/>
                <a:cs typeface="Calibri"/>
              </a:rPr>
              <a:t>for</a:t>
            </a:r>
            <a:r>
              <a:rPr sz="2400" spc="-5" dirty="0">
                <a:latin typeface="Calibri"/>
                <a:cs typeface="Calibri"/>
              </a:rPr>
              <a:t> </a:t>
            </a:r>
            <a:r>
              <a:rPr sz="2400" spc="-10" dirty="0">
                <a:latin typeface="Calibri"/>
                <a:cs typeface="Calibri"/>
              </a:rPr>
              <a:t>frame</a:t>
            </a:r>
            <a:r>
              <a:rPr sz="2400" spc="-25" dirty="0">
                <a:latin typeface="Calibri"/>
                <a:cs typeface="Calibri"/>
              </a:rPr>
              <a:t> </a:t>
            </a:r>
            <a:r>
              <a:rPr sz="2400" dirty="0">
                <a:latin typeface="Calibri"/>
                <a:cs typeface="Calibri"/>
              </a:rPr>
              <a:t>0</a:t>
            </a:r>
            <a:r>
              <a:rPr sz="2400" spc="-15" dirty="0">
                <a:latin typeface="Calibri"/>
                <a:cs typeface="Calibri"/>
              </a:rPr>
              <a:t> </a:t>
            </a:r>
            <a:r>
              <a:rPr sz="2400" spc="-10" dirty="0">
                <a:latin typeface="Calibri"/>
                <a:cs typeface="Calibri"/>
              </a:rPr>
              <a:t>from </a:t>
            </a:r>
            <a:r>
              <a:rPr sz="2400" spc="5" dirty="0">
                <a:latin typeface="Calibri"/>
                <a:cs typeface="Calibri"/>
              </a:rPr>
              <a:t>the</a:t>
            </a:r>
            <a:r>
              <a:rPr sz="2400" spc="-35" dirty="0">
                <a:latin typeface="Calibri"/>
                <a:cs typeface="Calibri"/>
              </a:rPr>
              <a:t> receiver.</a:t>
            </a:r>
            <a:endParaRPr sz="2400">
              <a:latin typeface="Calibri"/>
              <a:cs typeface="Calibri"/>
            </a:endParaRPr>
          </a:p>
        </p:txBody>
      </p:sp>
      <p:pic>
        <p:nvPicPr>
          <p:cNvPr id="4" name="object 4"/>
          <p:cNvPicPr/>
          <p:nvPr/>
        </p:nvPicPr>
        <p:blipFill>
          <a:blip r:embed="rId2" cstate="print"/>
          <a:stretch>
            <a:fillRect/>
          </a:stretch>
        </p:blipFill>
        <p:spPr>
          <a:xfrm>
            <a:off x="776169" y="2492938"/>
            <a:ext cx="7395518" cy="372870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5390" y="296113"/>
            <a:ext cx="2658110" cy="512445"/>
          </a:xfrm>
          <a:prstGeom prst="rect">
            <a:avLst/>
          </a:prstGeom>
        </p:spPr>
        <p:txBody>
          <a:bodyPr vert="horz" wrap="square" lIns="0" tIns="12065" rIns="0" bIns="0" rtlCol="0">
            <a:spAutoFit/>
          </a:bodyPr>
          <a:lstStyle/>
          <a:p>
            <a:pPr marL="12700">
              <a:lnSpc>
                <a:spcPct val="100000"/>
              </a:lnSpc>
              <a:spcBef>
                <a:spcPts val="95"/>
              </a:spcBef>
            </a:pPr>
            <a:r>
              <a:rPr dirty="0"/>
              <a:t>Go-Back-N</a:t>
            </a:r>
            <a:r>
              <a:rPr spc="-85" dirty="0"/>
              <a:t> </a:t>
            </a:r>
            <a:r>
              <a:rPr spc="-10" dirty="0"/>
              <a:t>ARQ</a:t>
            </a:r>
          </a:p>
        </p:txBody>
      </p:sp>
      <p:sp>
        <p:nvSpPr>
          <p:cNvPr id="3" name="object 3"/>
          <p:cNvSpPr txBox="1"/>
          <p:nvPr/>
        </p:nvSpPr>
        <p:spPr>
          <a:xfrm>
            <a:off x="536244" y="922985"/>
            <a:ext cx="8078470" cy="112395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10" dirty="0">
                <a:latin typeface="Calibri"/>
                <a:cs typeface="Calibri"/>
              </a:rPr>
              <a:t>Frame </a:t>
            </a:r>
            <a:r>
              <a:rPr sz="2400" dirty="0">
                <a:latin typeface="Calibri"/>
                <a:cs typeface="Calibri"/>
              </a:rPr>
              <a:t>0 is </a:t>
            </a:r>
            <a:r>
              <a:rPr sz="2400" spc="-15" dirty="0">
                <a:latin typeface="Calibri"/>
                <a:cs typeface="Calibri"/>
              </a:rPr>
              <a:t>sent </a:t>
            </a:r>
            <a:r>
              <a:rPr sz="2400" spc="-5" dirty="0">
                <a:latin typeface="Calibri"/>
                <a:cs typeface="Calibri"/>
              </a:rPr>
              <a:t>and acknowledged. </a:t>
            </a:r>
            <a:r>
              <a:rPr sz="2400" dirty="0">
                <a:latin typeface="Calibri"/>
                <a:cs typeface="Calibri"/>
              </a:rPr>
              <a:t>The </a:t>
            </a:r>
            <a:r>
              <a:rPr sz="2400" spc="-15" dirty="0">
                <a:latin typeface="Calibri"/>
                <a:cs typeface="Calibri"/>
              </a:rPr>
              <a:t>current </a:t>
            </a:r>
            <a:r>
              <a:rPr sz="2400" spc="-5" dirty="0">
                <a:latin typeface="Calibri"/>
                <a:cs typeface="Calibri"/>
              </a:rPr>
              <a:t>window </a:t>
            </a:r>
            <a:r>
              <a:rPr sz="2400" spc="-15" dirty="0">
                <a:latin typeface="Calibri"/>
                <a:cs typeface="Calibri"/>
              </a:rPr>
              <a:t>size </a:t>
            </a:r>
            <a:r>
              <a:rPr sz="2400" dirty="0">
                <a:latin typeface="Calibri"/>
                <a:cs typeface="Calibri"/>
              </a:rPr>
              <a:t>is </a:t>
            </a:r>
            <a:r>
              <a:rPr sz="2400" spc="-530" dirty="0">
                <a:latin typeface="Calibri"/>
                <a:cs typeface="Calibri"/>
              </a:rPr>
              <a:t> </a:t>
            </a:r>
            <a:r>
              <a:rPr sz="2400" dirty="0">
                <a:latin typeface="Calibri"/>
                <a:cs typeface="Calibri"/>
              </a:rPr>
              <a:t>3; </a:t>
            </a:r>
            <a:r>
              <a:rPr sz="2400" spc="5" dirty="0">
                <a:latin typeface="Calibri"/>
                <a:cs typeface="Calibri"/>
              </a:rPr>
              <a:t>the </a:t>
            </a:r>
            <a:r>
              <a:rPr sz="2400" spc="-5" dirty="0">
                <a:latin typeface="Calibri"/>
                <a:cs typeface="Calibri"/>
              </a:rPr>
              <a:t>sender will send </a:t>
            </a:r>
            <a:r>
              <a:rPr sz="2400" dirty="0">
                <a:latin typeface="Calibri"/>
                <a:cs typeface="Calibri"/>
              </a:rPr>
              <a:t>the </a:t>
            </a:r>
            <a:r>
              <a:rPr sz="2400" spc="-15" dirty="0">
                <a:latin typeface="Calibri"/>
                <a:cs typeface="Calibri"/>
              </a:rPr>
              <a:t>next </a:t>
            </a:r>
            <a:r>
              <a:rPr sz="2400" spc="-10" dirty="0">
                <a:latin typeface="Calibri"/>
                <a:cs typeface="Calibri"/>
              </a:rPr>
              <a:t>frame </a:t>
            </a:r>
            <a:r>
              <a:rPr sz="2400" spc="-15" dirty="0">
                <a:latin typeface="Calibri"/>
                <a:cs typeface="Calibri"/>
              </a:rPr>
              <a:t>from </a:t>
            </a:r>
            <a:r>
              <a:rPr sz="2400" spc="5" dirty="0">
                <a:latin typeface="Calibri"/>
                <a:cs typeface="Calibri"/>
              </a:rPr>
              <a:t>the </a:t>
            </a:r>
            <a:r>
              <a:rPr sz="2400" spc="-40" dirty="0">
                <a:latin typeface="Calibri"/>
                <a:cs typeface="Calibri"/>
              </a:rPr>
              <a:t>buffer,</a:t>
            </a:r>
            <a:r>
              <a:rPr sz="2400" spc="459" dirty="0">
                <a:latin typeface="Calibri"/>
                <a:cs typeface="Calibri"/>
              </a:rPr>
              <a:t> </a:t>
            </a:r>
            <a:r>
              <a:rPr sz="2400" spc="-5" dirty="0">
                <a:latin typeface="Calibri"/>
                <a:cs typeface="Calibri"/>
              </a:rPr>
              <a:t>which </a:t>
            </a:r>
            <a:r>
              <a:rPr sz="2400" dirty="0">
                <a:latin typeface="Calibri"/>
                <a:cs typeface="Calibri"/>
              </a:rPr>
              <a:t> is</a:t>
            </a:r>
            <a:r>
              <a:rPr sz="2400" spc="-25" dirty="0">
                <a:latin typeface="Calibri"/>
                <a:cs typeface="Calibri"/>
              </a:rPr>
              <a:t> </a:t>
            </a:r>
            <a:r>
              <a:rPr sz="2400" dirty="0">
                <a:latin typeface="Calibri"/>
                <a:cs typeface="Calibri"/>
              </a:rPr>
              <a:t>4,</a:t>
            </a:r>
            <a:r>
              <a:rPr sz="2400" spc="-15" dirty="0">
                <a:latin typeface="Calibri"/>
                <a:cs typeface="Calibri"/>
              </a:rPr>
              <a:t> </a:t>
            </a:r>
            <a:r>
              <a:rPr sz="2400" dirty="0">
                <a:latin typeface="Calibri"/>
                <a:cs typeface="Calibri"/>
              </a:rPr>
              <a:t>and</a:t>
            </a:r>
            <a:r>
              <a:rPr sz="2400" spc="-5" dirty="0">
                <a:latin typeface="Calibri"/>
                <a:cs typeface="Calibri"/>
              </a:rPr>
              <a:t> </a:t>
            </a:r>
            <a:r>
              <a:rPr sz="2400" spc="5" dirty="0">
                <a:latin typeface="Calibri"/>
                <a:cs typeface="Calibri"/>
              </a:rPr>
              <a:t>the</a:t>
            </a:r>
            <a:r>
              <a:rPr sz="2400" spc="-35" dirty="0">
                <a:latin typeface="Calibri"/>
                <a:cs typeface="Calibri"/>
              </a:rPr>
              <a:t> </a:t>
            </a:r>
            <a:r>
              <a:rPr sz="2400" spc="-5" dirty="0">
                <a:latin typeface="Calibri"/>
                <a:cs typeface="Calibri"/>
              </a:rPr>
              <a:t>window</a:t>
            </a:r>
            <a:r>
              <a:rPr sz="2400" spc="-15" dirty="0">
                <a:latin typeface="Calibri"/>
                <a:cs typeface="Calibri"/>
              </a:rPr>
              <a:t> </a:t>
            </a:r>
            <a:r>
              <a:rPr sz="2400" spc="-5" dirty="0">
                <a:latin typeface="Calibri"/>
                <a:cs typeface="Calibri"/>
              </a:rPr>
              <a:t>slides.</a:t>
            </a:r>
            <a:endParaRPr sz="2400">
              <a:latin typeface="Calibri"/>
              <a:cs typeface="Calibri"/>
            </a:endParaRPr>
          </a:p>
        </p:txBody>
      </p:sp>
      <p:pic>
        <p:nvPicPr>
          <p:cNvPr id="4" name="object 4"/>
          <p:cNvPicPr/>
          <p:nvPr/>
        </p:nvPicPr>
        <p:blipFill>
          <a:blip r:embed="rId2" cstate="print"/>
          <a:stretch>
            <a:fillRect/>
          </a:stretch>
        </p:blipFill>
        <p:spPr>
          <a:xfrm>
            <a:off x="1480250" y="2417308"/>
            <a:ext cx="6188517" cy="344577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342" y="346913"/>
            <a:ext cx="2658110" cy="512445"/>
          </a:xfrm>
          <a:prstGeom prst="rect">
            <a:avLst/>
          </a:prstGeom>
        </p:spPr>
        <p:txBody>
          <a:bodyPr vert="horz" wrap="square" lIns="0" tIns="12065" rIns="0" bIns="0" rtlCol="0">
            <a:spAutoFit/>
          </a:bodyPr>
          <a:lstStyle/>
          <a:p>
            <a:pPr marL="12700">
              <a:lnSpc>
                <a:spcPct val="100000"/>
              </a:lnSpc>
              <a:spcBef>
                <a:spcPts val="95"/>
              </a:spcBef>
            </a:pPr>
            <a:r>
              <a:rPr dirty="0"/>
              <a:t>Go-Back-N</a:t>
            </a:r>
            <a:r>
              <a:rPr spc="-90" dirty="0"/>
              <a:t> </a:t>
            </a:r>
            <a:r>
              <a:rPr spc="-10" dirty="0"/>
              <a:t>ARQ</a:t>
            </a:r>
          </a:p>
        </p:txBody>
      </p:sp>
      <p:sp>
        <p:nvSpPr>
          <p:cNvPr id="3" name="object 3"/>
          <p:cNvSpPr txBox="1"/>
          <p:nvPr/>
        </p:nvSpPr>
        <p:spPr>
          <a:xfrm>
            <a:off x="536244" y="996441"/>
            <a:ext cx="1643380" cy="391160"/>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 pos="1216660" algn="l"/>
              </a:tabLst>
            </a:pPr>
            <a:r>
              <a:rPr sz="2400" spc="5" dirty="0">
                <a:latin typeface="Calibri"/>
                <a:cs typeface="Calibri"/>
              </a:rPr>
              <a:t>N</a:t>
            </a:r>
            <a:r>
              <a:rPr sz="2400" spc="-5" dirty="0">
                <a:latin typeface="Calibri"/>
                <a:cs typeface="Calibri"/>
              </a:rPr>
              <a:t>o</a:t>
            </a:r>
            <a:r>
              <a:rPr sz="2400" spc="-225" dirty="0">
                <a:latin typeface="Calibri"/>
                <a:cs typeface="Calibri"/>
              </a:rPr>
              <a:t>w</a:t>
            </a:r>
            <a:r>
              <a:rPr sz="2400" dirty="0">
                <a:latin typeface="Calibri"/>
                <a:cs typeface="Calibri"/>
              </a:rPr>
              <a:t>,	</a:t>
            </a:r>
            <a:r>
              <a:rPr sz="2400" spc="-15" dirty="0">
                <a:latin typeface="Calibri"/>
                <a:cs typeface="Calibri"/>
              </a:rPr>
              <a:t>t</a:t>
            </a:r>
            <a:r>
              <a:rPr sz="2400" spc="5" dirty="0">
                <a:latin typeface="Calibri"/>
                <a:cs typeface="Calibri"/>
              </a:rPr>
              <a:t>h</a:t>
            </a:r>
            <a:r>
              <a:rPr sz="2400" dirty="0">
                <a:latin typeface="Calibri"/>
                <a:cs typeface="Calibri"/>
              </a:rPr>
              <a:t>e</a:t>
            </a:r>
            <a:endParaRPr sz="2400">
              <a:latin typeface="Calibri"/>
              <a:cs typeface="Calibri"/>
            </a:endParaRPr>
          </a:p>
        </p:txBody>
      </p:sp>
      <p:sp>
        <p:nvSpPr>
          <p:cNvPr id="4" name="object 4"/>
          <p:cNvSpPr txBox="1"/>
          <p:nvPr/>
        </p:nvSpPr>
        <p:spPr>
          <a:xfrm>
            <a:off x="2390013" y="996441"/>
            <a:ext cx="6223635" cy="391160"/>
          </a:xfrm>
          <a:prstGeom prst="rect">
            <a:avLst/>
          </a:prstGeom>
        </p:spPr>
        <p:txBody>
          <a:bodyPr vert="horz" wrap="square" lIns="0" tIns="12700" rIns="0" bIns="0" rtlCol="0">
            <a:spAutoFit/>
          </a:bodyPr>
          <a:lstStyle/>
          <a:p>
            <a:pPr marL="12700">
              <a:lnSpc>
                <a:spcPct val="100000"/>
              </a:lnSpc>
              <a:spcBef>
                <a:spcPts val="100"/>
              </a:spcBef>
              <a:tabLst>
                <a:tab pos="1158875" algn="l"/>
                <a:tab pos="2378075" algn="l"/>
                <a:tab pos="3067050" algn="l"/>
                <a:tab pos="3491229" algn="l"/>
                <a:tab pos="3957954" algn="l"/>
                <a:tab pos="4561205" algn="l"/>
                <a:tab pos="5210810" algn="l"/>
              </a:tabLst>
            </a:pPr>
            <a:r>
              <a:rPr sz="2400" spc="-10" dirty="0">
                <a:latin typeface="Calibri"/>
                <a:cs typeface="Calibri"/>
              </a:rPr>
              <a:t>current	</a:t>
            </a:r>
            <a:r>
              <a:rPr sz="2400" spc="-5" dirty="0">
                <a:latin typeface="Calibri"/>
                <a:cs typeface="Calibri"/>
              </a:rPr>
              <a:t>window	</a:t>
            </a:r>
            <a:r>
              <a:rPr sz="2400" spc="-20" dirty="0">
                <a:latin typeface="Calibri"/>
                <a:cs typeface="Calibri"/>
              </a:rPr>
              <a:t>size	</a:t>
            </a:r>
            <a:r>
              <a:rPr sz="2400" dirty="0">
                <a:latin typeface="Calibri"/>
                <a:cs typeface="Calibri"/>
              </a:rPr>
              <a:t>is	4.	</a:t>
            </a:r>
            <a:r>
              <a:rPr sz="2400" spc="-15" dirty="0">
                <a:latin typeface="Calibri"/>
                <a:cs typeface="Calibri"/>
              </a:rPr>
              <a:t>So,	</a:t>
            </a:r>
            <a:r>
              <a:rPr sz="2400" spc="-5" dirty="0">
                <a:latin typeface="Calibri"/>
                <a:cs typeface="Calibri"/>
              </a:rPr>
              <a:t>the	</a:t>
            </a:r>
            <a:r>
              <a:rPr sz="2400" spc="-10" dirty="0">
                <a:latin typeface="Calibri"/>
                <a:cs typeface="Calibri"/>
              </a:rPr>
              <a:t>receiver</a:t>
            </a:r>
            <a:endParaRPr sz="2400">
              <a:latin typeface="Calibri"/>
              <a:cs typeface="Calibri"/>
            </a:endParaRPr>
          </a:p>
        </p:txBody>
      </p:sp>
      <p:sp>
        <p:nvSpPr>
          <p:cNvPr id="5" name="object 5"/>
          <p:cNvSpPr txBox="1"/>
          <p:nvPr/>
        </p:nvSpPr>
        <p:spPr>
          <a:xfrm>
            <a:off x="880668" y="1361897"/>
            <a:ext cx="3926204"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alibri"/>
                <a:cs typeface="Calibri"/>
              </a:rPr>
              <a:t>acknowledges</a:t>
            </a:r>
            <a:r>
              <a:rPr sz="2400" spc="-20" dirty="0">
                <a:latin typeface="Calibri"/>
                <a:cs typeface="Calibri"/>
              </a:rPr>
              <a:t> </a:t>
            </a:r>
            <a:r>
              <a:rPr sz="2400" spc="-10" dirty="0">
                <a:latin typeface="Calibri"/>
                <a:cs typeface="Calibri"/>
              </a:rPr>
              <a:t>frame</a:t>
            </a:r>
            <a:r>
              <a:rPr sz="2400" spc="-40" dirty="0">
                <a:latin typeface="Calibri"/>
                <a:cs typeface="Calibri"/>
              </a:rPr>
              <a:t> </a:t>
            </a:r>
            <a:r>
              <a:rPr sz="2400" dirty="0">
                <a:latin typeface="Calibri"/>
                <a:cs typeface="Calibri"/>
              </a:rPr>
              <a:t>number</a:t>
            </a:r>
            <a:r>
              <a:rPr sz="2400" spc="-30" dirty="0">
                <a:latin typeface="Calibri"/>
                <a:cs typeface="Calibri"/>
              </a:rPr>
              <a:t> </a:t>
            </a:r>
            <a:r>
              <a:rPr sz="2400" dirty="0">
                <a:latin typeface="Calibri"/>
                <a:cs typeface="Calibri"/>
              </a:rPr>
              <a:t>1.</a:t>
            </a:r>
            <a:endParaRPr sz="2400">
              <a:latin typeface="Calibri"/>
              <a:cs typeface="Calibri"/>
            </a:endParaRPr>
          </a:p>
        </p:txBody>
      </p:sp>
      <p:pic>
        <p:nvPicPr>
          <p:cNvPr id="6" name="object 6"/>
          <p:cNvPicPr/>
          <p:nvPr/>
        </p:nvPicPr>
        <p:blipFill>
          <a:blip r:embed="rId2" cstate="print"/>
          <a:stretch>
            <a:fillRect/>
          </a:stretch>
        </p:blipFill>
        <p:spPr>
          <a:xfrm>
            <a:off x="1486524" y="1992752"/>
            <a:ext cx="6685163" cy="38686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969" y="529209"/>
            <a:ext cx="6572884" cy="574040"/>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Services </a:t>
            </a:r>
            <a:r>
              <a:rPr sz="3600" b="0" spc="-15" dirty="0">
                <a:latin typeface="Calibri"/>
                <a:cs typeface="Calibri"/>
              </a:rPr>
              <a:t>Provided</a:t>
            </a:r>
            <a:r>
              <a:rPr sz="3600" b="0" spc="-25" dirty="0">
                <a:latin typeface="Calibri"/>
                <a:cs typeface="Calibri"/>
              </a:rPr>
              <a:t> </a:t>
            </a:r>
            <a:r>
              <a:rPr sz="3600" b="0" spc="-15" dirty="0">
                <a:latin typeface="Calibri"/>
                <a:cs typeface="Calibri"/>
              </a:rPr>
              <a:t>to</a:t>
            </a:r>
            <a:r>
              <a:rPr sz="3600" b="0" spc="-20" dirty="0">
                <a:latin typeface="Calibri"/>
                <a:cs typeface="Calibri"/>
              </a:rPr>
              <a:t> </a:t>
            </a:r>
            <a:r>
              <a:rPr sz="3600" b="0" spc="-10" dirty="0">
                <a:latin typeface="Calibri"/>
                <a:cs typeface="Calibri"/>
              </a:rPr>
              <a:t>Network</a:t>
            </a:r>
            <a:r>
              <a:rPr sz="3600" b="0" spc="-50" dirty="0">
                <a:latin typeface="Calibri"/>
                <a:cs typeface="Calibri"/>
              </a:rPr>
              <a:t> </a:t>
            </a:r>
            <a:r>
              <a:rPr sz="3600" b="0" spc="-25" dirty="0">
                <a:latin typeface="Calibri"/>
                <a:cs typeface="Calibri"/>
              </a:rPr>
              <a:t>Layer</a:t>
            </a:r>
            <a:endParaRPr sz="3600">
              <a:latin typeface="Calibri"/>
              <a:cs typeface="Calibri"/>
            </a:endParaRPr>
          </a:p>
        </p:txBody>
      </p:sp>
      <p:sp>
        <p:nvSpPr>
          <p:cNvPr id="3" name="object 3"/>
          <p:cNvSpPr txBox="1"/>
          <p:nvPr/>
        </p:nvSpPr>
        <p:spPr>
          <a:xfrm>
            <a:off x="424992" y="1267638"/>
            <a:ext cx="7305675" cy="1782445"/>
          </a:xfrm>
          <a:prstGeom prst="rect">
            <a:avLst/>
          </a:prstGeom>
        </p:spPr>
        <p:txBody>
          <a:bodyPr vert="horz" wrap="square" lIns="0" tIns="110489" rIns="0" bIns="0" rtlCol="0">
            <a:spAutoFit/>
          </a:bodyPr>
          <a:lstStyle/>
          <a:p>
            <a:pPr marL="155575" indent="-143510">
              <a:lnSpc>
                <a:spcPct val="100000"/>
              </a:lnSpc>
              <a:spcBef>
                <a:spcPts val="869"/>
              </a:spcBef>
              <a:buSzPct val="96875"/>
              <a:buFont typeface="Arial MT"/>
              <a:buChar char="•"/>
              <a:tabLst>
                <a:tab pos="156210" algn="l"/>
              </a:tabLst>
            </a:pPr>
            <a:r>
              <a:rPr sz="3200" spc="-10" dirty="0">
                <a:latin typeface="Calibri"/>
                <a:cs typeface="Calibri"/>
              </a:rPr>
              <a:t>Unacknowledged</a:t>
            </a:r>
            <a:r>
              <a:rPr sz="3200" spc="85" dirty="0">
                <a:latin typeface="Calibri"/>
                <a:cs typeface="Calibri"/>
              </a:rPr>
              <a:t> </a:t>
            </a:r>
            <a:r>
              <a:rPr sz="3200" spc="-10" dirty="0">
                <a:latin typeface="Calibri"/>
                <a:cs typeface="Calibri"/>
              </a:rPr>
              <a:t>connectionless</a:t>
            </a:r>
            <a:r>
              <a:rPr sz="3200" spc="30" dirty="0">
                <a:latin typeface="Calibri"/>
                <a:cs typeface="Calibri"/>
              </a:rPr>
              <a:t> </a:t>
            </a:r>
            <a:r>
              <a:rPr sz="3200" spc="-10" dirty="0">
                <a:latin typeface="Calibri"/>
                <a:cs typeface="Calibri"/>
              </a:rPr>
              <a:t>service.</a:t>
            </a:r>
            <a:endParaRPr sz="3200">
              <a:latin typeface="Calibri"/>
              <a:cs typeface="Calibri"/>
            </a:endParaRPr>
          </a:p>
          <a:p>
            <a:pPr marL="155575" indent="-143510">
              <a:lnSpc>
                <a:spcPct val="100000"/>
              </a:lnSpc>
              <a:spcBef>
                <a:spcPts val="770"/>
              </a:spcBef>
              <a:buSzPct val="96875"/>
              <a:buFont typeface="Arial MT"/>
              <a:buChar char="•"/>
              <a:tabLst>
                <a:tab pos="156210" algn="l"/>
              </a:tabLst>
            </a:pPr>
            <a:r>
              <a:rPr sz="3200" spc="-10" dirty="0">
                <a:latin typeface="Calibri"/>
                <a:cs typeface="Calibri"/>
              </a:rPr>
              <a:t>Acknowledged</a:t>
            </a:r>
            <a:r>
              <a:rPr sz="3200" spc="55" dirty="0">
                <a:latin typeface="Calibri"/>
                <a:cs typeface="Calibri"/>
              </a:rPr>
              <a:t> </a:t>
            </a:r>
            <a:r>
              <a:rPr sz="3200" spc="-10" dirty="0">
                <a:latin typeface="Calibri"/>
                <a:cs typeface="Calibri"/>
              </a:rPr>
              <a:t>connectionless</a:t>
            </a:r>
            <a:r>
              <a:rPr sz="3200" spc="25" dirty="0">
                <a:latin typeface="Calibri"/>
                <a:cs typeface="Calibri"/>
              </a:rPr>
              <a:t> </a:t>
            </a:r>
            <a:r>
              <a:rPr sz="3200" spc="-10" dirty="0">
                <a:latin typeface="Calibri"/>
                <a:cs typeface="Calibri"/>
              </a:rPr>
              <a:t>service.</a:t>
            </a:r>
            <a:endParaRPr sz="3200">
              <a:latin typeface="Calibri"/>
              <a:cs typeface="Calibri"/>
            </a:endParaRPr>
          </a:p>
          <a:p>
            <a:pPr marL="155575" indent="-143510">
              <a:lnSpc>
                <a:spcPct val="100000"/>
              </a:lnSpc>
              <a:spcBef>
                <a:spcPts val="770"/>
              </a:spcBef>
              <a:buSzPct val="96875"/>
              <a:buFont typeface="Arial MT"/>
              <a:buChar char="•"/>
              <a:tabLst>
                <a:tab pos="156210" algn="l"/>
              </a:tabLst>
            </a:pPr>
            <a:r>
              <a:rPr sz="3200" spc="-10" dirty="0">
                <a:latin typeface="Calibri"/>
                <a:cs typeface="Calibri"/>
              </a:rPr>
              <a:t>Acknowledged</a:t>
            </a:r>
            <a:r>
              <a:rPr sz="3200" spc="40" dirty="0">
                <a:latin typeface="Calibri"/>
                <a:cs typeface="Calibri"/>
              </a:rPr>
              <a:t> </a:t>
            </a:r>
            <a:r>
              <a:rPr sz="3200" spc="-10" dirty="0">
                <a:latin typeface="Calibri"/>
                <a:cs typeface="Calibri"/>
              </a:rPr>
              <a:t>connection-oriented</a:t>
            </a:r>
            <a:r>
              <a:rPr sz="3200" spc="15" dirty="0">
                <a:latin typeface="Calibri"/>
                <a:cs typeface="Calibri"/>
              </a:rPr>
              <a:t> </a:t>
            </a:r>
            <a:r>
              <a:rPr sz="3200" spc="-5" dirty="0">
                <a:latin typeface="Calibri"/>
                <a:cs typeface="Calibri"/>
              </a:rPr>
              <a:t>service</a:t>
            </a:r>
            <a:endParaRPr sz="32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9309" y="297637"/>
            <a:ext cx="2409825" cy="468630"/>
          </a:xfrm>
          <a:prstGeom prst="rect">
            <a:avLst/>
          </a:prstGeom>
        </p:spPr>
        <p:txBody>
          <a:bodyPr vert="horz" wrap="square" lIns="0" tIns="13335" rIns="0" bIns="0" rtlCol="0">
            <a:spAutoFit/>
          </a:bodyPr>
          <a:lstStyle/>
          <a:p>
            <a:pPr marL="12700">
              <a:lnSpc>
                <a:spcPct val="100000"/>
              </a:lnSpc>
              <a:spcBef>
                <a:spcPts val="105"/>
              </a:spcBef>
            </a:pPr>
            <a:r>
              <a:rPr sz="2900" dirty="0"/>
              <a:t>Go-Back-N</a:t>
            </a:r>
            <a:r>
              <a:rPr sz="2900" spc="-95" dirty="0"/>
              <a:t> </a:t>
            </a:r>
            <a:r>
              <a:rPr sz="2900" spc="-10" dirty="0"/>
              <a:t>ARQ</a:t>
            </a:r>
            <a:endParaRPr sz="2900"/>
          </a:p>
        </p:txBody>
      </p:sp>
      <p:sp>
        <p:nvSpPr>
          <p:cNvPr id="3" name="object 3"/>
          <p:cNvSpPr txBox="1"/>
          <p:nvPr/>
        </p:nvSpPr>
        <p:spPr>
          <a:xfrm>
            <a:off x="536244" y="996441"/>
            <a:ext cx="8078470" cy="1854835"/>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The </a:t>
            </a:r>
            <a:r>
              <a:rPr sz="2400" spc="-5" dirty="0">
                <a:latin typeface="Calibri"/>
                <a:cs typeface="Calibri"/>
              </a:rPr>
              <a:t>window </a:t>
            </a:r>
            <a:r>
              <a:rPr sz="2400" spc="-10" dirty="0">
                <a:latin typeface="Calibri"/>
                <a:cs typeface="Calibri"/>
              </a:rPr>
              <a:t>slides </a:t>
            </a:r>
            <a:r>
              <a:rPr sz="2400" spc="-5" dirty="0">
                <a:latin typeface="Calibri"/>
                <a:cs typeface="Calibri"/>
              </a:rPr>
              <a:t>and the sender will </a:t>
            </a:r>
            <a:r>
              <a:rPr sz="2400" spc="-10" dirty="0">
                <a:latin typeface="Calibri"/>
                <a:cs typeface="Calibri"/>
              </a:rPr>
              <a:t>send </a:t>
            </a:r>
            <a:r>
              <a:rPr sz="2400" spc="5" dirty="0">
                <a:latin typeface="Calibri"/>
                <a:cs typeface="Calibri"/>
              </a:rPr>
              <a:t>the </a:t>
            </a:r>
            <a:r>
              <a:rPr sz="2400" spc="-15" dirty="0">
                <a:latin typeface="Calibri"/>
                <a:cs typeface="Calibri"/>
              </a:rPr>
              <a:t>next </a:t>
            </a:r>
            <a:r>
              <a:rPr sz="2400" spc="-10" dirty="0">
                <a:latin typeface="Calibri"/>
                <a:cs typeface="Calibri"/>
              </a:rPr>
              <a:t>frame </a:t>
            </a:r>
            <a:r>
              <a:rPr sz="2400" dirty="0">
                <a:latin typeface="Calibri"/>
                <a:cs typeface="Calibri"/>
              </a:rPr>
              <a:t>in </a:t>
            </a:r>
            <a:r>
              <a:rPr sz="2400" spc="5" dirty="0">
                <a:latin typeface="Calibri"/>
                <a:cs typeface="Calibri"/>
              </a:rPr>
              <a:t> the </a:t>
            </a:r>
            <a:r>
              <a:rPr sz="2400" spc="-45" dirty="0">
                <a:latin typeface="Calibri"/>
                <a:cs typeface="Calibri"/>
              </a:rPr>
              <a:t>buffer,</a:t>
            </a:r>
            <a:r>
              <a:rPr sz="2400" spc="450" dirty="0">
                <a:latin typeface="Calibri"/>
                <a:cs typeface="Calibri"/>
              </a:rPr>
              <a:t> </a:t>
            </a:r>
            <a:r>
              <a:rPr sz="2400" spc="-5" dirty="0">
                <a:latin typeface="Calibri"/>
                <a:cs typeface="Calibri"/>
              </a:rPr>
              <a:t>which </a:t>
            </a:r>
            <a:r>
              <a:rPr sz="2400" dirty="0">
                <a:latin typeface="Calibri"/>
                <a:cs typeface="Calibri"/>
              </a:rPr>
              <a:t>is 5, </a:t>
            </a:r>
            <a:r>
              <a:rPr sz="2400" spc="-5" dirty="0">
                <a:latin typeface="Calibri"/>
                <a:cs typeface="Calibri"/>
              </a:rPr>
              <a:t>and the window slides. </a:t>
            </a:r>
            <a:r>
              <a:rPr sz="2400" spc="-10" dirty="0">
                <a:latin typeface="Calibri"/>
                <a:cs typeface="Calibri"/>
              </a:rPr>
              <a:t>Let's </a:t>
            </a:r>
            <a:r>
              <a:rPr sz="2400" spc="-5" dirty="0">
                <a:latin typeface="Calibri"/>
                <a:cs typeface="Calibri"/>
              </a:rPr>
              <a:t>assume </a:t>
            </a:r>
            <a:r>
              <a:rPr sz="2400" dirty="0">
                <a:latin typeface="Calibri"/>
                <a:cs typeface="Calibri"/>
              </a:rPr>
              <a:t> </a:t>
            </a:r>
            <a:r>
              <a:rPr sz="2400" spc="-10" dirty="0">
                <a:latin typeface="Calibri"/>
                <a:cs typeface="Calibri"/>
              </a:rPr>
              <a:t>that</a:t>
            </a:r>
            <a:r>
              <a:rPr sz="2400" spc="-5" dirty="0">
                <a:latin typeface="Calibri"/>
                <a:cs typeface="Calibri"/>
              </a:rPr>
              <a:t> </a:t>
            </a:r>
            <a:r>
              <a:rPr sz="2400" spc="5" dirty="0">
                <a:latin typeface="Calibri"/>
                <a:cs typeface="Calibri"/>
              </a:rPr>
              <a:t>the</a:t>
            </a:r>
            <a:r>
              <a:rPr sz="2400" spc="10" dirty="0">
                <a:latin typeface="Calibri"/>
                <a:cs typeface="Calibri"/>
              </a:rPr>
              <a:t> </a:t>
            </a:r>
            <a:r>
              <a:rPr sz="2400" dirty="0">
                <a:latin typeface="Calibri"/>
                <a:cs typeface="Calibri"/>
              </a:rPr>
              <a:t>sender</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not</a:t>
            </a:r>
            <a:r>
              <a:rPr sz="2400" dirty="0">
                <a:latin typeface="Calibri"/>
                <a:cs typeface="Calibri"/>
              </a:rPr>
              <a:t> </a:t>
            </a:r>
            <a:r>
              <a:rPr sz="2400" spc="-10" dirty="0">
                <a:latin typeface="Calibri"/>
                <a:cs typeface="Calibri"/>
              </a:rPr>
              <a:t>acknowledging</a:t>
            </a:r>
            <a:r>
              <a:rPr sz="2400" spc="-5" dirty="0">
                <a:latin typeface="Calibri"/>
                <a:cs typeface="Calibri"/>
              </a:rPr>
              <a:t> </a:t>
            </a:r>
            <a:r>
              <a:rPr sz="2400" spc="-15" dirty="0">
                <a:latin typeface="Calibri"/>
                <a:cs typeface="Calibri"/>
              </a:rPr>
              <a:t>frame</a:t>
            </a:r>
            <a:r>
              <a:rPr sz="2400" spc="-10" dirty="0">
                <a:latin typeface="Calibri"/>
                <a:cs typeface="Calibri"/>
              </a:rPr>
              <a:t> </a:t>
            </a:r>
            <a:r>
              <a:rPr sz="2400" dirty="0">
                <a:latin typeface="Calibri"/>
                <a:cs typeface="Calibri"/>
              </a:rPr>
              <a:t>number</a:t>
            </a:r>
            <a:r>
              <a:rPr sz="2400" spc="540" dirty="0">
                <a:latin typeface="Calibri"/>
                <a:cs typeface="Calibri"/>
              </a:rPr>
              <a:t> </a:t>
            </a:r>
            <a:r>
              <a:rPr sz="2400" dirty="0">
                <a:latin typeface="Calibri"/>
                <a:cs typeface="Calibri"/>
              </a:rPr>
              <a:t>2 </a:t>
            </a:r>
            <a:r>
              <a:rPr sz="2400" spc="5" dirty="0">
                <a:latin typeface="Calibri"/>
                <a:cs typeface="Calibri"/>
              </a:rPr>
              <a:t> </a:t>
            </a:r>
            <a:r>
              <a:rPr sz="2400" spc="-5" dirty="0">
                <a:latin typeface="Calibri"/>
                <a:cs typeface="Calibri"/>
              </a:rPr>
              <a:t>because </a:t>
            </a:r>
            <a:r>
              <a:rPr sz="2400" dirty="0">
                <a:latin typeface="Calibri"/>
                <a:cs typeface="Calibri"/>
              </a:rPr>
              <a:t>either </a:t>
            </a:r>
            <a:r>
              <a:rPr sz="2400" spc="5" dirty="0">
                <a:latin typeface="Calibri"/>
                <a:cs typeface="Calibri"/>
              </a:rPr>
              <a:t>the </a:t>
            </a:r>
            <a:r>
              <a:rPr sz="2400" spc="-15" dirty="0">
                <a:latin typeface="Calibri"/>
                <a:cs typeface="Calibri"/>
              </a:rPr>
              <a:t>frame </a:t>
            </a:r>
            <a:r>
              <a:rPr sz="2400" dirty="0">
                <a:latin typeface="Calibri"/>
                <a:cs typeface="Calibri"/>
              </a:rPr>
              <a:t>is </a:t>
            </a:r>
            <a:r>
              <a:rPr sz="2400" spc="-15" dirty="0">
                <a:latin typeface="Calibri"/>
                <a:cs typeface="Calibri"/>
              </a:rPr>
              <a:t>lost </a:t>
            </a:r>
            <a:r>
              <a:rPr sz="2400" spc="-10" dirty="0">
                <a:latin typeface="Calibri"/>
                <a:cs typeface="Calibri"/>
              </a:rPr>
              <a:t>or </a:t>
            </a:r>
            <a:r>
              <a:rPr sz="2400" spc="-5" dirty="0">
                <a:latin typeface="Calibri"/>
                <a:cs typeface="Calibri"/>
              </a:rPr>
              <a:t>the </a:t>
            </a:r>
            <a:r>
              <a:rPr sz="2400" spc="-10" dirty="0">
                <a:latin typeface="Calibri"/>
                <a:cs typeface="Calibri"/>
              </a:rPr>
              <a:t>acknowledgement </a:t>
            </a:r>
            <a:r>
              <a:rPr sz="2400" dirty="0">
                <a:latin typeface="Calibri"/>
                <a:cs typeface="Calibri"/>
              </a:rPr>
              <a:t>is </a:t>
            </a:r>
            <a:r>
              <a:rPr sz="2400" spc="5" dirty="0">
                <a:latin typeface="Calibri"/>
                <a:cs typeface="Calibri"/>
              </a:rPr>
              <a:t> </a:t>
            </a:r>
            <a:r>
              <a:rPr sz="2400" spc="-5" dirty="0">
                <a:latin typeface="Calibri"/>
                <a:cs typeface="Calibri"/>
              </a:rPr>
              <a:t>lost.</a:t>
            </a:r>
            <a:endParaRPr sz="2400">
              <a:latin typeface="Calibri"/>
              <a:cs typeface="Calibri"/>
            </a:endParaRPr>
          </a:p>
        </p:txBody>
      </p:sp>
      <p:pic>
        <p:nvPicPr>
          <p:cNvPr id="4" name="object 4"/>
          <p:cNvPicPr/>
          <p:nvPr/>
        </p:nvPicPr>
        <p:blipFill>
          <a:blip r:embed="rId2" cstate="print"/>
          <a:stretch>
            <a:fillRect/>
          </a:stretch>
        </p:blipFill>
        <p:spPr>
          <a:xfrm>
            <a:off x="1204498" y="3136694"/>
            <a:ext cx="7040341" cy="344875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44342" y="274777"/>
            <a:ext cx="2658110" cy="512445"/>
          </a:xfrm>
          <a:prstGeom prst="rect">
            <a:avLst/>
          </a:prstGeom>
        </p:spPr>
        <p:txBody>
          <a:bodyPr vert="horz" wrap="square" lIns="0" tIns="12065" rIns="0" bIns="0" rtlCol="0">
            <a:spAutoFit/>
          </a:bodyPr>
          <a:lstStyle/>
          <a:p>
            <a:pPr marL="12700">
              <a:lnSpc>
                <a:spcPct val="100000"/>
              </a:lnSpc>
              <a:spcBef>
                <a:spcPts val="95"/>
              </a:spcBef>
            </a:pPr>
            <a:r>
              <a:rPr dirty="0"/>
              <a:t>Go-Back-N</a:t>
            </a:r>
            <a:r>
              <a:rPr spc="-90" dirty="0"/>
              <a:t> </a:t>
            </a:r>
            <a:r>
              <a:rPr spc="-10" dirty="0"/>
              <a:t>ARQ</a:t>
            </a:r>
          </a:p>
        </p:txBody>
      </p:sp>
      <p:sp>
        <p:nvSpPr>
          <p:cNvPr id="3" name="object 3"/>
          <p:cNvSpPr txBox="1"/>
          <p:nvPr/>
        </p:nvSpPr>
        <p:spPr>
          <a:xfrm>
            <a:off x="536244" y="852042"/>
            <a:ext cx="8076565" cy="1489075"/>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60" dirty="0">
                <a:latin typeface="Calibri"/>
                <a:cs typeface="Calibri"/>
              </a:rPr>
              <a:t>Now, </a:t>
            </a:r>
            <a:r>
              <a:rPr sz="2400" spc="-5" dirty="0">
                <a:latin typeface="Calibri"/>
                <a:cs typeface="Calibri"/>
              </a:rPr>
              <a:t>the sender will </a:t>
            </a:r>
            <a:r>
              <a:rPr sz="2400" spc="-20" dirty="0">
                <a:latin typeface="Calibri"/>
                <a:cs typeface="Calibri"/>
              </a:rPr>
              <a:t>wait </a:t>
            </a:r>
            <a:r>
              <a:rPr sz="2400" spc="-25" dirty="0">
                <a:latin typeface="Calibri"/>
                <a:cs typeface="Calibri"/>
              </a:rPr>
              <a:t>for </a:t>
            </a:r>
            <a:r>
              <a:rPr sz="2400" dirty="0">
                <a:latin typeface="Calibri"/>
                <a:cs typeface="Calibri"/>
              </a:rPr>
              <a:t>a </a:t>
            </a:r>
            <a:r>
              <a:rPr sz="2400" spc="-10" dirty="0">
                <a:latin typeface="Calibri"/>
                <a:cs typeface="Calibri"/>
              </a:rPr>
              <a:t>certain </a:t>
            </a:r>
            <a:r>
              <a:rPr sz="2400" spc="-5" dirty="0">
                <a:latin typeface="Calibri"/>
                <a:cs typeface="Calibri"/>
              </a:rPr>
              <a:t>period </a:t>
            </a:r>
            <a:r>
              <a:rPr sz="2400" spc="-10" dirty="0">
                <a:latin typeface="Calibri"/>
                <a:cs typeface="Calibri"/>
              </a:rPr>
              <a:t>of </a:t>
            </a:r>
            <a:r>
              <a:rPr sz="2400" dirty="0">
                <a:latin typeface="Calibri"/>
                <a:cs typeface="Calibri"/>
              </a:rPr>
              <a:t>time. </a:t>
            </a:r>
            <a:r>
              <a:rPr sz="2400" spc="-15" dirty="0">
                <a:latin typeface="Calibri"/>
                <a:cs typeface="Calibri"/>
              </a:rPr>
              <a:t>If </a:t>
            </a:r>
            <a:r>
              <a:rPr sz="2400" spc="-5" dirty="0">
                <a:latin typeface="Calibri"/>
                <a:cs typeface="Calibri"/>
              </a:rPr>
              <a:t>the </a:t>
            </a:r>
            <a:r>
              <a:rPr sz="2400" dirty="0">
                <a:latin typeface="Calibri"/>
                <a:cs typeface="Calibri"/>
              </a:rPr>
              <a:t> </a:t>
            </a:r>
            <a:r>
              <a:rPr sz="2400" spc="-5" dirty="0">
                <a:latin typeface="Calibri"/>
                <a:cs typeface="Calibri"/>
              </a:rPr>
              <a:t>acknowledgement </a:t>
            </a:r>
            <a:r>
              <a:rPr sz="2400" spc="-10" dirty="0">
                <a:latin typeface="Calibri"/>
                <a:cs typeface="Calibri"/>
              </a:rPr>
              <a:t>of </a:t>
            </a:r>
            <a:r>
              <a:rPr sz="2400" spc="-15" dirty="0">
                <a:latin typeface="Calibri"/>
                <a:cs typeface="Calibri"/>
              </a:rPr>
              <a:t>frame </a:t>
            </a:r>
            <a:r>
              <a:rPr sz="2400" dirty="0">
                <a:latin typeface="Calibri"/>
                <a:cs typeface="Calibri"/>
              </a:rPr>
              <a:t>2 is </a:t>
            </a:r>
            <a:r>
              <a:rPr sz="2400" spc="-5" dirty="0">
                <a:latin typeface="Calibri"/>
                <a:cs typeface="Calibri"/>
              </a:rPr>
              <a:t>not received, </a:t>
            </a:r>
            <a:r>
              <a:rPr sz="2400" spc="-15" dirty="0">
                <a:latin typeface="Calibri"/>
                <a:cs typeface="Calibri"/>
              </a:rPr>
              <a:t>it </a:t>
            </a:r>
            <a:r>
              <a:rPr sz="2400" spc="-10" dirty="0">
                <a:latin typeface="Calibri"/>
                <a:cs typeface="Calibri"/>
              </a:rPr>
              <a:t>will </a:t>
            </a:r>
            <a:r>
              <a:rPr sz="2400" spc="-15" dirty="0">
                <a:latin typeface="Calibri"/>
                <a:cs typeface="Calibri"/>
              </a:rPr>
              <a:t>go </a:t>
            </a:r>
            <a:r>
              <a:rPr sz="2400" dirty="0">
                <a:latin typeface="Calibri"/>
                <a:cs typeface="Calibri"/>
              </a:rPr>
              <a:t>back </a:t>
            </a:r>
            <a:r>
              <a:rPr sz="2400" spc="-15" dirty="0">
                <a:latin typeface="Calibri"/>
                <a:cs typeface="Calibri"/>
              </a:rPr>
              <a:t>to </a:t>
            </a:r>
            <a:r>
              <a:rPr sz="2400" spc="-10" dirty="0">
                <a:latin typeface="Calibri"/>
                <a:cs typeface="Calibri"/>
              </a:rPr>
              <a:t> </a:t>
            </a:r>
            <a:r>
              <a:rPr sz="2400" dirty="0">
                <a:latin typeface="Calibri"/>
                <a:cs typeface="Calibri"/>
              </a:rPr>
              <a:t>2,</a:t>
            </a:r>
            <a:r>
              <a:rPr sz="2400" spc="175" dirty="0">
                <a:latin typeface="Calibri"/>
                <a:cs typeface="Calibri"/>
              </a:rPr>
              <a:t> </a:t>
            </a:r>
            <a:r>
              <a:rPr sz="2400" spc="5" dirty="0">
                <a:latin typeface="Calibri"/>
                <a:cs typeface="Calibri"/>
              </a:rPr>
              <a:t>and</a:t>
            </a:r>
            <a:r>
              <a:rPr sz="2400" spc="185" dirty="0">
                <a:latin typeface="Calibri"/>
                <a:cs typeface="Calibri"/>
              </a:rPr>
              <a:t> </a:t>
            </a:r>
            <a:r>
              <a:rPr sz="2400" spc="-20" dirty="0">
                <a:latin typeface="Calibri"/>
                <a:cs typeface="Calibri"/>
              </a:rPr>
              <a:t>whatever</a:t>
            </a:r>
            <a:r>
              <a:rPr sz="2400" spc="185" dirty="0">
                <a:latin typeface="Calibri"/>
                <a:cs typeface="Calibri"/>
              </a:rPr>
              <a:t> </a:t>
            </a:r>
            <a:r>
              <a:rPr sz="2400" spc="5" dirty="0">
                <a:latin typeface="Calibri"/>
                <a:cs typeface="Calibri"/>
              </a:rPr>
              <a:t>the</a:t>
            </a:r>
            <a:r>
              <a:rPr sz="2400" spc="155" dirty="0">
                <a:latin typeface="Calibri"/>
                <a:cs typeface="Calibri"/>
              </a:rPr>
              <a:t> </a:t>
            </a:r>
            <a:r>
              <a:rPr sz="2400" spc="-15" dirty="0">
                <a:latin typeface="Calibri"/>
                <a:cs typeface="Calibri"/>
              </a:rPr>
              <a:t>frames</a:t>
            </a:r>
            <a:r>
              <a:rPr sz="2400" spc="210" dirty="0">
                <a:latin typeface="Calibri"/>
                <a:cs typeface="Calibri"/>
              </a:rPr>
              <a:t> </a:t>
            </a:r>
            <a:r>
              <a:rPr sz="2400" spc="-20" dirty="0">
                <a:latin typeface="Calibri"/>
                <a:cs typeface="Calibri"/>
              </a:rPr>
              <a:t>are</a:t>
            </a:r>
            <a:r>
              <a:rPr sz="2400" spc="190" dirty="0">
                <a:latin typeface="Calibri"/>
                <a:cs typeface="Calibri"/>
              </a:rPr>
              <a:t> </a:t>
            </a:r>
            <a:r>
              <a:rPr sz="2400" spc="-10" dirty="0">
                <a:latin typeface="Calibri"/>
                <a:cs typeface="Calibri"/>
              </a:rPr>
              <a:t>there</a:t>
            </a:r>
            <a:r>
              <a:rPr sz="2400" spc="185" dirty="0">
                <a:latin typeface="Calibri"/>
                <a:cs typeface="Calibri"/>
              </a:rPr>
              <a:t> </a:t>
            </a:r>
            <a:r>
              <a:rPr sz="2400" spc="-15" dirty="0">
                <a:latin typeface="Calibri"/>
                <a:cs typeface="Calibri"/>
              </a:rPr>
              <a:t>in</a:t>
            </a:r>
            <a:r>
              <a:rPr sz="2400" spc="185" dirty="0">
                <a:latin typeface="Calibri"/>
                <a:cs typeface="Calibri"/>
              </a:rPr>
              <a:t> </a:t>
            </a:r>
            <a:r>
              <a:rPr sz="2400" spc="-5" dirty="0">
                <a:latin typeface="Calibri"/>
                <a:cs typeface="Calibri"/>
              </a:rPr>
              <a:t>the</a:t>
            </a:r>
            <a:r>
              <a:rPr sz="2400" spc="185" dirty="0">
                <a:latin typeface="Calibri"/>
                <a:cs typeface="Calibri"/>
              </a:rPr>
              <a:t> </a:t>
            </a:r>
            <a:r>
              <a:rPr sz="2400" spc="-5" dirty="0">
                <a:latin typeface="Calibri"/>
                <a:cs typeface="Calibri"/>
              </a:rPr>
              <a:t>current</a:t>
            </a:r>
            <a:r>
              <a:rPr sz="2400" spc="175" dirty="0">
                <a:latin typeface="Calibri"/>
                <a:cs typeface="Calibri"/>
              </a:rPr>
              <a:t> </a:t>
            </a:r>
            <a:r>
              <a:rPr sz="2400" spc="-40" dirty="0">
                <a:latin typeface="Calibri"/>
                <a:cs typeface="Calibri"/>
              </a:rPr>
              <a:t>window, </a:t>
            </a:r>
            <a:r>
              <a:rPr sz="2400" spc="-530" dirty="0">
                <a:latin typeface="Calibri"/>
                <a:cs typeface="Calibri"/>
              </a:rPr>
              <a:t> </a:t>
            </a:r>
            <a:r>
              <a:rPr sz="2400" dirty="0">
                <a:latin typeface="Calibri"/>
                <a:cs typeface="Calibri"/>
              </a:rPr>
              <a:t>it</a:t>
            </a:r>
            <a:r>
              <a:rPr sz="2400" spc="-10" dirty="0">
                <a:latin typeface="Calibri"/>
                <a:cs typeface="Calibri"/>
              </a:rPr>
              <a:t> </a:t>
            </a:r>
            <a:r>
              <a:rPr sz="2400" spc="-5" dirty="0">
                <a:latin typeface="Calibri"/>
                <a:cs typeface="Calibri"/>
              </a:rPr>
              <a:t>will</a:t>
            </a:r>
            <a:r>
              <a:rPr sz="2400" spc="-15" dirty="0">
                <a:latin typeface="Calibri"/>
                <a:cs typeface="Calibri"/>
              </a:rPr>
              <a:t> </a:t>
            </a:r>
            <a:r>
              <a:rPr sz="2400" spc="-10" dirty="0">
                <a:latin typeface="Calibri"/>
                <a:cs typeface="Calibri"/>
              </a:rPr>
              <a:t>retransmit</a:t>
            </a:r>
            <a:r>
              <a:rPr sz="2400" spc="-55" dirty="0">
                <a:latin typeface="Calibri"/>
                <a:cs typeface="Calibri"/>
              </a:rPr>
              <a:t> </a:t>
            </a:r>
            <a:r>
              <a:rPr sz="2400" dirty="0">
                <a:latin typeface="Calibri"/>
                <a:cs typeface="Calibri"/>
              </a:rPr>
              <a:t>all</a:t>
            </a:r>
            <a:r>
              <a:rPr sz="2400" spc="-10" dirty="0">
                <a:latin typeface="Calibri"/>
                <a:cs typeface="Calibri"/>
              </a:rPr>
              <a:t> </a:t>
            </a:r>
            <a:r>
              <a:rPr sz="2400" dirty="0">
                <a:latin typeface="Calibri"/>
                <a:cs typeface="Calibri"/>
              </a:rPr>
              <a:t>of</a:t>
            </a:r>
            <a:r>
              <a:rPr sz="2400" spc="-5" dirty="0">
                <a:latin typeface="Calibri"/>
                <a:cs typeface="Calibri"/>
              </a:rPr>
              <a:t> </a:t>
            </a:r>
            <a:r>
              <a:rPr sz="2400" dirty="0">
                <a:latin typeface="Calibri"/>
                <a:cs typeface="Calibri"/>
              </a:rPr>
              <a:t>them</a:t>
            </a:r>
            <a:r>
              <a:rPr sz="2400" spc="-30" dirty="0">
                <a:latin typeface="Calibri"/>
                <a:cs typeface="Calibri"/>
              </a:rPr>
              <a:t> </a:t>
            </a:r>
            <a:r>
              <a:rPr sz="2400" spc="-5" dirty="0">
                <a:latin typeface="Calibri"/>
                <a:cs typeface="Calibri"/>
              </a:rPr>
              <a:t>(2,</a:t>
            </a:r>
            <a:r>
              <a:rPr sz="2400" spc="-15" dirty="0">
                <a:latin typeface="Calibri"/>
                <a:cs typeface="Calibri"/>
              </a:rPr>
              <a:t> </a:t>
            </a:r>
            <a:r>
              <a:rPr sz="2400" dirty="0">
                <a:latin typeface="Calibri"/>
                <a:cs typeface="Calibri"/>
              </a:rPr>
              <a:t>3,</a:t>
            </a:r>
            <a:r>
              <a:rPr sz="2400" spc="-15" dirty="0">
                <a:latin typeface="Calibri"/>
                <a:cs typeface="Calibri"/>
              </a:rPr>
              <a:t> </a:t>
            </a:r>
            <a:r>
              <a:rPr sz="2400" dirty="0">
                <a:latin typeface="Calibri"/>
                <a:cs typeface="Calibri"/>
              </a:rPr>
              <a:t>4,</a:t>
            </a:r>
            <a:r>
              <a:rPr sz="2400" spc="-15" dirty="0">
                <a:latin typeface="Calibri"/>
                <a:cs typeface="Calibri"/>
              </a:rPr>
              <a:t> </a:t>
            </a:r>
            <a:r>
              <a:rPr sz="2400" spc="-5" dirty="0">
                <a:latin typeface="Calibri"/>
                <a:cs typeface="Calibri"/>
              </a:rPr>
              <a:t>5).</a:t>
            </a:r>
            <a:endParaRPr sz="2400">
              <a:latin typeface="Calibri"/>
              <a:cs typeface="Calibri"/>
            </a:endParaRPr>
          </a:p>
        </p:txBody>
      </p:sp>
      <p:pic>
        <p:nvPicPr>
          <p:cNvPr id="4" name="object 4"/>
          <p:cNvPicPr/>
          <p:nvPr/>
        </p:nvPicPr>
        <p:blipFill>
          <a:blip r:embed="rId2" cstate="print"/>
          <a:stretch>
            <a:fillRect/>
          </a:stretch>
        </p:blipFill>
        <p:spPr>
          <a:xfrm>
            <a:off x="1060330" y="2697328"/>
            <a:ext cx="6968101" cy="3599869"/>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685">
              <a:lnSpc>
                <a:spcPct val="100000"/>
              </a:lnSpc>
              <a:spcBef>
                <a:spcPts val="95"/>
              </a:spcBef>
            </a:pPr>
            <a:r>
              <a:rPr spc="-5" dirty="0"/>
              <a:t>Selective</a:t>
            </a:r>
            <a:r>
              <a:rPr spc="-30" dirty="0"/>
              <a:t> </a:t>
            </a:r>
            <a:r>
              <a:rPr spc="-20" dirty="0"/>
              <a:t>Repeat</a:t>
            </a:r>
            <a:r>
              <a:rPr spc="-5" dirty="0"/>
              <a:t> </a:t>
            </a:r>
            <a:r>
              <a:rPr spc="-10" dirty="0"/>
              <a:t>ARQ</a:t>
            </a:r>
          </a:p>
        </p:txBody>
      </p:sp>
      <p:sp>
        <p:nvSpPr>
          <p:cNvPr id="3" name="object 3"/>
          <p:cNvSpPr txBox="1"/>
          <p:nvPr/>
        </p:nvSpPr>
        <p:spPr>
          <a:xfrm>
            <a:off x="536244" y="996442"/>
            <a:ext cx="123825" cy="361950"/>
          </a:xfrm>
          <a:prstGeom prst="rect">
            <a:avLst/>
          </a:prstGeom>
        </p:spPr>
        <p:txBody>
          <a:bodyPr vert="horz" wrap="square" lIns="0" tIns="13335" rIns="0" bIns="0" rtlCol="0">
            <a:spAutoFit/>
          </a:bodyPr>
          <a:lstStyle/>
          <a:p>
            <a:pPr marL="12700">
              <a:lnSpc>
                <a:spcPct val="100000"/>
              </a:lnSpc>
              <a:spcBef>
                <a:spcPts val="105"/>
              </a:spcBef>
            </a:pPr>
            <a:r>
              <a:rPr sz="2200" dirty="0">
                <a:latin typeface="Arial MT"/>
                <a:cs typeface="Arial MT"/>
              </a:rPr>
              <a:t>•</a:t>
            </a:r>
            <a:endParaRPr sz="2200">
              <a:latin typeface="Arial MT"/>
              <a:cs typeface="Arial MT"/>
            </a:endParaRPr>
          </a:p>
        </p:txBody>
      </p:sp>
      <p:sp>
        <p:nvSpPr>
          <p:cNvPr id="4" name="object 4"/>
          <p:cNvSpPr txBox="1"/>
          <p:nvPr/>
        </p:nvSpPr>
        <p:spPr>
          <a:xfrm>
            <a:off x="880668" y="996442"/>
            <a:ext cx="7729855" cy="361950"/>
          </a:xfrm>
          <a:prstGeom prst="rect">
            <a:avLst/>
          </a:prstGeom>
        </p:spPr>
        <p:txBody>
          <a:bodyPr vert="horz" wrap="square" lIns="0" tIns="13335" rIns="0" bIns="0" rtlCol="0">
            <a:spAutoFit/>
          </a:bodyPr>
          <a:lstStyle/>
          <a:p>
            <a:pPr marL="12700">
              <a:lnSpc>
                <a:spcPct val="100000"/>
              </a:lnSpc>
              <a:spcBef>
                <a:spcPts val="105"/>
              </a:spcBef>
              <a:tabLst>
                <a:tab pos="1253490" algn="l"/>
                <a:tab pos="2229485" algn="l"/>
                <a:tab pos="3479165" algn="l"/>
                <a:tab pos="4164965" algn="l"/>
                <a:tab pos="5162550" algn="l"/>
                <a:tab pos="5634990" algn="l"/>
                <a:tab pos="6900545" algn="l"/>
              </a:tabLst>
            </a:pPr>
            <a:r>
              <a:rPr sz="2200" spc="-5" dirty="0">
                <a:latin typeface="Calibri"/>
                <a:cs typeface="Calibri"/>
              </a:rPr>
              <a:t>Selective	</a:t>
            </a:r>
            <a:r>
              <a:rPr sz="2200" spc="-10" dirty="0">
                <a:latin typeface="Calibri"/>
                <a:cs typeface="Calibri"/>
              </a:rPr>
              <a:t>repeat	</a:t>
            </a:r>
            <a:r>
              <a:rPr sz="2200" spc="-15" dirty="0">
                <a:latin typeface="Calibri"/>
                <a:cs typeface="Calibri"/>
              </a:rPr>
              <a:t>protocol,	</a:t>
            </a:r>
            <a:r>
              <a:rPr sz="2200" spc="-5" dirty="0">
                <a:latin typeface="Calibri"/>
                <a:cs typeface="Calibri"/>
              </a:rPr>
              <a:t>also	known	</a:t>
            </a:r>
            <a:r>
              <a:rPr sz="2200" dirty="0">
                <a:latin typeface="Calibri"/>
                <a:cs typeface="Calibri"/>
              </a:rPr>
              <a:t>as	</a:t>
            </a:r>
            <a:r>
              <a:rPr sz="2200" b="1" spc="-5" dirty="0">
                <a:latin typeface="Calibri"/>
                <a:cs typeface="Calibri"/>
              </a:rPr>
              <a:t>Selective	</a:t>
            </a:r>
            <a:r>
              <a:rPr sz="2200" b="1" spc="-15" dirty="0">
                <a:latin typeface="Calibri"/>
                <a:cs typeface="Calibri"/>
              </a:rPr>
              <a:t>Repeat</a:t>
            </a:r>
            <a:endParaRPr sz="2200">
              <a:latin typeface="Calibri"/>
              <a:cs typeface="Calibri"/>
            </a:endParaRPr>
          </a:p>
        </p:txBody>
      </p:sp>
      <p:sp>
        <p:nvSpPr>
          <p:cNvPr id="5" name="object 5"/>
          <p:cNvSpPr txBox="1">
            <a:spLocks noGrp="1"/>
          </p:cNvSpPr>
          <p:nvPr>
            <p:ph type="body" idx="1"/>
          </p:nvPr>
        </p:nvSpPr>
        <p:spPr>
          <a:prstGeom prst="rect">
            <a:avLst/>
          </a:prstGeom>
        </p:spPr>
        <p:txBody>
          <a:bodyPr vert="horz" wrap="square" lIns="0" tIns="13970" rIns="0" bIns="0" rtlCol="0">
            <a:spAutoFit/>
          </a:bodyPr>
          <a:lstStyle/>
          <a:p>
            <a:pPr marL="356870" algn="just">
              <a:lnSpc>
                <a:spcPct val="100000"/>
              </a:lnSpc>
              <a:spcBef>
                <a:spcPts val="110"/>
              </a:spcBef>
            </a:pPr>
            <a:r>
              <a:rPr b="1" spc="-5" dirty="0">
                <a:latin typeface="Calibri"/>
                <a:cs typeface="Calibri"/>
              </a:rPr>
              <a:t>Automatic</a:t>
            </a:r>
            <a:r>
              <a:rPr b="1" spc="145" dirty="0">
                <a:latin typeface="Calibri"/>
                <a:cs typeface="Calibri"/>
              </a:rPr>
              <a:t> </a:t>
            </a:r>
            <a:r>
              <a:rPr b="1" spc="-10" dirty="0">
                <a:latin typeface="Calibri"/>
                <a:cs typeface="Calibri"/>
              </a:rPr>
              <a:t>Repeat</a:t>
            </a:r>
            <a:r>
              <a:rPr b="1" spc="155" dirty="0">
                <a:latin typeface="Calibri"/>
                <a:cs typeface="Calibri"/>
              </a:rPr>
              <a:t> </a:t>
            </a:r>
            <a:r>
              <a:rPr b="1" spc="-15" dirty="0">
                <a:latin typeface="Calibri"/>
                <a:cs typeface="Calibri"/>
              </a:rPr>
              <a:t>Request</a:t>
            </a:r>
            <a:r>
              <a:rPr b="1" spc="155" dirty="0">
                <a:latin typeface="Calibri"/>
                <a:cs typeface="Calibri"/>
              </a:rPr>
              <a:t> </a:t>
            </a:r>
            <a:r>
              <a:rPr dirty="0"/>
              <a:t>(ARQ),</a:t>
            </a:r>
            <a:r>
              <a:rPr spc="160" dirty="0"/>
              <a:t> </a:t>
            </a:r>
            <a:r>
              <a:rPr dirty="0"/>
              <a:t>is</a:t>
            </a:r>
            <a:r>
              <a:rPr spc="125" dirty="0"/>
              <a:t> </a:t>
            </a:r>
            <a:r>
              <a:rPr spc="5" dirty="0"/>
              <a:t>a</a:t>
            </a:r>
            <a:r>
              <a:rPr spc="145" dirty="0"/>
              <a:t> </a:t>
            </a:r>
            <a:r>
              <a:rPr spc="-15" dirty="0"/>
              <a:t>data</a:t>
            </a:r>
            <a:r>
              <a:rPr spc="125" dirty="0"/>
              <a:t> </a:t>
            </a:r>
            <a:r>
              <a:rPr spc="-5" dirty="0"/>
              <a:t>link</a:t>
            </a:r>
            <a:r>
              <a:rPr spc="155" dirty="0"/>
              <a:t> </a:t>
            </a:r>
            <a:r>
              <a:rPr spc="-20" dirty="0"/>
              <a:t>layer</a:t>
            </a:r>
            <a:r>
              <a:rPr spc="125" dirty="0"/>
              <a:t> </a:t>
            </a:r>
            <a:r>
              <a:rPr spc="-10" dirty="0"/>
              <a:t>protocol</a:t>
            </a:r>
            <a:r>
              <a:rPr spc="150" dirty="0"/>
              <a:t> </a:t>
            </a:r>
            <a:r>
              <a:rPr spc="-15" dirty="0"/>
              <a:t>that</a:t>
            </a:r>
          </a:p>
          <a:p>
            <a:pPr marL="356870" algn="just">
              <a:lnSpc>
                <a:spcPct val="100000"/>
              </a:lnSpc>
            </a:pPr>
            <a:r>
              <a:rPr spc="-5" dirty="0"/>
              <a:t>uses </a:t>
            </a:r>
            <a:r>
              <a:rPr dirty="0"/>
              <a:t>the</a:t>
            </a:r>
            <a:r>
              <a:rPr spc="15" dirty="0"/>
              <a:t> </a:t>
            </a:r>
            <a:r>
              <a:rPr spc="-5" dirty="0"/>
              <a:t>sliding</a:t>
            </a:r>
            <a:r>
              <a:rPr spc="-15" dirty="0"/>
              <a:t> </a:t>
            </a:r>
            <a:r>
              <a:rPr dirty="0"/>
              <a:t>window</a:t>
            </a:r>
            <a:r>
              <a:rPr spc="-30" dirty="0"/>
              <a:t> </a:t>
            </a:r>
            <a:r>
              <a:rPr spc="-5" dirty="0"/>
              <a:t>technique</a:t>
            </a:r>
            <a:r>
              <a:rPr spc="-30" dirty="0"/>
              <a:t> </a:t>
            </a:r>
            <a:r>
              <a:rPr spc="-15" dirty="0"/>
              <a:t>for</a:t>
            </a:r>
            <a:r>
              <a:rPr spc="-10" dirty="0"/>
              <a:t> </a:t>
            </a:r>
            <a:r>
              <a:rPr spc="-5" dirty="0"/>
              <a:t>reliable</a:t>
            </a:r>
            <a:r>
              <a:rPr spc="-10" dirty="0"/>
              <a:t> </a:t>
            </a:r>
            <a:r>
              <a:rPr spc="-15" dirty="0"/>
              <a:t>data </a:t>
            </a:r>
            <a:r>
              <a:rPr spc="-10" dirty="0"/>
              <a:t>frame</a:t>
            </a:r>
            <a:r>
              <a:rPr dirty="0"/>
              <a:t> </a:t>
            </a:r>
            <a:r>
              <a:rPr spc="-20" dirty="0"/>
              <a:t>delivery.</a:t>
            </a:r>
          </a:p>
          <a:p>
            <a:pPr marL="356870" indent="-344805" algn="just">
              <a:lnSpc>
                <a:spcPct val="100000"/>
              </a:lnSpc>
              <a:spcBef>
                <a:spcPts val="530"/>
              </a:spcBef>
              <a:buFont typeface="Arial MT"/>
              <a:buChar char="•"/>
              <a:tabLst>
                <a:tab pos="357505" algn="l"/>
              </a:tabLst>
            </a:pPr>
            <a:r>
              <a:rPr dirty="0"/>
              <a:t>Only</a:t>
            </a:r>
            <a:r>
              <a:rPr spc="180" dirty="0"/>
              <a:t> </a:t>
            </a:r>
            <a:r>
              <a:rPr spc="-5" dirty="0"/>
              <a:t>erroneous</a:t>
            </a:r>
            <a:r>
              <a:rPr spc="150" dirty="0"/>
              <a:t> </a:t>
            </a:r>
            <a:r>
              <a:rPr spc="5" dirty="0"/>
              <a:t>or</a:t>
            </a:r>
            <a:r>
              <a:rPr spc="150" dirty="0"/>
              <a:t> </a:t>
            </a:r>
            <a:r>
              <a:rPr spc="-10" dirty="0"/>
              <a:t>lost</a:t>
            </a:r>
            <a:r>
              <a:rPr spc="175" dirty="0"/>
              <a:t> </a:t>
            </a:r>
            <a:r>
              <a:rPr spc="-10" dirty="0"/>
              <a:t>frames</a:t>
            </a:r>
            <a:r>
              <a:rPr spc="180" dirty="0"/>
              <a:t> </a:t>
            </a:r>
            <a:r>
              <a:rPr spc="-20" dirty="0"/>
              <a:t>are</a:t>
            </a:r>
            <a:r>
              <a:rPr spc="180" dirty="0"/>
              <a:t> </a:t>
            </a:r>
            <a:r>
              <a:rPr spc="-15" dirty="0"/>
              <a:t>retransmitted</a:t>
            </a:r>
            <a:r>
              <a:rPr spc="170" dirty="0"/>
              <a:t> </a:t>
            </a:r>
            <a:r>
              <a:rPr dirty="0"/>
              <a:t>in</a:t>
            </a:r>
            <a:r>
              <a:rPr spc="165" dirty="0"/>
              <a:t> </a:t>
            </a:r>
            <a:r>
              <a:rPr spc="-5" dirty="0"/>
              <a:t>this</a:t>
            </a:r>
            <a:r>
              <a:rPr spc="165" dirty="0"/>
              <a:t> </a:t>
            </a:r>
            <a:r>
              <a:rPr spc="-5" dirty="0"/>
              <a:t>case,</a:t>
            </a:r>
            <a:r>
              <a:rPr spc="150" dirty="0"/>
              <a:t> </a:t>
            </a:r>
            <a:r>
              <a:rPr spc="-5" dirty="0"/>
              <a:t>while</a:t>
            </a:r>
          </a:p>
          <a:p>
            <a:pPr marL="356870" algn="just">
              <a:lnSpc>
                <a:spcPct val="100000"/>
              </a:lnSpc>
            </a:pPr>
            <a:r>
              <a:rPr dirty="0"/>
              <a:t>good</a:t>
            </a:r>
            <a:r>
              <a:rPr spc="-25" dirty="0"/>
              <a:t> </a:t>
            </a:r>
            <a:r>
              <a:rPr spc="-10" dirty="0"/>
              <a:t>frames are</a:t>
            </a:r>
            <a:r>
              <a:rPr spc="-15" dirty="0"/>
              <a:t> </a:t>
            </a:r>
            <a:r>
              <a:rPr spc="-5" dirty="0"/>
              <a:t>received</a:t>
            </a:r>
            <a:r>
              <a:rPr spc="-65" dirty="0"/>
              <a:t> </a:t>
            </a:r>
            <a:r>
              <a:rPr dirty="0"/>
              <a:t>and</a:t>
            </a:r>
            <a:r>
              <a:rPr spc="-10" dirty="0"/>
              <a:t> </a:t>
            </a:r>
            <a:r>
              <a:rPr spc="-15" dirty="0"/>
              <a:t>buffered.</a:t>
            </a:r>
          </a:p>
          <a:p>
            <a:pPr marL="12700" algn="just">
              <a:lnSpc>
                <a:spcPct val="100000"/>
              </a:lnSpc>
              <a:spcBef>
                <a:spcPts val="530"/>
              </a:spcBef>
            </a:pPr>
            <a:r>
              <a:rPr b="1" spc="-15" dirty="0">
                <a:solidFill>
                  <a:srgbClr val="FF0000"/>
                </a:solidFill>
                <a:latin typeface="Calibri"/>
                <a:cs typeface="Calibri"/>
              </a:rPr>
              <a:t>Working</a:t>
            </a:r>
            <a:r>
              <a:rPr b="1" spc="-20" dirty="0">
                <a:solidFill>
                  <a:srgbClr val="FF0000"/>
                </a:solidFill>
                <a:latin typeface="Calibri"/>
                <a:cs typeface="Calibri"/>
              </a:rPr>
              <a:t> </a:t>
            </a:r>
            <a:r>
              <a:rPr b="1" spc="-5" dirty="0">
                <a:solidFill>
                  <a:srgbClr val="FF0000"/>
                </a:solidFill>
                <a:latin typeface="Calibri"/>
                <a:cs typeface="Calibri"/>
              </a:rPr>
              <a:t>of</a:t>
            </a:r>
            <a:r>
              <a:rPr b="1" spc="10" dirty="0">
                <a:solidFill>
                  <a:srgbClr val="FF0000"/>
                </a:solidFill>
                <a:latin typeface="Calibri"/>
                <a:cs typeface="Calibri"/>
              </a:rPr>
              <a:t> </a:t>
            </a:r>
            <a:r>
              <a:rPr b="1" dirty="0">
                <a:solidFill>
                  <a:srgbClr val="FF0000"/>
                </a:solidFill>
                <a:latin typeface="Calibri"/>
                <a:cs typeface="Calibri"/>
              </a:rPr>
              <a:t>Selective</a:t>
            </a:r>
            <a:r>
              <a:rPr b="1" spc="-50" dirty="0">
                <a:solidFill>
                  <a:srgbClr val="FF0000"/>
                </a:solidFill>
                <a:latin typeface="Calibri"/>
                <a:cs typeface="Calibri"/>
              </a:rPr>
              <a:t> </a:t>
            </a:r>
            <a:r>
              <a:rPr b="1" spc="-10" dirty="0">
                <a:solidFill>
                  <a:srgbClr val="FF0000"/>
                </a:solidFill>
                <a:latin typeface="Calibri"/>
                <a:cs typeface="Calibri"/>
              </a:rPr>
              <a:t>Repeat</a:t>
            </a:r>
            <a:r>
              <a:rPr b="1" spc="-15" dirty="0">
                <a:solidFill>
                  <a:srgbClr val="FF0000"/>
                </a:solidFill>
                <a:latin typeface="Calibri"/>
                <a:cs typeface="Calibri"/>
              </a:rPr>
              <a:t> </a:t>
            </a:r>
            <a:r>
              <a:rPr b="1" spc="-5" dirty="0">
                <a:solidFill>
                  <a:srgbClr val="FF0000"/>
                </a:solidFill>
                <a:latin typeface="Calibri"/>
                <a:cs typeface="Calibri"/>
              </a:rPr>
              <a:t>ARQ</a:t>
            </a:r>
          </a:p>
          <a:p>
            <a:pPr marL="356870" marR="5715" indent="-344805" algn="just">
              <a:lnSpc>
                <a:spcPct val="100000"/>
              </a:lnSpc>
              <a:spcBef>
                <a:spcPts val="530"/>
              </a:spcBef>
              <a:buFont typeface="Arial MT"/>
              <a:buChar char="•"/>
              <a:tabLst>
                <a:tab pos="357505" algn="l"/>
              </a:tabLst>
            </a:pPr>
            <a:r>
              <a:rPr dirty="0"/>
              <a:t>In</a:t>
            </a:r>
            <a:r>
              <a:rPr spc="5" dirty="0"/>
              <a:t> </a:t>
            </a:r>
            <a:r>
              <a:rPr spc="-10" dirty="0"/>
              <a:t>Selective</a:t>
            </a:r>
            <a:r>
              <a:rPr spc="-5" dirty="0"/>
              <a:t> </a:t>
            </a:r>
            <a:r>
              <a:rPr spc="-15" dirty="0"/>
              <a:t>Repeat</a:t>
            </a:r>
            <a:r>
              <a:rPr spc="-10" dirty="0"/>
              <a:t> </a:t>
            </a:r>
            <a:r>
              <a:rPr spc="15" dirty="0"/>
              <a:t>ARQ, </a:t>
            </a:r>
            <a:r>
              <a:rPr dirty="0"/>
              <a:t>only</a:t>
            </a:r>
            <a:r>
              <a:rPr spc="5" dirty="0"/>
              <a:t> </a:t>
            </a:r>
            <a:r>
              <a:rPr dirty="0"/>
              <a:t>the</a:t>
            </a:r>
            <a:r>
              <a:rPr spc="5" dirty="0"/>
              <a:t> </a:t>
            </a:r>
            <a:r>
              <a:rPr spc="-5" dirty="0"/>
              <a:t>erroneous</a:t>
            </a:r>
            <a:r>
              <a:rPr dirty="0"/>
              <a:t> </a:t>
            </a:r>
            <a:r>
              <a:rPr spc="-5" dirty="0"/>
              <a:t>or</a:t>
            </a:r>
            <a:r>
              <a:rPr dirty="0"/>
              <a:t> </a:t>
            </a:r>
            <a:r>
              <a:rPr spc="-15" dirty="0"/>
              <a:t>lost</a:t>
            </a:r>
            <a:r>
              <a:rPr spc="-10" dirty="0"/>
              <a:t> frames</a:t>
            </a:r>
            <a:r>
              <a:rPr spc="-5" dirty="0"/>
              <a:t> </a:t>
            </a:r>
            <a:r>
              <a:rPr spc="-10" dirty="0"/>
              <a:t>are </a:t>
            </a:r>
            <a:r>
              <a:rPr spc="-5" dirty="0"/>
              <a:t> </a:t>
            </a:r>
            <a:r>
              <a:rPr spc="-10" dirty="0"/>
              <a:t>retransmitted,</a:t>
            </a:r>
            <a:r>
              <a:rPr spc="-65" dirty="0"/>
              <a:t> </a:t>
            </a:r>
            <a:r>
              <a:rPr dirty="0"/>
              <a:t>while</a:t>
            </a:r>
            <a:r>
              <a:rPr spc="-5" dirty="0"/>
              <a:t> correct</a:t>
            </a:r>
            <a:r>
              <a:rPr spc="-50" dirty="0"/>
              <a:t> </a:t>
            </a:r>
            <a:r>
              <a:rPr spc="-10" dirty="0"/>
              <a:t>frames are </a:t>
            </a:r>
            <a:r>
              <a:rPr spc="-5" dirty="0"/>
              <a:t>received</a:t>
            </a:r>
            <a:r>
              <a:rPr spc="-40" dirty="0"/>
              <a:t> </a:t>
            </a:r>
            <a:r>
              <a:rPr dirty="0"/>
              <a:t>and</a:t>
            </a:r>
            <a:r>
              <a:rPr spc="-30" dirty="0"/>
              <a:t> </a:t>
            </a:r>
            <a:r>
              <a:rPr spc="-15" dirty="0"/>
              <a:t>buffered.</a:t>
            </a:r>
          </a:p>
          <a:p>
            <a:pPr marL="356870" marR="5080" indent="-344805" algn="just">
              <a:lnSpc>
                <a:spcPct val="100000"/>
              </a:lnSpc>
              <a:spcBef>
                <a:spcPts val="530"/>
              </a:spcBef>
              <a:buFont typeface="Arial MT"/>
              <a:buChar char="•"/>
              <a:tabLst>
                <a:tab pos="357505" algn="l"/>
              </a:tabLst>
            </a:pPr>
            <a:r>
              <a:rPr dirty="0"/>
              <a:t>While </a:t>
            </a:r>
            <a:r>
              <a:rPr spc="-15" dirty="0"/>
              <a:t>keeping track </a:t>
            </a:r>
            <a:r>
              <a:rPr spc="5" dirty="0"/>
              <a:t>of </a:t>
            </a:r>
            <a:r>
              <a:rPr spc="-5" dirty="0"/>
              <a:t>sequence </a:t>
            </a:r>
            <a:r>
              <a:rPr spc="-10" dirty="0"/>
              <a:t>numbers, </a:t>
            </a:r>
            <a:r>
              <a:rPr dirty="0"/>
              <a:t>the </a:t>
            </a:r>
            <a:r>
              <a:rPr spc="-15" dirty="0"/>
              <a:t>receiver </a:t>
            </a:r>
            <a:r>
              <a:rPr spc="-20" dirty="0"/>
              <a:t>buffers </a:t>
            </a:r>
            <a:r>
              <a:rPr spc="-10" dirty="0"/>
              <a:t>the </a:t>
            </a:r>
            <a:r>
              <a:rPr spc="-5" dirty="0"/>
              <a:t> </a:t>
            </a:r>
            <a:r>
              <a:rPr spc="-10" dirty="0"/>
              <a:t>frames </a:t>
            </a:r>
            <a:r>
              <a:rPr dirty="0"/>
              <a:t>in </a:t>
            </a:r>
            <a:r>
              <a:rPr spc="5" dirty="0"/>
              <a:t>memory </a:t>
            </a:r>
            <a:r>
              <a:rPr dirty="0"/>
              <a:t>and </a:t>
            </a:r>
            <a:r>
              <a:rPr spc="-10" dirty="0"/>
              <a:t>sends</a:t>
            </a:r>
            <a:r>
              <a:rPr spc="475" dirty="0"/>
              <a:t> </a:t>
            </a:r>
            <a:r>
              <a:rPr b="1" spc="-5" dirty="0">
                <a:latin typeface="Calibri"/>
                <a:cs typeface="Calibri"/>
              </a:rPr>
              <a:t>NACK </a:t>
            </a:r>
            <a:r>
              <a:rPr spc="-15" dirty="0"/>
              <a:t>(negative</a:t>
            </a:r>
            <a:r>
              <a:rPr spc="465" dirty="0"/>
              <a:t> </a:t>
            </a:r>
            <a:r>
              <a:rPr spc="-10" dirty="0"/>
              <a:t>acknowledgement) </a:t>
            </a:r>
            <a:r>
              <a:rPr spc="-5" dirty="0"/>
              <a:t> </a:t>
            </a:r>
            <a:r>
              <a:rPr spc="-15" dirty="0"/>
              <a:t>for</a:t>
            </a:r>
            <a:r>
              <a:rPr spc="-25" dirty="0"/>
              <a:t> </a:t>
            </a:r>
            <a:r>
              <a:rPr dirty="0"/>
              <a:t>only</a:t>
            </a:r>
            <a:r>
              <a:rPr spc="-10" dirty="0"/>
              <a:t> </a:t>
            </a:r>
            <a:r>
              <a:rPr dirty="0"/>
              <a:t>the</a:t>
            </a:r>
            <a:r>
              <a:rPr spc="-20" dirty="0"/>
              <a:t> </a:t>
            </a:r>
            <a:r>
              <a:rPr dirty="0"/>
              <a:t>missing</a:t>
            </a:r>
            <a:r>
              <a:rPr spc="-25" dirty="0"/>
              <a:t> </a:t>
            </a:r>
            <a:r>
              <a:rPr spc="5" dirty="0"/>
              <a:t>or</a:t>
            </a:r>
            <a:r>
              <a:rPr spc="-20" dirty="0"/>
              <a:t> </a:t>
            </a:r>
            <a:r>
              <a:rPr spc="-5" dirty="0"/>
              <a:t>damaged</a:t>
            </a:r>
            <a:r>
              <a:rPr spc="-20" dirty="0"/>
              <a:t> </a:t>
            </a:r>
            <a:r>
              <a:rPr spc="-5" dirty="0"/>
              <a:t>frame.</a:t>
            </a:r>
          </a:p>
          <a:p>
            <a:pPr marL="356870" indent="-344805" algn="just">
              <a:lnSpc>
                <a:spcPct val="100000"/>
              </a:lnSpc>
              <a:spcBef>
                <a:spcPts val="535"/>
              </a:spcBef>
              <a:buFont typeface="Arial MT"/>
              <a:buChar char="•"/>
              <a:tabLst>
                <a:tab pos="357505" algn="l"/>
              </a:tabLst>
            </a:pPr>
            <a:r>
              <a:rPr dirty="0"/>
              <a:t>The  </a:t>
            </a:r>
            <a:r>
              <a:rPr spc="5" dirty="0"/>
              <a:t> </a:t>
            </a:r>
            <a:r>
              <a:rPr spc="-5" dirty="0"/>
              <a:t>sender</a:t>
            </a:r>
            <a:r>
              <a:rPr spc="1005" dirty="0"/>
              <a:t> </a:t>
            </a:r>
            <a:r>
              <a:rPr spc="-5" dirty="0"/>
              <a:t>will</a:t>
            </a:r>
            <a:r>
              <a:rPr spc="990" dirty="0"/>
              <a:t> </a:t>
            </a:r>
            <a:r>
              <a:rPr spc="-10" dirty="0"/>
              <a:t>send/retransmit</a:t>
            </a:r>
            <a:r>
              <a:rPr spc="985" dirty="0"/>
              <a:t> </a:t>
            </a:r>
            <a:r>
              <a:rPr dirty="0"/>
              <a:t>the   </a:t>
            </a:r>
            <a:r>
              <a:rPr spc="-20" dirty="0"/>
              <a:t>packet</a:t>
            </a:r>
            <a:r>
              <a:rPr spc="994" dirty="0"/>
              <a:t> </a:t>
            </a:r>
            <a:r>
              <a:rPr spc="-15" dirty="0"/>
              <a:t>for</a:t>
            </a:r>
            <a:r>
              <a:rPr spc="965" dirty="0"/>
              <a:t> </a:t>
            </a:r>
            <a:r>
              <a:rPr dirty="0"/>
              <a:t>which</a:t>
            </a:r>
            <a:r>
              <a:rPr spc="990" dirty="0"/>
              <a:t> </a:t>
            </a:r>
            <a:r>
              <a:rPr spc="-10" dirty="0"/>
              <a:t>NACK</a:t>
            </a:r>
          </a:p>
          <a:p>
            <a:pPr marL="356870" algn="just">
              <a:lnSpc>
                <a:spcPct val="100000"/>
              </a:lnSpc>
            </a:pPr>
            <a:r>
              <a:rPr spc="-15" dirty="0"/>
              <a:t>(negative</a:t>
            </a:r>
            <a:r>
              <a:rPr spc="-40" dirty="0"/>
              <a:t> </a:t>
            </a:r>
            <a:r>
              <a:rPr dirty="0"/>
              <a:t>acknowledgement)</a:t>
            </a:r>
            <a:r>
              <a:rPr spc="-80" dirty="0"/>
              <a:t> </a:t>
            </a:r>
            <a:r>
              <a:rPr dirty="0"/>
              <a:t>is</a:t>
            </a:r>
            <a:r>
              <a:rPr spc="5" dirty="0"/>
              <a:t> </a:t>
            </a:r>
            <a:r>
              <a:rPr spc="-5" dirty="0"/>
              <a:t>received.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685">
              <a:lnSpc>
                <a:spcPct val="100000"/>
              </a:lnSpc>
              <a:spcBef>
                <a:spcPts val="95"/>
              </a:spcBef>
            </a:pPr>
            <a:r>
              <a:rPr spc="-5" dirty="0"/>
              <a:t>Selective</a:t>
            </a:r>
            <a:r>
              <a:rPr spc="-30" dirty="0"/>
              <a:t> </a:t>
            </a:r>
            <a:r>
              <a:rPr spc="-20" dirty="0"/>
              <a:t>Repeat</a:t>
            </a:r>
            <a:r>
              <a:rPr spc="-5" dirty="0"/>
              <a:t> </a:t>
            </a:r>
            <a:r>
              <a:rPr spc="-10" dirty="0"/>
              <a:t>ARQ</a:t>
            </a:r>
          </a:p>
        </p:txBody>
      </p:sp>
      <p:sp>
        <p:nvSpPr>
          <p:cNvPr id="3" name="object 3"/>
          <p:cNvSpPr txBox="1"/>
          <p:nvPr/>
        </p:nvSpPr>
        <p:spPr>
          <a:xfrm>
            <a:off x="536244" y="923667"/>
            <a:ext cx="8079105" cy="2367280"/>
          </a:xfrm>
          <a:prstGeom prst="rect">
            <a:avLst/>
          </a:prstGeom>
        </p:spPr>
        <p:txBody>
          <a:bodyPr vert="horz" wrap="square" lIns="0" tIns="85090" rIns="0" bIns="0" rtlCol="0">
            <a:spAutoFit/>
          </a:bodyPr>
          <a:lstStyle/>
          <a:p>
            <a:pPr marL="12700" algn="just">
              <a:lnSpc>
                <a:spcPct val="100000"/>
              </a:lnSpc>
              <a:spcBef>
                <a:spcPts val="670"/>
              </a:spcBef>
            </a:pPr>
            <a:r>
              <a:rPr sz="2400" dirty="0">
                <a:latin typeface="Calibri"/>
                <a:cs typeface="Calibri"/>
              </a:rPr>
              <a:t>An</a:t>
            </a:r>
            <a:r>
              <a:rPr sz="2400" spc="-5" dirty="0">
                <a:latin typeface="Calibri"/>
                <a:cs typeface="Calibri"/>
              </a:rPr>
              <a:t> </a:t>
            </a:r>
            <a:r>
              <a:rPr sz="2400" spc="-15" dirty="0">
                <a:latin typeface="Calibri"/>
                <a:cs typeface="Calibri"/>
              </a:rPr>
              <a:t>example</a:t>
            </a:r>
            <a:r>
              <a:rPr sz="2400" spc="-10" dirty="0">
                <a:latin typeface="Calibri"/>
                <a:cs typeface="Calibri"/>
              </a:rPr>
              <a:t> to understand</a:t>
            </a:r>
            <a:r>
              <a:rPr sz="2400" spc="-80" dirty="0">
                <a:latin typeface="Calibri"/>
                <a:cs typeface="Calibri"/>
              </a:rPr>
              <a:t> </a:t>
            </a:r>
            <a:r>
              <a:rPr sz="2400" dirty="0">
                <a:latin typeface="Calibri"/>
                <a:cs typeface="Calibri"/>
              </a:rPr>
              <a:t>the</a:t>
            </a:r>
            <a:r>
              <a:rPr sz="2400" spc="-35" dirty="0">
                <a:latin typeface="Calibri"/>
                <a:cs typeface="Calibri"/>
              </a:rPr>
              <a:t> </a:t>
            </a:r>
            <a:r>
              <a:rPr sz="2400" spc="-15" dirty="0">
                <a:latin typeface="Calibri"/>
                <a:cs typeface="Calibri"/>
              </a:rPr>
              <a:t>protocol:</a:t>
            </a:r>
            <a:endParaRPr sz="2400">
              <a:latin typeface="Calibri"/>
              <a:cs typeface="Calibri"/>
            </a:endParaRPr>
          </a:p>
          <a:p>
            <a:pPr marL="356870" marR="5080" indent="-344805" algn="just">
              <a:lnSpc>
                <a:spcPct val="100000"/>
              </a:lnSpc>
              <a:spcBef>
                <a:spcPts val="580"/>
              </a:spcBef>
              <a:buFont typeface="Arial MT"/>
              <a:buChar char="•"/>
              <a:tabLst>
                <a:tab pos="357505" algn="l"/>
              </a:tabLst>
            </a:pPr>
            <a:r>
              <a:rPr sz="2400" spc="-5" dirty="0">
                <a:latin typeface="Calibri"/>
                <a:cs typeface="Calibri"/>
              </a:rPr>
              <a:t>Suppose </a:t>
            </a:r>
            <a:r>
              <a:rPr sz="2400" spc="-10" dirty="0">
                <a:latin typeface="Calibri"/>
                <a:cs typeface="Calibri"/>
              </a:rPr>
              <a:t>there </a:t>
            </a:r>
            <a:r>
              <a:rPr sz="2400" dirty="0">
                <a:latin typeface="Calibri"/>
                <a:cs typeface="Calibri"/>
              </a:rPr>
              <a:t>is a </a:t>
            </a:r>
            <a:r>
              <a:rPr sz="2400" spc="-10" dirty="0">
                <a:latin typeface="Calibri"/>
                <a:cs typeface="Calibri"/>
              </a:rPr>
              <a:t>sender </a:t>
            </a:r>
            <a:r>
              <a:rPr sz="2400" dirty="0">
                <a:latin typeface="Calibri"/>
                <a:cs typeface="Calibri"/>
              </a:rPr>
              <a:t>and a </a:t>
            </a:r>
            <a:r>
              <a:rPr sz="2400" spc="-35" dirty="0">
                <a:latin typeface="Calibri"/>
                <a:cs typeface="Calibri"/>
              </a:rPr>
              <a:t>receiver. </a:t>
            </a:r>
            <a:r>
              <a:rPr sz="2400" spc="-10" dirty="0">
                <a:latin typeface="Calibri"/>
                <a:cs typeface="Calibri"/>
              </a:rPr>
              <a:t>There </a:t>
            </a:r>
            <a:r>
              <a:rPr sz="2400" spc="-25" dirty="0">
                <a:latin typeface="Calibri"/>
                <a:cs typeface="Calibri"/>
              </a:rPr>
              <a:t>are </a:t>
            </a:r>
            <a:r>
              <a:rPr sz="2400" dirty="0">
                <a:latin typeface="Calibri"/>
                <a:cs typeface="Calibri"/>
              </a:rPr>
              <a:t>11 </a:t>
            </a:r>
            <a:r>
              <a:rPr sz="2400" spc="-10" dirty="0">
                <a:latin typeface="Calibri"/>
                <a:cs typeface="Calibri"/>
              </a:rPr>
              <a:t>frames </a:t>
            </a:r>
            <a:r>
              <a:rPr sz="2400" spc="-5" dirty="0">
                <a:latin typeface="Calibri"/>
                <a:cs typeface="Calibri"/>
              </a:rPr>
              <a:t> </a:t>
            </a:r>
            <a:r>
              <a:rPr sz="2400" spc="-10" dirty="0">
                <a:latin typeface="Calibri"/>
                <a:cs typeface="Calibri"/>
              </a:rPr>
              <a:t>to</a:t>
            </a:r>
            <a:r>
              <a:rPr sz="2400" spc="-5" dirty="0">
                <a:latin typeface="Calibri"/>
                <a:cs typeface="Calibri"/>
              </a:rPr>
              <a:t> </a:t>
            </a:r>
            <a:r>
              <a:rPr sz="2400" spc="5" dirty="0">
                <a:latin typeface="Calibri"/>
                <a:cs typeface="Calibri"/>
              </a:rPr>
              <a:t>be</a:t>
            </a:r>
            <a:r>
              <a:rPr sz="2400" spc="10" dirty="0">
                <a:latin typeface="Calibri"/>
                <a:cs typeface="Calibri"/>
              </a:rPr>
              <a:t> </a:t>
            </a:r>
            <a:r>
              <a:rPr sz="2400" spc="-10" dirty="0">
                <a:latin typeface="Calibri"/>
                <a:cs typeface="Calibri"/>
              </a:rPr>
              <a:t>sent,</a:t>
            </a:r>
            <a:r>
              <a:rPr sz="2400" spc="-5" dirty="0">
                <a:latin typeface="Calibri"/>
                <a:cs typeface="Calibri"/>
              </a:rPr>
              <a:t> and</a:t>
            </a:r>
            <a:r>
              <a:rPr sz="2400" dirty="0">
                <a:latin typeface="Calibri"/>
                <a:cs typeface="Calibri"/>
              </a:rPr>
              <a:t> </a:t>
            </a:r>
            <a:r>
              <a:rPr sz="2400" spc="5" dirty="0">
                <a:latin typeface="Calibri"/>
                <a:cs typeface="Calibri"/>
              </a:rPr>
              <a:t>the</a:t>
            </a:r>
            <a:r>
              <a:rPr sz="2400" spc="10" dirty="0">
                <a:latin typeface="Calibri"/>
                <a:cs typeface="Calibri"/>
              </a:rPr>
              <a:t> </a:t>
            </a:r>
            <a:r>
              <a:rPr sz="2400" spc="-10" dirty="0">
                <a:latin typeface="Calibri"/>
                <a:cs typeface="Calibri"/>
              </a:rPr>
              <a:t>frames</a:t>
            </a:r>
            <a:r>
              <a:rPr sz="2400" spc="-5" dirty="0">
                <a:latin typeface="Calibri"/>
                <a:cs typeface="Calibri"/>
              </a:rPr>
              <a:t> </a:t>
            </a:r>
            <a:r>
              <a:rPr sz="2400" spc="-10" dirty="0">
                <a:latin typeface="Calibri"/>
                <a:cs typeface="Calibri"/>
              </a:rPr>
              <a:t>are</a:t>
            </a:r>
            <a:r>
              <a:rPr sz="2400" spc="-5" dirty="0">
                <a:latin typeface="Calibri"/>
                <a:cs typeface="Calibri"/>
              </a:rPr>
              <a:t> </a:t>
            </a:r>
            <a:r>
              <a:rPr sz="2400" spc="-10" dirty="0">
                <a:latin typeface="Calibri"/>
                <a:cs typeface="Calibri"/>
              </a:rPr>
              <a:t>numbered</a:t>
            </a:r>
            <a:r>
              <a:rPr sz="2400" spc="-5" dirty="0">
                <a:latin typeface="Calibri"/>
                <a:cs typeface="Calibri"/>
              </a:rPr>
              <a:t> </a:t>
            </a:r>
            <a:r>
              <a:rPr sz="2400" dirty="0">
                <a:latin typeface="Calibri"/>
                <a:cs typeface="Calibri"/>
              </a:rPr>
              <a:t>as </a:t>
            </a:r>
            <a:r>
              <a:rPr sz="2400" spc="5" dirty="0">
                <a:latin typeface="Calibri"/>
                <a:cs typeface="Calibri"/>
              </a:rPr>
              <a:t> </a:t>
            </a:r>
            <a:r>
              <a:rPr sz="2400" spc="-5" dirty="0">
                <a:latin typeface="Calibri"/>
                <a:cs typeface="Calibri"/>
              </a:rPr>
              <a:t>0,1,2,3,4,5,6,7,8,9,10. </a:t>
            </a:r>
            <a:r>
              <a:rPr sz="2400" spc="-15" dirty="0">
                <a:latin typeface="Calibri"/>
                <a:cs typeface="Calibri"/>
              </a:rPr>
              <a:t>The </a:t>
            </a:r>
            <a:r>
              <a:rPr sz="2400" spc="-5" dirty="0">
                <a:latin typeface="Calibri"/>
                <a:cs typeface="Calibri"/>
              </a:rPr>
              <a:t>sequence </a:t>
            </a:r>
            <a:r>
              <a:rPr sz="2400" dirty="0">
                <a:latin typeface="Calibri"/>
                <a:cs typeface="Calibri"/>
              </a:rPr>
              <a:t>number of </a:t>
            </a:r>
            <a:r>
              <a:rPr sz="2400" spc="-5" dirty="0">
                <a:latin typeface="Calibri"/>
                <a:cs typeface="Calibri"/>
              </a:rPr>
              <a:t>the </a:t>
            </a:r>
            <a:r>
              <a:rPr sz="2400" spc="-10" dirty="0">
                <a:latin typeface="Calibri"/>
                <a:cs typeface="Calibri"/>
              </a:rPr>
              <a:t>frames </a:t>
            </a:r>
            <a:r>
              <a:rPr sz="2400" dirty="0">
                <a:latin typeface="Calibri"/>
                <a:cs typeface="Calibri"/>
              </a:rPr>
              <a:t>is </a:t>
            </a:r>
            <a:r>
              <a:rPr sz="2400" spc="5" dirty="0">
                <a:latin typeface="Calibri"/>
                <a:cs typeface="Calibri"/>
              </a:rPr>
              <a:t> </a:t>
            </a:r>
            <a:r>
              <a:rPr sz="2400" dirty="0">
                <a:latin typeface="Calibri"/>
                <a:cs typeface="Calibri"/>
              </a:rPr>
              <a:t>decided</a:t>
            </a:r>
            <a:r>
              <a:rPr sz="2400" spc="5" dirty="0">
                <a:latin typeface="Calibri"/>
                <a:cs typeface="Calibri"/>
              </a:rPr>
              <a:t> by</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20" dirty="0">
                <a:latin typeface="Calibri"/>
                <a:cs typeface="Calibri"/>
              </a:rPr>
              <a:t>size</a:t>
            </a:r>
            <a:r>
              <a:rPr sz="2400" spc="-15" dirty="0">
                <a:latin typeface="Calibri"/>
                <a:cs typeface="Calibri"/>
              </a:rPr>
              <a:t> </a:t>
            </a:r>
            <a:r>
              <a:rPr sz="2400" dirty="0">
                <a:latin typeface="Calibri"/>
                <a:cs typeface="Calibri"/>
              </a:rPr>
              <a:t>of</a:t>
            </a:r>
            <a:r>
              <a:rPr sz="2400" spc="5"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window</a:t>
            </a:r>
            <a:r>
              <a:rPr sz="2400" dirty="0">
                <a:latin typeface="Calibri"/>
                <a:cs typeface="Calibri"/>
              </a:rPr>
              <a:t> N.</a:t>
            </a:r>
            <a:r>
              <a:rPr sz="2400" spc="5" dirty="0">
                <a:latin typeface="Calibri"/>
                <a:cs typeface="Calibri"/>
              </a:rPr>
              <a:t> </a:t>
            </a:r>
            <a:r>
              <a:rPr sz="2400" spc="-10" dirty="0">
                <a:latin typeface="Calibri"/>
                <a:cs typeface="Calibri"/>
              </a:rPr>
              <a:t>For</a:t>
            </a:r>
            <a:r>
              <a:rPr sz="2400" spc="-5" dirty="0">
                <a:latin typeface="Calibri"/>
                <a:cs typeface="Calibri"/>
              </a:rPr>
              <a:t> </a:t>
            </a:r>
            <a:r>
              <a:rPr sz="2400" spc="-15" dirty="0">
                <a:latin typeface="Calibri"/>
                <a:cs typeface="Calibri"/>
              </a:rPr>
              <a:t>better </a:t>
            </a:r>
            <a:r>
              <a:rPr sz="2400" spc="-10" dirty="0">
                <a:latin typeface="Calibri"/>
                <a:cs typeface="Calibri"/>
              </a:rPr>
              <a:t> </a:t>
            </a:r>
            <a:r>
              <a:rPr sz="2400" spc="-5" dirty="0">
                <a:latin typeface="Calibri"/>
                <a:cs typeface="Calibri"/>
              </a:rPr>
              <a:t>understanding,</a:t>
            </a:r>
            <a:r>
              <a:rPr sz="2400" spc="-70" dirty="0">
                <a:latin typeface="Calibri"/>
                <a:cs typeface="Calibri"/>
              </a:rPr>
              <a:t> </a:t>
            </a:r>
            <a:r>
              <a:rPr sz="2400" spc="-20" dirty="0">
                <a:latin typeface="Calibri"/>
                <a:cs typeface="Calibri"/>
              </a:rPr>
              <a:t>we</a:t>
            </a:r>
            <a:r>
              <a:rPr sz="2400" spc="15" dirty="0">
                <a:latin typeface="Calibri"/>
                <a:cs typeface="Calibri"/>
              </a:rPr>
              <a:t> </a:t>
            </a:r>
            <a:r>
              <a:rPr sz="2400" spc="-20" dirty="0">
                <a:latin typeface="Calibri"/>
                <a:cs typeface="Calibri"/>
              </a:rPr>
              <a:t>have</a:t>
            </a:r>
            <a:r>
              <a:rPr sz="2400" spc="15" dirty="0">
                <a:latin typeface="Calibri"/>
                <a:cs typeface="Calibri"/>
              </a:rPr>
              <a:t> </a:t>
            </a:r>
            <a:r>
              <a:rPr sz="2400" spc="-20" dirty="0">
                <a:latin typeface="Calibri"/>
                <a:cs typeface="Calibri"/>
              </a:rPr>
              <a:t>taken</a:t>
            </a:r>
            <a:r>
              <a:rPr sz="2400" spc="-30" dirty="0">
                <a:latin typeface="Calibri"/>
                <a:cs typeface="Calibri"/>
              </a:rPr>
              <a:t> </a:t>
            </a:r>
            <a:r>
              <a:rPr sz="2400" spc="5" dirty="0">
                <a:latin typeface="Calibri"/>
                <a:cs typeface="Calibri"/>
              </a:rPr>
              <a:t>the</a:t>
            </a:r>
            <a:r>
              <a:rPr sz="2400" spc="-30" dirty="0">
                <a:latin typeface="Calibri"/>
                <a:cs typeface="Calibri"/>
              </a:rPr>
              <a:t> </a:t>
            </a:r>
            <a:r>
              <a:rPr sz="2400" dirty="0">
                <a:latin typeface="Calibri"/>
                <a:cs typeface="Calibri"/>
              </a:rPr>
              <a:t>running</a:t>
            </a:r>
            <a:r>
              <a:rPr sz="2400" spc="-60" dirty="0">
                <a:latin typeface="Calibri"/>
                <a:cs typeface="Calibri"/>
              </a:rPr>
              <a:t> </a:t>
            </a:r>
            <a:r>
              <a:rPr sz="2400" spc="-5" dirty="0">
                <a:latin typeface="Calibri"/>
                <a:cs typeface="Calibri"/>
              </a:rPr>
              <a:t>numbers.</a:t>
            </a:r>
            <a:endParaRPr sz="2400">
              <a:latin typeface="Calibri"/>
              <a:cs typeface="Calibri"/>
            </a:endParaRPr>
          </a:p>
        </p:txBody>
      </p:sp>
      <p:sp>
        <p:nvSpPr>
          <p:cNvPr id="4" name="object 4"/>
          <p:cNvSpPr txBox="1"/>
          <p:nvPr/>
        </p:nvSpPr>
        <p:spPr>
          <a:xfrm>
            <a:off x="536244" y="4216654"/>
            <a:ext cx="8075930" cy="1123315"/>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5" dirty="0">
                <a:latin typeface="Calibri"/>
                <a:cs typeface="Calibri"/>
              </a:rPr>
              <a:t>Let's </a:t>
            </a:r>
            <a:r>
              <a:rPr sz="2400" spc="-25" dirty="0">
                <a:latin typeface="Calibri"/>
                <a:cs typeface="Calibri"/>
              </a:rPr>
              <a:t>take </a:t>
            </a:r>
            <a:r>
              <a:rPr sz="2400" dirty="0">
                <a:latin typeface="Calibri"/>
                <a:cs typeface="Calibri"/>
              </a:rPr>
              <a:t>the </a:t>
            </a:r>
            <a:r>
              <a:rPr sz="2400" spc="-5" dirty="0">
                <a:latin typeface="Calibri"/>
                <a:cs typeface="Calibri"/>
              </a:rPr>
              <a:t>sender's </a:t>
            </a:r>
            <a:r>
              <a:rPr sz="2400" spc="-10" dirty="0">
                <a:latin typeface="Calibri"/>
                <a:cs typeface="Calibri"/>
              </a:rPr>
              <a:t>window </a:t>
            </a:r>
            <a:r>
              <a:rPr sz="2400" spc="-20" dirty="0">
                <a:latin typeface="Calibri"/>
                <a:cs typeface="Calibri"/>
              </a:rPr>
              <a:t>size to </a:t>
            </a:r>
            <a:r>
              <a:rPr sz="2400" spc="5" dirty="0">
                <a:latin typeface="Calibri"/>
                <a:cs typeface="Calibri"/>
              </a:rPr>
              <a:t>be </a:t>
            </a:r>
            <a:r>
              <a:rPr sz="2400" dirty="0">
                <a:latin typeface="Calibri"/>
                <a:cs typeface="Calibri"/>
              </a:rPr>
              <a:t>4, </a:t>
            </a:r>
            <a:r>
              <a:rPr sz="2400" spc="-10" dirty="0">
                <a:latin typeface="Calibri"/>
                <a:cs typeface="Calibri"/>
              </a:rPr>
              <a:t>which </a:t>
            </a:r>
            <a:r>
              <a:rPr sz="2400" spc="-5" dirty="0">
                <a:latin typeface="Calibri"/>
                <a:cs typeface="Calibri"/>
              </a:rPr>
              <a:t>means the </a:t>
            </a:r>
            <a:r>
              <a:rPr sz="2400" dirty="0">
                <a:latin typeface="Calibri"/>
                <a:cs typeface="Calibri"/>
              </a:rPr>
              <a:t> sender</a:t>
            </a:r>
            <a:r>
              <a:rPr sz="2400" spc="5" dirty="0">
                <a:latin typeface="Calibri"/>
                <a:cs typeface="Calibri"/>
              </a:rPr>
              <a:t> </a:t>
            </a:r>
            <a:r>
              <a:rPr sz="2400" spc="-10" dirty="0">
                <a:latin typeface="Calibri"/>
                <a:cs typeface="Calibri"/>
              </a:rPr>
              <a:t>can</a:t>
            </a:r>
            <a:r>
              <a:rPr sz="2400" spc="-5" dirty="0">
                <a:latin typeface="Calibri"/>
                <a:cs typeface="Calibri"/>
              </a:rPr>
              <a:t> send</a:t>
            </a:r>
            <a:r>
              <a:rPr sz="2400" dirty="0">
                <a:latin typeface="Calibri"/>
                <a:cs typeface="Calibri"/>
              </a:rPr>
              <a:t> 4</a:t>
            </a:r>
            <a:r>
              <a:rPr sz="2400" spc="5" dirty="0">
                <a:latin typeface="Calibri"/>
                <a:cs typeface="Calibri"/>
              </a:rPr>
              <a:t> </a:t>
            </a:r>
            <a:r>
              <a:rPr sz="2400" spc="-10" dirty="0">
                <a:latin typeface="Calibri"/>
                <a:cs typeface="Calibri"/>
              </a:rPr>
              <a:t>frames</a:t>
            </a:r>
            <a:r>
              <a:rPr sz="2400" spc="-5" dirty="0">
                <a:latin typeface="Calibri"/>
                <a:cs typeface="Calibri"/>
              </a:rPr>
              <a:t> </a:t>
            </a:r>
            <a:r>
              <a:rPr sz="2400" spc="-20" dirty="0">
                <a:latin typeface="Calibri"/>
                <a:cs typeface="Calibri"/>
              </a:rPr>
              <a:t>before</a:t>
            </a:r>
            <a:r>
              <a:rPr sz="2400" spc="-15" dirty="0">
                <a:latin typeface="Calibri"/>
                <a:cs typeface="Calibri"/>
              </a:rPr>
              <a:t> </a:t>
            </a:r>
            <a:r>
              <a:rPr sz="2400" spc="-5" dirty="0">
                <a:latin typeface="Calibri"/>
                <a:cs typeface="Calibri"/>
              </a:rPr>
              <a:t>expecting</a:t>
            </a:r>
            <a:r>
              <a:rPr sz="2400" dirty="0">
                <a:latin typeface="Calibri"/>
                <a:cs typeface="Calibri"/>
              </a:rPr>
              <a:t> </a:t>
            </a:r>
            <a:r>
              <a:rPr sz="2400" spc="-25" dirty="0">
                <a:latin typeface="Calibri"/>
                <a:cs typeface="Calibri"/>
              </a:rPr>
              <a:t>any </a:t>
            </a:r>
            <a:r>
              <a:rPr sz="2400" spc="-20" dirty="0">
                <a:latin typeface="Calibri"/>
                <a:cs typeface="Calibri"/>
              </a:rPr>
              <a:t> </a:t>
            </a:r>
            <a:r>
              <a:rPr sz="2400" spc="-5" dirty="0">
                <a:latin typeface="Calibri"/>
                <a:cs typeface="Calibri"/>
              </a:rPr>
              <a:t>acknowledgement</a:t>
            </a:r>
            <a:r>
              <a:rPr sz="2400" spc="-35" dirty="0">
                <a:latin typeface="Calibri"/>
                <a:cs typeface="Calibri"/>
              </a:rPr>
              <a:t> </a:t>
            </a:r>
            <a:r>
              <a:rPr sz="2400" spc="-15" dirty="0">
                <a:latin typeface="Calibri"/>
                <a:cs typeface="Calibri"/>
              </a:rPr>
              <a:t>from</a:t>
            </a:r>
            <a:r>
              <a:rPr sz="2400" spc="-5" dirty="0">
                <a:latin typeface="Calibri"/>
                <a:cs typeface="Calibri"/>
              </a:rPr>
              <a:t> </a:t>
            </a:r>
            <a:r>
              <a:rPr sz="2400" spc="5" dirty="0">
                <a:latin typeface="Calibri"/>
                <a:cs typeface="Calibri"/>
              </a:rPr>
              <a:t>the</a:t>
            </a:r>
            <a:r>
              <a:rPr sz="2400" spc="-40" dirty="0">
                <a:latin typeface="Calibri"/>
                <a:cs typeface="Calibri"/>
              </a:rPr>
              <a:t> </a:t>
            </a:r>
            <a:r>
              <a:rPr sz="2400" spc="-15" dirty="0">
                <a:latin typeface="Calibri"/>
                <a:cs typeface="Calibri"/>
              </a:rPr>
              <a:t>first</a:t>
            </a:r>
            <a:r>
              <a:rPr sz="2400" dirty="0">
                <a:latin typeface="Calibri"/>
                <a:cs typeface="Calibri"/>
              </a:rPr>
              <a:t> </a:t>
            </a:r>
            <a:r>
              <a:rPr sz="2400" spc="-10" dirty="0">
                <a:latin typeface="Calibri"/>
                <a:cs typeface="Calibri"/>
              </a:rPr>
              <a:t>frame,</a:t>
            </a:r>
            <a:r>
              <a:rPr sz="2400" spc="-35" dirty="0">
                <a:latin typeface="Calibri"/>
                <a:cs typeface="Calibri"/>
              </a:rPr>
              <a:t> </a:t>
            </a:r>
            <a:r>
              <a:rPr sz="2400" spc="-5" dirty="0">
                <a:latin typeface="Calibri"/>
                <a:cs typeface="Calibri"/>
              </a:rPr>
              <a:t>which</a:t>
            </a:r>
            <a:r>
              <a:rPr sz="2400" dirty="0">
                <a:latin typeface="Calibri"/>
                <a:cs typeface="Calibri"/>
              </a:rPr>
              <a:t> is</a:t>
            </a:r>
            <a:r>
              <a:rPr sz="2400" spc="5" dirty="0">
                <a:latin typeface="Calibri"/>
                <a:cs typeface="Calibri"/>
              </a:rPr>
              <a:t> </a:t>
            </a:r>
            <a:r>
              <a:rPr sz="2400" dirty="0">
                <a:latin typeface="Calibri"/>
                <a:cs typeface="Calibri"/>
              </a:rPr>
              <a:t>0.</a:t>
            </a:r>
            <a:endParaRPr sz="2400">
              <a:latin typeface="Calibri"/>
              <a:cs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7264" y="419176"/>
            <a:ext cx="3656965" cy="512445"/>
          </a:xfrm>
          <a:prstGeom prst="rect">
            <a:avLst/>
          </a:prstGeom>
        </p:spPr>
        <p:txBody>
          <a:bodyPr vert="horz" wrap="square" lIns="0" tIns="12065" rIns="0" bIns="0" rtlCol="0">
            <a:spAutoFit/>
          </a:bodyPr>
          <a:lstStyle/>
          <a:p>
            <a:pPr marL="12700">
              <a:lnSpc>
                <a:spcPct val="100000"/>
              </a:lnSpc>
              <a:spcBef>
                <a:spcPts val="95"/>
              </a:spcBef>
            </a:pPr>
            <a:r>
              <a:rPr spc="-5" dirty="0"/>
              <a:t>Selective</a:t>
            </a:r>
            <a:r>
              <a:rPr spc="-30" dirty="0"/>
              <a:t> </a:t>
            </a:r>
            <a:r>
              <a:rPr spc="-20" dirty="0"/>
              <a:t>Repeat</a:t>
            </a:r>
            <a:r>
              <a:rPr spc="-5" dirty="0"/>
              <a:t> </a:t>
            </a:r>
            <a:r>
              <a:rPr spc="-10" dirty="0"/>
              <a:t>ARQ</a:t>
            </a:r>
          </a:p>
        </p:txBody>
      </p:sp>
      <p:pic>
        <p:nvPicPr>
          <p:cNvPr id="3" name="object 3"/>
          <p:cNvPicPr/>
          <p:nvPr/>
        </p:nvPicPr>
        <p:blipFill>
          <a:blip r:embed="rId2" cstate="print"/>
          <a:stretch>
            <a:fillRect/>
          </a:stretch>
        </p:blipFill>
        <p:spPr>
          <a:xfrm>
            <a:off x="1276738" y="1498091"/>
            <a:ext cx="6968101" cy="4291583"/>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685">
              <a:lnSpc>
                <a:spcPct val="100000"/>
              </a:lnSpc>
              <a:spcBef>
                <a:spcPts val="95"/>
              </a:spcBef>
            </a:pPr>
            <a:r>
              <a:rPr spc="-5" dirty="0"/>
              <a:t>Selective</a:t>
            </a:r>
            <a:r>
              <a:rPr spc="-30" dirty="0"/>
              <a:t> </a:t>
            </a:r>
            <a:r>
              <a:rPr spc="-20" dirty="0"/>
              <a:t>Repeat</a:t>
            </a:r>
            <a:r>
              <a:rPr spc="-5" dirty="0"/>
              <a:t> </a:t>
            </a:r>
            <a:r>
              <a:rPr spc="-10" dirty="0"/>
              <a:t>ARQ</a:t>
            </a:r>
          </a:p>
        </p:txBody>
      </p:sp>
      <p:sp>
        <p:nvSpPr>
          <p:cNvPr id="3" name="object 3"/>
          <p:cNvSpPr txBox="1"/>
          <p:nvPr/>
        </p:nvSpPr>
        <p:spPr>
          <a:xfrm>
            <a:off x="536244" y="1212037"/>
            <a:ext cx="8077200" cy="185547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The</a:t>
            </a:r>
            <a:r>
              <a:rPr sz="2400" spc="130" dirty="0">
                <a:latin typeface="Calibri"/>
                <a:cs typeface="Calibri"/>
              </a:rPr>
              <a:t> </a:t>
            </a:r>
            <a:r>
              <a:rPr sz="2400" spc="-5" dirty="0">
                <a:latin typeface="Calibri"/>
                <a:cs typeface="Calibri"/>
              </a:rPr>
              <a:t>sender</a:t>
            </a:r>
            <a:r>
              <a:rPr sz="2400" spc="135" dirty="0">
                <a:latin typeface="Calibri"/>
                <a:cs typeface="Calibri"/>
              </a:rPr>
              <a:t> </a:t>
            </a:r>
            <a:r>
              <a:rPr sz="2400" spc="-5" dirty="0">
                <a:latin typeface="Calibri"/>
                <a:cs typeface="Calibri"/>
              </a:rPr>
              <a:t>sends</a:t>
            </a:r>
            <a:r>
              <a:rPr sz="2400" spc="105" dirty="0">
                <a:latin typeface="Calibri"/>
                <a:cs typeface="Calibri"/>
              </a:rPr>
              <a:t> </a:t>
            </a:r>
            <a:r>
              <a:rPr sz="2400" spc="5" dirty="0">
                <a:latin typeface="Calibri"/>
                <a:cs typeface="Calibri"/>
              </a:rPr>
              <a:t>the</a:t>
            </a:r>
            <a:r>
              <a:rPr sz="2400" spc="105" dirty="0">
                <a:latin typeface="Calibri"/>
                <a:cs typeface="Calibri"/>
              </a:rPr>
              <a:t> </a:t>
            </a:r>
            <a:r>
              <a:rPr sz="2400" spc="-15" dirty="0">
                <a:latin typeface="Calibri"/>
                <a:cs typeface="Calibri"/>
              </a:rPr>
              <a:t>first</a:t>
            </a:r>
            <a:r>
              <a:rPr sz="2400" spc="140" dirty="0">
                <a:latin typeface="Calibri"/>
                <a:cs typeface="Calibri"/>
              </a:rPr>
              <a:t> </a:t>
            </a:r>
            <a:r>
              <a:rPr sz="2400" spc="-10" dirty="0">
                <a:latin typeface="Calibri"/>
                <a:cs typeface="Calibri"/>
              </a:rPr>
              <a:t>frame,</a:t>
            </a:r>
            <a:r>
              <a:rPr sz="2400" spc="135" dirty="0">
                <a:latin typeface="Calibri"/>
                <a:cs typeface="Calibri"/>
              </a:rPr>
              <a:t> </a:t>
            </a:r>
            <a:r>
              <a:rPr sz="2400" spc="-10" dirty="0">
                <a:latin typeface="Calibri"/>
                <a:cs typeface="Calibri"/>
              </a:rPr>
              <a:t>which</a:t>
            </a:r>
            <a:r>
              <a:rPr sz="2400" spc="145" dirty="0">
                <a:latin typeface="Calibri"/>
                <a:cs typeface="Calibri"/>
              </a:rPr>
              <a:t> </a:t>
            </a:r>
            <a:r>
              <a:rPr sz="2400" dirty="0">
                <a:latin typeface="Calibri"/>
                <a:cs typeface="Calibri"/>
              </a:rPr>
              <a:t>is</a:t>
            </a:r>
            <a:r>
              <a:rPr sz="2400" spc="100" dirty="0">
                <a:latin typeface="Calibri"/>
                <a:cs typeface="Calibri"/>
              </a:rPr>
              <a:t> </a:t>
            </a:r>
            <a:r>
              <a:rPr sz="2400" dirty="0">
                <a:latin typeface="Calibri"/>
                <a:cs typeface="Calibri"/>
              </a:rPr>
              <a:t>0.</a:t>
            </a:r>
            <a:r>
              <a:rPr sz="2400" spc="114" dirty="0">
                <a:latin typeface="Calibri"/>
                <a:cs typeface="Calibri"/>
              </a:rPr>
              <a:t> </a:t>
            </a:r>
            <a:r>
              <a:rPr sz="2400" spc="-65" dirty="0">
                <a:latin typeface="Calibri"/>
                <a:cs typeface="Calibri"/>
              </a:rPr>
              <a:t>Now,</a:t>
            </a:r>
            <a:r>
              <a:rPr sz="2400" spc="125" dirty="0">
                <a:latin typeface="Calibri"/>
                <a:cs typeface="Calibri"/>
              </a:rPr>
              <a:t> </a:t>
            </a:r>
            <a:r>
              <a:rPr sz="2400" dirty="0">
                <a:latin typeface="Calibri"/>
                <a:cs typeface="Calibri"/>
              </a:rPr>
              <a:t>only</a:t>
            </a:r>
            <a:r>
              <a:rPr sz="2400" spc="125" dirty="0">
                <a:latin typeface="Calibri"/>
                <a:cs typeface="Calibri"/>
              </a:rPr>
              <a:t> </a:t>
            </a:r>
            <a:r>
              <a:rPr sz="2400" spc="-15" dirty="0">
                <a:latin typeface="Calibri"/>
                <a:cs typeface="Calibri"/>
              </a:rPr>
              <a:t>frame </a:t>
            </a:r>
            <a:r>
              <a:rPr sz="2400" spc="-530" dirty="0">
                <a:latin typeface="Calibri"/>
                <a:cs typeface="Calibri"/>
              </a:rPr>
              <a:t> </a:t>
            </a:r>
            <a:r>
              <a:rPr sz="2400" dirty="0">
                <a:latin typeface="Calibri"/>
                <a:cs typeface="Calibri"/>
              </a:rPr>
              <a:t>0 </a:t>
            </a:r>
            <a:r>
              <a:rPr sz="2400" spc="-5" dirty="0">
                <a:latin typeface="Calibri"/>
                <a:cs typeface="Calibri"/>
              </a:rPr>
              <a:t>will </a:t>
            </a:r>
            <a:r>
              <a:rPr sz="2400" spc="5" dirty="0">
                <a:latin typeface="Calibri"/>
                <a:cs typeface="Calibri"/>
              </a:rPr>
              <a:t>be </a:t>
            </a:r>
            <a:r>
              <a:rPr sz="2400" spc="-5" dirty="0">
                <a:latin typeface="Calibri"/>
                <a:cs typeface="Calibri"/>
              </a:rPr>
              <a:t>there </a:t>
            </a:r>
            <a:r>
              <a:rPr sz="2400" dirty="0">
                <a:latin typeface="Calibri"/>
                <a:cs typeface="Calibri"/>
              </a:rPr>
              <a:t>in </a:t>
            </a:r>
            <a:r>
              <a:rPr sz="2400" spc="5" dirty="0">
                <a:latin typeface="Calibri"/>
                <a:cs typeface="Calibri"/>
              </a:rPr>
              <a:t>the </a:t>
            </a:r>
            <a:r>
              <a:rPr sz="2400" spc="-15" dirty="0">
                <a:latin typeface="Calibri"/>
                <a:cs typeface="Calibri"/>
              </a:rPr>
              <a:t>current</a:t>
            </a:r>
            <a:r>
              <a:rPr sz="2400" spc="509" dirty="0">
                <a:latin typeface="Calibri"/>
                <a:cs typeface="Calibri"/>
              </a:rPr>
              <a:t> </a:t>
            </a:r>
            <a:r>
              <a:rPr sz="2400" spc="-25" dirty="0">
                <a:latin typeface="Calibri"/>
                <a:cs typeface="Calibri"/>
              </a:rPr>
              <a:t>window. </a:t>
            </a:r>
            <a:r>
              <a:rPr sz="2400" dirty="0">
                <a:latin typeface="Calibri"/>
                <a:cs typeface="Calibri"/>
              </a:rPr>
              <a:t>The </a:t>
            </a:r>
            <a:r>
              <a:rPr sz="2400" spc="-5" dirty="0">
                <a:latin typeface="Calibri"/>
                <a:cs typeface="Calibri"/>
              </a:rPr>
              <a:t>sender</a:t>
            </a:r>
            <a:r>
              <a:rPr sz="2400" spc="535" dirty="0">
                <a:latin typeface="Calibri"/>
                <a:cs typeface="Calibri"/>
              </a:rPr>
              <a:t> </a:t>
            </a:r>
            <a:r>
              <a:rPr sz="2400" spc="-5" dirty="0">
                <a:latin typeface="Calibri"/>
                <a:cs typeface="Calibri"/>
              </a:rPr>
              <a:t>will send </a:t>
            </a:r>
            <a:r>
              <a:rPr sz="2400" dirty="0">
                <a:latin typeface="Calibri"/>
                <a:cs typeface="Calibri"/>
              </a:rPr>
              <a:t> </a:t>
            </a:r>
            <a:r>
              <a:rPr sz="2400" spc="5" dirty="0">
                <a:latin typeface="Calibri"/>
                <a:cs typeface="Calibri"/>
              </a:rPr>
              <a:t>the </a:t>
            </a:r>
            <a:r>
              <a:rPr sz="2400" spc="-15" dirty="0">
                <a:latin typeface="Calibri"/>
                <a:cs typeface="Calibri"/>
              </a:rPr>
              <a:t>next </a:t>
            </a:r>
            <a:r>
              <a:rPr sz="2400" spc="-10" dirty="0">
                <a:latin typeface="Calibri"/>
                <a:cs typeface="Calibri"/>
              </a:rPr>
              <a:t>frames </a:t>
            </a:r>
            <a:r>
              <a:rPr sz="2400" dirty="0">
                <a:latin typeface="Calibri"/>
                <a:cs typeface="Calibri"/>
              </a:rPr>
              <a:t>in </a:t>
            </a:r>
            <a:r>
              <a:rPr sz="2400" spc="5" dirty="0">
                <a:latin typeface="Calibri"/>
                <a:cs typeface="Calibri"/>
              </a:rPr>
              <a:t>the </a:t>
            </a:r>
            <a:r>
              <a:rPr sz="2400" spc="-15" dirty="0">
                <a:latin typeface="Calibri"/>
                <a:cs typeface="Calibri"/>
              </a:rPr>
              <a:t>buffer </a:t>
            </a:r>
            <a:r>
              <a:rPr sz="2400" spc="-5" dirty="0">
                <a:latin typeface="Calibri"/>
                <a:cs typeface="Calibri"/>
              </a:rPr>
              <a:t>(1, </a:t>
            </a:r>
            <a:r>
              <a:rPr sz="2400" dirty="0">
                <a:latin typeface="Calibri"/>
                <a:cs typeface="Calibri"/>
              </a:rPr>
              <a:t>2, 3) </a:t>
            </a:r>
            <a:r>
              <a:rPr sz="2400" spc="-5" dirty="0">
                <a:latin typeface="Calibri"/>
                <a:cs typeface="Calibri"/>
              </a:rPr>
              <a:t>because the </a:t>
            </a:r>
            <a:r>
              <a:rPr sz="2400" dirty="0">
                <a:latin typeface="Calibri"/>
                <a:cs typeface="Calibri"/>
              </a:rPr>
              <a:t>sender </a:t>
            </a:r>
            <a:r>
              <a:rPr sz="2400" spc="-20" dirty="0">
                <a:latin typeface="Calibri"/>
                <a:cs typeface="Calibri"/>
              </a:rPr>
              <a:t>can </a:t>
            </a:r>
            <a:r>
              <a:rPr sz="2400" spc="-15" dirty="0">
                <a:latin typeface="Calibri"/>
                <a:cs typeface="Calibri"/>
              </a:rPr>
              <a:t> </a:t>
            </a:r>
            <a:r>
              <a:rPr sz="2400" spc="-5" dirty="0">
                <a:latin typeface="Calibri"/>
                <a:cs typeface="Calibri"/>
              </a:rPr>
              <a:t>send </a:t>
            </a:r>
            <a:r>
              <a:rPr sz="2400" dirty="0">
                <a:latin typeface="Calibri"/>
                <a:cs typeface="Calibri"/>
              </a:rPr>
              <a:t>4 </a:t>
            </a:r>
            <a:r>
              <a:rPr sz="2400" spc="-10" dirty="0">
                <a:latin typeface="Calibri"/>
                <a:cs typeface="Calibri"/>
              </a:rPr>
              <a:t>frames </a:t>
            </a:r>
            <a:r>
              <a:rPr sz="2400" spc="-5" dirty="0">
                <a:latin typeface="Calibri"/>
                <a:cs typeface="Calibri"/>
              </a:rPr>
              <a:t>without </a:t>
            </a:r>
            <a:r>
              <a:rPr sz="2400" spc="-10" dirty="0">
                <a:latin typeface="Calibri"/>
                <a:cs typeface="Calibri"/>
              </a:rPr>
              <a:t>expecting </a:t>
            </a:r>
            <a:r>
              <a:rPr sz="2400" spc="-25" dirty="0">
                <a:latin typeface="Calibri"/>
                <a:cs typeface="Calibri"/>
              </a:rPr>
              <a:t>any </a:t>
            </a:r>
            <a:r>
              <a:rPr sz="2400" spc="-5" dirty="0">
                <a:latin typeface="Calibri"/>
                <a:cs typeface="Calibri"/>
              </a:rPr>
              <a:t>acknowledgement </a:t>
            </a:r>
            <a:r>
              <a:rPr sz="2400" spc="-15" dirty="0">
                <a:latin typeface="Calibri"/>
                <a:cs typeface="Calibri"/>
              </a:rPr>
              <a:t>from </a:t>
            </a:r>
            <a:r>
              <a:rPr sz="2400" spc="-10" dirty="0">
                <a:latin typeface="Calibri"/>
                <a:cs typeface="Calibri"/>
              </a:rPr>
              <a:t> </a:t>
            </a:r>
            <a:r>
              <a:rPr sz="2400" spc="5" dirty="0">
                <a:latin typeface="Calibri"/>
                <a:cs typeface="Calibri"/>
              </a:rPr>
              <a:t>the</a:t>
            </a:r>
            <a:r>
              <a:rPr sz="2400" spc="-40" dirty="0">
                <a:latin typeface="Calibri"/>
                <a:cs typeface="Calibri"/>
              </a:rPr>
              <a:t> </a:t>
            </a:r>
            <a:r>
              <a:rPr sz="2400" spc="-35" dirty="0">
                <a:latin typeface="Calibri"/>
                <a:cs typeface="Calibri"/>
              </a:rPr>
              <a:t>receiver.</a:t>
            </a:r>
            <a:endParaRPr sz="2400">
              <a:latin typeface="Calibri"/>
              <a:cs typeface="Calibri"/>
            </a:endParaRPr>
          </a:p>
        </p:txBody>
      </p:sp>
      <p:pic>
        <p:nvPicPr>
          <p:cNvPr id="4" name="object 4"/>
          <p:cNvPicPr/>
          <p:nvPr/>
        </p:nvPicPr>
        <p:blipFill>
          <a:blip r:embed="rId2" cstate="print"/>
          <a:stretch>
            <a:fillRect/>
          </a:stretch>
        </p:blipFill>
        <p:spPr>
          <a:xfrm>
            <a:off x="1269552" y="3417471"/>
            <a:ext cx="6399215" cy="299904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685">
              <a:lnSpc>
                <a:spcPct val="100000"/>
              </a:lnSpc>
              <a:spcBef>
                <a:spcPts val="95"/>
              </a:spcBef>
            </a:pPr>
            <a:r>
              <a:rPr spc="-5" dirty="0"/>
              <a:t>Selective</a:t>
            </a:r>
            <a:r>
              <a:rPr spc="-30" dirty="0"/>
              <a:t> </a:t>
            </a:r>
            <a:r>
              <a:rPr spc="-20" dirty="0"/>
              <a:t>Repeat</a:t>
            </a:r>
            <a:r>
              <a:rPr spc="-5" dirty="0"/>
              <a:t> </a:t>
            </a:r>
            <a:r>
              <a:rPr spc="-10" dirty="0"/>
              <a:t>ARQ</a:t>
            </a:r>
          </a:p>
        </p:txBody>
      </p:sp>
      <p:sp>
        <p:nvSpPr>
          <p:cNvPr id="3" name="object 3"/>
          <p:cNvSpPr txBox="1"/>
          <p:nvPr/>
        </p:nvSpPr>
        <p:spPr>
          <a:xfrm>
            <a:off x="536244" y="996441"/>
            <a:ext cx="8076565" cy="1123315"/>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The </a:t>
            </a:r>
            <a:r>
              <a:rPr sz="2400" spc="-5" dirty="0">
                <a:latin typeface="Calibri"/>
                <a:cs typeface="Calibri"/>
              </a:rPr>
              <a:t>sender </a:t>
            </a:r>
            <a:r>
              <a:rPr sz="2400" dirty="0">
                <a:latin typeface="Calibri"/>
                <a:cs typeface="Calibri"/>
              </a:rPr>
              <a:t>is </a:t>
            </a:r>
            <a:r>
              <a:rPr sz="2400" spc="-15" dirty="0">
                <a:latin typeface="Calibri"/>
                <a:cs typeface="Calibri"/>
              </a:rPr>
              <a:t>expected </a:t>
            </a:r>
            <a:r>
              <a:rPr sz="2400" spc="-20" dirty="0">
                <a:latin typeface="Calibri"/>
                <a:cs typeface="Calibri"/>
              </a:rPr>
              <a:t>to </a:t>
            </a:r>
            <a:r>
              <a:rPr sz="2400" spc="-10" dirty="0">
                <a:latin typeface="Calibri"/>
                <a:cs typeface="Calibri"/>
              </a:rPr>
              <a:t>receive </a:t>
            </a:r>
            <a:r>
              <a:rPr sz="2400" spc="-15" dirty="0">
                <a:latin typeface="Calibri"/>
                <a:cs typeface="Calibri"/>
              </a:rPr>
              <a:t>an </a:t>
            </a:r>
            <a:r>
              <a:rPr sz="2400" spc="-5" dirty="0">
                <a:latin typeface="Calibri"/>
                <a:cs typeface="Calibri"/>
              </a:rPr>
              <a:t>acknowledgement </a:t>
            </a:r>
            <a:r>
              <a:rPr sz="2400" spc="-15" dirty="0">
                <a:latin typeface="Calibri"/>
                <a:cs typeface="Calibri"/>
              </a:rPr>
              <a:t>from </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35" dirty="0">
                <a:latin typeface="Calibri"/>
                <a:cs typeface="Calibri"/>
              </a:rPr>
              <a:t>receiver.</a:t>
            </a:r>
            <a:r>
              <a:rPr sz="2400" spc="-30" dirty="0">
                <a:latin typeface="Calibri"/>
                <a:cs typeface="Calibri"/>
              </a:rPr>
              <a:t> </a:t>
            </a:r>
            <a:r>
              <a:rPr sz="2400" spc="-5" dirty="0">
                <a:latin typeface="Calibri"/>
                <a:cs typeface="Calibri"/>
              </a:rPr>
              <a:t>Let's</a:t>
            </a:r>
            <a:r>
              <a:rPr sz="2400" dirty="0">
                <a:latin typeface="Calibri"/>
                <a:cs typeface="Calibri"/>
              </a:rPr>
              <a:t> </a:t>
            </a:r>
            <a:r>
              <a:rPr sz="2400" spc="-5" dirty="0">
                <a:latin typeface="Calibri"/>
                <a:cs typeface="Calibri"/>
              </a:rPr>
              <a:t>assume</a:t>
            </a:r>
            <a:r>
              <a:rPr sz="240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sender</a:t>
            </a:r>
            <a:r>
              <a:rPr sz="2400" dirty="0">
                <a:latin typeface="Calibri"/>
                <a:cs typeface="Calibri"/>
              </a:rPr>
              <a:t> </a:t>
            </a:r>
            <a:r>
              <a:rPr sz="2400" spc="-10" dirty="0">
                <a:latin typeface="Calibri"/>
                <a:cs typeface="Calibri"/>
              </a:rPr>
              <a:t>received</a:t>
            </a:r>
            <a:r>
              <a:rPr sz="2400" spc="-5" dirty="0">
                <a:latin typeface="Calibri"/>
                <a:cs typeface="Calibri"/>
              </a:rPr>
              <a:t> </a:t>
            </a:r>
            <a:r>
              <a:rPr sz="2400" spc="-25" dirty="0">
                <a:latin typeface="Calibri"/>
                <a:cs typeface="Calibri"/>
              </a:rPr>
              <a:t>an </a:t>
            </a:r>
            <a:r>
              <a:rPr sz="2400" spc="-20" dirty="0">
                <a:latin typeface="Calibri"/>
                <a:cs typeface="Calibri"/>
              </a:rPr>
              <a:t> </a:t>
            </a:r>
            <a:r>
              <a:rPr sz="2400" spc="-5" dirty="0">
                <a:latin typeface="Calibri"/>
                <a:cs typeface="Calibri"/>
              </a:rPr>
              <a:t>acknowledgement</a:t>
            </a:r>
            <a:r>
              <a:rPr sz="2400" spc="-35" dirty="0">
                <a:latin typeface="Calibri"/>
                <a:cs typeface="Calibri"/>
              </a:rPr>
              <a:t> </a:t>
            </a:r>
            <a:r>
              <a:rPr sz="2400" spc="-15" dirty="0">
                <a:latin typeface="Calibri"/>
                <a:cs typeface="Calibri"/>
              </a:rPr>
              <a:t>for</a:t>
            </a:r>
            <a:r>
              <a:rPr sz="2400" spc="-5" dirty="0">
                <a:latin typeface="Calibri"/>
                <a:cs typeface="Calibri"/>
              </a:rPr>
              <a:t> </a:t>
            </a:r>
            <a:r>
              <a:rPr sz="2400" spc="-10" dirty="0">
                <a:latin typeface="Calibri"/>
                <a:cs typeface="Calibri"/>
              </a:rPr>
              <a:t>frame</a:t>
            </a:r>
            <a:r>
              <a:rPr sz="2400" spc="-25" dirty="0">
                <a:latin typeface="Calibri"/>
                <a:cs typeface="Calibri"/>
              </a:rPr>
              <a:t> </a:t>
            </a:r>
            <a:r>
              <a:rPr sz="2400" dirty="0">
                <a:latin typeface="Calibri"/>
                <a:cs typeface="Calibri"/>
              </a:rPr>
              <a:t>0</a:t>
            </a:r>
            <a:r>
              <a:rPr sz="2400" spc="-15" dirty="0">
                <a:latin typeface="Calibri"/>
                <a:cs typeface="Calibri"/>
              </a:rPr>
              <a:t> </a:t>
            </a:r>
            <a:r>
              <a:rPr sz="2400" spc="-10" dirty="0">
                <a:latin typeface="Calibri"/>
                <a:cs typeface="Calibri"/>
              </a:rPr>
              <a:t>from </a:t>
            </a:r>
            <a:r>
              <a:rPr sz="2400" spc="5" dirty="0">
                <a:latin typeface="Calibri"/>
                <a:cs typeface="Calibri"/>
              </a:rPr>
              <a:t>the</a:t>
            </a:r>
            <a:r>
              <a:rPr sz="2400" spc="-35" dirty="0">
                <a:latin typeface="Calibri"/>
                <a:cs typeface="Calibri"/>
              </a:rPr>
              <a:t> receiver.</a:t>
            </a:r>
            <a:endParaRPr sz="2400">
              <a:latin typeface="Calibri"/>
              <a:cs typeface="Calibri"/>
            </a:endParaRPr>
          </a:p>
        </p:txBody>
      </p:sp>
      <p:pic>
        <p:nvPicPr>
          <p:cNvPr id="4" name="object 4"/>
          <p:cNvPicPr/>
          <p:nvPr/>
        </p:nvPicPr>
        <p:blipFill>
          <a:blip r:embed="rId2" cstate="print"/>
          <a:stretch>
            <a:fillRect/>
          </a:stretch>
        </p:blipFill>
        <p:spPr>
          <a:xfrm>
            <a:off x="1195525" y="2693757"/>
            <a:ext cx="6329986" cy="2930547"/>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685">
              <a:lnSpc>
                <a:spcPct val="100000"/>
              </a:lnSpc>
              <a:spcBef>
                <a:spcPts val="95"/>
              </a:spcBef>
            </a:pPr>
            <a:r>
              <a:rPr spc="-5" dirty="0"/>
              <a:t>Selective</a:t>
            </a:r>
            <a:r>
              <a:rPr spc="-30" dirty="0"/>
              <a:t> </a:t>
            </a:r>
            <a:r>
              <a:rPr spc="-20" dirty="0"/>
              <a:t>Repeat</a:t>
            </a:r>
            <a:r>
              <a:rPr spc="-5" dirty="0"/>
              <a:t> </a:t>
            </a:r>
            <a:r>
              <a:rPr spc="-10" dirty="0"/>
              <a:t>ARQ</a:t>
            </a:r>
          </a:p>
        </p:txBody>
      </p:sp>
      <p:sp>
        <p:nvSpPr>
          <p:cNvPr id="3" name="object 3"/>
          <p:cNvSpPr txBox="1"/>
          <p:nvPr/>
        </p:nvSpPr>
        <p:spPr>
          <a:xfrm>
            <a:off x="536244" y="922985"/>
            <a:ext cx="8078470" cy="112395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10" dirty="0">
                <a:latin typeface="Calibri"/>
                <a:cs typeface="Calibri"/>
              </a:rPr>
              <a:t>Frame </a:t>
            </a:r>
            <a:r>
              <a:rPr sz="2400" dirty="0">
                <a:latin typeface="Calibri"/>
                <a:cs typeface="Calibri"/>
              </a:rPr>
              <a:t>0 is </a:t>
            </a:r>
            <a:r>
              <a:rPr sz="2400" spc="-15" dirty="0">
                <a:latin typeface="Calibri"/>
                <a:cs typeface="Calibri"/>
              </a:rPr>
              <a:t>sent </a:t>
            </a:r>
            <a:r>
              <a:rPr sz="2400" spc="-5" dirty="0">
                <a:latin typeface="Calibri"/>
                <a:cs typeface="Calibri"/>
              </a:rPr>
              <a:t>and acknowledged. </a:t>
            </a:r>
            <a:r>
              <a:rPr sz="2400" dirty="0">
                <a:latin typeface="Calibri"/>
                <a:cs typeface="Calibri"/>
              </a:rPr>
              <a:t>The </a:t>
            </a:r>
            <a:r>
              <a:rPr sz="2400" spc="-15" dirty="0">
                <a:latin typeface="Calibri"/>
                <a:cs typeface="Calibri"/>
              </a:rPr>
              <a:t>current </a:t>
            </a:r>
            <a:r>
              <a:rPr sz="2400" spc="-5" dirty="0">
                <a:latin typeface="Calibri"/>
                <a:cs typeface="Calibri"/>
              </a:rPr>
              <a:t>window </a:t>
            </a:r>
            <a:r>
              <a:rPr sz="2400" spc="-15" dirty="0">
                <a:latin typeface="Calibri"/>
                <a:cs typeface="Calibri"/>
              </a:rPr>
              <a:t>size </a:t>
            </a:r>
            <a:r>
              <a:rPr sz="2400" dirty="0">
                <a:latin typeface="Calibri"/>
                <a:cs typeface="Calibri"/>
              </a:rPr>
              <a:t>is </a:t>
            </a:r>
            <a:r>
              <a:rPr sz="2400" spc="-530" dirty="0">
                <a:latin typeface="Calibri"/>
                <a:cs typeface="Calibri"/>
              </a:rPr>
              <a:t> </a:t>
            </a:r>
            <a:r>
              <a:rPr sz="2400" dirty="0">
                <a:latin typeface="Calibri"/>
                <a:cs typeface="Calibri"/>
              </a:rPr>
              <a:t>3; </a:t>
            </a:r>
            <a:r>
              <a:rPr sz="2400" spc="5" dirty="0">
                <a:latin typeface="Calibri"/>
                <a:cs typeface="Calibri"/>
              </a:rPr>
              <a:t>the </a:t>
            </a:r>
            <a:r>
              <a:rPr sz="2400" spc="-5" dirty="0">
                <a:latin typeface="Calibri"/>
                <a:cs typeface="Calibri"/>
              </a:rPr>
              <a:t>sender will send </a:t>
            </a:r>
            <a:r>
              <a:rPr sz="2400" dirty="0">
                <a:latin typeface="Calibri"/>
                <a:cs typeface="Calibri"/>
              </a:rPr>
              <a:t>the </a:t>
            </a:r>
            <a:r>
              <a:rPr sz="2400" spc="-15" dirty="0">
                <a:latin typeface="Calibri"/>
                <a:cs typeface="Calibri"/>
              </a:rPr>
              <a:t>next </a:t>
            </a:r>
            <a:r>
              <a:rPr sz="2400" spc="-10" dirty="0">
                <a:latin typeface="Calibri"/>
                <a:cs typeface="Calibri"/>
              </a:rPr>
              <a:t>frame </a:t>
            </a:r>
            <a:r>
              <a:rPr sz="2400" spc="-15" dirty="0">
                <a:latin typeface="Calibri"/>
                <a:cs typeface="Calibri"/>
              </a:rPr>
              <a:t>from </a:t>
            </a:r>
            <a:r>
              <a:rPr sz="2400" spc="5" dirty="0">
                <a:latin typeface="Calibri"/>
                <a:cs typeface="Calibri"/>
              </a:rPr>
              <a:t>the </a:t>
            </a:r>
            <a:r>
              <a:rPr sz="2400" spc="-40" dirty="0">
                <a:latin typeface="Calibri"/>
                <a:cs typeface="Calibri"/>
              </a:rPr>
              <a:t>buffer,</a:t>
            </a:r>
            <a:r>
              <a:rPr sz="2400" spc="459" dirty="0">
                <a:latin typeface="Calibri"/>
                <a:cs typeface="Calibri"/>
              </a:rPr>
              <a:t> </a:t>
            </a:r>
            <a:r>
              <a:rPr sz="2400" spc="-5" dirty="0">
                <a:latin typeface="Calibri"/>
                <a:cs typeface="Calibri"/>
              </a:rPr>
              <a:t>which </a:t>
            </a:r>
            <a:r>
              <a:rPr sz="2400" dirty="0">
                <a:latin typeface="Calibri"/>
                <a:cs typeface="Calibri"/>
              </a:rPr>
              <a:t> is</a:t>
            </a:r>
            <a:r>
              <a:rPr sz="2400" spc="-25" dirty="0">
                <a:latin typeface="Calibri"/>
                <a:cs typeface="Calibri"/>
              </a:rPr>
              <a:t> </a:t>
            </a:r>
            <a:r>
              <a:rPr sz="2400" dirty="0">
                <a:latin typeface="Calibri"/>
                <a:cs typeface="Calibri"/>
              </a:rPr>
              <a:t>4,</a:t>
            </a:r>
            <a:r>
              <a:rPr sz="2400" spc="-15" dirty="0">
                <a:latin typeface="Calibri"/>
                <a:cs typeface="Calibri"/>
              </a:rPr>
              <a:t> </a:t>
            </a:r>
            <a:r>
              <a:rPr sz="2400" dirty="0">
                <a:latin typeface="Calibri"/>
                <a:cs typeface="Calibri"/>
              </a:rPr>
              <a:t>and</a:t>
            </a:r>
            <a:r>
              <a:rPr sz="2400" spc="-5" dirty="0">
                <a:latin typeface="Calibri"/>
                <a:cs typeface="Calibri"/>
              </a:rPr>
              <a:t> </a:t>
            </a:r>
            <a:r>
              <a:rPr sz="2400" spc="5" dirty="0">
                <a:latin typeface="Calibri"/>
                <a:cs typeface="Calibri"/>
              </a:rPr>
              <a:t>the</a:t>
            </a:r>
            <a:r>
              <a:rPr sz="2400" spc="-35" dirty="0">
                <a:latin typeface="Calibri"/>
                <a:cs typeface="Calibri"/>
              </a:rPr>
              <a:t> </a:t>
            </a:r>
            <a:r>
              <a:rPr sz="2400" spc="-5" dirty="0">
                <a:latin typeface="Calibri"/>
                <a:cs typeface="Calibri"/>
              </a:rPr>
              <a:t>window</a:t>
            </a:r>
            <a:r>
              <a:rPr sz="2400" spc="-15" dirty="0">
                <a:latin typeface="Calibri"/>
                <a:cs typeface="Calibri"/>
              </a:rPr>
              <a:t> </a:t>
            </a:r>
            <a:r>
              <a:rPr sz="2400" spc="-5" dirty="0">
                <a:latin typeface="Calibri"/>
                <a:cs typeface="Calibri"/>
              </a:rPr>
              <a:t>slides.</a:t>
            </a:r>
            <a:endParaRPr sz="2400">
              <a:latin typeface="Calibri"/>
              <a:cs typeface="Calibri"/>
            </a:endParaRPr>
          </a:p>
        </p:txBody>
      </p:sp>
      <p:pic>
        <p:nvPicPr>
          <p:cNvPr id="4" name="object 4"/>
          <p:cNvPicPr/>
          <p:nvPr/>
        </p:nvPicPr>
        <p:blipFill>
          <a:blip r:embed="rId2" cstate="print"/>
          <a:stretch>
            <a:fillRect/>
          </a:stretch>
        </p:blipFill>
        <p:spPr>
          <a:xfrm>
            <a:off x="1405622" y="2483340"/>
            <a:ext cx="5830329" cy="3237301"/>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9685">
              <a:lnSpc>
                <a:spcPct val="100000"/>
              </a:lnSpc>
              <a:spcBef>
                <a:spcPts val="95"/>
              </a:spcBef>
            </a:pPr>
            <a:r>
              <a:rPr spc="-5" dirty="0"/>
              <a:t>Selective</a:t>
            </a:r>
            <a:r>
              <a:rPr spc="-30" dirty="0"/>
              <a:t> </a:t>
            </a:r>
            <a:r>
              <a:rPr spc="-20" dirty="0"/>
              <a:t>Repeat</a:t>
            </a:r>
            <a:r>
              <a:rPr spc="-5" dirty="0"/>
              <a:t> </a:t>
            </a:r>
            <a:r>
              <a:rPr spc="-10" dirty="0"/>
              <a:t>ARQ</a:t>
            </a:r>
          </a:p>
        </p:txBody>
      </p:sp>
      <p:sp>
        <p:nvSpPr>
          <p:cNvPr id="3" name="object 3"/>
          <p:cNvSpPr txBox="1"/>
          <p:nvPr/>
        </p:nvSpPr>
        <p:spPr>
          <a:xfrm>
            <a:off x="474065" y="1067511"/>
            <a:ext cx="8079105" cy="75755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 pos="1216660" algn="l"/>
                <a:tab pos="1866264" algn="l"/>
                <a:tab pos="3012440" algn="l"/>
                <a:tab pos="4232275" algn="l"/>
                <a:tab pos="4921250" algn="l"/>
                <a:tab pos="5344795" algn="l"/>
                <a:tab pos="5811520" algn="l"/>
                <a:tab pos="6415405" algn="l"/>
                <a:tab pos="7065009" algn="l"/>
              </a:tabLst>
            </a:pPr>
            <a:r>
              <a:rPr sz="2400" spc="5" dirty="0">
                <a:latin typeface="Calibri"/>
                <a:cs typeface="Calibri"/>
              </a:rPr>
              <a:t>N</a:t>
            </a:r>
            <a:r>
              <a:rPr sz="2400" spc="-5" dirty="0">
                <a:latin typeface="Calibri"/>
                <a:cs typeface="Calibri"/>
              </a:rPr>
              <a:t>o</a:t>
            </a:r>
            <a:r>
              <a:rPr sz="2400" spc="-225" dirty="0">
                <a:latin typeface="Calibri"/>
                <a:cs typeface="Calibri"/>
              </a:rPr>
              <a:t>w</a:t>
            </a:r>
            <a:r>
              <a:rPr sz="2400" dirty="0">
                <a:latin typeface="Calibri"/>
                <a:cs typeface="Calibri"/>
              </a:rPr>
              <a:t>,	</a:t>
            </a:r>
            <a:r>
              <a:rPr sz="2400" spc="-15" dirty="0">
                <a:latin typeface="Calibri"/>
                <a:cs typeface="Calibri"/>
              </a:rPr>
              <a:t>t</a:t>
            </a:r>
            <a:r>
              <a:rPr sz="2400" spc="5" dirty="0">
                <a:latin typeface="Calibri"/>
                <a:cs typeface="Calibri"/>
              </a:rPr>
              <a:t>h</a:t>
            </a:r>
            <a:r>
              <a:rPr sz="2400" dirty="0">
                <a:latin typeface="Calibri"/>
                <a:cs typeface="Calibri"/>
              </a:rPr>
              <a:t>e	</a:t>
            </a:r>
            <a:r>
              <a:rPr sz="2400" spc="-10" dirty="0">
                <a:latin typeface="Calibri"/>
                <a:cs typeface="Calibri"/>
              </a:rPr>
              <a:t>c</a:t>
            </a:r>
            <a:r>
              <a:rPr sz="2400" spc="5" dirty="0">
                <a:latin typeface="Calibri"/>
                <a:cs typeface="Calibri"/>
              </a:rPr>
              <a:t>u</a:t>
            </a:r>
            <a:r>
              <a:rPr sz="2400" dirty="0">
                <a:latin typeface="Calibri"/>
                <a:cs typeface="Calibri"/>
              </a:rPr>
              <a:t>r</a:t>
            </a:r>
            <a:r>
              <a:rPr sz="2400" spc="-25" dirty="0">
                <a:latin typeface="Calibri"/>
                <a:cs typeface="Calibri"/>
              </a:rPr>
              <a:t>r</a:t>
            </a:r>
            <a:r>
              <a:rPr sz="2400" spc="-20" dirty="0">
                <a:latin typeface="Calibri"/>
                <a:cs typeface="Calibri"/>
              </a:rPr>
              <a:t>en</a:t>
            </a:r>
            <a:r>
              <a:rPr sz="2400" dirty="0">
                <a:latin typeface="Calibri"/>
                <a:cs typeface="Calibri"/>
              </a:rPr>
              <a:t>t	</a:t>
            </a:r>
            <a:r>
              <a:rPr sz="2400" spc="-15" dirty="0">
                <a:latin typeface="Calibri"/>
                <a:cs typeface="Calibri"/>
              </a:rPr>
              <a:t>w</a:t>
            </a:r>
            <a:r>
              <a:rPr sz="2400" dirty="0">
                <a:latin typeface="Calibri"/>
                <a:cs typeface="Calibri"/>
              </a:rPr>
              <a:t>i</a:t>
            </a:r>
            <a:r>
              <a:rPr sz="2400" spc="-15" dirty="0">
                <a:latin typeface="Calibri"/>
                <a:cs typeface="Calibri"/>
              </a:rPr>
              <a:t>n</a:t>
            </a:r>
            <a:r>
              <a:rPr sz="2400" spc="5" dirty="0">
                <a:latin typeface="Calibri"/>
                <a:cs typeface="Calibri"/>
              </a:rPr>
              <a:t>d</a:t>
            </a:r>
            <a:r>
              <a:rPr sz="2400" spc="-5" dirty="0">
                <a:latin typeface="Calibri"/>
                <a:cs typeface="Calibri"/>
              </a:rPr>
              <a:t>o</a:t>
            </a:r>
            <a:r>
              <a:rPr sz="2400" dirty="0">
                <a:latin typeface="Calibri"/>
                <a:cs typeface="Calibri"/>
              </a:rPr>
              <a:t>w	</a:t>
            </a:r>
            <a:r>
              <a:rPr sz="2400" spc="-5" dirty="0">
                <a:latin typeface="Calibri"/>
                <a:cs typeface="Calibri"/>
              </a:rPr>
              <a:t>s</a:t>
            </a:r>
            <a:r>
              <a:rPr sz="2400" spc="-30" dirty="0">
                <a:latin typeface="Calibri"/>
                <a:cs typeface="Calibri"/>
              </a:rPr>
              <a:t>i</a:t>
            </a:r>
            <a:r>
              <a:rPr sz="2400" spc="-40" dirty="0">
                <a:latin typeface="Calibri"/>
                <a:cs typeface="Calibri"/>
              </a:rPr>
              <a:t>z</a:t>
            </a:r>
            <a:r>
              <a:rPr sz="2400" dirty="0">
                <a:latin typeface="Calibri"/>
                <a:cs typeface="Calibri"/>
              </a:rPr>
              <a:t>e	is	</a:t>
            </a:r>
            <a:r>
              <a:rPr sz="2400" spc="5" dirty="0">
                <a:latin typeface="Calibri"/>
                <a:cs typeface="Calibri"/>
              </a:rPr>
              <a:t>4</a:t>
            </a:r>
            <a:r>
              <a:rPr sz="2400" dirty="0">
                <a:latin typeface="Calibri"/>
                <a:cs typeface="Calibri"/>
              </a:rPr>
              <a:t>.	</a:t>
            </a:r>
            <a:r>
              <a:rPr sz="2400" spc="-5" dirty="0">
                <a:latin typeface="Calibri"/>
                <a:cs typeface="Calibri"/>
              </a:rPr>
              <a:t>S</a:t>
            </a:r>
            <a:r>
              <a:rPr sz="2400" spc="-45" dirty="0">
                <a:latin typeface="Calibri"/>
                <a:cs typeface="Calibri"/>
              </a:rPr>
              <a:t>o</a:t>
            </a:r>
            <a:r>
              <a:rPr sz="2400" dirty="0">
                <a:latin typeface="Calibri"/>
                <a:cs typeface="Calibri"/>
              </a:rPr>
              <a:t>,	</a:t>
            </a:r>
            <a:r>
              <a:rPr sz="2400" spc="-15" dirty="0">
                <a:latin typeface="Calibri"/>
                <a:cs typeface="Calibri"/>
              </a:rPr>
              <a:t>t</a:t>
            </a:r>
            <a:r>
              <a:rPr sz="2400" spc="5" dirty="0">
                <a:latin typeface="Calibri"/>
                <a:cs typeface="Calibri"/>
              </a:rPr>
              <a:t>h</a:t>
            </a:r>
            <a:r>
              <a:rPr sz="2400" dirty="0">
                <a:latin typeface="Calibri"/>
                <a:cs typeface="Calibri"/>
              </a:rPr>
              <a:t>e	</a:t>
            </a:r>
            <a:r>
              <a:rPr sz="2400" spc="-20" dirty="0">
                <a:latin typeface="Calibri"/>
                <a:cs typeface="Calibri"/>
              </a:rPr>
              <a:t>r</a:t>
            </a:r>
            <a:r>
              <a:rPr sz="2400" dirty="0">
                <a:latin typeface="Calibri"/>
                <a:cs typeface="Calibri"/>
              </a:rPr>
              <a:t>ece</a:t>
            </a:r>
            <a:r>
              <a:rPr sz="2400" spc="5" dirty="0">
                <a:latin typeface="Calibri"/>
                <a:cs typeface="Calibri"/>
              </a:rPr>
              <a:t>i</a:t>
            </a:r>
            <a:r>
              <a:rPr sz="2400" spc="-30" dirty="0">
                <a:latin typeface="Calibri"/>
                <a:cs typeface="Calibri"/>
              </a:rPr>
              <a:t>v</a:t>
            </a:r>
            <a:r>
              <a:rPr sz="2400" dirty="0">
                <a:latin typeface="Calibri"/>
                <a:cs typeface="Calibri"/>
              </a:rPr>
              <a:t>er</a:t>
            </a:r>
            <a:endParaRPr sz="2400">
              <a:latin typeface="Calibri"/>
              <a:cs typeface="Calibri"/>
            </a:endParaRPr>
          </a:p>
          <a:p>
            <a:pPr marL="356870">
              <a:lnSpc>
                <a:spcPct val="100000"/>
              </a:lnSpc>
              <a:spcBef>
                <a:spcPts val="5"/>
              </a:spcBef>
            </a:pPr>
            <a:r>
              <a:rPr sz="2400" spc="-5" dirty="0">
                <a:latin typeface="Calibri"/>
                <a:cs typeface="Calibri"/>
              </a:rPr>
              <a:t>acknowledges</a:t>
            </a:r>
            <a:r>
              <a:rPr sz="2400" spc="-15" dirty="0">
                <a:latin typeface="Calibri"/>
                <a:cs typeface="Calibri"/>
              </a:rPr>
              <a:t> </a:t>
            </a:r>
            <a:r>
              <a:rPr sz="2400" spc="-10" dirty="0">
                <a:latin typeface="Calibri"/>
                <a:cs typeface="Calibri"/>
              </a:rPr>
              <a:t>frame</a:t>
            </a:r>
            <a:r>
              <a:rPr sz="2400" spc="-40" dirty="0">
                <a:latin typeface="Calibri"/>
                <a:cs typeface="Calibri"/>
              </a:rPr>
              <a:t> </a:t>
            </a:r>
            <a:r>
              <a:rPr sz="2400" dirty="0">
                <a:latin typeface="Calibri"/>
                <a:cs typeface="Calibri"/>
              </a:rPr>
              <a:t>number</a:t>
            </a:r>
            <a:r>
              <a:rPr sz="2400" spc="-40" dirty="0">
                <a:latin typeface="Calibri"/>
                <a:cs typeface="Calibri"/>
              </a:rPr>
              <a:t> </a:t>
            </a:r>
            <a:r>
              <a:rPr sz="2400" dirty="0">
                <a:latin typeface="Calibri"/>
                <a:cs typeface="Calibri"/>
              </a:rPr>
              <a:t>1.</a:t>
            </a:r>
            <a:endParaRPr sz="2400">
              <a:latin typeface="Calibri"/>
              <a:cs typeface="Calibri"/>
            </a:endParaRPr>
          </a:p>
        </p:txBody>
      </p:sp>
      <p:pic>
        <p:nvPicPr>
          <p:cNvPr id="4" name="object 4"/>
          <p:cNvPicPr/>
          <p:nvPr/>
        </p:nvPicPr>
        <p:blipFill>
          <a:blip r:embed="rId2" cstate="print"/>
          <a:stretch>
            <a:fillRect/>
          </a:stretch>
        </p:blipFill>
        <p:spPr>
          <a:xfrm>
            <a:off x="1334295" y="2268328"/>
            <a:ext cx="5974808" cy="3308778"/>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8205" y="262255"/>
            <a:ext cx="3311525" cy="467995"/>
          </a:xfrm>
          <a:prstGeom prst="rect">
            <a:avLst/>
          </a:prstGeom>
        </p:spPr>
        <p:txBody>
          <a:bodyPr vert="horz" wrap="square" lIns="0" tIns="12700" rIns="0" bIns="0" rtlCol="0">
            <a:spAutoFit/>
          </a:bodyPr>
          <a:lstStyle/>
          <a:p>
            <a:pPr marL="12700">
              <a:lnSpc>
                <a:spcPct val="100000"/>
              </a:lnSpc>
              <a:spcBef>
                <a:spcPts val="100"/>
              </a:spcBef>
            </a:pPr>
            <a:r>
              <a:rPr sz="2900" dirty="0"/>
              <a:t>Selective</a:t>
            </a:r>
            <a:r>
              <a:rPr sz="2900" spc="-70" dirty="0"/>
              <a:t> </a:t>
            </a:r>
            <a:r>
              <a:rPr sz="2900" spc="-15" dirty="0"/>
              <a:t>Repeat</a:t>
            </a:r>
            <a:r>
              <a:rPr sz="2900" spc="-65" dirty="0"/>
              <a:t> </a:t>
            </a:r>
            <a:r>
              <a:rPr sz="2900" spc="-10" dirty="0"/>
              <a:t>ARQ</a:t>
            </a:r>
            <a:endParaRPr sz="2900"/>
          </a:p>
        </p:txBody>
      </p:sp>
      <p:sp>
        <p:nvSpPr>
          <p:cNvPr id="3" name="object 3"/>
          <p:cNvSpPr txBox="1"/>
          <p:nvPr/>
        </p:nvSpPr>
        <p:spPr>
          <a:xfrm>
            <a:off x="536244" y="922985"/>
            <a:ext cx="8078470" cy="185547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dirty="0">
                <a:latin typeface="Calibri"/>
                <a:cs typeface="Calibri"/>
              </a:rPr>
              <a:t>The </a:t>
            </a:r>
            <a:r>
              <a:rPr sz="2400" spc="-5" dirty="0">
                <a:latin typeface="Calibri"/>
                <a:cs typeface="Calibri"/>
              </a:rPr>
              <a:t>window slides and the sender will </a:t>
            </a:r>
            <a:r>
              <a:rPr sz="2400" spc="-10" dirty="0">
                <a:latin typeface="Calibri"/>
                <a:cs typeface="Calibri"/>
              </a:rPr>
              <a:t>send </a:t>
            </a:r>
            <a:r>
              <a:rPr sz="2400" dirty="0">
                <a:latin typeface="Calibri"/>
                <a:cs typeface="Calibri"/>
              </a:rPr>
              <a:t>the </a:t>
            </a:r>
            <a:r>
              <a:rPr sz="2400" spc="-15" dirty="0">
                <a:latin typeface="Calibri"/>
                <a:cs typeface="Calibri"/>
              </a:rPr>
              <a:t>next </a:t>
            </a:r>
            <a:r>
              <a:rPr sz="2400" spc="-10" dirty="0">
                <a:latin typeface="Calibri"/>
                <a:cs typeface="Calibri"/>
              </a:rPr>
              <a:t>frame </a:t>
            </a:r>
            <a:r>
              <a:rPr sz="2400" dirty="0">
                <a:latin typeface="Calibri"/>
                <a:cs typeface="Calibri"/>
              </a:rPr>
              <a:t>in </a:t>
            </a:r>
            <a:r>
              <a:rPr sz="2400" spc="5" dirty="0">
                <a:latin typeface="Calibri"/>
                <a:cs typeface="Calibri"/>
              </a:rPr>
              <a:t> the </a:t>
            </a:r>
            <a:r>
              <a:rPr sz="2400" spc="-45" dirty="0">
                <a:latin typeface="Calibri"/>
                <a:cs typeface="Calibri"/>
              </a:rPr>
              <a:t>buffer,</a:t>
            </a:r>
            <a:r>
              <a:rPr sz="2400" spc="450" dirty="0">
                <a:latin typeface="Calibri"/>
                <a:cs typeface="Calibri"/>
              </a:rPr>
              <a:t> </a:t>
            </a:r>
            <a:r>
              <a:rPr sz="2400" spc="-5" dirty="0">
                <a:latin typeface="Calibri"/>
                <a:cs typeface="Calibri"/>
              </a:rPr>
              <a:t>which </a:t>
            </a:r>
            <a:r>
              <a:rPr sz="2400" dirty="0">
                <a:latin typeface="Calibri"/>
                <a:cs typeface="Calibri"/>
              </a:rPr>
              <a:t>is 5, </a:t>
            </a:r>
            <a:r>
              <a:rPr sz="2400" spc="-5" dirty="0">
                <a:latin typeface="Calibri"/>
                <a:cs typeface="Calibri"/>
              </a:rPr>
              <a:t>and the window slides. </a:t>
            </a:r>
            <a:r>
              <a:rPr sz="2400" spc="-10" dirty="0">
                <a:latin typeface="Calibri"/>
                <a:cs typeface="Calibri"/>
              </a:rPr>
              <a:t>Let's </a:t>
            </a:r>
            <a:r>
              <a:rPr sz="2400" spc="-5" dirty="0">
                <a:latin typeface="Calibri"/>
                <a:cs typeface="Calibri"/>
              </a:rPr>
              <a:t>assume </a:t>
            </a:r>
            <a:r>
              <a:rPr sz="2400" dirty="0">
                <a:latin typeface="Calibri"/>
                <a:cs typeface="Calibri"/>
              </a:rPr>
              <a:t> </a:t>
            </a:r>
            <a:r>
              <a:rPr sz="2400" spc="-10" dirty="0">
                <a:latin typeface="Calibri"/>
                <a:cs typeface="Calibri"/>
              </a:rPr>
              <a:t>that</a:t>
            </a:r>
            <a:r>
              <a:rPr sz="2400" spc="-5" dirty="0">
                <a:latin typeface="Calibri"/>
                <a:cs typeface="Calibri"/>
              </a:rPr>
              <a:t> </a:t>
            </a:r>
            <a:r>
              <a:rPr sz="2400" spc="5" dirty="0">
                <a:latin typeface="Calibri"/>
                <a:cs typeface="Calibri"/>
              </a:rPr>
              <a:t>the</a:t>
            </a:r>
            <a:r>
              <a:rPr sz="2400" spc="10" dirty="0">
                <a:latin typeface="Calibri"/>
                <a:cs typeface="Calibri"/>
              </a:rPr>
              <a:t> </a:t>
            </a:r>
            <a:r>
              <a:rPr sz="2400" dirty="0">
                <a:latin typeface="Calibri"/>
                <a:cs typeface="Calibri"/>
              </a:rPr>
              <a:t>sender</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not</a:t>
            </a:r>
            <a:r>
              <a:rPr sz="2400" dirty="0">
                <a:latin typeface="Calibri"/>
                <a:cs typeface="Calibri"/>
              </a:rPr>
              <a:t> </a:t>
            </a:r>
            <a:r>
              <a:rPr sz="2400" spc="-5" dirty="0">
                <a:latin typeface="Calibri"/>
                <a:cs typeface="Calibri"/>
              </a:rPr>
              <a:t>acknowledging</a:t>
            </a:r>
            <a:r>
              <a:rPr sz="2400" dirty="0">
                <a:latin typeface="Calibri"/>
                <a:cs typeface="Calibri"/>
              </a:rPr>
              <a:t> </a:t>
            </a:r>
            <a:r>
              <a:rPr sz="2400" spc="-15" dirty="0">
                <a:latin typeface="Calibri"/>
                <a:cs typeface="Calibri"/>
              </a:rPr>
              <a:t>frame</a:t>
            </a:r>
            <a:r>
              <a:rPr sz="2400" spc="-10" dirty="0">
                <a:latin typeface="Calibri"/>
                <a:cs typeface="Calibri"/>
              </a:rPr>
              <a:t> </a:t>
            </a:r>
            <a:r>
              <a:rPr sz="2400" dirty="0">
                <a:latin typeface="Calibri"/>
                <a:cs typeface="Calibri"/>
              </a:rPr>
              <a:t>number</a:t>
            </a:r>
            <a:r>
              <a:rPr sz="2400" spc="540" dirty="0">
                <a:latin typeface="Calibri"/>
                <a:cs typeface="Calibri"/>
              </a:rPr>
              <a:t> </a:t>
            </a:r>
            <a:r>
              <a:rPr sz="2400" dirty="0">
                <a:latin typeface="Calibri"/>
                <a:cs typeface="Calibri"/>
              </a:rPr>
              <a:t>2 </a:t>
            </a:r>
            <a:r>
              <a:rPr sz="2400" spc="5" dirty="0">
                <a:latin typeface="Calibri"/>
                <a:cs typeface="Calibri"/>
              </a:rPr>
              <a:t> </a:t>
            </a:r>
            <a:r>
              <a:rPr sz="2400" spc="-5" dirty="0">
                <a:latin typeface="Calibri"/>
                <a:cs typeface="Calibri"/>
              </a:rPr>
              <a:t>because </a:t>
            </a:r>
            <a:r>
              <a:rPr sz="2400" dirty="0">
                <a:latin typeface="Calibri"/>
                <a:cs typeface="Calibri"/>
              </a:rPr>
              <a:t>either </a:t>
            </a:r>
            <a:r>
              <a:rPr sz="2400" spc="5" dirty="0">
                <a:latin typeface="Calibri"/>
                <a:cs typeface="Calibri"/>
              </a:rPr>
              <a:t>the </a:t>
            </a:r>
            <a:r>
              <a:rPr sz="2400" spc="-15" dirty="0">
                <a:latin typeface="Calibri"/>
                <a:cs typeface="Calibri"/>
              </a:rPr>
              <a:t>frame </a:t>
            </a:r>
            <a:r>
              <a:rPr sz="2400" dirty="0">
                <a:latin typeface="Calibri"/>
                <a:cs typeface="Calibri"/>
              </a:rPr>
              <a:t>is </a:t>
            </a:r>
            <a:r>
              <a:rPr sz="2400" spc="-15" dirty="0">
                <a:latin typeface="Calibri"/>
                <a:cs typeface="Calibri"/>
              </a:rPr>
              <a:t>lost </a:t>
            </a:r>
            <a:r>
              <a:rPr sz="2400" spc="-10" dirty="0">
                <a:latin typeface="Calibri"/>
                <a:cs typeface="Calibri"/>
              </a:rPr>
              <a:t>or </a:t>
            </a:r>
            <a:r>
              <a:rPr sz="2400" spc="-5" dirty="0">
                <a:latin typeface="Calibri"/>
                <a:cs typeface="Calibri"/>
              </a:rPr>
              <a:t>the </a:t>
            </a:r>
            <a:r>
              <a:rPr sz="2400" spc="-10" dirty="0">
                <a:latin typeface="Calibri"/>
                <a:cs typeface="Calibri"/>
              </a:rPr>
              <a:t>acknowledgement </a:t>
            </a:r>
            <a:r>
              <a:rPr sz="2400" dirty="0">
                <a:latin typeface="Calibri"/>
                <a:cs typeface="Calibri"/>
              </a:rPr>
              <a:t>is </a:t>
            </a:r>
            <a:r>
              <a:rPr sz="2400" spc="5" dirty="0">
                <a:latin typeface="Calibri"/>
                <a:cs typeface="Calibri"/>
              </a:rPr>
              <a:t> </a:t>
            </a:r>
            <a:r>
              <a:rPr sz="2400" spc="-5" dirty="0">
                <a:latin typeface="Calibri"/>
                <a:cs typeface="Calibri"/>
              </a:rPr>
              <a:t>lost.</a:t>
            </a:r>
            <a:endParaRPr sz="2400">
              <a:latin typeface="Calibri"/>
              <a:cs typeface="Calibri"/>
            </a:endParaRPr>
          </a:p>
        </p:txBody>
      </p:sp>
      <p:pic>
        <p:nvPicPr>
          <p:cNvPr id="4" name="object 4"/>
          <p:cNvPicPr/>
          <p:nvPr/>
        </p:nvPicPr>
        <p:blipFill>
          <a:blip r:embed="rId2" cstate="print"/>
          <a:stretch>
            <a:fillRect/>
          </a:stretch>
        </p:blipFill>
        <p:spPr>
          <a:xfrm>
            <a:off x="1482950" y="2914760"/>
            <a:ext cx="6402225" cy="31658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3969" y="217373"/>
            <a:ext cx="6575425" cy="574675"/>
          </a:xfrm>
          <a:prstGeom prst="rect">
            <a:avLst/>
          </a:prstGeom>
        </p:spPr>
        <p:txBody>
          <a:bodyPr vert="horz" wrap="square" lIns="0" tIns="12700" rIns="0" bIns="0" rtlCol="0">
            <a:spAutoFit/>
          </a:bodyPr>
          <a:lstStyle/>
          <a:p>
            <a:pPr marL="12700">
              <a:lnSpc>
                <a:spcPct val="100000"/>
              </a:lnSpc>
              <a:spcBef>
                <a:spcPts val="100"/>
              </a:spcBef>
            </a:pPr>
            <a:r>
              <a:rPr sz="3600" b="0" spc="-5" dirty="0">
                <a:latin typeface="Calibri"/>
                <a:cs typeface="Calibri"/>
              </a:rPr>
              <a:t>Services</a:t>
            </a:r>
            <a:r>
              <a:rPr sz="3600" b="0" spc="5" dirty="0">
                <a:latin typeface="Calibri"/>
                <a:cs typeface="Calibri"/>
              </a:rPr>
              <a:t> </a:t>
            </a:r>
            <a:r>
              <a:rPr sz="3600" b="0" spc="-15" dirty="0">
                <a:latin typeface="Calibri"/>
                <a:cs typeface="Calibri"/>
              </a:rPr>
              <a:t>Provided </a:t>
            </a:r>
            <a:r>
              <a:rPr sz="3600" b="0" spc="-20" dirty="0">
                <a:latin typeface="Calibri"/>
                <a:cs typeface="Calibri"/>
              </a:rPr>
              <a:t>to</a:t>
            </a:r>
            <a:r>
              <a:rPr sz="3600" b="0" spc="-5" dirty="0">
                <a:latin typeface="Calibri"/>
                <a:cs typeface="Calibri"/>
              </a:rPr>
              <a:t> </a:t>
            </a:r>
            <a:r>
              <a:rPr sz="3600" b="0" spc="-15" dirty="0">
                <a:latin typeface="Calibri"/>
                <a:cs typeface="Calibri"/>
              </a:rPr>
              <a:t>Network</a:t>
            </a:r>
            <a:r>
              <a:rPr sz="3600" b="0" spc="-30" dirty="0">
                <a:latin typeface="Calibri"/>
                <a:cs typeface="Calibri"/>
              </a:rPr>
              <a:t> </a:t>
            </a:r>
            <a:r>
              <a:rPr sz="3600" b="0" spc="-25" dirty="0">
                <a:latin typeface="Calibri"/>
                <a:cs typeface="Calibri"/>
              </a:rPr>
              <a:t>Layer</a:t>
            </a:r>
            <a:endParaRPr sz="3600">
              <a:latin typeface="Calibri"/>
              <a:cs typeface="Calibri"/>
            </a:endParaRPr>
          </a:p>
        </p:txBody>
      </p:sp>
      <p:sp>
        <p:nvSpPr>
          <p:cNvPr id="3" name="object 3"/>
          <p:cNvSpPr txBox="1"/>
          <p:nvPr/>
        </p:nvSpPr>
        <p:spPr>
          <a:xfrm>
            <a:off x="383540" y="893190"/>
            <a:ext cx="8230234" cy="1050290"/>
          </a:xfrm>
          <a:prstGeom prst="rect">
            <a:avLst/>
          </a:prstGeom>
        </p:spPr>
        <p:txBody>
          <a:bodyPr vert="horz" wrap="square" lIns="0" tIns="53975" rIns="0" bIns="0" rtlCol="0">
            <a:spAutoFit/>
          </a:bodyPr>
          <a:lstStyle/>
          <a:p>
            <a:pPr marL="356870" marR="5080" indent="-344805" algn="just">
              <a:lnSpc>
                <a:spcPts val="2590"/>
              </a:lnSpc>
              <a:spcBef>
                <a:spcPts val="425"/>
              </a:spcBef>
              <a:buFont typeface="Arial MT"/>
              <a:buChar char="•"/>
              <a:tabLst>
                <a:tab pos="357505" algn="l"/>
              </a:tabLst>
            </a:pPr>
            <a:r>
              <a:rPr sz="2400" dirty="0">
                <a:latin typeface="Calibri"/>
                <a:cs typeface="Calibri"/>
              </a:rPr>
              <a:t>This </a:t>
            </a:r>
            <a:r>
              <a:rPr sz="2400" spc="-5" dirty="0">
                <a:latin typeface="Calibri"/>
                <a:cs typeface="Calibri"/>
              </a:rPr>
              <a:t>class </a:t>
            </a:r>
            <a:r>
              <a:rPr sz="2400" dirty="0">
                <a:latin typeface="Calibri"/>
                <a:cs typeface="Calibri"/>
              </a:rPr>
              <a:t>of service is </a:t>
            </a:r>
            <a:r>
              <a:rPr sz="2400" spc="-10" dirty="0">
                <a:latin typeface="Calibri"/>
                <a:cs typeface="Calibri"/>
              </a:rPr>
              <a:t>appropriate </a:t>
            </a:r>
            <a:r>
              <a:rPr sz="2400" spc="-5" dirty="0">
                <a:latin typeface="Calibri"/>
                <a:cs typeface="Calibri"/>
              </a:rPr>
              <a:t>when the </a:t>
            </a:r>
            <a:r>
              <a:rPr sz="2400" spc="-15" dirty="0">
                <a:latin typeface="Calibri"/>
                <a:cs typeface="Calibri"/>
              </a:rPr>
              <a:t>error </a:t>
            </a:r>
            <a:r>
              <a:rPr sz="2400" spc="-30" dirty="0">
                <a:latin typeface="Calibri"/>
                <a:cs typeface="Calibri"/>
              </a:rPr>
              <a:t>rate </a:t>
            </a:r>
            <a:r>
              <a:rPr sz="2400" dirty="0">
                <a:latin typeface="Calibri"/>
                <a:cs typeface="Calibri"/>
              </a:rPr>
              <a:t>is </a:t>
            </a:r>
            <a:r>
              <a:rPr sz="2400" spc="-10" dirty="0">
                <a:latin typeface="Calibri"/>
                <a:cs typeface="Calibri"/>
              </a:rPr>
              <a:t>very </a:t>
            </a:r>
            <a:r>
              <a:rPr sz="2400" spc="-5" dirty="0">
                <a:latin typeface="Calibri"/>
                <a:cs typeface="Calibri"/>
              </a:rPr>
              <a:t> </a:t>
            </a:r>
            <a:r>
              <a:rPr sz="2400" dirty="0">
                <a:latin typeface="Calibri"/>
                <a:cs typeface="Calibri"/>
              </a:rPr>
              <a:t>low</a:t>
            </a:r>
            <a:r>
              <a:rPr sz="2400" spc="5" dirty="0">
                <a:latin typeface="Calibri"/>
                <a:cs typeface="Calibri"/>
              </a:rPr>
              <a:t> </a:t>
            </a:r>
            <a:r>
              <a:rPr sz="2400" spc="-5" dirty="0">
                <a:latin typeface="Calibri"/>
                <a:cs typeface="Calibri"/>
              </a:rPr>
              <a:t>so</a:t>
            </a:r>
            <a:r>
              <a:rPr sz="2400" dirty="0">
                <a:latin typeface="Calibri"/>
                <a:cs typeface="Calibri"/>
              </a:rPr>
              <a:t> </a:t>
            </a:r>
            <a:r>
              <a:rPr sz="2400" spc="-10" dirty="0">
                <a:latin typeface="Calibri"/>
                <a:cs typeface="Calibri"/>
              </a:rPr>
              <a:t>that</a:t>
            </a:r>
            <a:r>
              <a:rPr sz="2400" spc="-5" dirty="0">
                <a:latin typeface="Calibri"/>
                <a:cs typeface="Calibri"/>
              </a:rPr>
              <a:t> </a:t>
            </a:r>
            <a:r>
              <a:rPr sz="2400" spc="-10" dirty="0">
                <a:latin typeface="Calibri"/>
                <a:cs typeface="Calibri"/>
              </a:rPr>
              <a:t>recovery</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left</a:t>
            </a:r>
            <a:r>
              <a:rPr sz="2400" dirty="0">
                <a:latin typeface="Calibri"/>
                <a:cs typeface="Calibri"/>
              </a:rPr>
              <a:t> </a:t>
            </a:r>
            <a:r>
              <a:rPr sz="2400" spc="-20" dirty="0">
                <a:latin typeface="Calibri"/>
                <a:cs typeface="Calibri"/>
              </a:rPr>
              <a:t>to</a:t>
            </a:r>
            <a:r>
              <a:rPr sz="2400" spc="-15" dirty="0">
                <a:latin typeface="Calibri"/>
                <a:cs typeface="Calibri"/>
              </a:rPr>
              <a:t> </a:t>
            </a:r>
            <a:r>
              <a:rPr sz="2400" spc="-5" dirty="0">
                <a:latin typeface="Calibri"/>
                <a:cs typeface="Calibri"/>
              </a:rPr>
              <a:t>higher</a:t>
            </a:r>
            <a:r>
              <a:rPr sz="2400" dirty="0">
                <a:latin typeface="Calibri"/>
                <a:cs typeface="Calibri"/>
              </a:rPr>
              <a:t> </a:t>
            </a:r>
            <a:r>
              <a:rPr sz="2400" spc="-25" dirty="0">
                <a:latin typeface="Calibri"/>
                <a:cs typeface="Calibri"/>
              </a:rPr>
              <a:t>layers.</a:t>
            </a:r>
            <a:r>
              <a:rPr sz="2400" spc="-20" dirty="0">
                <a:latin typeface="Calibri"/>
                <a:cs typeface="Calibri"/>
              </a:rPr>
              <a:t> </a:t>
            </a:r>
            <a:r>
              <a:rPr sz="2400" spc="-5" dirty="0">
                <a:latin typeface="Calibri"/>
                <a:cs typeface="Calibri"/>
              </a:rPr>
              <a:t>It</a:t>
            </a:r>
            <a:r>
              <a:rPr sz="2400" dirty="0">
                <a:latin typeface="Calibri"/>
                <a:cs typeface="Calibri"/>
              </a:rPr>
              <a:t> is</a:t>
            </a:r>
            <a:r>
              <a:rPr sz="2400" spc="545" dirty="0">
                <a:latin typeface="Calibri"/>
                <a:cs typeface="Calibri"/>
              </a:rPr>
              <a:t> </a:t>
            </a:r>
            <a:r>
              <a:rPr sz="2400" spc="-10" dirty="0">
                <a:latin typeface="Calibri"/>
                <a:cs typeface="Calibri"/>
              </a:rPr>
              <a:t>also </a:t>
            </a:r>
            <a:r>
              <a:rPr sz="2400" spc="-530" dirty="0">
                <a:latin typeface="Calibri"/>
                <a:cs typeface="Calibri"/>
              </a:rPr>
              <a:t> </a:t>
            </a:r>
            <a:r>
              <a:rPr sz="2400" spc="-5" dirty="0">
                <a:latin typeface="Calibri"/>
                <a:cs typeface="Calibri"/>
              </a:rPr>
              <a:t>appropriate</a:t>
            </a:r>
            <a:r>
              <a:rPr sz="2400" spc="-55" dirty="0">
                <a:latin typeface="Calibri"/>
                <a:cs typeface="Calibri"/>
              </a:rPr>
              <a:t> </a:t>
            </a:r>
            <a:r>
              <a:rPr sz="2400" spc="-15" dirty="0">
                <a:latin typeface="Calibri"/>
                <a:cs typeface="Calibri"/>
              </a:rPr>
              <a:t>for</a:t>
            </a:r>
            <a:r>
              <a:rPr sz="2400" spc="-5" dirty="0">
                <a:latin typeface="Calibri"/>
                <a:cs typeface="Calibri"/>
              </a:rPr>
              <a:t> real-time</a:t>
            </a:r>
            <a:r>
              <a:rPr sz="2400" spc="-55" dirty="0">
                <a:latin typeface="Calibri"/>
                <a:cs typeface="Calibri"/>
              </a:rPr>
              <a:t> </a:t>
            </a:r>
            <a:r>
              <a:rPr sz="2400" spc="-10" dirty="0">
                <a:latin typeface="Calibri"/>
                <a:cs typeface="Calibri"/>
              </a:rPr>
              <a:t>traffic,</a:t>
            </a:r>
            <a:r>
              <a:rPr sz="2400" spc="-30" dirty="0">
                <a:latin typeface="Calibri"/>
                <a:cs typeface="Calibri"/>
              </a:rPr>
              <a:t> </a:t>
            </a:r>
            <a:r>
              <a:rPr sz="2400" dirty="0">
                <a:latin typeface="Calibri"/>
                <a:cs typeface="Calibri"/>
              </a:rPr>
              <a:t>such</a:t>
            </a:r>
            <a:r>
              <a:rPr sz="2400" spc="-40" dirty="0">
                <a:latin typeface="Calibri"/>
                <a:cs typeface="Calibri"/>
              </a:rPr>
              <a:t> </a:t>
            </a:r>
            <a:r>
              <a:rPr sz="2400" dirty="0">
                <a:latin typeface="Calibri"/>
                <a:cs typeface="Calibri"/>
              </a:rPr>
              <a:t>as</a:t>
            </a:r>
            <a:r>
              <a:rPr sz="2400" spc="5" dirty="0">
                <a:latin typeface="Calibri"/>
                <a:cs typeface="Calibri"/>
              </a:rPr>
              <a:t> </a:t>
            </a:r>
            <a:r>
              <a:rPr sz="2400" spc="-10" dirty="0">
                <a:latin typeface="Calibri"/>
                <a:cs typeface="Calibri"/>
              </a:rPr>
              <a:t>voice.</a:t>
            </a:r>
            <a:endParaRPr sz="2400">
              <a:latin typeface="Calibri"/>
              <a:cs typeface="Calibri"/>
            </a:endParaRPr>
          </a:p>
        </p:txBody>
      </p:sp>
      <p:sp>
        <p:nvSpPr>
          <p:cNvPr id="4" name="object 4"/>
          <p:cNvSpPr txBox="1"/>
          <p:nvPr/>
        </p:nvSpPr>
        <p:spPr>
          <a:xfrm>
            <a:off x="383540" y="2356865"/>
            <a:ext cx="1560830" cy="391160"/>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 pos="1006475" algn="l"/>
              </a:tabLst>
            </a:pPr>
            <a:r>
              <a:rPr sz="2400" spc="-5" dirty="0">
                <a:latin typeface="Calibri"/>
                <a:cs typeface="Calibri"/>
              </a:rPr>
              <a:t>T</a:t>
            </a:r>
            <a:r>
              <a:rPr sz="2400" spc="15" dirty="0">
                <a:latin typeface="Calibri"/>
                <a:cs typeface="Calibri"/>
              </a:rPr>
              <a:t>h</a:t>
            </a:r>
            <a:r>
              <a:rPr sz="2400" dirty="0">
                <a:latin typeface="Calibri"/>
                <a:cs typeface="Calibri"/>
              </a:rPr>
              <a:t>e	</a:t>
            </a:r>
            <a:r>
              <a:rPr sz="2400" spc="5" dirty="0">
                <a:latin typeface="Calibri"/>
                <a:cs typeface="Calibri"/>
              </a:rPr>
              <a:t>n</a:t>
            </a:r>
            <a:r>
              <a:rPr sz="2400" spc="-45" dirty="0">
                <a:latin typeface="Calibri"/>
                <a:cs typeface="Calibri"/>
              </a:rPr>
              <a:t>e</a:t>
            </a:r>
            <a:r>
              <a:rPr sz="2400" spc="-10" dirty="0">
                <a:latin typeface="Calibri"/>
                <a:cs typeface="Calibri"/>
              </a:rPr>
              <a:t>x</a:t>
            </a:r>
            <a:r>
              <a:rPr sz="2400" dirty="0">
                <a:latin typeface="Calibri"/>
                <a:cs typeface="Calibri"/>
              </a:rPr>
              <a:t>t</a:t>
            </a:r>
            <a:endParaRPr sz="2400">
              <a:latin typeface="Calibri"/>
              <a:cs typeface="Calibri"/>
            </a:endParaRPr>
          </a:p>
        </p:txBody>
      </p:sp>
      <p:sp>
        <p:nvSpPr>
          <p:cNvPr id="5" name="object 5"/>
          <p:cNvSpPr txBox="1"/>
          <p:nvPr/>
        </p:nvSpPr>
        <p:spPr>
          <a:xfrm>
            <a:off x="2109342" y="2356865"/>
            <a:ext cx="6501765" cy="391160"/>
          </a:xfrm>
          <a:prstGeom prst="rect">
            <a:avLst/>
          </a:prstGeom>
        </p:spPr>
        <p:txBody>
          <a:bodyPr vert="horz" wrap="square" lIns="0" tIns="12700" rIns="0" bIns="0" rtlCol="0">
            <a:spAutoFit/>
          </a:bodyPr>
          <a:lstStyle/>
          <a:p>
            <a:pPr marL="12700">
              <a:lnSpc>
                <a:spcPct val="100000"/>
              </a:lnSpc>
              <a:spcBef>
                <a:spcPts val="100"/>
              </a:spcBef>
              <a:tabLst>
                <a:tab pos="722630" algn="l"/>
                <a:tab pos="1231900" algn="l"/>
                <a:tab pos="1646555" algn="l"/>
                <a:tab pos="2552065" algn="l"/>
                <a:tab pos="2994660" algn="l"/>
                <a:tab pos="4330065" algn="l"/>
                <a:tab pos="4707890" algn="l"/>
              </a:tabLst>
            </a:pPr>
            <a:r>
              <a:rPr sz="2400" spc="-20" dirty="0">
                <a:latin typeface="Calibri"/>
                <a:cs typeface="Calibri"/>
              </a:rPr>
              <a:t>step	</a:t>
            </a:r>
            <a:r>
              <a:rPr sz="2400" spc="5" dirty="0">
                <a:latin typeface="Calibri"/>
                <a:cs typeface="Calibri"/>
              </a:rPr>
              <a:t>up	</a:t>
            </a:r>
            <a:r>
              <a:rPr sz="2400" spc="-15" dirty="0">
                <a:latin typeface="Calibri"/>
                <a:cs typeface="Calibri"/>
              </a:rPr>
              <a:t>in	</a:t>
            </a:r>
            <a:r>
              <a:rPr sz="2400" spc="-10" dirty="0">
                <a:latin typeface="Calibri"/>
                <a:cs typeface="Calibri"/>
              </a:rPr>
              <a:t>terms	</a:t>
            </a:r>
            <a:r>
              <a:rPr sz="2400" dirty="0">
                <a:latin typeface="Calibri"/>
                <a:cs typeface="Calibri"/>
              </a:rPr>
              <a:t>of	</a:t>
            </a:r>
            <a:r>
              <a:rPr sz="2400" spc="-5" dirty="0">
                <a:latin typeface="Calibri"/>
                <a:cs typeface="Calibri"/>
              </a:rPr>
              <a:t>reliability	</a:t>
            </a:r>
            <a:r>
              <a:rPr sz="2400" dirty="0">
                <a:latin typeface="Calibri"/>
                <a:cs typeface="Calibri"/>
              </a:rPr>
              <a:t>is	</a:t>
            </a:r>
            <a:r>
              <a:rPr sz="2400" spc="-10" dirty="0">
                <a:latin typeface="Calibri"/>
                <a:cs typeface="Calibri"/>
              </a:rPr>
              <a:t>acknowledged</a:t>
            </a:r>
            <a:endParaRPr sz="2400">
              <a:latin typeface="Calibri"/>
              <a:cs typeface="Calibri"/>
            </a:endParaRPr>
          </a:p>
        </p:txBody>
      </p:sp>
      <p:sp>
        <p:nvSpPr>
          <p:cNvPr id="6" name="object 6"/>
          <p:cNvSpPr txBox="1"/>
          <p:nvPr/>
        </p:nvSpPr>
        <p:spPr>
          <a:xfrm>
            <a:off x="728268" y="2686303"/>
            <a:ext cx="28803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connectionless</a:t>
            </a:r>
            <a:r>
              <a:rPr sz="2400" spc="-130" dirty="0">
                <a:latin typeface="Calibri"/>
                <a:cs typeface="Calibri"/>
              </a:rPr>
              <a:t> </a:t>
            </a:r>
            <a:r>
              <a:rPr sz="2400" dirty="0">
                <a:latin typeface="Calibri"/>
                <a:cs typeface="Calibri"/>
              </a:rPr>
              <a:t>service.</a:t>
            </a:r>
            <a:endParaRPr sz="2400">
              <a:latin typeface="Calibri"/>
              <a:cs typeface="Calibri"/>
            </a:endParaRPr>
          </a:p>
        </p:txBody>
      </p:sp>
      <p:sp>
        <p:nvSpPr>
          <p:cNvPr id="7" name="object 7"/>
          <p:cNvSpPr txBox="1"/>
          <p:nvPr/>
        </p:nvSpPr>
        <p:spPr>
          <a:xfrm>
            <a:off x="383540" y="3491229"/>
            <a:ext cx="2884170" cy="391160"/>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 pos="1326515" algn="l"/>
                <a:tab pos="2003425" algn="l"/>
              </a:tabLst>
            </a:pPr>
            <a:r>
              <a:rPr sz="2400" dirty="0">
                <a:latin typeface="Calibri"/>
                <a:cs typeface="Calibri"/>
              </a:rPr>
              <a:t>W</a:t>
            </a:r>
            <a:r>
              <a:rPr sz="2400" spc="10" dirty="0">
                <a:latin typeface="Calibri"/>
                <a:cs typeface="Calibri"/>
              </a:rPr>
              <a:t>h</a:t>
            </a:r>
            <a:r>
              <a:rPr sz="2400" dirty="0">
                <a:latin typeface="Calibri"/>
                <a:cs typeface="Calibri"/>
              </a:rPr>
              <a:t>en	</a:t>
            </a:r>
            <a:r>
              <a:rPr sz="2400" spc="5" dirty="0">
                <a:latin typeface="Calibri"/>
                <a:cs typeface="Calibri"/>
              </a:rPr>
              <a:t>th</a:t>
            </a:r>
            <a:r>
              <a:rPr sz="2400" dirty="0">
                <a:latin typeface="Calibri"/>
                <a:cs typeface="Calibri"/>
              </a:rPr>
              <a:t>is	</a:t>
            </a:r>
            <a:r>
              <a:rPr sz="2400" spc="-5" dirty="0">
                <a:latin typeface="Calibri"/>
                <a:cs typeface="Calibri"/>
              </a:rPr>
              <a:t>se</a:t>
            </a:r>
            <a:r>
              <a:rPr sz="2400" spc="25" dirty="0">
                <a:latin typeface="Calibri"/>
                <a:cs typeface="Calibri"/>
              </a:rPr>
              <a:t>r</a:t>
            </a:r>
            <a:r>
              <a:rPr sz="2400" dirty="0">
                <a:latin typeface="Calibri"/>
                <a:cs typeface="Calibri"/>
              </a:rPr>
              <a:t>vi</a:t>
            </a:r>
            <a:r>
              <a:rPr sz="2400" spc="-15" dirty="0">
                <a:latin typeface="Calibri"/>
                <a:cs typeface="Calibri"/>
              </a:rPr>
              <a:t>c</a:t>
            </a:r>
            <a:r>
              <a:rPr sz="2400" dirty="0">
                <a:latin typeface="Calibri"/>
                <a:cs typeface="Calibri"/>
              </a:rPr>
              <a:t>e</a:t>
            </a:r>
            <a:endParaRPr sz="2400">
              <a:latin typeface="Calibri"/>
              <a:cs typeface="Calibri"/>
            </a:endParaRPr>
          </a:p>
        </p:txBody>
      </p:sp>
      <p:sp>
        <p:nvSpPr>
          <p:cNvPr id="8" name="object 8"/>
          <p:cNvSpPr txBox="1"/>
          <p:nvPr/>
        </p:nvSpPr>
        <p:spPr>
          <a:xfrm>
            <a:off x="5981827" y="3491229"/>
            <a:ext cx="2632075" cy="391160"/>
          </a:xfrm>
          <a:prstGeom prst="rect">
            <a:avLst/>
          </a:prstGeom>
        </p:spPr>
        <p:txBody>
          <a:bodyPr vert="horz" wrap="square" lIns="0" tIns="12700" rIns="0" bIns="0" rtlCol="0">
            <a:spAutoFit/>
          </a:bodyPr>
          <a:lstStyle/>
          <a:p>
            <a:pPr marL="12700">
              <a:lnSpc>
                <a:spcPct val="100000"/>
              </a:lnSpc>
              <a:spcBef>
                <a:spcPts val="100"/>
              </a:spcBef>
              <a:tabLst>
                <a:tab pos="637540" algn="l"/>
                <a:tab pos="1286510" algn="l"/>
                <a:tab pos="1832610" algn="l"/>
              </a:tabLst>
            </a:pPr>
            <a:r>
              <a:rPr sz="2400" spc="-25" dirty="0">
                <a:latin typeface="Calibri"/>
                <a:cs typeface="Calibri"/>
              </a:rPr>
              <a:t>ar</a:t>
            </a:r>
            <a:r>
              <a:rPr sz="2400" dirty="0">
                <a:latin typeface="Calibri"/>
                <a:cs typeface="Calibri"/>
              </a:rPr>
              <a:t>e	</a:t>
            </a:r>
            <a:r>
              <a:rPr sz="2400" spc="-55" dirty="0">
                <a:latin typeface="Calibri"/>
                <a:cs typeface="Calibri"/>
              </a:rPr>
              <a:t>s</a:t>
            </a:r>
            <a:r>
              <a:rPr sz="2400" spc="5" dirty="0">
                <a:latin typeface="Calibri"/>
                <a:cs typeface="Calibri"/>
              </a:rPr>
              <a:t>t</a:t>
            </a:r>
            <a:r>
              <a:rPr sz="2400" dirty="0">
                <a:latin typeface="Calibri"/>
                <a:cs typeface="Calibri"/>
              </a:rPr>
              <a:t>ill	</a:t>
            </a:r>
            <a:r>
              <a:rPr sz="2400" spc="10" dirty="0">
                <a:latin typeface="Calibri"/>
                <a:cs typeface="Calibri"/>
              </a:rPr>
              <a:t>n</a:t>
            </a:r>
            <a:r>
              <a:rPr sz="2400" dirty="0">
                <a:latin typeface="Calibri"/>
                <a:cs typeface="Calibri"/>
              </a:rPr>
              <a:t>o	logi</a:t>
            </a:r>
            <a:r>
              <a:rPr sz="2400" spc="-30" dirty="0">
                <a:latin typeface="Calibri"/>
                <a:cs typeface="Calibri"/>
              </a:rPr>
              <a:t>c</a:t>
            </a:r>
            <a:r>
              <a:rPr sz="2400" dirty="0">
                <a:latin typeface="Calibri"/>
                <a:cs typeface="Calibri"/>
              </a:rPr>
              <a:t>al</a:t>
            </a:r>
            <a:endParaRPr sz="2400">
              <a:latin typeface="Calibri"/>
              <a:cs typeface="Calibri"/>
            </a:endParaRPr>
          </a:p>
        </p:txBody>
      </p:sp>
      <p:sp>
        <p:nvSpPr>
          <p:cNvPr id="9" name="object 9"/>
          <p:cNvSpPr txBox="1"/>
          <p:nvPr/>
        </p:nvSpPr>
        <p:spPr>
          <a:xfrm>
            <a:off x="728268" y="3491229"/>
            <a:ext cx="4161154" cy="720725"/>
          </a:xfrm>
          <a:prstGeom prst="rect">
            <a:avLst/>
          </a:prstGeom>
        </p:spPr>
        <p:txBody>
          <a:bodyPr vert="horz" wrap="square" lIns="0" tIns="53975" rIns="0" bIns="0" rtlCol="0">
            <a:spAutoFit/>
          </a:bodyPr>
          <a:lstStyle/>
          <a:p>
            <a:pPr marL="12700" marR="5080" indent="2740660">
              <a:lnSpc>
                <a:spcPts val="2590"/>
              </a:lnSpc>
              <a:spcBef>
                <a:spcPts val="425"/>
              </a:spcBef>
              <a:tabLst>
                <a:tab pos="1771650" algn="l"/>
                <a:tab pos="2698750" algn="l"/>
                <a:tab pos="3164840" algn="l"/>
                <a:tab pos="3378835" algn="l"/>
              </a:tabLst>
            </a:pPr>
            <a:r>
              <a:rPr sz="2400" dirty="0">
                <a:latin typeface="Calibri"/>
                <a:cs typeface="Calibri"/>
              </a:rPr>
              <a:t>is	</a:t>
            </a:r>
            <a:r>
              <a:rPr sz="2400" spc="5" dirty="0">
                <a:latin typeface="Calibri"/>
                <a:cs typeface="Calibri"/>
              </a:rPr>
              <a:t>o</a:t>
            </a:r>
            <a:r>
              <a:rPr sz="2400" spc="-10" dirty="0">
                <a:latin typeface="Calibri"/>
                <a:cs typeface="Calibri"/>
              </a:rPr>
              <a:t>f</a:t>
            </a:r>
            <a:r>
              <a:rPr sz="2400" spc="-60" dirty="0">
                <a:latin typeface="Calibri"/>
                <a:cs typeface="Calibri"/>
              </a:rPr>
              <a:t>f</a:t>
            </a:r>
            <a:r>
              <a:rPr sz="2400" dirty="0">
                <a:latin typeface="Calibri"/>
                <a:cs typeface="Calibri"/>
              </a:rPr>
              <a:t>e</a:t>
            </a:r>
            <a:r>
              <a:rPr sz="2400" spc="-15" dirty="0">
                <a:latin typeface="Calibri"/>
                <a:cs typeface="Calibri"/>
              </a:rPr>
              <a:t>r</a:t>
            </a:r>
            <a:r>
              <a:rPr sz="2400" spc="-20" dirty="0">
                <a:latin typeface="Calibri"/>
                <a:cs typeface="Calibri"/>
              </a:rPr>
              <a:t>e</a:t>
            </a:r>
            <a:r>
              <a:rPr sz="2400" spc="10" dirty="0">
                <a:latin typeface="Calibri"/>
                <a:cs typeface="Calibri"/>
              </a:rPr>
              <a:t>d</a:t>
            </a:r>
            <a:r>
              <a:rPr sz="2400" dirty="0">
                <a:latin typeface="Calibri"/>
                <a:cs typeface="Calibri"/>
              </a:rPr>
              <a:t>,  </a:t>
            </a:r>
            <a:r>
              <a:rPr sz="2400" spc="-5" dirty="0">
                <a:latin typeface="Calibri"/>
                <a:cs typeface="Calibri"/>
              </a:rPr>
              <a:t>connections	</a:t>
            </a:r>
            <a:r>
              <a:rPr sz="2400" dirty="0">
                <a:latin typeface="Calibri"/>
                <a:cs typeface="Calibri"/>
              </a:rPr>
              <a:t>used,	</a:t>
            </a:r>
            <a:r>
              <a:rPr sz="2400" spc="-5" dirty="0">
                <a:latin typeface="Calibri"/>
                <a:cs typeface="Calibri"/>
              </a:rPr>
              <a:t>but		</a:t>
            </a:r>
            <a:r>
              <a:rPr sz="2400" dirty="0">
                <a:latin typeface="Calibri"/>
                <a:cs typeface="Calibri"/>
              </a:rPr>
              <a:t>each</a:t>
            </a:r>
            <a:endParaRPr sz="2400">
              <a:latin typeface="Calibri"/>
              <a:cs typeface="Calibri"/>
            </a:endParaRPr>
          </a:p>
        </p:txBody>
      </p:sp>
      <p:sp>
        <p:nvSpPr>
          <p:cNvPr id="10" name="object 10"/>
          <p:cNvSpPr txBox="1"/>
          <p:nvPr/>
        </p:nvSpPr>
        <p:spPr>
          <a:xfrm>
            <a:off x="4942078" y="3491229"/>
            <a:ext cx="838200" cy="720725"/>
          </a:xfrm>
          <a:prstGeom prst="rect">
            <a:avLst/>
          </a:prstGeom>
        </p:spPr>
        <p:txBody>
          <a:bodyPr vert="horz" wrap="square" lIns="0" tIns="53975" rIns="0" bIns="0" rtlCol="0">
            <a:spAutoFit/>
          </a:bodyPr>
          <a:lstStyle/>
          <a:p>
            <a:pPr marL="12700" marR="5080" indent="142875">
              <a:lnSpc>
                <a:spcPts val="2590"/>
              </a:lnSpc>
              <a:spcBef>
                <a:spcPts val="425"/>
              </a:spcBef>
            </a:pPr>
            <a:r>
              <a:rPr sz="2400" spc="5" dirty="0">
                <a:latin typeface="Calibri"/>
                <a:cs typeface="Calibri"/>
              </a:rPr>
              <a:t>th</a:t>
            </a:r>
            <a:r>
              <a:rPr sz="2400" spc="-20" dirty="0">
                <a:latin typeface="Calibri"/>
                <a:cs typeface="Calibri"/>
              </a:rPr>
              <a:t>e</a:t>
            </a:r>
            <a:r>
              <a:rPr sz="2400" spc="-25" dirty="0">
                <a:latin typeface="Calibri"/>
                <a:cs typeface="Calibri"/>
              </a:rPr>
              <a:t>r</a:t>
            </a:r>
            <a:r>
              <a:rPr sz="2400" dirty="0">
                <a:latin typeface="Calibri"/>
                <a:cs typeface="Calibri"/>
              </a:rPr>
              <a:t>e  </a:t>
            </a:r>
            <a:r>
              <a:rPr sz="2400" spc="-10" dirty="0">
                <a:latin typeface="Calibri"/>
                <a:cs typeface="Calibri"/>
              </a:rPr>
              <a:t>frame</a:t>
            </a:r>
            <a:endParaRPr sz="2400">
              <a:latin typeface="Calibri"/>
              <a:cs typeface="Calibri"/>
            </a:endParaRPr>
          </a:p>
        </p:txBody>
      </p:sp>
      <p:sp>
        <p:nvSpPr>
          <p:cNvPr id="11" name="object 11"/>
          <p:cNvSpPr txBox="1"/>
          <p:nvPr/>
        </p:nvSpPr>
        <p:spPr>
          <a:xfrm>
            <a:off x="5936107" y="3820109"/>
            <a:ext cx="2674620" cy="391795"/>
          </a:xfrm>
          <a:prstGeom prst="rect">
            <a:avLst/>
          </a:prstGeom>
        </p:spPr>
        <p:txBody>
          <a:bodyPr vert="horz" wrap="square" lIns="0" tIns="12700" rIns="0" bIns="0" rtlCol="0">
            <a:spAutoFit/>
          </a:bodyPr>
          <a:lstStyle/>
          <a:p>
            <a:pPr marL="12700">
              <a:lnSpc>
                <a:spcPct val="100000"/>
              </a:lnSpc>
              <a:spcBef>
                <a:spcPts val="100"/>
              </a:spcBef>
              <a:tabLst>
                <a:tab pos="802005" algn="l"/>
                <a:tab pos="1247140" algn="l"/>
              </a:tabLst>
            </a:pPr>
            <a:r>
              <a:rPr sz="2400" spc="-5" dirty="0">
                <a:latin typeface="Calibri"/>
                <a:cs typeface="Calibri"/>
              </a:rPr>
              <a:t>se</a:t>
            </a:r>
            <a:r>
              <a:rPr sz="2400" spc="-15" dirty="0">
                <a:latin typeface="Calibri"/>
                <a:cs typeface="Calibri"/>
              </a:rPr>
              <a:t>n</a:t>
            </a:r>
            <a:r>
              <a:rPr sz="2400" dirty="0">
                <a:latin typeface="Calibri"/>
                <a:cs typeface="Calibri"/>
              </a:rPr>
              <a:t>t	is	i</a:t>
            </a:r>
            <a:r>
              <a:rPr sz="2400" spc="5" dirty="0">
                <a:latin typeface="Calibri"/>
                <a:cs typeface="Calibri"/>
              </a:rPr>
              <a:t>nd</a:t>
            </a:r>
            <a:r>
              <a:rPr sz="2400" dirty="0">
                <a:latin typeface="Calibri"/>
                <a:cs typeface="Calibri"/>
              </a:rPr>
              <a:t>ivi</a:t>
            </a:r>
            <a:r>
              <a:rPr sz="2400" spc="-20" dirty="0">
                <a:latin typeface="Calibri"/>
                <a:cs typeface="Calibri"/>
              </a:rPr>
              <a:t>d</a:t>
            </a:r>
            <a:r>
              <a:rPr sz="2400" spc="5" dirty="0">
                <a:latin typeface="Calibri"/>
                <a:cs typeface="Calibri"/>
              </a:rPr>
              <a:t>u</a:t>
            </a:r>
            <a:r>
              <a:rPr sz="2400" dirty="0">
                <a:latin typeface="Calibri"/>
                <a:cs typeface="Calibri"/>
              </a:rPr>
              <a:t>ally</a:t>
            </a:r>
            <a:endParaRPr sz="2400">
              <a:latin typeface="Calibri"/>
              <a:cs typeface="Calibri"/>
            </a:endParaRPr>
          </a:p>
        </p:txBody>
      </p:sp>
      <p:sp>
        <p:nvSpPr>
          <p:cNvPr id="12" name="object 12"/>
          <p:cNvSpPr txBox="1"/>
          <p:nvPr/>
        </p:nvSpPr>
        <p:spPr>
          <a:xfrm>
            <a:off x="383540" y="4149979"/>
            <a:ext cx="8228965" cy="1854835"/>
          </a:xfrm>
          <a:prstGeom prst="rect">
            <a:avLst/>
          </a:prstGeom>
        </p:spPr>
        <p:txBody>
          <a:bodyPr vert="horz" wrap="square" lIns="0" tIns="12700" rIns="0" bIns="0" rtlCol="0">
            <a:spAutoFit/>
          </a:bodyPr>
          <a:lstStyle/>
          <a:p>
            <a:pPr marL="356870">
              <a:lnSpc>
                <a:spcPct val="100000"/>
              </a:lnSpc>
              <a:spcBef>
                <a:spcPts val="100"/>
              </a:spcBef>
            </a:pPr>
            <a:r>
              <a:rPr sz="2400" spc="-5" dirty="0">
                <a:latin typeface="Calibri"/>
                <a:cs typeface="Calibri"/>
              </a:rPr>
              <a:t>acknowledged.</a:t>
            </a:r>
            <a:endParaRPr sz="2400">
              <a:latin typeface="Calibri"/>
              <a:cs typeface="Calibri"/>
            </a:endParaRPr>
          </a:p>
          <a:p>
            <a:pPr>
              <a:lnSpc>
                <a:spcPct val="100000"/>
              </a:lnSpc>
              <a:spcBef>
                <a:spcPts val="20"/>
              </a:spcBef>
            </a:pPr>
            <a:endParaRPr sz="3050">
              <a:latin typeface="Calibri"/>
              <a:cs typeface="Calibri"/>
            </a:endParaRPr>
          </a:p>
          <a:p>
            <a:pPr marL="356870" marR="5080" indent="-344805" algn="just">
              <a:lnSpc>
                <a:spcPct val="90000"/>
              </a:lnSpc>
              <a:buFont typeface="Arial MT"/>
              <a:buChar char="•"/>
              <a:tabLst>
                <a:tab pos="357505" algn="l"/>
              </a:tabLst>
            </a:pPr>
            <a:r>
              <a:rPr sz="2400" spc="-5" dirty="0">
                <a:latin typeface="Calibri"/>
                <a:cs typeface="Calibri"/>
              </a:rPr>
              <a:t>In</a:t>
            </a:r>
            <a:r>
              <a:rPr sz="2400" dirty="0">
                <a:latin typeface="Calibri"/>
                <a:cs typeface="Calibri"/>
              </a:rPr>
              <a:t> </a:t>
            </a:r>
            <a:r>
              <a:rPr sz="2400" spc="-5" dirty="0">
                <a:latin typeface="Calibri"/>
                <a:cs typeface="Calibri"/>
              </a:rPr>
              <a:t>this</a:t>
            </a:r>
            <a:r>
              <a:rPr sz="2400" dirty="0">
                <a:latin typeface="Calibri"/>
                <a:cs typeface="Calibri"/>
              </a:rPr>
              <a:t> </a:t>
            </a:r>
            <a:r>
              <a:rPr sz="2400" spc="-70" dirty="0">
                <a:latin typeface="Calibri"/>
                <a:cs typeface="Calibri"/>
              </a:rPr>
              <a:t>way,</a:t>
            </a:r>
            <a:r>
              <a:rPr sz="2400" spc="-6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sender</a:t>
            </a:r>
            <a:r>
              <a:rPr sz="2400" dirty="0">
                <a:latin typeface="Calibri"/>
                <a:cs typeface="Calibri"/>
              </a:rPr>
              <a:t> </a:t>
            </a:r>
            <a:r>
              <a:rPr sz="2400" spc="-10" dirty="0">
                <a:latin typeface="Calibri"/>
                <a:cs typeface="Calibri"/>
              </a:rPr>
              <a:t>knows</a:t>
            </a:r>
            <a:r>
              <a:rPr sz="2400" spc="-5" dirty="0">
                <a:latin typeface="Calibri"/>
                <a:cs typeface="Calibri"/>
              </a:rPr>
              <a:t> </a:t>
            </a:r>
            <a:r>
              <a:rPr sz="2400" spc="-10" dirty="0">
                <a:latin typeface="Calibri"/>
                <a:cs typeface="Calibri"/>
              </a:rPr>
              <a:t>whether</a:t>
            </a:r>
            <a:r>
              <a:rPr sz="2400" spc="-5" dirty="0">
                <a:latin typeface="Calibri"/>
                <a:cs typeface="Calibri"/>
              </a:rPr>
              <a:t> </a:t>
            </a:r>
            <a:r>
              <a:rPr sz="2400" dirty="0">
                <a:latin typeface="Calibri"/>
                <a:cs typeface="Calibri"/>
              </a:rPr>
              <a:t>a </a:t>
            </a:r>
            <a:r>
              <a:rPr sz="2400" spc="-15" dirty="0">
                <a:latin typeface="Calibri"/>
                <a:cs typeface="Calibri"/>
              </a:rPr>
              <a:t>frame</a:t>
            </a:r>
            <a:r>
              <a:rPr sz="2400" spc="-10" dirty="0">
                <a:latin typeface="Calibri"/>
                <a:cs typeface="Calibri"/>
              </a:rPr>
              <a:t> </a:t>
            </a:r>
            <a:r>
              <a:rPr sz="2400" dirty="0">
                <a:latin typeface="Calibri"/>
                <a:cs typeface="Calibri"/>
              </a:rPr>
              <a:t>has</a:t>
            </a:r>
            <a:r>
              <a:rPr sz="2400" spc="5" dirty="0">
                <a:latin typeface="Calibri"/>
                <a:cs typeface="Calibri"/>
              </a:rPr>
              <a:t> </a:t>
            </a:r>
            <a:r>
              <a:rPr sz="2400" spc="-10" dirty="0">
                <a:latin typeface="Calibri"/>
                <a:cs typeface="Calibri"/>
              </a:rPr>
              <a:t>arrived </a:t>
            </a:r>
            <a:r>
              <a:rPr sz="2400" spc="-5" dirty="0">
                <a:latin typeface="Calibri"/>
                <a:cs typeface="Calibri"/>
              </a:rPr>
              <a:t> </a:t>
            </a:r>
            <a:r>
              <a:rPr sz="2400" spc="-25" dirty="0">
                <a:latin typeface="Calibri"/>
                <a:cs typeface="Calibri"/>
              </a:rPr>
              <a:t>correctly. </a:t>
            </a:r>
            <a:r>
              <a:rPr sz="2400" spc="-5" dirty="0">
                <a:latin typeface="Calibri"/>
                <a:cs typeface="Calibri"/>
              </a:rPr>
              <a:t>If </a:t>
            </a:r>
            <a:r>
              <a:rPr sz="2400" spc="-15" dirty="0">
                <a:latin typeface="Calibri"/>
                <a:cs typeface="Calibri"/>
              </a:rPr>
              <a:t>it </a:t>
            </a:r>
            <a:r>
              <a:rPr sz="2400" spc="-10" dirty="0">
                <a:latin typeface="Calibri"/>
                <a:cs typeface="Calibri"/>
              </a:rPr>
              <a:t>has </a:t>
            </a:r>
            <a:r>
              <a:rPr sz="2400" spc="-5" dirty="0">
                <a:latin typeface="Calibri"/>
                <a:cs typeface="Calibri"/>
              </a:rPr>
              <a:t>not </a:t>
            </a:r>
            <a:r>
              <a:rPr sz="2400" spc="-10" dirty="0">
                <a:latin typeface="Calibri"/>
                <a:cs typeface="Calibri"/>
              </a:rPr>
              <a:t>arrived </a:t>
            </a:r>
            <a:r>
              <a:rPr sz="2400" spc="-5" dirty="0">
                <a:latin typeface="Calibri"/>
                <a:cs typeface="Calibri"/>
              </a:rPr>
              <a:t>within </a:t>
            </a:r>
            <a:r>
              <a:rPr sz="2400" dirty="0">
                <a:latin typeface="Calibri"/>
                <a:cs typeface="Calibri"/>
              </a:rPr>
              <a:t>a </a:t>
            </a:r>
            <a:r>
              <a:rPr sz="2400" spc="-5" dirty="0">
                <a:latin typeface="Calibri"/>
                <a:cs typeface="Calibri"/>
              </a:rPr>
              <a:t>specified time </a:t>
            </a:r>
            <a:r>
              <a:rPr sz="2400" spc="-10" dirty="0">
                <a:latin typeface="Calibri"/>
                <a:cs typeface="Calibri"/>
              </a:rPr>
              <a:t>interval, </a:t>
            </a:r>
            <a:r>
              <a:rPr sz="2400" spc="-25" dirty="0">
                <a:latin typeface="Calibri"/>
                <a:cs typeface="Calibri"/>
              </a:rPr>
              <a:t>it </a:t>
            </a:r>
            <a:r>
              <a:rPr sz="2400" spc="-20" dirty="0">
                <a:latin typeface="Calibri"/>
                <a:cs typeface="Calibri"/>
              </a:rPr>
              <a:t> </a:t>
            </a:r>
            <a:r>
              <a:rPr sz="2400" spc="-15" dirty="0">
                <a:latin typeface="Calibri"/>
                <a:cs typeface="Calibri"/>
              </a:rPr>
              <a:t>can</a:t>
            </a:r>
            <a:r>
              <a:rPr sz="2400" spc="-10" dirty="0">
                <a:latin typeface="Calibri"/>
                <a:cs typeface="Calibri"/>
              </a:rPr>
              <a:t> </a:t>
            </a:r>
            <a:r>
              <a:rPr sz="2400" spc="5" dirty="0">
                <a:latin typeface="Calibri"/>
                <a:cs typeface="Calibri"/>
              </a:rPr>
              <a:t>be</a:t>
            </a:r>
            <a:r>
              <a:rPr sz="2400" spc="-10" dirty="0">
                <a:latin typeface="Calibri"/>
                <a:cs typeface="Calibri"/>
              </a:rPr>
              <a:t> </a:t>
            </a:r>
            <a:r>
              <a:rPr sz="2400" spc="-5" dirty="0">
                <a:latin typeface="Calibri"/>
                <a:cs typeface="Calibri"/>
              </a:rPr>
              <a:t>sent</a:t>
            </a:r>
            <a:r>
              <a:rPr sz="2400" dirty="0">
                <a:latin typeface="Calibri"/>
                <a:cs typeface="Calibri"/>
              </a:rPr>
              <a:t> </a:t>
            </a:r>
            <a:r>
              <a:rPr sz="2400" spc="-10" dirty="0">
                <a:latin typeface="Calibri"/>
                <a:cs typeface="Calibri"/>
              </a:rPr>
              <a:t>again.</a:t>
            </a:r>
            <a:endParaRPr sz="24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0022" y="413080"/>
            <a:ext cx="3203575" cy="454025"/>
          </a:xfrm>
          <a:prstGeom prst="rect">
            <a:avLst/>
          </a:prstGeom>
        </p:spPr>
        <p:txBody>
          <a:bodyPr vert="horz" wrap="square" lIns="0" tIns="13970" rIns="0" bIns="0" rtlCol="0">
            <a:spAutoFit/>
          </a:bodyPr>
          <a:lstStyle/>
          <a:p>
            <a:pPr marL="12700">
              <a:lnSpc>
                <a:spcPct val="100000"/>
              </a:lnSpc>
              <a:spcBef>
                <a:spcPts val="110"/>
              </a:spcBef>
            </a:pPr>
            <a:r>
              <a:rPr sz="2800" spc="-5" dirty="0"/>
              <a:t>Selective</a:t>
            </a:r>
            <a:r>
              <a:rPr sz="2800" spc="-60" dirty="0"/>
              <a:t> </a:t>
            </a:r>
            <a:r>
              <a:rPr sz="2800" spc="-10" dirty="0"/>
              <a:t>Repeat</a:t>
            </a:r>
            <a:r>
              <a:rPr sz="2800" spc="-50" dirty="0"/>
              <a:t> </a:t>
            </a:r>
            <a:r>
              <a:rPr sz="2800" spc="-5" dirty="0"/>
              <a:t>ARQ</a:t>
            </a:r>
            <a:endParaRPr sz="2800"/>
          </a:p>
        </p:txBody>
      </p:sp>
      <p:sp>
        <p:nvSpPr>
          <p:cNvPr id="3" name="object 3"/>
          <p:cNvSpPr txBox="1"/>
          <p:nvPr/>
        </p:nvSpPr>
        <p:spPr>
          <a:xfrm>
            <a:off x="474065" y="1212037"/>
            <a:ext cx="8079105" cy="185547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5" dirty="0">
                <a:latin typeface="Calibri"/>
                <a:cs typeface="Calibri"/>
              </a:rPr>
              <a:t>In </a:t>
            </a:r>
            <a:r>
              <a:rPr sz="2400" dirty="0">
                <a:latin typeface="Calibri"/>
                <a:cs typeface="Calibri"/>
              </a:rPr>
              <a:t>this </a:t>
            </a:r>
            <a:r>
              <a:rPr sz="2400" spc="-10" dirty="0">
                <a:latin typeface="Calibri"/>
                <a:cs typeface="Calibri"/>
              </a:rPr>
              <a:t>case, </a:t>
            </a:r>
            <a:r>
              <a:rPr sz="2400" spc="-5" dirty="0">
                <a:latin typeface="Calibri"/>
                <a:cs typeface="Calibri"/>
              </a:rPr>
              <a:t>the</a:t>
            </a:r>
            <a:r>
              <a:rPr sz="2400" spc="530" dirty="0">
                <a:latin typeface="Calibri"/>
                <a:cs typeface="Calibri"/>
              </a:rPr>
              <a:t> </a:t>
            </a:r>
            <a:r>
              <a:rPr sz="2400" spc="-5" dirty="0">
                <a:latin typeface="Calibri"/>
                <a:cs typeface="Calibri"/>
              </a:rPr>
              <a:t>sender will not send frames </a:t>
            </a:r>
            <a:r>
              <a:rPr sz="2400" dirty="0">
                <a:latin typeface="Calibri"/>
                <a:cs typeface="Calibri"/>
              </a:rPr>
              <a:t>4 and 5 </a:t>
            </a:r>
            <a:r>
              <a:rPr sz="2400" spc="-15" dirty="0">
                <a:latin typeface="Calibri"/>
                <a:cs typeface="Calibri"/>
              </a:rPr>
              <a:t>again, </a:t>
            </a:r>
            <a:r>
              <a:rPr sz="2400" spc="-10" dirty="0">
                <a:latin typeface="Calibri"/>
                <a:cs typeface="Calibri"/>
              </a:rPr>
              <a:t> </a:t>
            </a:r>
            <a:r>
              <a:rPr sz="2400" dirty="0">
                <a:latin typeface="Calibri"/>
                <a:cs typeface="Calibri"/>
              </a:rPr>
              <a:t>and</a:t>
            </a:r>
            <a:r>
              <a:rPr sz="2400" spc="5" dirty="0">
                <a:latin typeface="Calibri"/>
                <a:cs typeface="Calibri"/>
              </a:rPr>
              <a:t> </a:t>
            </a:r>
            <a:r>
              <a:rPr sz="2400" spc="-15" dirty="0">
                <a:latin typeface="Calibri"/>
                <a:cs typeface="Calibri"/>
              </a:rPr>
              <a:t>it</a:t>
            </a:r>
            <a:r>
              <a:rPr sz="2400" spc="-10" dirty="0">
                <a:latin typeface="Calibri"/>
                <a:cs typeface="Calibri"/>
              </a:rPr>
              <a:t> </a:t>
            </a:r>
            <a:r>
              <a:rPr sz="2400" spc="-15" dirty="0">
                <a:latin typeface="Calibri"/>
                <a:cs typeface="Calibri"/>
              </a:rPr>
              <a:t>knows</a:t>
            </a:r>
            <a:r>
              <a:rPr sz="2400" spc="-10" dirty="0">
                <a:latin typeface="Calibri"/>
                <a:cs typeface="Calibri"/>
              </a:rPr>
              <a:t> that</a:t>
            </a:r>
            <a:r>
              <a:rPr sz="2400" spc="-5" dirty="0">
                <a:latin typeface="Calibri"/>
                <a:cs typeface="Calibri"/>
              </a:rPr>
              <a:t> </a:t>
            </a:r>
            <a:r>
              <a:rPr sz="2400" spc="-20" dirty="0">
                <a:latin typeface="Calibri"/>
                <a:cs typeface="Calibri"/>
              </a:rPr>
              <a:t>frame</a:t>
            </a:r>
            <a:r>
              <a:rPr sz="2400" spc="-15" dirty="0">
                <a:latin typeface="Calibri"/>
                <a:cs typeface="Calibri"/>
              </a:rPr>
              <a:t> </a:t>
            </a:r>
            <a:r>
              <a:rPr sz="2400" dirty="0">
                <a:latin typeface="Calibri"/>
                <a:cs typeface="Calibri"/>
              </a:rPr>
              <a:t>2</a:t>
            </a:r>
            <a:r>
              <a:rPr sz="2400" spc="5" dirty="0">
                <a:latin typeface="Calibri"/>
                <a:cs typeface="Calibri"/>
              </a:rPr>
              <a:t> </a:t>
            </a:r>
            <a:r>
              <a:rPr sz="2400" dirty="0">
                <a:latin typeface="Calibri"/>
                <a:cs typeface="Calibri"/>
              </a:rPr>
              <a:t>is missing </a:t>
            </a:r>
            <a:r>
              <a:rPr sz="2400" spc="-5" dirty="0">
                <a:latin typeface="Calibri"/>
                <a:cs typeface="Calibri"/>
              </a:rPr>
              <a:t>because </a:t>
            </a:r>
            <a:r>
              <a:rPr sz="2400" spc="5" dirty="0">
                <a:latin typeface="Calibri"/>
                <a:cs typeface="Calibri"/>
              </a:rPr>
              <a:t>the </a:t>
            </a:r>
            <a:r>
              <a:rPr sz="2400" spc="-5" dirty="0">
                <a:latin typeface="Calibri"/>
                <a:cs typeface="Calibri"/>
              </a:rPr>
              <a:t>receiver </a:t>
            </a:r>
            <a:r>
              <a:rPr sz="2400" dirty="0">
                <a:latin typeface="Calibri"/>
                <a:cs typeface="Calibri"/>
              </a:rPr>
              <a:t> </a:t>
            </a:r>
            <a:r>
              <a:rPr sz="2400" spc="-10" dirty="0">
                <a:latin typeface="Calibri"/>
                <a:cs typeface="Calibri"/>
              </a:rPr>
              <a:t>would</a:t>
            </a:r>
            <a:r>
              <a:rPr sz="2400" spc="-5" dirty="0">
                <a:latin typeface="Calibri"/>
                <a:cs typeface="Calibri"/>
              </a:rPr>
              <a:t> </a:t>
            </a:r>
            <a:r>
              <a:rPr sz="2400" spc="-20" dirty="0">
                <a:latin typeface="Calibri"/>
                <a:cs typeface="Calibri"/>
              </a:rPr>
              <a:t>have</a:t>
            </a:r>
            <a:r>
              <a:rPr sz="2400" spc="-15" dirty="0">
                <a:latin typeface="Calibri"/>
                <a:cs typeface="Calibri"/>
              </a:rPr>
              <a:t> </a:t>
            </a:r>
            <a:r>
              <a:rPr sz="2400" spc="-5" dirty="0">
                <a:latin typeface="Calibri"/>
                <a:cs typeface="Calibri"/>
              </a:rPr>
              <a:t>sent</a:t>
            </a:r>
            <a:r>
              <a:rPr sz="2400" dirty="0">
                <a:latin typeface="Calibri"/>
                <a:cs typeface="Calibri"/>
              </a:rPr>
              <a:t> a</a:t>
            </a:r>
            <a:r>
              <a:rPr sz="2400" spc="5" dirty="0">
                <a:latin typeface="Calibri"/>
                <a:cs typeface="Calibri"/>
              </a:rPr>
              <a:t> </a:t>
            </a:r>
            <a:r>
              <a:rPr sz="2400" spc="-15" dirty="0">
                <a:latin typeface="Calibri"/>
                <a:cs typeface="Calibri"/>
              </a:rPr>
              <a:t>negative</a:t>
            </a:r>
            <a:r>
              <a:rPr sz="2400" spc="-10" dirty="0">
                <a:latin typeface="Calibri"/>
                <a:cs typeface="Calibri"/>
              </a:rPr>
              <a:t> acknowledgement</a:t>
            </a:r>
            <a:r>
              <a:rPr sz="2400" spc="-5" dirty="0">
                <a:latin typeface="Calibri"/>
                <a:cs typeface="Calibri"/>
              </a:rPr>
              <a:t> </a:t>
            </a:r>
            <a:r>
              <a:rPr sz="2400" spc="-10" dirty="0">
                <a:latin typeface="Calibri"/>
                <a:cs typeface="Calibri"/>
              </a:rPr>
              <a:t>(NACK)</a:t>
            </a:r>
            <a:r>
              <a:rPr sz="2400" spc="-5" dirty="0">
                <a:latin typeface="Calibri"/>
                <a:cs typeface="Calibri"/>
              </a:rPr>
              <a:t> </a:t>
            </a:r>
            <a:r>
              <a:rPr sz="2400" spc="-20" dirty="0">
                <a:latin typeface="Calibri"/>
                <a:cs typeface="Calibri"/>
              </a:rPr>
              <a:t>for </a:t>
            </a:r>
            <a:r>
              <a:rPr sz="2400" spc="-15" dirty="0">
                <a:latin typeface="Calibri"/>
                <a:cs typeface="Calibri"/>
              </a:rPr>
              <a:t> </a:t>
            </a:r>
            <a:r>
              <a:rPr sz="2400" spc="-10" dirty="0">
                <a:latin typeface="Calibri"/>
                <a:cs typeface="Calibri"/>
              </a:rPr>
              <a:t>frame </a:t>
            </a:r>
            <a:r>
              <a:rPr sz="2400" dirty="0">
                <a:latin typeface="Calibri"/>
                <a:cs typeface="Calibri"/>
              </a:rPr>
              <a:t>2. </a:t>
            </a:r>
            <a:r>
              <a:rPr sz="2400" spc="-20" dirty="0">
                <a:latin typeface="Calibri"/>
                <a:cs typeface="Calibri"/>
              </a:rPr>
              <a:t>So, </a:t>
            </a:r>
            <a:r>
              <a:rPr sz="2400" spc="5" dirty="0">
                <a:latin typeface="Calibri"/>
                <a:cs typeface="Calibri"/>
              </a:rPr>
              <a:t>the </a:t>
            </a:r>
            <a:r>
              <a:rPr sz="2400" spc="-5" dirty="0">
                <a:latin typeface="Calibri"/>
                <a:cs typeface="Calibri"/>
              </a:rPr>
              <a:t>sender will </a:t>
            </a:r>
            <a:r>
              <a:rPr sz="2400" spc="-15" dirty="0">
                <a:latin typeface="Calibri"/>
                <a:cs typeface="Calibri"/>
              </a:rPr>
              <a:t>retransmit </a:t>
            </a:r>
            <a:r>
              <a:rPr sz="2400" spc="-10" dirty="0">
                <a:latin typeface="Calibri"/>
                <a:cs typeface="Calibri"/>
              </a:rPr>
              <a:t>frame </a:t>
            </a:r>
            <a:r>
              <a:rPr sz="2400" dirty="0">
                <a:latin typeface="Calibri"/>
                <a:cs typeface="Calibri"/>
              </a:rPr>
              <a:t>2 alone </a:t>
            </a:r>
            <a:r>
              <a:rPr sz="2400" spc="-10" dirty="0">
                <a:latin typeface="Calibri"/>
                <a:cs typeface="Calibri"/>
              </a:rPr>
              <a:t>and </a:t>
            </a:r>
            <a:r>
              <a:rPr sz="2400" dirty="0">
                <a:latin typeface="Calibri"/>
                <a:cs typeface="Calibri"/>
              </a:rPr>
              <a:t>as </a:t>
            </a:r>
            <a:r>
              <a:rPr sz="2400" spc="5" dirty="0">
                <a:latin typeface="Calibri"/>
                <a:cs typeface="Calibri"/>
              </a:rPr>
              <a:t> </a:t>
            </a:r>
            <a:r>
              <a:rPr sz="2400" dirty="0">
                <a:latin typeface="Calibri"/>
                <a:cs typeface="Calibri"/>
              </a:rPr>
              <a:t>usual</a:t>
            </a:r>
            <a:r>
              <a:rPr sz="2400" spc="-5" dirty="0">
                <a:latin typeface="Calibri"/>
                <a:cs typeface="Calibri"/>
              </a:rPr>
              <a:t> </a:t>
            </a:r>
            <a:r>
              <a:rPr sz="2400" dirty="0">
                <a:latin typeface="Calibri"/>
                <a:cs typeface="Calibri"/>
              </a:rPr>
              <a:t>other</a:t>
            </a:r>
            <a:r>
              <a:rPr sz="2400" spc="-50" dirty="0">
                <a:latin typeface="Calibri"/>
                <a:cs typeface="Calibri"/>
              </a:rPr>
              <a:t> </a:t>
            </a:r>
            <a:r>
              <a:rPr sz="2400" spc="-10" dirty="0">
                <a:latin typeface="Calibri"/>
                <a:cs typeface="Calibri"/>
              </a:rPr>
              <a:t>frames are transmitted.</a:t>
            </a:r>
            <a:endParaRPr sz="2400">
              <a:latin typeface="Calibri"/>
              <a:cs typeface="Calibri"/>
            </a:endParaRPr>
          </a:p>
        </p:txBody>
      </p:sp>
      <p:pic>
        <p:nvPicPr>
          <p:cNvPr id="4" name="object 4"/>
          <p:cNvPicPr/>
          <p:nvPr/>
        </p:nvPicPr>
        <p:blipFill>
          <a:blip r:embed="rId2" cstate="print"/>
          <a:stretch>
            <a:fillRect/>
          </a:stretch>
        </p:blipFill>
        <p:spPr>
          <a:xfrm>
            <a:off x="1126860" y="3333331"/>
            <a:ext cx="6685163" cy="2817159"/>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7777" y="2278202"/>
            <a:ext cx="7011034" cy="1351280"/>
          </a:xfrm>
          <a:prstGeom prst="rect">
            <a:avLst/>
          </a:prstGeom>
        </p:spPr>
        <p:txBody>
          <a:bodyPr vert="horz" wrap="square" lIns="0" tIns="40005" rIns="0" bIns="0" rtlCol="0">
            <a:spAutoFit/>
          </a:bodyPr>
          <a:lstStyle/>
          <a:p>
            <a:pPr marL="2326640" marR="5080" indent="-2314575">
              <a:lnSpc>
                <a:spcPts val="5160"/>
              </a:lnSpc>
              <a:spcBef>
                <a:spcPts val="315"/>
              </a:spcBef>
            </a:pPr>
            <a:r>
              <a:rPr sz="4400" b="0" spc="-5" dirty="0">
                <a:latin typeface="Arial MT"/>
                <a:cs typeface="Arial MT"/>
              </a:rPr>
              <a:t>The</a:t>
            </a:r>
            <a:r>
              <a:rPr sz="4400" b="0" spc="-25" dirty="0">
                <a:latin typeface="Arial MT"/>
                <a:cs typeface="Arial MT"/>
              </a:rPr>
              <a:t> </a:t>
            </a:r>
            <a:r>
              <a:rPr sz="4400" b="0" spc="-5" dirty="0">
                <a:latin typeface="Arial MT"/>
                <a:cs typeface="Arial MT"/>
              </a:rPr>
              <a:t>Medium</a:t>
            </a:r>
            <a:r>
              <a:rPr sz="4400" b="0" spc="-245" dirty="0">
                <a:latin typeface="Arial MT"/>
                <a:cs typeface="Arial MT"/>
              </a:rPr>
              <a:t> </a:t>
            </a:r>
            <a:r>
              <a:rPr sz="4400" b="0" dirty="0">
                <a:latin typeface="Arial MT"/>
                <a:cs typeface="Arial MT"/>
              </a:rPr>
              <a:t>Access</a:t>
            </a:r>
            <a:r>
              <a:rPr sz="4400" b="0" spc="-35" dirty="0">
                <a:latin typeface="Arial MT"/>
                <a:cs typeface="Arial MT"/>
              </a:rPr>
              <a:t> </a:t>
            </a:r>
            <a:r>
              <a:rPr sz="4400" b="0" spc="-5" dirty="0">
                <a:latin typeface="Arial MT"/>
                <a:cs typeface="Arial MT"/>
              </a:rPr>
              <a:t>Control </a:t>
            </a:r>
            <a:r>
              <a:rPr sz="4400" b="0" spc="-1205" dirty="0">
                <a:latin typeface="Arial MT"/>
                <a:cs typeface="Arial MT"/>
              </a:rPr>
              <a:t> </a:t>
            </a:r>
            <a:r>
              <a:rPr sz="4400" b="0" spc="-5" dirty="0">
                <a:latin typeface="Arial MT"/>
                <a:cs typeface="Arial MT"/>
              </a:rPr>
              <a:t>Sub</a:t>
            </a:r>
            <a:r>
              <a:rPr sz="4400" b="0" spc="20" dirty="0">
                <a:latin typeface="Arial MT"/>
                <a:cs typeface="Arial MT"/>
              </a:rPr>
              <a:t> </a:t>
            </a:r>
            <a:r>
              <a:rPr sz="4400" b="0" spc="-5" dirty="0">
                <a:latin typeface="Arial MT"/>
                <a:cs typeface="Arial MT"/>
              </a:rPr>
              <a:t>layer</a:t>
            </a:r>
            <a:endParaRPr sz="4400">
              <a:latin typeface="Arial MT"/>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6911" y="382600"/>
            <a:ext cx="4711065" cy="512445"/>
          </a:xfrm>
          <a:prstGeom prst="rect">
            <a:avLst/>
          </a:prstGeom>
        </p:spPr>
        <p:txBody>
          <a:bodyPr vert="horz" wrap="square" lIns="0" tIns="12065" rIns="0" bIns="0" rtlCol="0">
            <a:spAutoFit/>
          </a:bodyPr>
          <a:lstStyle/>
          <a:p>
            <a:pPr marL="12700">
              <a:lnSpc>
                <a:spcPct val="100000"/>
              </a:lnSpc>
              <a:spcBef>
                <a:spcPts val="95"/>
              </a:spcBef>
            </a:pPr>
            <a:r>
              <a:rPr spc="-10" dirty="0"/>
              <a:t>Channel</a:t>
            </a:r>
            <a:r>
              <a:rPr spc="15" dirty="0"/>
              <a:t> </a:t>
            </a:r>
            <a:r>
              <a:rPr spc="-5" dirty="0"/>
              <a:t>Allocation</a:t>
            </a:r>
            <a:r>
              <a:rPr spc="-70" dirty="0"/>
              <a:t> </a:t>
            </a:r>
            <a:r>
              <a:rPr spc="-15" dirty="0"/>
              <a:t>Problem</a:t>
            </a:r>
          </a:p>
        </p:txBody>
      </p:sp>
      <p:sp>
        <p:nvSpPr>
          <p:cNvPr id="3" name="object 3"/>
          <p:cNvSpPr txBox="1"/>
          <p:nvPr/>
        </p:nvSpPr>
        <p:spPr>
          <a:xfrm>
            <a:off x="536244" y="1283970"/>
            <a:ext cx="8079105" cy="397764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5" dirty="0">
                <a:latin typeface="Calibri"/>
                <a:cs typeface="Calibri"/>
              </a:rPr>
              <a:t>In </a:t>
            </a:r>
            <a:r>
              <a:rPr sz="2400" dirty="0">
                <a:latin typeface="Calibri"/>
                <a:cs typeface="Calibri"/>
              </a:rPr>
              <a:t>a </a:t>
            </a:r>
            <a:r>
              <a:rPr sz="2400" spc="-15" dirty="0">
                <a:latin typeface="Calibri"/>
                <a:cs typeface="Calibri"/>
              </a:rPr>
              <a:t>broadcast </a:t>
            </a:r>
            <a:r>
              <a:rPr sz="2400" spc="-10" dirty="0">
                <a:latin typeface="Calibri"/>
                <a:cs typeface="Calibri"/>
              </a:rPr>
              <a:t>network, </a:t>
            </a:r>
            <a:r>
              <a:rPr sz="2400" spc="5" dirty="0">
                <a:latin typeface="Calibri"/>
                <a:cs typeface="Calibri"/>
              </a:rPr>
              <a:t>the </a:t>
            </a:r>
            <a:r>
              <a:rPr sz="2400" spc="-5" dirty="0">
                <a:latin typeface="Calibri"/>
                <a:cs typeface="Calibri"/>
              </a:rPr>
              <a:t>single </a:t>
            </a:r>
            <a:r>
              <a:rPr sz="2400" spc="-15" dirty="0">
                <a:latin typeface="Calibri"/>
                <a:cs typeface="Calibri"/>
              </a:rPr>
              <a:t>broadcast </a:t>
            </a:r>
            <a:r>
              <a:rPr sz="2400" dirty="0">
                <a:latin typeface="Calibri"/>
                <a:cs typeface="Calibri"/>
              </a:rPr>
              <a:t>channel is </a:t>
            </a:r>
            <a:r>
              <a:rPr sz="2400" spc="-10" dirty="0">
                <a:latin typeface="Calibri"/>
                <a:cs typeface="Calibri"/>
              </a:rPr>
              <a:t>to </a:t>
            </a:r>
            <a:r>
              <a:rPr sz="2400" spc="10" dirty="0">
                <a:latin typeface="Calibri"/>
                <a:cs typeface="Calibri"/>
              </a:rPr>
              <a:t>be </a:t>
            </a:r>
            <a:r>
              <a:rPr sz="2400" spc="15" dirty="0">
                <a:latin typeface="Calibri"/>
                <a:cs typeface="Calibri"/>
              </a:rPr>
              <a:t> </a:t>
            </a:r>
            <a:r>
              <a:rPr sz="2400" spc="-10" dirty="0">
                <a:latin typeface="Calibri"/>
                <a:cs typeface="Calibri"/>
              </a:rPr>
              <a:t>allocated</a:t>
            </a:r>
            <a:r>
              <a:rPr sz="2400" spc="-25" dirty="0">
                <a:latin typeface="Calibri"/>
                <a:cs typeface="Calibri"/>
              </a:rPr>
              <a:t> </a:t>
            </a:r>
            <a:r>
              <a:rPr sz="2400" spc="-10" dirty="0">
                <a:latin typeface="Calibri"/>
                <a:cs typeface="Calibri"/>
              </a:rPr>
              <a:t>to</a:t>
            </a:r>
            <a:r>
              <a:rPr sz="2400" spc="-35" dirty="0">
                <a:latin typeface="Calibri"/>
                <a:cs typeface="Calibri"/>
              </a:rPr>
              <a:t> </a:t>
            </a:r>
            <a:r>
              <a:rPr sz="2400" dirty="0">
                <a:latin typeface="Calibri"/>
                <a:cs typeface="Calibri"/>
              </a:rPr>
              <a:t>one</a:t>
            </a:r>
            <a:r>
              <a:rPr sz="2400" spc="-10" dirty="0">
                <a:latin typeface="Calibri"/>
                <a:cs typeface="Calibri"/>
              </a:rPr>
              <a:t> </a:t>
            </a:r>
            <a:r>
              <a:rPr sz="2400" spc="-5" dirty="0">
                <a:latin typeface="Calibri"/>
                <a:cs typeface="Calibri"/>
              </a:rPr>
              <a:t>transmitting</a:t>
            </a:r>
            <a:r>
              <a:rPr sz="2400" spc="-100" dirty="0">
                <a:latin typeface="Calibri"/>
                <a:cs typeface="Calibri"/>
              </a:rPr>
              <a:t> </a:t>
            </a:r>
            <a:r>
              <a:rPr sz="2400" spc="-5" dirty="0">
                <a:latin typeface="Calibri"/>
                <a:cs typeface="Calibri"/>
              </a:rPr>
              <a:t>user </a:t>
            </a:r>
            <a:r>
              <a:rPr sz="2400" spc="-15" dirty="0">
                <a:latin typeface="Calibri"/>
                <a:cs typeface="Calibri"/>
              </a:rPr>
              <a:t>at</a:t>
            </a:r>
            <a:r>
              <a:rPr sz="2400" spc="-5" dirty="0">
                <a:latin typeface="Calibri"/>
                <a:cs typeface="Calibri"/>
              </a:rPr>
              <a:t> </a:t>
            </a:r>
            <a:r>
              <a:rPr sz="2400" dirty="0">
                <a:latin typeface="Calibri"/>
                <a:cs typeface="Calibri"/>
              </a:rPr>
              <a:t>a</a:t>
            </a:r>
            <a:r>
              <a:rPr sz="2400" spc="-15" dirty="0">
                <a:latin typeface="Calibri"/>
                <a:cs typeface="Calibri"/>
              </a:rPr>
              <a:t> </a:t>
            </a:r>
            <a:r>
              <a:rPr sz="2400" dirty="0">
                <a:latin typeface="Calibri"/>
                <a:cs typeface="Calibri"/>
              </a:rPr>
              <a:t>time.</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marR="5715" indent="-344805" algn="just">
              <a:lnSpc>
                <a:spcPct val="100000"/>
              </a:lnSpc>
              <a:buFont typeface="Arial MT"/>
              <a:buChar char="•"/>
              <a:tabLst>
                <a:tab pos="357505" algn="l"/>
              </a:tabLst>
            </a:pPr>
            <a:r>
              <a:rPr sz="2400" dirty="0">
                <a:latin typeface="Calibri"/>
                <a:cs typeface="Calibri"/>
              </a:rPr>
              <a:t>When </a:t>
            </a:r>
            <a:r>
              <a:rPr sz="2400" spc="-5" dirty="0">
                <a:latin typeface="Calibri"/>
                <a:cs typeface="Calibri"/>
              </a:rPr>
              <a:t>multiple </a:t>
            </a:r>
            <a:r>
              <a:rPr sz="2400" spc="-10" dirty="0">
                <a:latin typeface="Calibri"/>
                <a:cs typeface="Calibri"/>
              </a:rPr>
              <a:t>users </a:t>
            </a:r>
            <a:r>
              <a:rPr sz="2400" dirty="0">
                <a:latin typeface="Calibri"/>
                <a:cs typeface="Calibri"/>
              </a:rPr>
              <a:t>use a </a:t>
            </a:r>
            <a:r>
              <a:rPr sz="2400" spc="-10" dirty="0">
                <a:latin typeface="Calibri"/>
                <a:cs typeface="Calibri"/>
              </a:rPr>
              <a:t>shared network and </a:t>
            </a:r>
            <a:r>
              <a:rPr sz="2400" spc="-20" dirty="0">
                <a:latin typeface="Calibri"/>
                <a:cs typeface="Calibri"/>
              </a:rPr>
              <a:t>want </a:t>
            </a:r>
            <a:r>
              <a:rPr sz="2400" spc="-5" dirty="0">
                <a:latin typeface="Calibri"/>
                <a:cs typeface="Calibri"/>
              </a:rPr>
              <a:t>to access </a:t>
            </a:r>
            <a:r>
              <a:rPr sz="2400" spc="-530"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same</a:t>
            </a:r>
            <a:r>
              <a:rPr sz="2400" dirty="0">
                <a:latin typeface="Calibri"/>
                <a:cs typeface="Calibri"/>
              </a:rPr>
              <a:t> </a:t>
            </a:r>
            <a:r>
              <a:rPr sz="2400" spc="-10" dirty="0">
                <a:latin typeface="Calibri"/>
                <a:cs typeface="Calibri"/>
              </a:rPr>
              <a:t>network.</a:t>
            </a:r>
            <a:r>
              <a:rPr sz="2400" spc="-5" dirty="0">
                <a:latin typeface="Calibri"/>
                <a:cs typeface="Calibri"/>
              </a:rPr>
              <a:t> </a:t>
            </a:r>
            <a:r>
              <a:rPr sz="2400" spc="-10" dirty="0">
                <a:latin typeface="Calibri"/>
                <a:cs typeface="Calibri"/>
              </a:rPr>
              <a:t>Then</a:t>
            </a:r>
            <a:r>
              <a:rPr sz="2400" spc="-5" dirty="0">
                <a:latin typeface="Calibri"/>
                <a:cs typeface="Calibri"/>
              </a:rPr>
              <a:t> channel</a:t>
            </a:r>
            <a:r>
              <a:rPr sz="2400" dirty="0">
                <a:latin typeface="Calibri"/>
                <a:cs typeface="Calibri"/>
              </a:rPr>
              <a:t> </a:t>
            </a:r>
            <a:r>
              <a:rPr sz="2400" spc="-10" dirty="0">
                <a:latin typeface="Calibri"/>
                <a:cs typeface="Calibri"/>
              </a:rPr>
              <a:t>allocation</a:t>
            </a:r>
            <a:r>
              <a:rPr sz="2400" spc="-5" dirty="0">
                <a:latin typeface="Calibri"/>
                <a:cs typeface="Calibri"/>
              </a:rPr>
              <a:t> problem</a:t>
            </a:r>
            <a:r>
              <a:rPr sz="2400" dirty="0">
                <a:latin typeface="Calibri"/>
                <a:cs typeface="Calibri"/>
              </a:rPr>
              <a:t> </a:t>
            </a:r>
            <a:r>
              <a:rPr sz="2400" spc="-25" dirty="0">
                <a:latin typeface="Calibri"/>
                <a:cs typeface="Calibri"/>
              </a:rPr>
              <a:t>in </a:t>
            </a:r>
            <a:r>
              <a:rPr sz="2400" spc="-530" dirty="0">
                <a:latin typeface="Calibri"/>
                <a:cs typeface="Calibri"/>
              </a:rPr>
              <a:t> </a:t>
            </a:r>
            <a:r>
              <a:rPr sz="2400" spc="-5" dirty="0">
                <a:latin typeface="Calibri"/>
                <a:cs typeface="Calibri"/>
              </a:rPr>
              <a:t>computer</a:t>
            </a:r>
            <a:r>
              <a:rPr sz="2400" spc="-50" dirty="0">
                <a:latin typeface="Calibri"/>
                <a:cs typeface="Calibri"/>
              </a:rPr>
              <a:t> </a:t>
            </a:r>
            <a:r>
              <a:rPr sz="2400" spc="-10" dirty="0">
                <a:latin typeface="Calibri"/>
                <a:cs typeface="Calibri"/>
              </a:rPr>
              <a:t>networks</a:t>
            </a:r>
            <a:r>
              <a:rPr sz="2400" dirty="0">
                <a:latin typeface="Calibri"/>
                <a:cs typeface="Calibri"/>
              </a:rPr>
              <a:t> </a:t>
            </a:r>
            <a:r>
              <a:rPr sz="2400" spc="-10" dirty="0">
                <a:latin typeface="Calibri"/>
                <a:cs typeface="Calibri"/>
              </a:rPr>
              <a:t>occurs.</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6985" indent="-344805" algn="just">
              <a:lnSpc>
                <a:spcPct val="100000"/>
              </a:lnSpc>
              <a:buFont typeface="Arial MT"/>
              <a:buChar char="•"/>
              <a:tabLst>
                <a:tab pos="357505" algn="l"/>
              </a:tabLst>
            </a:pPr>
            <a:r>
              <a:rPr sz="2400" spc="-20" dirty="0">
                <a:latin typeface="Calibri"/>
                <a:cs typeface="Calibri"/>
              </a:rPr>
              <a:t>So,</a:t>
            </a:r>
            <a:r>
              <a:rPr sz="2400" spc="-15" dirty="0">
                <a:latin typeface="Calibri"/>
                <a:cs typeface="Calibri"/>
              </a:rPr>
              <a:t> </a:t>
            </a:r>
            <a:r>
              <a:rPr sz="2400" spc="-10" dirty="0">
                <a:latin typeface="Calibri"/>
                <a:cs typeface="Calibri"/>
              </a:rPr>
              <a:t>to</a:t>
            </a:r>
            <a:r>
              <a:rPr sz="2400" spc="-5" dirty="0">
                <a:latin typeface="Calibri"/>
                <a:cs typeface="Calibri"/>
              </a:rPr>
              <a:t> </a:t>
            </a:r>
            <a:r>
              <a:rPr sz="2400" spc="-15" dirty="0">
                <a:latin typeface="Calibri"/>
                <a:cs typeface="Calibri"/>
              </a:rPr>
              <a:t>allocate</a:t>
            </a:r>
            <a:r>
              <a:rPr sz="2400" spc="-10"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same</a:t>
            </a:r>
            <a:r>
              <a:rPr sz="2400" spc="-5" dirty="0">
                <a:latin typeface="Calibri"/>
                <a:cs typeface="Calibri"/>
              </a:rPr>
              <a:t> channel</a:t>
            </a:r>
            <a:r>
              <a:rPr sz="2400" dirty="0">
                <a:latin typeface="Calibri"/>
                <a:cs typeface="Calibri"/>
              </a:rPr>
              <a:t> </a:t>
            </a:r>
            <a:r>
              <a:rPr sz="2400" spc="-10" dirty="0">
                <a:latin typeface="Calibri"/>
                <a:cs typeface="Calibri"/>
              </a:rPr>
              <a:t>between</a:t>
            </a:r>
            <a:r>
              <a:rPr sz="2400" spc="-5" dirty="0">
                <a:latin typeface="Calibri"/>
                <a:cs typeface="Calibri"/>
              </a:rPr>
              <a:t> </a:t>
            </a:r>
            <a:r>
              <a:rPr sz="2400" dirty="0">
                <a:latin typeface="Calibri"/>
                <a:cs typeface="Calibri"/>
              </a:rPr>
              <a:t>multiple</a:t>
            </a:r>
            <a:r>
              <a:rPr sz="2400" spc="5" dirty="0">
                <a:latin typeface="Calibri"/>
                <a:cs typeface="Calibri"/>
              </a:rPr>
              <a:t> </a:t>
            </a:r>
            <a:r>
              <a:rPr sz="2400" spc="-10" dirty="0">
                <a:latin typeface="Calibri"/>
                <a:cs typeface="Calibri"/>
              </a:rPr>
              <a:t>users, </a:t>
            </a:r>
            <a:r>
              <a:rPr sz="2400" spc="-5" dirty="0">
                <a:latin typeface="Calibri"/>
                <a:cs typeface="Calibri"/>
              </a:rPr>
              <a:t> techniques</a:t>
            </a:r>
            <a:r>
              <a:rPr sz="2400" dirty="0">
                <a:latin typeface="Calibri"/>
                <a:cs typeface="Calibri"/>
              </a:rPr>
              <a:t> </a:t>
            </a:r>
            <a:r>
              <a:rPr sz="2400" spc="-10" dirty="0">
                <a:latin typeface="Calibri"/>
                <a:cs typeface="Calibri"/>
              </a:rPr>
              <a:t>are</a:t>
            </a:r>
            <a:r>
              <a:rPr sz="2400" spc="-5" dirty="0">
                <a:latin typeface="Calibri"/>
                <a:cs typeface="Calibri"/>
              </a:rPr>
              <a:t> used,</a:t>
            </a:r>
            <a:r>
              <a:rPr sz="2400" dirty="0">
                <a:latin typeface="Calibri"/>
                <a:cs typeface="Calibri"/>
              </a:rPr>
              <a:t> which</a:t>
            </a:r>
            <a:r>
              <a:rPr sz="2400" spc="5" dirty="0">
                <a:latin typeface="Calibri"/>
                <a:cs typeface="Calibri"/>
              </a:rPr>
              <a:t> </a:t>
            </a:r>
            <a:r>
              <a:rPr sz="2400" spc="-5" dirty="0">
                <a:latin typeface="Calibri"/>
                <a:cs typeface="Calibri"/>
              </a:rPr>
              <a:t>are</a:t>
            </a:r>
            <a:r>
              <a:rPr sz="2400" dirty="0">
                <a:latin typeface="Calibri"/>
                <a:cs typeface="Calibri"/>
              </a:rPr>
              <a:t> </a:t>
            </a:r>
            <a:r>
              <a:rPr sz="2400" spc="-10" dirty="0">
                <a:latin typeface="Calibri"/>
                <a:cs typeface="Calibri"/>
              </a:rPr>
              <a:t>called</a:t>
            </a:r>
            <a:r>
              <a:rPr sz="2400" spc="-5" dirty="0">
                <a:latin typeface="Calibri"/>
                <a:cs typeface="Calibri"/>
              </a:rPr>
              <a:t> </a:t>
            </a:r>
            <a:r>
              <a:rPr sz="2400" spc="-10" dirty="0">
                <a:latin typeface="Calibri"/>
                <a:cs typeface="Calibri"/>
              </a:rPr>
              <a:t>channel</a:t>
            </a:r>
            <a:r>
              <a:rPr sz="2400" spc="-5" dirty="0">
                <a:latin typeface="Calibri"/>
                <a:cs typeface="Calibri"/>
              </a:rPr>
              <a:t> </a:t>
            </a:r>
            <a:r>
              <a:rPr sz="2400" spc="-10" dirty="0">
                <a:latin typeface="Calibri"/>
                <a:cs typeface="Calibri"/>
              </a:rPr>
              <a:t>allocation </a:t>
            </a:r>
            <a:r>
              <a:rPr sz="2400" spc="-5" dirty="0">
                <a:latin typeface="Calibri"/>
                <a:cs typeface="Calibri"/>
              </a:rPr>
              <a:t> </a:t>
            </a:r>
            <a:r>
              <a:rPr sz="2400" dirty="0">
                <a:latin typeface="Calibri"/>
                <a:cs typeface="Calibri"/>
              </a:rPr>
              <a:t>techniques</a:t>
            </a:r>
            <a:r>
              <a:rPr sz="2400" spc="-65" dirty="0">
                <a:latin typeface="Calibri"/>
                <a:cs typeface="Calibri"/>
              </a:rPr>
              <a:t> </a:t>
            </a:r>
            <a:r>
              <a:rPr sz="2400" dirty="0">
                <a:latin typeface="Calibri"/>
                <a:cs typeface="Calibri"/>
              </a:rPr>
              <a:t>in</a:t>
            </a:r>
            <a:r>
              <a:rPr sz="2400" spc="-5" dirty="0">
                <a:latin typeface="Calibri"/>
                <a:cs typeface="Calibri"/>
              </a:rPr>
              <a:t> computer</a:t>
            </a:r>
            <a:r>
              <a:rPr sz="2400" spc="-25" dirty="0">
                <a:latin typeface="Calibri"/>
                <a:cs typeface="Calibri"/>
              </a:rPr>
              <a:t> </a:t>
            </a:r>
            <a:r>
              <a:rPr sz="2400" spc="-10" dirty="0">
                <a:latin typeface="Calibri"/>
                <a:cs typeface="Calibri"/>
              </a:rPr>
              <a:t>networks.</a:t>
            </a:r>
            <a:endParaRPr sz="2400">
              <a:latin typeface="Calibri"/>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1105" y="419176"/>
            <a:ext cx="5168265" cy="512445"/>
          </a:xfrm>
          <a:prstGeom prst="rect">
            <a:avLst/>
          </a:prstGeom>
        </p:spPr>
        <p:txBody>
          <a:bodyPr vert="horz" wrap="square" lIns="0" tIns="12065" rIns="0" bIns="0" rtlCol="0">
            <a:spAutoFit/>
          </a:bodyPr>
          <a:lstStyle/>
          <a:p>
            <a:pPr marL="12700">
              <a:lnSpc>
                <a:spcPct val="100000"/>
              </a:lnSpc>
              <a:spcBef>
                <a:spcPts val="95"/>
              </a:spcBef>
            </a:pPr>
            <a:r>
              <a:rPr spc="-10" dirty="0"/>
              <a:t>Channel</a:t>
            </a:r>
            <a:r>
              <a:rPr spc="35" dirty="0"/>
              <a:t> </a:t>
            </a:r>
            <a:r>
              <a:rPr spc="-5" dirty="0"/>
              <a:t>Allocation</a:t>
            </a:r>
            <a:r>
              <a:rPr spc="-50" dirty="0"/>
              <a:t> </a:t>
            </a:r>
            <a:r>
              <a:rPr spc="-35" dirty="0"/>
              <a:t>Techniques</a:t>
            </a:r>
          </a:p>
        </p:txBody>
      </p:sp>
      <p:sp>
        <p:nvSpPr>
          <p:cNvPr id="3" name="object 3"/>
          <p:cNvSpPr txBox="1"/>
          <p:nvPr/>
        </p:nvSpPr>
        <p:spPr>
          <a:xfrm>
            <a:off x="536244" y="1067511"/>
            <a:ext cx="8077834" cy="3246120"/>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10" dirty="0">
                <a:latin typeface="Calibri"/>
                <a:cs typeface="Calibri"/>
              </a:rPr>
              <a:t>For </a:t>
            </a:r>
            <a:r>
              <a:rPr sz="2400" spc="5" dirty="0">
                <a:latin typeface="Calibri"/>
                <a:cs typeface="Calibri"/>
              </a:rPr>
              <a:t>the </a:t>
            </a:r>
            <a:r>
              <a:rPr sz="2400" spc="-10" dirty="0">
                <a:latin typeface="Calibri"/>
                <a:cs typeface="Calibri"/>
              </a:rPr>
              <a:t>efficient </a:t>
            </a:r>
            <a:r>
              <a:rPr sz="2400" dirty="0">
                <a:latin typeface="Calibri"/>
                <a:cs typeface="Calibri"/>
              </a:rPr>
              <a:t>use of </a:t>
            </a:r>
            <a:r>
              <a:rPr sz="2400" spc="-5" dirty="0">
                <a:latin typeface="Calibri"/>
                <a:cs typeface="Calibri"/>
              </a:rPr>
              <a:t>frequencies, time-slots </a:t>
            </a:r>
            <a:r>
              <a:rPr sz="2400" spc="-15" dirty="0">
                <a:latin typeface="Calibri"/>
                <a:cs typeface="Calibri"/>
              </a:rPr>
              <a:t>and </a:t>
            </a:r>
            <a:r>
              <a:rPr sz="2400" spc="-5" dirty="0">
                <a:latin typeface="Calibri"/>
                <a:cs typeface="Calibri"/>
              </a:rPr>
              <a:t>bandwidth </a:t>
            </a:r>
            <a:r>
              <a:rPr sz="2400" dirty="0">
                <a:latin typeface="Calibri"/>
                <a:cs typeface="Calibri"/>
              </a:rPr>
              <a:t> channel </a:t>
            </a:r>
            <a:r>
              <a:rPr sz="2400" spc="-15" dirty="0">
                <a:latin typeface="Calibri"/>
                <a:cs typeface="Calibri"/>
              </a:rPr>
              <a:t>allocation </a:t>
            </a:r>
            <a:r>
              <a:rPr sz="2400" spc="-5" dirty="0">
                <a:latin typeface="Calibri"/>
                <a:cs typeface="Calibri"/>
              </a:rPr>
              <a:t>techniques </a:t>
            </a:r>
            <a:r>
              <a:rPr sz="2400" spc="-10" dirty="0">
                <a:latin typeface="Calibri"/>
                <a:cs typeface="Calibri"/>
              </a:rPr>
              <a:t>are </a:t>
            </a:r>
            <a:r>
              <a:rPr sz="2400" dirty="0">
                <a:latin typeface="Calibri"/>
                <a:cs typeface="Calibri"/>
              </a:rPr>
              <a:t>used. </a:t>
            </a:r>
            <a:r>
              <a:rPr sz="2400" spc="-10" dirty="0">
                <a:latin typeface="Calibri"/>
                <a:cs typeface="Calibri"/>
              </a:rPr>
              <a:t>There are three </a:t>
            </a:r>
            <a:r>
              <a:rPr sz="2400" dirty="0">
                <a:latin typeface="Calibri"/>
                <a:cs typeface="Calibri"/>
              </a:rPr>
              <a:t>types </a:t>
            </a:r>
            <a:r>
              <a:rPr sz="2400" spc="5" dirty="0">
                <a:latin typeface="Calibri"/>
                <a:cs typeface="Calibri"/>
              </a:rPr>
              <a:t> </a:t>
            </a:r>
            <a:r>
              <a:rPr sz="2400" dirty="0">
                <a:latin typeface="Calibri"/>
                <a:cs typeface="Calibri"/>
              </a:rPr>
              <a:t>of channel </a:t>
            </a:r>
            <a:r>
              <a:rPr sz="2400" spc="-10" dirty="0">
                <a:latin typeface="Calibri"/>
                <a:cs typeface="Calibri"/>
              </a:rPr>
              <a:t>allocation </a:t>
            </a:r>
            <a:r>
              <a:rPr sz="2400" spc="-5" dirty="0">
                <a:latin typeface="Calibri"/>
                <a:cs typeface="Calibri"/>
              </a:rPr>
              <a:t>techniques </a:t>
            </a:r>
            <a:r>
              <a:rPr sz="2400" spc="-10" dirty="0">
                <a:latin typeface="Calibri"/>
                <a:cs typeface="Calibri"/>
              </a:rPr>
              <a:t>that </a:t>
            </a:r>
            <a:r>
              <a:rPr sz="2400" spc="-15" dirty="0">
                <a:latin typeface="Calibri"/>
                <a:cs typeface="Calibri"/>
              </a:rPr>
              <a:t>you can </a:t>
            </a:r>
            <a:r>
              <a:rPr sz="2400" spc="-10" dirty="0">
                <a:latin typeface="Calibri"/>
                <a:cs typeface="Calibri"/>
              </a:rPr>
              <a:t>use to resolve </a:t>
            </a:r>
            <a:r>
              <a:rPr sz="2400" spc="-5" dirty="0">
                <a:latin typeface="Calibri"/>
                <a:cs typeface="Calibri"/>
              </a:rPr>
              <a:t> </a:t>
            </a:r>
            <a:r>
              <a:rPr sz="2400" dirty="0">
                <a:latin typeface="Calibri"/>
                <a:cs typeface="Calibri"/>
              </a:rPr>
              <a:t>channel</a:t>
            </a:r>
            <a:r>
              <a:rPr sz="2400" spc="-30" dirty="0">
                <a:latin typeface="Calibri"/>
                <a:cs typeface="Calibri"/>
              </a:rPr>
              <a:t> </a:t>
            </a:r>
            <a:r>
              <a:rPr sz="2400" spc="-5" dirty="0">
                <a:latin typeface="Calibri"/>
                <a:cs typeface="Calibri"/>
              </a:rPr>
              <a:t>allocation</a:t>
            </a:r>
            <a:r>
              <a:rPr sz="2400" spc="-20" dirty="0">
                <a:latin typeface="Calibri"/>
                <a:cs typeface="Calibri"/>
              </a:rPr>
              <a:t> </a:t>
            </a:r>
            <a:r>
              <a:rPr sz="2400" spc="-5" dirty="0">
                <a:latin typeface="Calibri"/>
                <a:cs typeface="Calibri"/>
              </a:rPr>
              <a:t>problem</a:t>
            </a:r>
            <a:r>
              <a:rPr sz="2400" spc="-30" dirty="0">
                <a:latin typeface="Calibri"/>
                <a:cs typeface="Calibri"/>
              </a:rPr>
              <a:t> </a:t>
            </a:r>
            <a:r>
              <a:rPr sz="2400" dirty="0">
                <a:latin typeface="Calibri"/>
                <a:cs typeface="Calibri"/>
              </a:rPr>
              <a:t>in</a:t>
            </a:r>
            <a:r>
              <a:rPr sz="2400" spc="-10" dirty="0">
                <a:latin typeface="Calibri"/>
                <a:cs typeface="Calibri"/>
              </a:rPr>
              <a:t> </a:t>
            </a:r>
            <a:r>
              <a:rPr sz="2400" spc="-5" dirty="0">
                <a:latin typeface="Calibri"/>
                <a:cs typeface="Calibri"/>
              </a:rPr>
              <a:t>computer</a:t>
            </a:r>
            <a:r>
              <a:rPr sz="2400" spc="-45" dirty="0">
                <a:latin typeface="Calibri"/>
                <a:cs typeface="Calibri"/>
              </a:rPr>
              <a:t> </a:t>
            </a:r>
            <a:r>
              <a:rPr sz="2400" spc="-15" dirty="0">
                <a:latin typeface="Calibri"/>
                <a:cs typeface="Calibri"/>
              </a:rPr>
              <a:t>networks </a:t>
            </a:r>
            <a:r>
              <a:rPr sz="2400" dirty="0">
                <a:latin typeface="Calibri"/>
                <a:cs typeface="Calibri"/>
              </a:rPr>
              <a:t>as </a:t>
            </a:r>
            <a:r>
              <a:rPr sz="2400" spc="-10" dirty="0">
                <a:latin typeface="Calibri"/>
                <a:cs typeface="Calibri"/>
              </a:rPr>
              <a:t>follows:</a:t>
            </a:r>
            <a:endParaRPr sz="2400">
              <a:latin typeface="Calibri"/>
              <a:cs typeface="Calibri"/>
            </a:endParaRPr>
          </a:p>
          <a:p>
            <a:pPr>
              <a:lnSpc>
                <a:spcPct val="100000"/>
              </a:lnSpc>
              <a:spcBef>
                <a:spcPts val="40"/>
              </a:spcBef>
            </a:pPr>
            <a:endParaRPr sz="2800">
              <a:latin typeface="Calibri"/>
              <a:cs typeface="Calibri"/>
            </a:endParaRPr>
          </a:p>
          <a:p>
            <a:pPr marL="12700" marR="4426585">
              <a:lnSpc>
                <a:spcPct val="120100"/>
              </a:lnSpc>
              <a:spcBef>
                <a:spcPts val="5"/>
              </a:spcBef>
            </a:pPr>
            <a:r>
              <a:rPr sz="2400" spc="-5" dirty="0">
                <a:latin typeface="Calibri"/>
                <a:cs typeface="Calibri"/>
              </a:rPr>
              <a:t>1.Static </a:t>
            </a:r>
            <a:r>
              <a:rPr sz="2400" dirty="0">
                <a:latin typeface="Calibri"/>
                <a:cs typeface="Calibri"/>
              </a:rPr>
              <a:t>channel </a:t>
            </a:r>
            <a:r>
              <a:rPr sz="2400" spc="-5" dirty="0">
                <a:latin typeface="Calibri"/>
                <a:cs typeface="Calibri"/>
              </a:rPr>
              <a:t>allocation </a:t>
            </a:r>
            <a:r>
              <a:rPr sz="2400" dirty="0">
                <a:latin typeface="Calibri"/>
                <a:cs typeface="Calibri"/>
              </a:rPr>
              <a:t> 2.Dynamic</a:t>
            </a:r>
            <a:r>
              <a:rPr sz="2400" spc="-70" dirty="0">
                <a:latin typeface="Calibri"/>
                <a:cs typeface="Calibri"/>
              </a:rPr>
              <a:t> </a:t>
            </a:r>
            <a:r>
              <a:rPr sz="2400" dirty="0">
                <a:latin typeface="Calibri"/>
                <a:cs typeface="Calibri"/>
              </a:rPr>
              <a:t>channel</a:t>
            </a:r>
            <a:r>
              <a:rPr sz="2400" spc="-55" dirty="0">
                <a:latin typeface="Calibri"/>
                <a:cs typeface="Calibri"/>
              </a:rPr>
              <a:t> </a:t>
            </a:r>
            <a:r>
              <a:rPr sz="2400" spc="-5" dirty="0">
                <a:latin typeface="Calibri"/>
                <a:cs typeface="Calibri"/>
              </a:rPr>
              <a:t>allocation </a:t>
            </a:r>
            <a:r>
              <a:rPr sz="2400" spc="-525" dirty="0">
                <a:latin typeface="Calibri"/>
                <a:cs typeface="Calibri"/>
              </a:rPr>
              <a:t> </a:t>
            </a:r>
            <a:r>
              <a:rPr sz="2400" spc="-5" dirty="0">
                <a:latin typeface="Calibri"/>
                <a:cs typeface="Calibri"/>
              </a:rPr>
              <a:t>3.Hybrid</a:t>
            </a:r>
            <a:r>
              <a:rPr sz="2400" spc="-15" dirty="0">
                <a:latin typeface="Calibri"/>
                <a:cs typeface="Calibri"/>
              </a:rPr>
              <a:t> </a:t>
            </a:r>
            <a:r>
              <a:rPr sz="2400" dirty="0">
                <a:latin typeface="Calibri"/>
                <a:cs typeface="Calibri"/>
              </a:rPr>
              <a:t>channel</a:t>
            </a:r>
            <a:r>
              <a:rPr sz="2400" spc="-30" dirty="0">
                <a:latin typeface="Calibri"/>
                <a:cs typeface="Calibri"/>
              </a:rPr>
              <a:t> </a:t>
            </a:r>
            <a:r>
              <a:rPr sz="2400" spc="-5" dirty="0">
                <a:latin typeface="Calibri"/>
                <a:cs typeface="Calibri"/>
              </a:rPr>
              <a:t>allocation.</a:t>
            </a:r>
            <a:endParaRPr sz="2400">
              <a:latin typeface="Calibri"/>
              <a:cs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1105" y="419176"/>
            <a:ext cx="5168265" cy="512445"/>
          </a:xfrm>
          <a:prstGeom prst="rect">
            <a:avLst/>
          </a:prstGeom>
        </p:spPr>
        <p:txBody>
          <a:bodyPr vert="horz" wrap="square" lIns="0" tIns="12065" rIns="0" bIns="0" rtlCol="0">
            <a:spAutoFit/>
          </a:bodyPr>
          <a:lstStyle/>
          <a:p>
            <a:pPr marL="12700">
              <a:lnSpc>
                <a:spcPct val="100000"/>
              </a:lnSpc>
              <a:spcBef>
                <a:spcPts val="95"/>
              </a:spcBef>
            </a:pPr>
            <a:r>
              <a:rPr spc="-10" dirty="0"/>
              <a:t>Channel</a:t>
            </a:r>
            <a:r>
              <a:rPr spc="35" dirty="0"/>
              <a:t> </a:t>
            </a:r>
            <a:r>
              <a:rPr spc="-5" dirty="0"/>
              <a:t>Allocation</a:t>
            </a:r>
            <a:r>
              <a:rPr spc="-50" dirty="0"/>
              <a:t> </a:t>
            </a:r>
            <a:r>
              <a:rPr spc="-35" dirty="0"/>
              <a:t>Techniques</a:t>
            </a:r>
          </a:p>
        </p:txBody>
      </p:sp>
      <p:sp>
        <p:nvSpPr>
          <p:cNvPr id="3" name="object 3"/>
          <p:cNvSpPr txBox="1"/>
          <p:nvPr/>
        </p:nvSpPr>
        <p:spPr>
          <a:xfrm>
            <a:off x="536244" y="1001445"/>
            <a:ext cx="8080375" cy="5024120"/>
          </a:xfrm>
          <a:prstGeom prst="rect">
            <a:avLst/>
          </a:prstGeom>
        </p:spPr>
        <p:txBody>
          <a:bodyPr vert="horz" wrap="square" lIns="0" tIns="46355" rIns="0" bIns="0" rtlCol="0">
            <a:spAutoFit/>
          </a:bodyPr>
          <a:lstStyle/>
          <a:p>
            <a:pPr marL="12700" algn="just">
              <a:lnSpc>
                <a:spcPct val="100000"/>
              </a:lnSpc>
              <a:spcBef>
                <a:spcPts val="365"/>
              </a:spcBef>
            </a:pPr>
            <a:r>
              <a:rPr sz="2200" b="1" spc="-10" dirty="0">
                <a:latin typeface="Calibri"/>
                <a:cs typeface="Calibri"/>
              </a:rPr>
              <a:t>Static</a:t>
            </a:r>
            <a:r>
              <a:rPr sz="2200" b="1" spc="-25" dirty="0">
                <a:latin typeface="Calibri"/>
                <a:cs typeface="Calibri"/>
              </a:rPr>
              <a:t> </a:t>
            </a:r>
            <a:r>
              <a:rPr sz="2200" b="1" spc="-5" dirty="0">
                <a:latin typeface="Calibri"/>
                <a:cs typeface="Calibri"/>
              </a:rPr>
              <a:t>Channel</a:t>
            </a:r>
            <a:r>
              <a:rPr sz="2200" b="1" spc="-30" dirty="0">
                <a:latin typeface="Calibri"/>
                <a:cs typeface="Calibri"/>
              </a:rPr>
              <a:t> </a:t>
            </a:r>
            <a:r>
              <a:rPr sz="2200" b="1" spc="-5" dirty="0">
                <a:latin typeface="Calibri"/>
                <a:cs typeface="Calibri"/>
              </a:rPr>
              <a:t>Allocation</a:t>
            </a:r>
            <a:endParaRPr sz="2200">
              <a:latin typeface="Calibri"/>
              <a:cs typeface="Calibri"/>
            </a:endParaRPr>
          </a:p>
          <a:p>
            <a:pPr marL="356870" indent="-344805" algn="just">
              <a:lnSpc>
                <a:spcPts val="2510"/>
              </a:lnSpc>
              <a:spcBef>
                <a:spcPts val="265"/>
              </a:spcBef>
              <a:buFont typeface="Arial MT"/>
              <a:buChar char="•"/>
              <a:tabLst>
                <a:tab pos="357505" algn="l"/>
              </a:tabLst>
            </a:pPr>
            <a:r>
              <a:rPr sz="2200" dirty="0">
                <a:latin typeface="Calibri"/>
                <a:cs typeface="Calibri"/>
              </a:rPr>
              <a:t>The</a:t>
            </a:r>
            <a:r>
              <a:rPr sz="2200" spc="130" dirty="0">
                <a:latin typeface="Calibri"/>
                <a:cs typeface="Calibri"/>
              </a:rPr>
              <a:t> </a:t>
            </a:r>
            <a:r>
              <a:rPr sz="2200" spc="-10" dirty="0">
                <a:latin typeface="Calibri"/>
                <a:cs typeface="Calibri"/>
              </a:rPr>
              <a:t>traditional</a:t>
            </a:r>
            <a:r>
              <a:rPr sz="2200" spc="125" dirty="0">
                <a:latin typeface="Calibri"/>
                <a:cs typeface="Calibri"/>
              </a:rPr>
              <a:t> </a:t>
            </a:r>
            <a:r>
              <a:rPr sz="2200" spc="-30" dirty="0">
                <a:latin typeface="Calibri"/>
                <a:cs typeface="Calibri"/>
              </a:rPr>
              <a:t>way</a:t>
            </a:r>
            <a:r>
              <a:rPr sz="2200" spc="140" dirty="0">
                <a:latin typeface="Calibri"/>
                <a:cs typeface="Calibri"/>
              </a:rPr>
              <a:t> </a:t>
            </a:r>
            <a:r>
              <a:rPr sz="2200" spc="5" dirty="0">
                <a:latin typeface="Calibri"/>
                <a:cs typeface="Calibri"/>
              </a:rPr>
              <a:t>of</a:t>
            </a:r>
            <a:r>
              <a:rPr sz="2200" spc="100" dirty="0">
                <a:latin typeface="Calibri"/>
                <a:cs typeface="Calibri"/>
              </a:rPr>
              <a:t> </a:t>
            </a:r>
            <a:r>
              <a:rPr sz="2200" spc="-10" dirty="0">
                <a:latin typeface="Calibri"/>
                <a:cs typeface="Calibri"/>
              </a:rPr>
              <a:t>allocating</a:t>
            </a:r>
            <a:r>
              <a:rPr sz="2200" spc="125" dirty="0">
                <a:latin typeface="Calibri"/>
                <a:cs typeface="Calibri"/>
              </a:rPr>
              <a:t> </a:t>
            </a:r>
            <a:r>
              <a:rPr sz="2200" dirty="0">
                <a:latin typeface="Calibri"/>
                <a:cs typeface="Calibri"/>
              </a:rPr>
              <a:t>a</a:t>
            </a:r>
            <a:r>
              <a:rPr sz="2200" spc="130" dirty="0">
                <a:latin typeface="Calibri"/>
                <a:cs typeface="Calibri"/>
              </a:rPr>
              <a:t> </a:t>
            </a:r>
            <a:r>
              <a:rPr sz="2200" spc="-5" dirty="0">
                <a:latin typeface="Calibri"/>
                <a:cs typeface="Calibri"/>
              </a:rPr>
              <a:t>single</a:t>
            </a:r>
            <a:r>
              <a:rPr sz="2200" spc="105" dirty="0">
                <a:latin typeface="Calibri"/>
                <a:cs typeface="Calibri"/>
              </a:rPr>
              <a:t> </a:t>
            </a:r>
            <a:r>
              <a:rPr sz="2200" spc="-5" dirty="0">
                <a:latin typeface="Calibri"/>
                <a:cs typeface="Calibri"/>
              </a:rPr>
              <a:t>channel</a:t>
            </a:r>
            <a:r>
              <a:rPr sz="2200" spc="114" dirty="0">
                <a:latin typeface="Calibri"/>
                <a:cs typeface="Calibri"/>
              </a:rPr>
              <a:t> </a:t>
            </a:r>
            <a:r>
              <a:rPr sz="2200" spc="-5" dirty="0">
                <a:latin typeface="Calibri"/>
                <a:cs typeface="Calibri"/>
              </a:rPr>
              <a:t>between</a:t>
            </a:r>
            <a:r>
              <a:rPr sz="2200" spc="120" dirty="0">
                <a:latin typeface="Calibri"/>
                <a:cs typeface="Calibri"/>
              </a:rPr>
              <a:t> </a:t>
            </a:r>
            <a:r>
              <a:rPr sz="2200" spc="-5" dirty="0">
                <a:latin typeface="Calibri"/>
                <a:cs typeface="Calibri"/>
              </a:rPr>
              <a:t>multiple</a:t>
            </a:r>
            <a:endParaRPr sz="2200">
              <a:latin typeface="Calibri"/>
              <a:cs typeface="Calibri"/>
            </a:endParaRPr>
          </a:p>
          <a:p>
            <a:pPr marL="356870" algn="just">
              <a:lnSpc>
                <a:spcPts val="2510"/>
              </a:lnSpc>
            </a:pPr>
            <a:r>
              <a:rPr sz="2200" spc="-10" dirty="0">
                <a:latin typeface="Calibri"/>
                <a:cs typeface="Calibri"/>
              </a:rPr>
              <a:t>users</a:t>
            </a:r>
            <a:r>
              <a:rPr sz="2200" spc="5" dirty="0">
                <a:latin typeface="Calibri"/>
                <a:cs typeface="Calibri"/>
              </a:rPr>
              <a:t> </a:t>
            </a:r>
            <a:r>
              <a:rPr sz="2200" dirty="0">
                <a:latin typeface="Calibri"/>
                <a:cs typeface="Calibri"/>
              </a:rPr>
              <a:t>is</a:t>
            </a:r>
            <a:r>
              <a:rPr sz="2200" spc="-20" dirty="0">
                <a:latin typeface="Calibri"/>
                <a:cs typeface="Calibri"/>
              </a:rPr>
              <a:t> </a:t>
            </a:r>
            <a:r>
              <a:rPr sz="2200" spc="-5" dirty="0">
                <a:latin typeface="Calibri"/>
                <a:cs typeface="Calibri"/>
              </a:rPr>
              <a:t>called</a:t>
            </a:r>
            <a:r>
              <a:rPr sz="2200" spc="-30" dirty="0">
                <a:latin typeface="Calibri"/>
                <a:cs typeface="Calibri"/>
              </a:rPr>
              <a:t> </a:t>
            </a:r>
            <a:r>
              <a:rPr sz="2200" spc="-10" dirty="0">
                <a:latin typeface="Calibri"/>
                <a:cs typeface="Calibri"/>
              </a:rPr>
              <a:t>static</a:t>
            </a:r>
            <a:r>
              <a:rPr sz="2200" spc="-40" dirty="0">
                <a:latin typeface="Calibri"/>
                <a:cs typeface="Calibri"/>
              </a:rPr>
              <a:t> </a:t>
            </a:r>
            <a:r>
              <a:rPr sz="2200" spc="-5" dirty="0">
                <a:latin typeface="Calibri"/>
                <a:cs typeface="Calibri"/>
              </a:rPr>
              <a:t>channel</a:t>
            </a:r>
            <a:r>
              <a:rPr sz="2200" spc="-20" dirty="0">
                <a:latin typeface="Calibri"/>
                <a:cs typeface="Calibri"/>
              </a:rPr>
              <a:t> </a:t>
            </a:r>
            <a:r>
              <a:rPr sz="2200" spc="-5" dirty="0">
                <a:latin typeface="Calibri"/>
                <a:cs typeface="Calibri"/>
              </a:rPr>
              <a:t>allocation.</a:t>
            </a:r>
            <a:endParaRPr sz="2200">
              <a:latin typeface="Calibri"/>
              <a:cs typeface="Calibri"/>
            </a:endParaRPr>
          </a:p>
          <a:p>
            <a:pPr marL="356870" marR="5080" indent="-344805" algn="just">
              <a:lnSpc>
                <a:spcPts val="2380"/>
              </a:lnSpc>
              <a:spcBef>
                <a:spcPts val="565"/>
              </a:spcBef>
              <a:buFont typeface="Arial MT"/>
              <a:buChar char="•"/>
              <a:tabLst>
                <a:tab pos="357505" algn="l"/>
              </a:tabLst>
            </a:pPr>
            <a:r>
              <a:rPr sz="2200" spc="-10" dirty="0">
                <a:latin typeface="Calibri"/>
                <a:cs typeface="Calibri"/>
              </a:rPr>
              <a:t>Static </a:t>
            </a:r>
            <a:r>
              <a:rPr sz="2200" spc="-5" dirty="0">
                <a:latin typeface="Calibri"/>
                <a:cs typeface="Calibri"/>
              </a:rPr>
              <a:t>channel </a:t>
            </a:r>
            <a:r>
              <a:rPr sz="2200" spc="-10" dirty="0">
                <a:latin typeface="Calibri"/>
                <a:cs typeface="Calibri"/>
              </a:rPr>
              <a:t>allocation </a:t>
            </a:r>
            <a:r>
              <a:rPr sz="2200" dirty="0">
                <a:latin typeface="Calibri"/>
                <a:cs typeface="Calibri"/>
              </a:rPr>
              <a:t>is also </a:t>
            </a:r>
            <a:r>
              <a:rPr sz="2200" spc="-10" dirty="0">
                <a:latin typeface="Calibri"/>
                <a:cs typeface="Calibri"/>
              </a:rPr>
              <a:t>called </a:t>
            </a:r>
            <a:r>
              <a:rPr sz="2200" spc="-20" dirty="0">
                <a:latin typeface="Calibri"/>
                <a:cs typeface="Calibri"/>
              </a:rPr>
              <a:t>fixed </a:t>
            </a:r>
            <a:r>
              <a:rPr sz="2200" spc="-5" dirty="0">
                <a:latin typeface="Calibri"/>
                <a:cs typeface="Calibri"/>
              </a:rPr>
              <a:t>channel </a:t>
            </a:r>
            <a:r>
              <a:rPr sz="2200" spc="-10" dirty="0">
                <a:latin typeface="Calibri"/>
                <a:cs typeface="Calibri"/>
              </a:rPr>
              <a:t>allocation. </a:t>
            </a:r>
            <a:r>
              <a:rPr sz="2200" spc="-5" dirty="0">
                <a:latin typeface="Calibri"/>
                <a:cs typeface="Calibri"/>
              </a:rPr>
              <a:t>Such </a:t>
            </a:r>
            <a:r>
              <a:rPr sz="2200" dirty="0">
                <a:latin typeface="Calibri"/>
                <a:cs typeface="Calibri"/>
              </a:rPr>
              <a:t> as </a:t>
            </a:r>
            <a:r>
              <a:rPr sz="2200" spc="5" dirty="0">
                <a:latin typeface="Calibri"/>
                <a:cs typeface="Calibri"/>
              </a:rPr>
              <a:t>a </a:t>
            </a:r>
            <a:r>
              <a:rPr sz="2200" spc="-5" dirty="0">
                <a:latin typeface="Calibri"/>
                <a:cs typeface="Calibri"/>
              </a:rPr>
              <a:t>telephone channel among </a:t>
            </a:r>
            <a:r>
              <a:rPr sz="2200" spc="-10" dirty="0">
                <a:latin typeface="Calibri"/>
                <a:cs typeface="Calibri"/>
              </a:rPr>
              <a:t>many users </a:t>
            </a:r>
            <a:r>
              <a:rPr sz="2200" dirty="0">
                <a:latin typeface="Calibri"/>
                <a:cs typeface="Calibri"/>
              </a:rPr>
              <a:t>is </a:t>
            </a:r>
            <a:r>
              <a:rPr sz="2200" spc="5" dirty="0">
                <a:latin typeface="Calibri"/>
                <a:cs typeface="Calibri"/>
              </a:rPr>
              <a:t>a </a:t>
            </a:r>
            <a:r>
              <a:rPr sz="2200" spc="-15" dirty="0">
                <a:latin typeface="Calibri"/>
                <a:cs typeface="Calibri"/>
              </a:rPr>
              <a:t>real-life </a:t>
            </a:r>
            <a:r>
              <a:rPr sz="2200" spc="-10" dirty="0">
                <a:latin typeface="Calibri"/>
                <a:cs typeface="Calibri"/>
              </a:rPr>
              <a:t>example </a:t>
            </a:r>
            <a:r>
              <a:rPr sz="2200" spc="10" dirty="0">
                <a:latin typeface="Calibri"/>
                <a:cs typeface="Calibri"/>
              </a:rPr>
              <a:t>of </a:t>
            </a:r>
            <a:r>
              <a:rPr sz="2200" spc="15" dirty="0">
                <a:latin typeface="Calibri"/>
                <a:cs typeface="Calibri"/>
              </a:rPr>
              <a:t> </a:t>
            </a:r>
            <a:r>
              <a:rPr sz="2200" spc="-10" dirty="0">
                <a:latin typeface="Calibri"/>
                <a:cs typeface="Calibri"/>
              </a:rPr>
              <a:t>static</a:t>
            </a:r>
            <a:r>
              <a:rPr sz="2200" spc="-40" dirty="0">
                <a:latin typeface="Calibri"/>
                <a:cs typeface="Calibri"/>
              </a:rPr>
              <a:t> </a:t>
            </a:r>
            <a:r>
              <a:rPr sz="2200" spc="-5" dirty="0">
                <a:latin typeface="Calibri"/>
                <a:cs typeface="Calibri"/>
              </a:rPr>
              <a:t>channel</a:t>
            </a:r>
            <a:r>
              <a:rPr sz="2200" spc="-20" dirty="0">
                <a:latin typeface="Calibri"/>
                <a:cs typeface="Calibri"/>
              </a:rPr>
              <a:t> </a:t>
            </a:r>
            <a:r>
              <a:rPr sz="2200" spc="-5" dirty="0">
                <a:latin typeface="Calibri"/>
                <a:cs typeface="Calibri"/>
              </a:rPr>
              <a:t>allocation.</a:t>
            </a:r>
            <a:endParaRPr sz="2200">
              <a:latin typeface="Calibri"/>
              <a:cs typeface="Calibri"/>
            </a:endParaRPr>
          </a:p>
          <a:p>
            <a:pPr marL="12700" algn="just">
              <a:lnSpc>
                <a:spcPct val="100000"/>
              </a:lnSpc>
              <a:spcBef>
                <a:spcPts val="220"/>
              </a:spcBef>
            </a:pPr>
            <a:r>
              <a:rPr sz="2200" b="1" dirty="0">
                <a:latin typeface="Calibri"/>
                <a:cs typeface="Calibri"/>
              </a:rPr>
              <a:t>Dynamic</a:t>
            </a:r>
            <a:r>
              <a:rPr sz="2200" b="1" spc="-40" dirty="0">
                <a:latin typeface="Calibri"/>
                <a:cs typeface="Calibri"/>
              </a:rPr>
              <a:t> </a:t>
            </a:r>
            <a:r>
              <a:rPr sz="2200" b="1" spc="-5" dirty="0">
                <a:latin typeface="Calibri"/>
                <a:cs typeface="Calibri"/>
              </a:rPr>
              <a:t>Channel</a:t>
            </a:r>
            <a:r>
              <a:rPr sz="2200" b="1" spc="-25" dirty="0">
                <a:latin typeface="Calibri"/>
                <a:cs typeface="Calibri"/>
              </a:rPr>
              <a:t> </a:t>
            </a:r>
            <a:r>
              <a:rPr sz="2200" b="1" spc="-5" dirty="0">
                <a:latin typeface="Calibri"/>
                <a:cs typeface="Calibri"/>
              </a:rPr>
              <a:t>Allocation</a:t>
            </a:r>
            <a:endParaRPr sz="2200">
              <a:latin typeface="Calibri"/>
              <a:cs typeface="Calibri"/>
            </a:endParaRPr>
          </a:p>
          <a:p>
            <a:pPr marL="356870" marR="8890" indent="-344805" algn="just">
              <a:lnSpc>
                <a:spcPts val="2380"/>
              </a:lnSpc>
              <a:spcBef>
                <a:spcPts val="565"/>
              </a:spcBef>
              <a:buFont typeface="Arial MT"/>
              <a:buChar char="•"/>
              <a:tabLst>
                <a:tab pos="357505" algn="l"/>
              </a:tabLst>
            </a:pPr>
            <a:r>
              <a:rPr sz="2200" dirty="0">
                <a:latin typeface="Calibri"/>
                <a:cs typeface="Calibri"/>
              </a:rPr>
              <a:t>The </a:t>
            </a:r>
            <a:r>
              <a:rPr sz="2200" spc="-5" dirty="0">
                <a:latin typeface="Calibri"/>
                <a:cs typeface="Calibri"/>
              </a:rPr>
              <a:t>technique </a:t>
            </a:r>
            <a:r>
              <a:rPr sz="2200" dirty="0">
                <a:latin typeface="Calibri"/>
                <a:cs typeface="Calibri"/>
              </a:rPr>
              <a:t>in </a:t>
            </a:r>
            <a:r>
              <a:rPr sz="2200" spc="-5" dirty="0">
                <a:latin typeface="Calibri"/>
                <a:cs typeface="Calibri"/>
              </a:rPr>
              <a:t>which channels </a:t>
            </a:r>
            <a:r>
              <a:rPr sz="2200" spc="-15" dirty="0">
                <a:latin typeface="Calibri"/>
                <a:cs typeface="Calibri"/>
              </a:rPr>
              <a:t>are </a:t>
            </a:r>
            <a:r>
              <a:rPr sz="2200" spc="-5" dirty="0">
                <a:latin typeface="Calibri"/>
                <a:cs typeface="Calibri"/>
              </a:rPr>
              <a:t>not </a:t>
            </a:r>
            <a:r>
              <a:rPr sz="2200" spc="-10" dirty="0">
                <a:latin typeface="Calibri"/>
                <a:cs typeface="Calibri"/>
              </a:rPr>
              <a:t>permanently </a:t>
            </a:r>
            <a:r>
              <a:rPr sz="2200" spc="-15" dirty="0">
                <a:latin typeface="Calibri"/>
                <a:cs typeface="Calibri"/>
              </a:rPr>
              <a:t>allocated </a:t>
            </a:r>
            <a:r>
              <a:rPr sz="2200" spc="-45" dirty="0">
                <a:latin typeface="Calibri"/>
                <a:cs typeface="Calibri"/>
              </a:rPr>
              <a:t>to </a:t>
            </a:r>
            <a:r>
              <a:rPr sz="2200" spc="-40" dirty="0">
                <a:latin typeface="Calibri"/>
                <a:cs typeface="Calibri"/>
              </a:rPr>
              <a:t> </a:t>
            </a:r>
            <a:r>
              <a:rPr sz="2200" dirty="0">
                <a:latin typeface="Calibri"/>
                <a:cs typeface="Calibri"/>
              </a:rPr>
              <a:t>the </a:t>
            </a:r>
            <a:r>
              <a:rPr sz="2200" spc="-10" dirty="0">
                <a:latin typeface="Calibri"/>
                <a:cs typeface="Calibri"/>
              </a:rPr>
              <a:t>users </a:t>
            </a:r>
            <a:r>
              <a:rPr sz="2200" dirty="0">
                <a:latin typeface="Calibri"/>
                <a:cs typeface="Calibri"/>
              </a:rPr>
              <a:t>is </a:t>
            </a:r>
            <a:r>
              <a:rPr sz="2200" spc="-5" dirty="0">
                <a:latin typeface="Calibri"/>
                <a:cs typeface="Calibri"/>
              </a:rPr>
              <a:t>called dynamic channel </a:t>
            </a:r>
            <a:r>
              <a:rPr sz="2200" spc="-10" dirty="0">
                <a:latin typeface="Calibri"/>
                <a:cs typeface="Calibri"/>
              </a:rPr>
              <a:t>allocation. </a:t>
            </a:r>
            <a:r>
              <a:rPr sz="2200" dirty="0">
                <a:latin typeface="Calibri"/>
                <a:cs typeface="Calibri"/>
              </a:rPr>
              <a:t>In </a:t>
            </a:r>
            <a:r>
              <a:rPr sz="2200" spc="-5" dirty="0">
                <a:latin typeface="Calibri"/>
                <a:cs typeface="Calibri"/>
              </a:rPr>
              <a:t>this technique, no </a:t>
            </a:r>
            <a:r>
              <a:rPr sz="2200" dirty="0">
                <a:latin typeface="Calibri"/>
                <a:cs typeface="Calibri"/>
              </a:rPr>
              <a:t> </a:t>
            </a:r>
            <a:r>
              <a:rPr sz="2200" spc="-10" dirty="0">
                <a:latin typeface="Calibri"/>
                <a:cs typeface="Calibri"/>
              </a:rPr>
              <a:t>fixed</a:t>
            </a:r>
            <a:r>
              <a:rPr sz="2200" spc="-20" dirty="0">
                <a:latin typeface="Calibri"/>
                <a:cs typeface="Calibri"/>
              </a:rPr>
              <a:t> </a:t>
            </a:r>
            <a:r>
              <a:rPr sz="2200" spc="-5" dirty="0">
                <a:latin typeface="Calibri"/>
                <a:cs typeface="Calibri"/>
              </a:rPr>
              <a:t>frequency</a:t>
            </a:r>
            <a:r>
              <a:rPr sz="2200" spc="-35" dirty="0">
                <a:latin typeface="Calibri"/>
                <a:cs typeface="Calibri"/>
              </a:rPr>
              <a:t> </a:t>
            </a:r>
            <a:r>
              <a:rPr sz="2200" spc="5" dirty="0">
                <a:latin typeface="Calibri"/>
                <a:cs typeface="Calibri"/>
              </a:rPr>
              <a:t>or</a:t>
            </a:r>
            <a:r>
              <a:rPr sz="2200" spc="-20" dirty="0">
                <a:latin typeface="Calibri"/>
                <a:cs typeface="Calibri"/>
              </a:rPr>
              <a:t> </a:t>
            </a:r>
            <a:r>
              <a:rPr sz="2200" spc="-10" dirty="0">
                <a:latin typeface="Calibri"/>
                <a:cs typeface="Calibri"/>
              </a:rPr>
              <a:t>fixed</a:t>
            </a:r>
            <a:r>
              <a:rPr sz="2200" spc="-30" dirty="0">
                <a:latin typeface="Calibri"/>
                <a:cs typeface="Calibri"/>
              </a:rPr>
              <a:t> </a:t>
            </a:r>
            <a:r>
              <a:rPr sz="2200" spc="5" dirty="0">
                <a:latin typeface="Calibri"/>
                <a:cs typeface="Calibri"/>
              </a:rPr>
              <a:t>time</a:t>
            </a:r>
            <a:r>
              <a:rPr sz="2200" spc="-35" dirty="0">
                <a:latin typeface="Calibri"/>
                <a:cs typeface="Calibri"/>
              </a:rPr>
              <a:t> </a:t>
            </a:r>
            <a:r>
              <a:rPr sz="2200" dirty="0">
                <a:latin typeface="Calibri"/>
                <a:cs typeface="Calibri"/>
              </a:rPr>
              <a:t>slot</a:t>
            </a:r>
            <a:r>
              <a:rPr sz="2200" spc="-10" dirty="0">
                <a:latin typeface="Calibri"/>
                <a:cs typeface="Calibri"/>
              </a:rPr>
              <a:t> </a:t>
            </a:r>
            <a:r>
              <a:rPr sz="2200" dirty="0">
                <a:latin typeface="Calibri"/>
                <a:cs typeface="Calibri"/>
              </a:rPr>
              <a:t>is</a:t>
            </a:r>
            <a:r>
              <a:rPr sz="2200" spc="5" dirty="0">
                <a:latin typeface="Calibri"/>
                <a:cs typeface="Calibri"/>
              </a:rPr>
              <a:t> </a:t>
            </a:r>
            <a:r>
              <a:rPr sz="2200" spc="-5" dirty="0">
                <a:latin typeface="Calibri"/>
                <a:cs typeface="Calibri"/>
              </a:rPr>
              <a:t>allotted</a:t>
            </a:r>
            <a:r>
              <a:rPr sz="2200" spc="-65" dirty="0">
                <a:latin typeface="Calibri"/>
                <a:cs typeface="Calibri"/>
              </a:rPr>
              <a:t> </a:t>
            </a:r>
            <a:r>
              <a:rPr sz="2200" spc="-10" dirty="0">
                <a:latin typeface="Calibri"/>
                <a:cs typeface="Calibri"/>
              </a:rPr>
              <a:t>to </a:t>
            </a:r>
            <a:r>
              <a:rPr sz="2200" dirty="0">
                <a:latin typeface="Calibri"/>
                <a:cs typeface="Calibri"/>
              </a:rPr>
              <a:t>the</a:t>
            </a:r>
            <a:r>
              <a:rPr sz="2200" spc="15" dirty="0">
                <a:latin typeface="Calibri"/>
                <a:cs typeface="Calibri"/>
              </a:rPr>
              <a:t> </a:t>
            </a:r>
            <a:r>
              <a:rPr sz="2200" spc="-45" dirty="0">
                <a:latin typeface="Calibri"/>
                <a:cs typeface="Calibri"/>
              </a:rPr>
              <a:t>user.</a:t>
            </a:r>
            <a:endParaRPr sz="2200">
              <a:latin typeface="Calibri"/>
              <a:cs typeface="Calibri"/>
            </a:endParaRPr>
          </a:p>
          <a:p>
            <a:pPr marL="356870" marR="5080" indent="-344805" algn="just">
              <a:lnSpc>
                <a:spcPts val="2380"/>
              </a:lnSpc>
              <a:spcBef>
                <a:spcPts val="515"/>
              </a:spcBef>
              <a:buFont typeface="Arial MT"/>
              <a:buChar char="•"/>
              <a:tabLst>
                <a:tab pos="357505" algn="l"/>
              </a:tabLst>
            </a:pPr>
            <a:r>
              <a:rPr sz="2200" dirty="0">
                <a:latin typeface="Calibri"/>
                <a:cs typeface="Calibri"/>
              </a:rPr>
              <a:t>The</a:t>
            </a:r>
            <a:r>
              <a:rPr sz="2200" spc="5" dirty="0">
                <a:latin typeface="Calibri"/>
                <a:cs typeface="Calibri"/>
              </a:rPr>
              <a:t> </a:t>
            </a:r>
            <a:r>
              <a:rPr sz="2200" spc="-10" dirty="0">
                <a:latin typeface="Calibri"/>
                <a:cs typeface="Calibri"/>
              </a:rPr>
              <a:t>allocation</a:t>
            </a:r>
            <a:r>
              <a:rPr sz="2200" spc="-5" dirty="0">
                <a:latin typeface="Calibri"/>
                <a:cs typeface="Calibri"/>
              </a:rPr>
              <a:t> depends</a:t>
            </a:r>
            <a:r>
              <a:rPr sz="2200" dirty="0">
                <a:latin typeface="Calibri"/>
                <a:cs typeface="Calibri"/>
              </a:rPr>
              <a:t> </a:t>
            </a:r>
            <a:r>
              <a:rPr sz="2200" spc="-5" dirty="0">
                <a:latin typeface="Calibri"/>
                <a:cs typeface="Calibri"/>
              </a:rPr>
              <a:t>upon</a:t>
            </a:r>
            <a:r>
              <a:rPr sz="2200" dirty="0">
                <a:latin typeface="Calibri"/>
                <a:cs typeface="Calibri"/>
              </a:rPr>
              <a:t> the</a:t>
            </a:r>
            <a:r>
              <a:rPr sz="2200" spc="5" dirty="0">
                <a:latin typeface="Calibri"/>
                <a:cs typeface="Calibri"/>
              </a:rPr>
              <a:t> </a:t>
            </a:r>
            <a:r>
              <a:rPr sz="2200" spc="-15" dirty="0">
                <a:latin typeface="Calibri"/>
                <a:cs typeface="Calibri"/>
              </a:rPr>
              <a:t>traffic.</a:t>
            </a:r>
            <a:r>
              <a:rPr sz="2200" spc="-10" dirty="0">
                <a:latin typeface="Calibri"/>
                <a:cs typeface="Calibri"/>
              </a:rPr>
              <a:t> </a:t>
            </a:r>
            <a:r>
              <a:rPr sz="2200" dirty="0">
                <a:latin typeface="Calibri"/>
                <a:cs typeface="Calibri"/>
              </a:rPr>
              <a:t>If</a:t>
            </a:r>
            <a:r>
              <a:rPr sz="2200" spc="5" dirty="0">
                <a:latin typeface="Calibri"/>
                <a:cs typeface="Calibri"/>
              </a:rPr>
              <a:t> </a:t>
            </a:r>
            <a:r>
              <a:rPr sz="2200" dirty="0">
                <a:latin typeface="Calibri"/>
                <a:cs typeface="Calibri"/>
              </a:rPr>
              <a:t>the</a:t>
            </a:r>
            <a:r>
              <a:rPr sz="2200" spc="5" dirty="0">
                <a:latin typeface="Calibri"/>
                <a:cs typeface="Calibri"/>
              </a:rPr>
              <a:t> </a:t>
            </a:r>
            <a:r>
              <a:rPr sz="2200" spc="-20" dirty="0">
                <a:latin typeface="Calibri"/>
                <a:cs typeface="Calibri"/>
              </a:rPr>
              <a:t>traffic</a:t>
            </a:r>
            <a:r>
              <a:rPr sz="2200" spc="455" dirty="0">
                <a:latin typeface="Calibri"/>
                <a:cs typeface="Calibri"/>
              </a:rPr>
              <a:t> </a:t>
            </a:r>
            <a:r>
              <a:rPr sz="2200" spc="-5" dirty="0">
                <a:latin typeface="Calibri"/>
                <a:cs typeface="Calibri"/>
              </a:rPr>
              <a:t>increases, </a:t>
            </a:r>
            <a:r>
              <a:rPr sz="2200" dirty="0">
                <a:latin typeface="Calibri"/>
                <a:cs typeface="Calibri"/>
              </a:rPr>
              <a:t> </a:t>
            </a:r>
            <a:r>
              <a:rPr sz="2200" spc="-10" dirty="0">
                <a:latin typeface="Calibri"/>
                <a:cs typeface="Calibri"/>
              </a:rPr>
              <a:t>more</a:t>
            </a:r>
            <a:r>
              <a:rPr sz="2200" spc="-5" dirty="0">
                <a:latin typeface="Calibri"/>
                <a:cs typeface="Calibri"/>
              </a:rPr>
              <a:t> channels</a:t>
            </a:r>
            <a:r>
              <a:rPr sz="2200" dirty="0">
                <a:latin typeface="Calibri"/>
                <a:cs typeface="Calibri"/>
              </a:rPr>
              <a:t> </a:t>
            </a:r>
            <a:r>
              <a:rPr sz="2200" spc="-20" dirty="0">
                <a:latin typeface="Calibri"/>
                <a:cs typeface="Calibri"/>
              </a:rPr>
              <a:t>are</a:t>
            </a:r>
            <a:r>
              <a:rPr sz="2200" spc="-15" dirty="0">
                <a:latin typeface="Calibri"/>
                <a:cs typeface="Calibri"/>
              </a:rPr>
              <a:t> </a:t>
            </a:r>
            <a:r>
              <a:rPr sz="2200" spc="-10" dirty="0">
                <a:latin typeface="Calibri"/>
                <a:cs typeface="Calibri"/>
              </a:rPr>
              <a:t>allocated,</a:t>
            </a:r>
            <a:r>
              <a:rPr sz="2200" spc="-5" dirty="0">
                <a:latin typeface="Calibri"/>
                <a:cs typeface="Calibri"/>
              </a:rPr>
              <a:t> </a:t>
            </a:r>
            <a:r>
              <a:rPr sz="2200" dirty="0">
                <a:latin typeface="Calibri"/>
                <a:cs typeface="Calibri"/>
              </a:rPr>
              <a:t>otherwise</a:t>
            </a:r>
            <a:r>
              <a:rPr sz="2200" spc="5" dirty="0">
                <a:latin typeface="Calibri"/>
                <a:cs typeface="Calibri"/>
              </a:rPr>
              <a:t> </a:t>
            </a:r>
            <a:r>
              <a:rPr sz="2200" spc="-15" dirty="0">
                <a:latin typeface="Calibri"/>
                <a:cs typeface="Calibri"/>
              </a:rPr>
              <a:t>fewer</a:t>
            </a:r>
            <a:r>
              <a:rPr sz="2200" spc="-10" dirty="0">
                <a:latin typeface="Calibri"/>
                <a:cs typeface="Calibri"/>
              </a:rPr>
              <a:t> </a:t>
            </a:r>
            <a:r>
              <a:rPr sz="2200" spc="-5" dirty="0">
                <a:latin typeface="Calibri"/>
                <a:cs typeface="Calibri"/>
              </a:rPr>
              <a:t>channels</a:t>
            </a:r>
            <a:r>
              <a:rPr sz="2200" spc="490" dirty="0">
                <a:latin typeface="Calibri"/>
                <a:cs typeface="Calibri"/>
              </a:rPr>
              <a:t> </a:t>
            </a:r>
            <a:r>
              <a:rPr sz="2200" spc="-10" dirty="0">
                <a:latin typeface="Calibri"/>
                <a:cs typeface="Calibri"/>
              </a:rPr>
              <a:t>are </a:t>
            </a:r>
            <a:r>
              <a:rPr sz="2200" spc="-5" dirty="0">
                <a:latin typeface="Calibri"/>
                <a:cs typeface="Calibri"/>
              </a:rPr>
              <a:t> allocated</a:t>
            </a:r>
            <a:r>
              <a:rPr sz="2200" spc="-55" dirty="0">
                <a:latin typeface="Calibri"/>
                <a:cs typeface="Calibri"/>
              </a:rPr>
              <a:t> </a:t>
            </a:r>
            <a:r>
              <a:rPr sz="2200" spc="-10" dirty="0">
                <a:latin typeface="Calibri"/>
                <a:cs typeface="Calibri"/>
              </a:rPr>
              <a:t>to</a:t>
            </a:r>
            <a:r>
              <a:rPr sz="2200" spc="-5" dirty="0">
                <a:latin typeface="Calibri"/>
                <a:cs typeface="Calibri"/>
              </a:rPr>
              <a:t> </a:t>
            </a:r>
            <a:r>
              <a:rPr sz="2200" dirty="0">
                <a:latin typeface="Calibri"/>
                <a:cs typeface="Calibri"/>
              </a:rPr>
              <a:t>the</a:t>
            </a:r>
            <a:r>
              <a:rPr sz="2200" spc="-20" dirty="0">
                <a:latin typeface="Calibri"/>
                <a:cs typeface="Calibri"/>
              </a:rPr>
              <a:t> </a:t>
            </a:r>
            <a:r>
              <a:rPr sz="2200" spc="-10" dirty="0">
                <a:latin typeface="Calibri"/>
                <a:cs typeface="Calibri"/>
              </a:rPr>
              <a:t>users.</a:t>
            </a:r>
            <a:endParaRPr sz="2200">
              <a:latin typeface="Calibri"/>
              <a:cs typeface="Calibri"/>
            </a:endParaRPr>
          </a:p>
          <a:p>
            <a:pPr marL="356870" indent="-344805" algn="just">
              <a:lnSpc>
                <a:spcPts val="2510"/>
              </a:lnSpc>
              <a:spcBef>
                <a:spcPts val="225"/>
              </a:spcBef>
              <a:buFont typeface="Arial MT"/>
              <a:buChar char="•"/>
              <a:tabLst>
                <a:tab pos="357505" algn="l"/>
              </a:tabLst>
            </a:pPr>
            <a:r>
              <a:rPr sz="2200" spc="-5" dirty="0">
                <a:latin typeface="Calibri"/>
                <a:cs typeface="Calibri"/>
              </a:rPr>
              <a:t>This</a:t>
            </a:r>
            <a:r>
              <a:rPr sz="2200" spc="315" dirty="0">
                <a:latin typeface="Calibri"/>
                <a:cs typeface="Calibri"/>
              </a:rPr>
              <a:t> </a:t>
            </a:r>
            <a:r>
              <a:rPr sz="2200" spc="-5" dirty="0">
                <a:latin typeface="Calibri"/>
                <a:cs typeface="Calibri"/>
              </a:rPr>
              <a:t>technique</a:t>
            </a:r>
            <a:r>
              <a:rPr sz="2200" spc="320" dirty="0">
                <a:latin typeface="Calibri"/>
                <a:cs typeface="Calibri"/>
              </a:rPr>
              <a:t> </a:t>
            </a:r>
            <a:r>
              <a:rPr sz="2200" spc="-10" dirty="0">
                <a:latin typeface="Calibri"/>
                <a:cs typeface="Calibri"/>
              </a:rPr>
              <a:t>optimizes</a:t>
            </a:r>
            <a:r>
              <a:rPr sz="2200" spc="310" dirty="0">
                <a:latin typeface="Calibri"/>
                <a:cs typeface="Calibri"/>
              </a:rPr>
              <a:t> </a:t>
            </a:r>
            <a:r>
              <a:rPr sz="2200" spc="-5" dirty="0">
                <a:latin typeface="Calibri"/>
                <a:cs typeface="Calibri"/>
              </a:rPr>
              <a:t>bandwidth</a:t>
            </a:r>
            <a:r>
              <a:rPr sz="2200" spc="305" dirty="0">
                <a:latin typeface="Calibri"/>
                <a:cs typeface="Calibri"/>
              </a:rPr>
              <a:t> </a:t>
            </a:r>
            <a:r>
              <a:rPr sz="2200" spc="-15" dirty="0">
                <a:latin typeface="Calibri"/>
                <a:cs typeface="Calibri"/>
              </a:rPr>
              <a:t>usage</a:t>
            </a:r>
            <a:r>
              <a:rPr sz="2200" spc="330" dirty="0">
                <a:latin typeface="Calibri"/>
                <a:cs typeface="Calibri"/>
              </a:rPr>
              <a:t> </a:t>
            </a:r>
            <a:r>
              <a:rPr sz="2200" dirty="0">
                <a:latin typeface="Calibri"/>
                <a:cs typeface="Calibri"/>
              </a:rPr>
              <a:t>and</a:t>
            </a:r>
            <a:r>
              <a:rPr sz="2200" spc="315" dirty="0">
                <a:latin typeface="Calibri"/>
                <a:cs typeface="Calibri"/>
              </a:rPr>
              <a:t> </a:t>
            </a:r>
            <a:r>
              <a:rPr sz="2200" spc="-5" dirty="0">
                <a:latin typeface="Calibri"/>
                <a:cs typeface="Calibri"/>
              </a:rPr>
              <a:t>provides</a:t>
            </a:r>
            <a:r>
              <a:rPr sz="2200" spc="315" dirty="0">
                <a:latin typeface="Calibri"/>
                <a:cs typeface="Calibri"/>
              </a:rPr>
              <a:t> </a:t>
            </a:r>
            <a:r>
              <a:rPr sz="2200" spc="-20" dirty="0">
                <a:latin typeface="Calibri"/>
                <a:cs typeface="Calibri"/>
              </a:rPr>
              <a:t>fast</a:t>
            </a:r>
            <a:r>
              <a:rPr sz="2200" spc="325" dirty="0">
                <a:latin typeface="Calibri"/>
                <a:cs typeface="Calibri"/>
              </a:rPr>
              <a:t> </a:t>
            </a:r>
            <a:r>
              <a:rPr sz="2200" spc="-20" dirty="0">
                <a:latin typeface="Calibri"/>
                <a:cs typeface="Calibri"/>
              </a:rPr>
              <a:t>data</a:t>
            </a:r>
            <a:endParaRPr sz="2200">
              <a:latin typeface="Calibri"/>
              <a:cs typeface="Calibri"/>
            </a:endParaRPr>
          </a:p>
          <a:p>
            <a:pPr marL="356870">
              <a:lnSpc>
                <a:spcPts val="2510"/>
              </a:lnSpc>
            </a:pPr>
            <a:r>
              <a:rPr sz="2200" spc="-5" dirty="0">
                <a:latin typeface="Calibri"/>
                <a:cs typeface="Calibri"/>
              </a:rPr>
              <a:t>transmission.</a:t>
            </a:r>
            <a:endParaRPr sz="2200">
              <a:latin typeface="Calibri"/>
              <a:cs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1105" y="346913"/>
            <a:ext cx="5168265" cy="512445"/>
          </a:xfrm>
          <a:prstGeom prst="rect">
            <a:avLst/>
          </a:prstGeom>
        </p:spPr>
        <p:txBody>
          <a:bodyPr vert="horz" wrap="square" lIns="0" tIns="12065" rIns="0" bIns="0" rtlCol="0">
            <a:spAutoFit/>
          </a:bodyPr>
          <a:lstStyle/>
          <a:p>
            <a:pPr marL="12700">
              <a:lnSpc>
                <a:spcPct val="100000"/>
              </a:lnSpc>
              <a:spcBef>
                <a:spcPts val="95"/>
              </a:spcBef>
            </a:pPr>
            <a:r>
              <a:rPr spc="-10" dirty="0"/>
              <a:t>Channel</a:t>
            </a:r>
            <a:r>
              <a:rPr spc="35" dirty="0"/>
              <a:t> </a:t>
            </a:r>
            <a:r>
              <a:rPr spc="-5" dirty="0"/>
              <a:t>Allocation</a:t>
            </a:r>
            <a:r>
              <a:rPr spc="-50" dirty="0"/>
              <a:t> </a:t>
            </a:r>
            <a:r>
              <a:rPr spc="-35" dirty="0"/>
              <a:t>Techniques</a:t>
            </a:r>
          </a:p>
        </p:txBody>
      </p:sp>
      <p:sp>
        <p:nvSpPr>
          <p:cNvPr id="3" name="object 3"/>
          <p:cNvSpPr txBox="1"/>
          <p:nvPr/>
        </p:nvSpPr>
        <p:spPr>
          <a:xfrm>
            <a:off x="536244" y="923667"/>
            <a:ext cx="8079105" cy="4489450"/>
          </a:xfrm>
          <a:prstGeom prst="rect">
            <a:avLst/>
          </a:prstGeom>
        </p:spPr>
        <p:txBody>
          <a:bodyPr vert="horz" wrap="square" lIns="0" tIns="85090" rIns="0" bIns="0" rtlCol="0">
            <a:spAutoFit/>
          </a:bodyPr>
          <a:lstStyle/>
          <a:p>
            <a:pPr marL="12700">
              <a:lnSpc>
                <a:spcPct val="100000"/>
              </a:lnSpc>
              <a:spcBef>
                <a:spcPts val="670"/>
              </a:spcBef>
            </a:pPr>
            <a:r>
              <a:rPr sz="2400" b="1" dirty="0">
                <a:latin typeface="Calibri"/>
                <a:cs typeface="Calibri"/>
              </a:rPr>
              <a:t>Hybrid</a:t>
            </a:r>
            <a:r>
              <a:rPr sz="2400" b="1" spc="-50" dirty="0">
                <a:latin typeface="Calibri"/>
                <a:cs typeface="Calibri"/>
              </a:rPr>
              <a:t> </a:t>
            </a:r>
            <a:r>
              <a:rPr sz="2400" b="1" spc="-5" dirty="0">
                <a:latin typeface="Calibri"/>
                <a:cs typeface="Calibri"/>
              </a:rPr>
              <a:t>Channel</a:t>
            </a:r>
            <a:r>
              <a:rPr sz="2400" b="1" spc="-25" dirty="0">
                <a:latin typeface="Calibri"/>
                <a:cs typeface="Calibri"/>
              </a:rPr>
              <a:t> </a:t>
            </a:r>
            <a:r>
              <a:rPr sz="2400" b="1" spc="-5" dirty="0">
                <a:latin typeface="Calibri"/>
                <a:cs typeface="Calibri"/>
              </a:rPr>
              <a:t>Allocation</a:t>
            </a:r>
            <a:endParaRPr sz="2400">
              <a:latin typeface="Calibri"/>
              <a:cs typeface="Calibri"/>
            </a:endParaRPr>
          </a:p>
          <a:p>
            <a:pPr marL="356870" indent="-344805">
              <a:lnSpc>
                <a:spcPct val="100000"/>
              </a:lnSpc>
              <a:spcBef>
                <a:spcPts val="580"/>
              </a:spcBef>
              <a:buFont typeface="Arial MT"/>
              <a:buChar char="•"/>
              <a:tabLst>
                <a:tab pos="356870" algn="l"/>
                <a:tab pos="357505" algn="l"/>
              </a:tabLst>
            </a:pPr>
            <a:r>
              <a:rPr sz="2400" dirty="0">
                <a:latin typeface="Calibri"/>
                <a:cs typeface="Calibri"/>
              </a:rPr>
              <a:t>The</a:t>
            </a:r>
            <a:r>
              <a:rPr sz="2400" spc="210" dirty="0">
                <a:latin typeface="Calibri"/>
                <a:cs typeface="Calibri"/>
              </a:rPr>
              <a:t> </a:t>
            </a:r>
            <a:r>
              <a:rPr sz="2400" spc="-10" dirty="0">
                <a:latin typeface="Calibri"/>
                <a:cs typeface="Calibri"/>
              </a:rPr>
              <a:t>mixture</a:t>
            </a:r>
            <a:r>
              <a:rPr sz="2400" spc="190" dirty="0">
                <a:latin typeface="Calibri"/>
                <a:cs typeface="Calibri"/>
              </a:rPr>
              <a:t> </a:t>
            </a:r>
            <a:r>
              <a:rPr sz="2400" dirty="0">
                <a:latin typeface="Calibri"/>
                <a:cs typeface="Calibri"/>
              </a:rPr>
              <a:t>of</a:t>
            </a:r>
            <a:r>
              <a:rPr sz="2400" spc="190" dirty="0">
                <a:latin typeface="Calibri"/>
                <a:cs typeface="Calibri"/>
              </a:rPr>
              <a:t> </a:t>
            </a:r>
            <a:r>
              <a:rPr sz="2400" spc="-15" dirty="0">
                <a:latin typeface="Calibri"/>
                <a:cs typeface="Calibri"/>
              </a:rPr>
              <a:t>fixed</a:t>
            </a:r>
            <a:r>
              <a:rPr sz="2400" spc="220" dirty="0">
                <a:latin typeface="Calibri"/>
                <a:cs typeface="Calibri"/>
              </a:rPr>
              <a:t> </a:t>
            </a:r>
            <a:r>
              <a:rPr sz="2400" spc="-5" dirty="0">
                <a:latin typeface="Calibri"/>
                <a:cs typeface="Calibri"/>
              </a:rPr>
              <a:t>channel</a:t>
            </a:r>
            <a:r>
              <a:rPr sz="2400" spc="220" dirty="0">
                <a:latin typeface="Calibri"/>
                <a:cs typeface="Calibri"/>
              </a:rPr>
              <a:t> </a:t>
            </a:r>
            <a:r>
              <a:rPr sz="2400" spc="-10" dirty="0">
                <a:latin typeface="Calibri"/>
                <a:cs typeface="Calibri"/>
              </a:rPr>
              <a:t>allocation</a:t>
            </a:r>
            <a:r>
              <a:rPr sz="2400" spc="229" dirty="0">
                <a:latin typeface="Calibri"/>
                <a:cs typeface="Calibri"/>
              </a:rPr>
              <a:t> </a:t>
            </a:r>
            <a:r>
              <a:rPr sz="2400" spc="-10" dirty="0">
                <a:latin typeface="Calibri"/>
                <a:cs typeface="Calibri"/>
              </a:rPr>
              <a:t>and</a:t>
            </a:r>
            <a:r>
              <a:rPr sz="2400" spc="185" dirty="0">
                <a:latin typeface="Calibri"/>
                <a:cs typeface="Calibri"/>
              </a:rPr>
              <a:t> </a:t>
            </a:r>
            <a:r>
              <a:rPr sz="2400" spc="-5" dirty="0">
                <a:latin typeface="Calibri"/>
                <a:cs typeface="Calibri"/>
              </a:rPr>
              <a:t>dynamic</a:t>
            </a:r>
            <a:r>
              <a:rPr sz="2400" spc="200" dirty="0">
                <a:latin typeface="Calibri"/>
                <a:cs typeface="Calibri"/>
              </a:rPr>
              <a:t> </a:t>
            </a:r>
            <a:r>
              <a:rPr sz="2400" spc="-5" dirty="0">
                <a:latin typeface="Calibri"/>
                <a:cs typeface="Calibri"/>
              </a:rPr>
              <a:t>channel</a:t>
            </a:r>
            <a:endParaRPr sz="2400">
              <a:latin typeface="Calibri"/>
              <a:cs typeface="Calibri"/>
            </a:endParaRPr>
          </a:p>
          <a:p>
            <a:pPr marL="356870">
              <a:lnSpc>
                <a:spcPct val="100000"/>
              </a:lnSpc>
            </a:pPr>
            <a:r>
              <a:rPr sz="2400" spc="-5" dirty="0">
                <a:latin typeface="Calibri"/>
                <a:cs typeface="Calibri"/>
              </a:rPr>
              <a:t>allocation</a:t>
            </a:r>
            <a:r>
              <a:rPr sz="2400" spc="-20" dirty="0">
                <a:latin typeface="Calibri"/>
                <a:cs typeface="Calibri"/>
              </a:rPr>
              <a:t> </a:t>
            </a:r>
            <a:r>
              <a:rPr sz="2400" dirty="0">
                <a:latin typeface="Calibri"/>
                <a:cs typeface="Calibri"/>
              </a:rPr>
              <a:t>is</a:t>
            </a:r>
            <a:r>
              <a:rPr sz="2400" spc="-20" dirty="0">
                <a:latin typeface="Calibri"/>
                <a:cs typeface="Calibri"/>
              </a:rPr>
              <a:t> </a:t>
            </a:r>
            <a:r>
              <a:rPr sz="2400" spc="-10" dirty="0">
                <a:latin typeface="Calibri"/>
                <a:cs typeface="Calibri"/>
              </a:rPr>
              <a:t>called</a:t>
            </a:r>
            <a:r>
              <a:rPr sz="2400" spc="5" dirty="0">
                <a:latin typeface="Calibri"/>
                <a:cs typeface="Calibri"/>
              </a:rPr>
              <a:t> </a:t>
            </a:r>
            <a:r>
              <a:rPr sz="2400" spc="-10" dirty="0">
                <a:latin typeface="Calibri"/>
                <a:cs typeface="Calibri"/>
              </a:rPr>
              <a:t>hybrid </a:t>
            </a:r>
            <a:r>
              <a:rPr sz="2400" dirty="0">
                <a:latin typeface="Calibri"/>
                <a:cs typeface="Calibri"/>
              </a:rPr>
              <a:t>channel</a:t>
            </a:r>
            <a:r>
              <a:rPr sz="2400" spc="-25" dirty="0">
                <a:latin typeface="Calibri"/>
                <a:cs typeface="Calibri"/>
              </a:rPr>
              <a:t> </a:t>
            </a:r>
            <a:r>
              <a:rPr sz="2400" spc="-5" dirty="0">
                <a:latin typeface="Calibri"/>
                <a:cs typeface="Calibri"/>
              </a:rPr>
              <a:t>allocation.</a:t>
            </a:r>
            <a:endParaRPr sz="2400">
              <a:latin typeface="Calibri"/>
              <a:cs typeface="Calibri"/>
            </a:endParaRPr>
          </a:p>
          <a:p>
            <a:pPr>
              <a:lnSpc>
                <a:spcPct val="100000"/>
              </a:lnSpc>
              <a:spcBef>
                <a:spcPts val="5"/>
              </a:spcBef>
            </a:pPr>
            <a:endParaRPr sz="3300">
              <a:latin typeface="Calibri"/>
              <a:cs typeface="Calibri"/>
            </a:endParaRPr>
          </a:p>
          <a:p>
            <a:pPr marL="356870" indent="-344805">
              <a:lnSpc>
                <a:spcPct val="100000"/>
              </a:lnSpc>
              <a:buFont typeface="Arial MT"/>
              <a:buChar char="•"/>
              <a:tabLst>
                <a:tab pos="356870" algn="l"/>
                <a:tab pos="357505" algn="l"/>
                <a:tab pos="1006475" algn="l"/>
                <a:tab pos="1765300" algn="l"/>
                <a:tab pos="3046095" algn="l"/>
                <a:tab pos="3631565" algn="l"/>
                <a:tab pos="4728845" algn="l"/>
                <a:tab pos="5400040" algn="l"/>
                <a:tab pos="6061710" algn="l"/>
                <a:tab pos="6811645" algn="l"/>
                <a:tab pos="7598409" algn="l"/>
              </a:tabLst>
            </a:pPr>
            <a:r>
              <a:rPr sz="2400" spc="-5" dirty="0">
                <a:latin typeface="Calibri"/>
                <a:cs typeface="Calibri"/>
              </a:rPr>
              <a:t>T</a:t>
            </a:r>
            <a:r>
              <a:rPr sz="2400" spc="10" dirty="0">
                <a:latin typeface="Calibri"/>
                <a:cs typeface="Calibri"/>
              </a:rPr>
              <a:t>h</a:t>
            </a:r>
            <a:r>
              <a:rPr sz="2400" dirty="0">
                <a:latin typeface="Calibri"/>
                <a:cs typeface="Calibri"/>
              </a:rPr>
              <a:t>e	</a:t>
            </a:r>
            <a:r>
              <a:rPr sz="2400" spc="-40" dirty="0">
                <a:latin typeface="Calibri"/>
                <a:cs typeface="Calibri"/>
              </a:rPr>
              <a:t>t</a:t>
            </a:r>
            <a:r>
              <a:rPr sz="2400" spc="-20" dirty="0">
                <a:latin typeface="Calibri"/>
                <a:cs typeface="Calibri"/>
              </a:rPr>
              <a:t>o</a:t>
            </a:r>
            <a:r>
              <a:rPr sz="2400" spc="-15" dirty="0">
                <a:latin typeface="Calibri"/>
                <a:cs typeface="Calibri"/>
              </a:rPr>
              <a:t>t</a:t>
            </a:r>
            <a:r>
              <a:rPr sz="2400" dirty="0">
                <a:latin typeface="Calibri"/>
                <a:cs typeface="Calibri"/>
              </a:rPr>
              <a:t>al	</a:t>
            </a:r>
            <a:r>
              <a:rPr sz="2400" spc="-10" dirty="0">
                <a:latin typeface="Calibri"/>
                <a:cs typeface="Calibri"/>
              </a:rPr>
              <a:t>c</a:t>
            </a:r>
            <a:r>
              <a:rPr sz="2400" spc="-20" dirty="0">
                <a:latin typeface="Calibri"/>
                <a:cs typeface="Calibri"/>
              </a:rPr>
              <a:t>h</a:t>
            </a:r>
            <a:r>
              <a:rPr sz="2400" dirty="0">
                <a:latin typeface="Calibri"/>
                <a:cs typeface="Calibri"/>
              </a:rPr>
              <a:t>a</a:t>
            </a:r>
            <a:r>
              <a:rPr sz="2400" spc="5" dirty="0">
                <a:latin typeface="Calibri"/>
                <a:cs typeface="Calibri"/>
              </a:rPr>
              <a:t>nn</a:t>
            </a:r>
            <a:r>
              <a:rPr sz="2400" dirty="0">
                <a:latin typeface="Calibri"/>
                <a:cs typeface="Calibri"/>
              </a:rPr>
              <a:t>els	a</a:t>
            </a:r>
            <a:r>
              <a:rPr sz="2400" spc="-25" dirty="0">
                <a:latin typeface="Calibri"/>
                <a:cs typeface="Calibri"/>
              </a:rPr>
              <a:t>r</a:t>
            </a:r>
            <a:r>
              <a:rPr sz="2400" dirty="0">
                <a:latin typeface="Calibri"/>
                <a:cs typeface="Calibri"/>
              </a:rPr>
              <a:t>e	</a:t>
            </a:r>
            <a:r>
              <a:rPr sz="2400" spc="5" dirty="0">
                <a:latin typeface="Calibri"/>
                <a:cs typeface="Calibri"/>
              </a:rPr>
              <a:t>d</a:t>
            </a:r>
            <a:r>
              <a:rPr sz="2400" dirty="0">
                <a:latin typeface="Calibri"/>
                <a:cs typeface="Calibri"/>
              </a:rPr>
              <a:t>ivid</a:t>
            </a:r>
            <a:r>
              <a:rPr sz="2400" spc="5" dirty="0">
                <a:latin typeface="Calibri"/>
                <a:cs typeface="Calibri"/>
              </a:rPr>
              <a:t>e</a:t>
            </a:r>
            <a:r>
              <a:rPr sz="2400" dirty="0">
                <a:latin typeface="Calibri"/>
                <a:cs typeface="Calibri"/>
              </a:rPr>
              <a:t>d	i</a:t>
            </a:r>
            <a:r>
              <a:rPr sz="2400" spc="-40" dirty="0">
                <a:latin typeface="Calibri"/>
                <a:cs typeface="Calibri"/>
              </a:rPr>
              <a:t>n</a:t>
            </a:r>
            <a:r>
              <a:rPr sz="2400" spc="-15" dirty="0">
                <a:latin typeface="Calibri"/>
                <a:cs typeface="Calibri"/>
              </a:rPr>
              <a:t>t</a:t>
            </a:r>
            <a:r>
              <a:rPr sz="2400" dirty="0">
                <a:latin typeface="Calibri"/>
                <a:cs typeface="Calibri"/>
              </a:rPr>
              <a:t>o	</a:t>
            </a:r>
            <a:r>
              <a:rPr sz="2400" spc="5" dirty="0">
                <a:latin typeface="Calibri"/>
                <a:cs typeface="Calibri"/>
              </a:rPr>
              <a:t>t</a:t>
            </a:r>
            <a:r>
              <a:rPr sz="2400" spc="-40" dirty="0">
                <a:latin typeface="Calibri"/>
                <a:cs typeface="Calibri"/>
              </a:rPr>
              <a:t>w</a:t>
            </a:r>
            <a:r>
              <a:rPr sz="2400" dirty="0">
                <a:latin typeface="Calibri"/>
                <a:cs typeface="Calibri"/>
              </a:rPr>
              <a:t>o	</a:t>
            </a:r>
            <a:r>
              <a:rPr sz="2400" spc="-5" dirty="0">
                <a:latin typeface="Calibri"/>
                <a:cs typeface="Calibri"/>
              </a:rPr>
              <a:t>s</a:t>
            </a:r>
            <a:r>
              <a:rPr sz="2400" spc="-25" dirty="0">
                <a:latin typeface="Calibri"/>
                <a:cs typeface="Calibri"/>
              </a:rPr>
              <a:t>e</a:t>
            </a:r>
            <a:r>
              <a:rPr sz="2400" spc="5" dirty="0">
                <a:latin typeface="Calibri"/>
                <a:cs typeface="Calibri"/>
              </a:rPr>
              <a:t>t</a:t>
            </a:r>
            <a:r>
              <a:rPr sz="2400" spc="-30" dirty="0">
                <a:latin typeface="Calibri"/>
                <a:cs typeface="Calibri"/>
              </a:rPr>
              <a:t>s</a:t>
            </a:r>
            <a:r>
              <a:rPr sz="2400" dirty="0">
                <a:latin typeface="Calibri"/>
                <a:cs typeface="Calibri"/>
              </a:rPr>
              <a:t>,	</a:t>
            </a:r>
            <a:r>
              <a:rPr sz="2400" spc="5" dirty="0">
                <a:latin typeface="Calibri"/>
                <a:cs typeface="Calibri"/>
              </a:rPr>
              <a:t>f</a:t>
            </a:r>
            <a:r>
              <a:rPr sz="2400" dirty="0">
                <a:latin typeface="Calibri"/>
                <a:cs typeface="Calibri"/>
              </a:rPr>
              <a:t>i</a:t>
            </a:r>
            <a:r>
              <a:rPr sz="2400" spc="-85" dirty="0">
                <a:latin typeface="Calibri"/>
                <a:cs typeface="Calibri"/>
              </a:rPr>
              <a:t>x</a:t>
            </a:r>
            <a:r>
              <a:rPr sz="2400" dirty="0">
                <a:latin typeface="Calibri"/>
                <a:cs typeface="Calibri"/>
              </a:rPr>
              <a:t>ed	a</a:t>
            </a:r>
            <a:r>
              <a:rPr sz="2400" spc="-15" dirty="0">
                <a:latin typeface="Calibri"/>
                <a:cs typeface="Calibri"/>
              </a:rPr>
              <a:t>n</a:t>
            </a:r>
            <a:r>
              <a:rPr sz="2400" dirty="0">
                <a:latin typeface="Calibri"/>
                <a:cs typeface="Calibri"/>
              </a:rPr>
              <a:t>d</a:t>
            </a:r>
            <a:endParaRPr sz="2400">
              <a:latin typeface="Calibri"/>
              <a:cs typeface="Calibri"/>
            </a:endParaRPr>
          </a:p>
          <a:p>
            <a:pPr marL="356870">
              <a:lnSpc>
                <a:spcPct val="100000"/>
              </a:lnSpc>
              <a:spcBef>
                <a:spcPts val="5"/>
              </a:spcBef>
            </a:pPr>
            <a:r>
              <a:rPr sz="2400" dirty="0">
                <a:latin typeface="Calibri"/>
                <a:cs typeface="Calibri"/>
              </a:rPr>
              <a:t>dynamic</a:t>
            </a:r>
            <a:r>
              <a:rPr sz="2400" spc="-55" dirty="0">
                <a:latin typeface="Calibri"/>
                <a:cs typeface="Calibri"/>
              </a:rPr>
              <a:t> </a:t>
            </a:r>
            <a:r>
              <a:rPr sz="2400" spc="-5" dirty="0">
                <a:latin typeface="Calibri"/>
                <a:cs typeface="Calibri"/>
              </a:rPr>
              <a:t>sets.</a:t>
            </a:r>
            <a:endParaRPr sz="2400">
              <a:latin typeface="Calibri"/>
              <a:cs typeface="Calibri"/>
            </a:endParaRPr>
          </a:p>
          <a:p>
            <a:pPr>
              <a:lnSpc>
                <a:spcPct val="100000"/>
              </a:lnSpc>
              <a:spcBef>
                <a:spcPts val="5"/>
              </a:spcBef>
            </a:pPr>
            <a:endParaRPr sz="3300">
              <a:latin typeface="Calibri"/>
              <a:cs typeface="Calibri"/>
            </a:endParaRPr>
          </a:p>
          <a:p>
            <a:pPr marL="356870" marR="5080" indent="-344805" algn="just">
              <a:lnSpc>
                <a:spcPct val="100000"/>
              </a:lnSpc>
              <a:buFont typeface="Arial MT"/>
              <a:buChar char="•"/>
              <a:tabLst>
                <a:tab pos="357505" algn="l"/>
              </a:tabLst>
            </a:pPr>
            <a:r>
              <a:rPr sz="2400" spc="-15" dirty="0">
                <a:latin typeface="Calibri"/>
                <a:cs typeface="Calibri"/>
              </a:rPr>
              <a:t>First,</a:t>
            </a:r>
            <a:r>
              <a:rPr sz="2400" spc="-10" dirty="0">
                <a:latin typeface="Calibri"/>
                <a:cs typeface="Calibri"/>
              </a:rPr>
              <a:t> </a:t>
            </a:r>
            <a:r>
              <a:rPr sz="2400" dirty="0">
                <a:latin typeface="Calibri"/>
                <a:cs typeface="Calibri"/>
              </a:rPr>
              <a:t>a </a:t>
            </a:r>
            <a:r>
              <a:rPr sz="2400" spc="-15" dirty="0">
                <a:latin typeface="Calibri"/>
                <a:cs typeface="Calibri"/>
              </a:rPr>
              <a:t>fixed</a:t>
            </a:r>
            <a:r>
              <a:rPr sz="2400" spc="-10" dirty="0">
                <a:latin typeface="Calibri"/>
                <a:cs typeface="Calibri"/>
              </a:rPr>
              <a:t> set </a:t>
            </a:r>
            <a:r>
              <a:rPr sz="2400" dirty="0">
                <a:latin typeface="Calibri"/>
                <a:cs typeface="Calibri"/>
              </a:rPr>
              <a:t>of </a:t>
            </a:r>
            <a:r>
              <a:rPr sz="2400" spc="-5" dirty="0">
                <a:latin typeface="Calibri"/>
                <a:cs typeface="Calibri"/>
              </a:rPr>
              <a:t>channels </a:t>
            </a:r>
            <a:r>
              <a:rPr sz="2400" dirty="0">
                <a:latin typeface="Calibri"/>
                <a:cs typeface="Calibri"/>
              </a:rPr>
              <a:t>is </a:t>
            </a:r>
            <a:r>
              <a:rPr sz="2400" spc="-10" dirty="0">
                <a:latin typeface="Calibri"/>
                <a:cs typeface="Calibri"/>
              </a:rPr>
              <a:t>used</a:t>
            </a:r>
            <a:r>
              <a:rPr sz="2400" spc="-5" dirty="0">
                <a:latin typeface="Calibri"/>
                <a:cs typeface="Calibri"/>
              </a:rPr>
              <a:t> when the </a:t>
            </a:r>
            <a:r>
              <a:rPr sz="2400" spc="-10" dirty="0">
                <a:latin typeface="Calibri"/>
                <a:cs typeface="Calibri"/>
              </a:rPr>
              <a:t>user</a:t>
            </a:r>
            <a:r>
              <a:rPr sz="2400" spc="-5" dirty="0">
                <a:latin typeface="Calibri"/>
                <a:cs typeface="Calibri"/>
              </a:rPr>
              <a:t> </a:t>
            </a:r>
            <a:r>
              <a:rPr sz="2400" spc="-20" dirty="0">
                <a:latin typeface="Calibri"/>
                <a:cs typeface="Calibri"/>
              </a:rPr>
              <a:t>makes</a:t>
            </a:r>
            <a:r>
              <a:rPr sz="2400" spc="500" dirty="0">
                <a:latin typeface="Calibri"/>
                <a:cs typeface="Calibri"/>
              </a:rPr>
              <a:t> </a:t>
            </a:r>
            <a:r>
              <a:rPr sz="2400" dirty="0">
                <a:latin typeface="Calibri"/>
                <a:cs typeface="Calibri"/>
              </a:rPr>
              <a:t>a </a:t>
            </a:r>
            <a:r>
              <a:rPr sz="2400" spc="5" dirty="0">
                <a:latin typeface="Calibri"/>
                <a:cs typeface="Calibri"/>
              </a:rPr>
              <a:t> </a:t>
            </a:r>
            <a:r>
              <a:rPr sz="2400" spc="-10" dirty="0">
                <a:latin typeface="Calibri"/>
                <a:cs typeface="Calibri"/>
              </a:rPr>
              <a:t>call.</a:t>
            </a:r>
            <a:r>
              <a:rPr sz="2400" spc="-5" dirty="0">
                <a:latin typeface="Calibri"/>
                <a:cs typeface="Calibri"/>
              </a:rPr>
              <a:t> If</a:t>
            </a:r>
            <a:r>
              <a:rPr sz="2400" dirty="0">
                <a:latin typeface="Calibri"/>
                <a:cs typeface="Calibri"/>
              </a:rPr>
              <a:t> all </a:t>
            </a:r>
            <a:r>
              <a:rPr sz="2400" spc="-15" dirty="0">
                <a:latin typeface="Calibri"/>
                <a:cs typeface="Calibri"/>
              </a:rPr>
              <a:t>fixed</a:t>
            </a:r>
            <a:r>
              <a:rPr sz="2400" spc="-10" dirty="0">
                <a:latin typeface="Calibri"/>
                <a:cs typeface="Calibri"/>
              </a:rPr>
              <a:t> sets</a:t>
            </a:r>
            <a:r>
              <a:rPr sz="2400" spc="-5" dirty="0">
                <a:latin typeface="Calibri"/>
                <a:cs typeface="Calibri"/>
              </a:rPr>
              <a:t> </a:t>
            </a:r>
            <a:r>
              <a:rPr sz="2400" spc="-10" dirty="0">
                <a:latin typeface="Calibri"/>
                <a:cs typeface="Calibri"/>
              </a:rPr>
              <a:t>are</a:t>
            </a:r>
            <a:r>
              <a:rPr sz="2400" spc="-5" dirty="0">
                <a:latin typeface="Calibri"/>
                <a:cs typeface="Calibri"/>
              </a:rPr>
              <a:t> </a:t>
            </a:r>
            <a:r>
              <a:rPr sz="2400" spc="-45" dirty="0">
                <a:latin typeface="Calibri"/>
                <a:cs typeface="Calibri"/>
              </a:rPr>
              <a:t>busy,</a:t>
            </a:r>
            <a:r>
              <a:rPr sz="2400" spc="-40" dirty="0">
                <a:latin typeface="Calibri"/>
                <a:cs typeface="Calibri"/>
              </a:rPr>
              <a:t> </a:t>
            </a:r>
            <a:r>
              <a:rPr sz="2400" spc="-5" dirty="0">
                <a:latin typeface="Calibri"/>
                <a:cs typeface="Calibri"/>
              </a:rPr>
              <a:t>then</a:t>
            </a:r>
            <a:r>
              <a:rPr sz="2400" dirty="0">
                <a:latin typeface="Calibri"/>
                <a:cs typeface="Calibri"/>
              </a:rPr>
              <a:t> dynamic</a:t>
            </a:r>
            <a:r>
              <a:rPr sz="2400" spc="5" dirty="0">
                <a:latin typeface="Calibri"/>
                <a:cs typeface="Calibri"/>
              </a:rPr>
              <a:t> </a:t>
            </a:r>
            <a:r>
              <a:rPr sz="2400" spc="-15" dirty="0">
                <a:latin typeface="Calibri"/>
                <a:cs typeface="Calibri"/>
              </a:rPr>
              <a:t>sets</a:t>
            </a:r>
            <a:r>
              <a:rPr sz="2400" spc="-10" dirty="0">
                <a:latin typeface="Calibri"/>
                <a:cs typeface="Calibri"/>
              </a:rPr>
              <a:t> </a:t>
            </a:r>
            <a:r>
              <a:rPr sz="2400" spc="-15" dirty="0">
                <a:latin typeface="Calibri"/>
                <a:cs typeface="Calibri"/>
              </a:rPr>
              <a:t>are</a:t>
            </a:r>
            <a:r>
              <a:rPr sz="2400" spc="509" dirty="0">
                <a:latin typeface="Calibri"/>
                <a:cs typeface="Calibri"/>
              </a:rPr>
              <a:t> </a:t>
            </a:r>
            <a:r>
              <a:rPr sz="2400" spc="-5" dirty="0">
                <a:latin typeface="Calibri"/>
                <a:cs typeface="Calibri"/>
              </a:rPr>
              <a:t>used. </a:t>
            </a:r>
            <a:r>
              <a:rPr sz="2400" dirty="0">
                <a:latin typeface="Calibri"/>
                <a:cs typeface="Calibri"/>
              </a:rPr>
              <a:t> When </a:t>
            </a:r>
            <a:r>
              <a:rPr sz="2400" spc="-10" dirty="0">
                <a:latin typeface="Calibri"/>
                <a:cs typeface="Calibri"/>
              </a:rPr>
              <a:t>there </a:t>
            </a:r>
            <a:r>
              <a:rPr sz="2400" dirty="0">
                <a:latin typeface="Calibri"/>
                <a:cs typeface="Calibri"/>
              </a:rPr>
              <a:t>is </a:t>
            </a:r>
            <a:r>
              <a:rPr sz="2400" spc="-5" dirty="0">
                <a:latin typeface="Calibri"/>
                <a:cs typeface="Calibri"/>
              </a:rPr>
              <a:t>heavy </a:t>
            </a:r>
            <a:r>
              <a:rPr sz="2400" spc="-15" dirty="0">
                <a:latin typeface="Calibri"/>
                <a:cs typeface="Calibri"/>
              </a:rPr>
              <a:t>traffic </a:t>
            </a:r>
            <a:r>
              <a:rPr sz="2400" dirty="0">
                <a:latin typeface="Calibri"/>
                <a:cs typeface="Calibri"/>
              </a:rPr>
              <a:t>in a </a:t>
            </a:r>
            <a:r>
              <a:rPr sz="2400" spc="-10" dirty="0">
                <a:latin typeface="Calibri"/>
                <a:cs typeface="Calibri"/>
              </a:rPr>
              <a:t>network, </a:t>
            </a:r>
            <a:r>
              <a:rPr sz="2400" spc="-5" dirty="0">
                <a:latin typeface="Calibri"/>
                <a:cs typeface="Calibri"/>
              </a:rPr>
              <a:t>then </a:t>
            </a:r>
            <a:r>
              <a:rPr sz="2400" spc="-15" dirty="0">
                <a:latin typeface="Calibri"/>
                <a:cs typeface="Calibri"/>
              </a:rPr>
              <a:t>hybrid </a:t>
            </a:r>
            <a:r>
              <a:rPr sz="2400" spc="-5" dirty="0">
                <a:latin typeface="Calibri"/>
                <a:cs typeface="Calibri"/>
              </a:rPr>
              <a:t>channel </a:t>
            </a:r>
            <a:r>
              <a:rPr sz="2400" dirty="0">
                <a:latin typeface="Calibri"/>
                <a:cs typeface="Calibri"/>
              </a:rPr>
              <a:t> </a:t>
            </a:r>
            <a:r>
              <a:rPr sz="2400" spc="-5" dirty="0">
                <a:latin typeface="Calibri"/>
                <a:cs typeface="Calibri"/>
              </a:rPr>
              <a:t>allocation</a:t>
            </a:r>
            <a:r>
              <a:rPr sz="2400" spc="-20" dirty="0">
                <a:latin typeface="Calibri"/>
                <a:cs typeface="Calibri"/>
              </a:rPr>
              <a:t> </a:t>
            </a:r>
            <a:r>
              <a:rPr sz="2400" dirty="0">
                <a:latin typeface="Calibri"/>
                <a:cs typeface="Calibri"/>
              </a:rPr>
              <a:t>is</a:t>
            </a:r>
            <a:r>
              <a:rPr sz="2400" spc="-20" dirty="0">
                <a:latin typeface="Calibri"/>
                <a:cs typeface="Calibri"/>
              </a:rPr>
              <a:t> </a:t>
            </a:r>
            <a:r>
              <a:rPr sz="2400" dirty="0">
                <a:latin typeface="Calibri"/>
                <a:cs typeface="Calibri"/>
              </a:rPr>
              <a:t>used.</a:t>
            </a:r>
            <a:endParaRPr sz="24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9957" y="346913"/>
            <a:ext cx="2705735" cy="512445"/>
          </a:xfrm>
          <a:prstGeom prst="rect">
            <a:avLst/>
          </a:prstGeom>
        </p:spPr>
        <p:txBody>
          <a:bodyPr vert="horz" wrap="square" lIns="0" tIns="12065" rIns="0" bIns="0" rtlCol="0">
            <a:spAutoFit/>
          </a:bodyPr>
          <a:lstStyle/>
          <a:p>
            <a:pPr marL="12700">
              <a:lnSpc>
                <a:spcPct val="100000"/>
              </a:lnSpc>
              <a:spcBef>
                <a:spcPts val="95"/>
              </a:spcBef>
            </a:pPr>
            <a:r>
              <a:rPr spc="-10" dirty="0"/>
              <a:t>CSMA</a:t>
            </a:r>
            <a:r>
              <a:rPr spc="-25" dirty="0"/>
              <a:t> </a:t>
            </a:r>
            <a:r>
              <a:rPr spc="-15" dirty="0"/>
              <a:t>Protocols</a:t>
            </a:r>
          </a:p>
        </p:txBody>
      </p:sp>
      <p:sp>
        <p:nvSpPr>
          <p:cNvPr id="3" name="object 3"/>
          <p:cNvSpPr txBox="1"/>
          <p:nvPr/>
        </p:nvSpPr>
        <p:spPr>
          <a:xfrm>
            <a:off x="536244" y="1067511"/>
            <a:ext cx="8078470" cy="4856480"/>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spc="-5" dirty="0">
                <a:latin typeface="Calibri"/>
                <a:cs typeface="Calibri"/>
              </a:rPr>
              <a:t>CSMA</a:t>
            </a:r>
            <a:r>
              <a:rPr sz="2400" spc="385" dirty="0">
                <a:latin typeface="Calibri"/>
                <a:cs typeface="Calibri"/>
              </a:rPr>
              <a:t> </a:t>
            </a:r>
            <a:r>
              <a:rPr sz="2400" dirty="0">
                <a:latin typeface="Calibri"/>
                <a:cs typeface="Calibri"/>
              </a:rPr>
              <a:t>is</a:t>
            </a:r>
            <a:r>
              <a:rPr sz="2400" spc="370" dirty="0">
                <a:latin typeface="Calibri"/>
                <a:cs typeface="Calibri"/>
              </a:rPr>
              <a:t> </a:t>
            </a:r>
            <a:r>
              <a:rPr sz="2400" dirty="0">
                <a:latin typeface="Calibri"/>
                <a:cs typeface="Calibri"/>
              </a:rPr>
              <a:t>a</a:t>
            </a:r>
            <a:r>
              <a:rPr sz="2400" spc="380" dirty="0">
                <a:latin typeface="Calibri"/>
                <a:cs typeface="Calibri"/>
              </a:rPr>
              <a:t> </a:t>
            </a:r>
            <a:r>
              <a:rPr sz="2400" spc="-15" dirty="0">
                <a:latin typeface="Calibri"/>
                <a:cs typeface="Calibri"/>
              </a:rPr>
              <a:t>network</a:t>
            </a:r>
            <a:r>
              <a:rPr sz="2400" spc="400" dirty="0">
                <a:latin typeface="Calibri"/>
                <a:cs typeface="Calibri"/>
              </a:rPr>
              <a:t> </a:t>
            </a:r>
            <a:r>
              <a:rPr sz="2400" spc="-10" dirty="0">
                <a:latin typeface="Calibri"/>
                <a:cs typeface="Calibri"/>
              </a:rPr>
              <a:t>access</a:t>
            </a:r>
            <a:r>
              <a:rPr sz="2400" spc="395" dirty="0">
                <a:latin typeface="Calibri"/>
                <a:cs typeface="Calibri"/>
              </a:rPr>
              <a:t> </a:t>
            </a:r>
            <a:r>
              <a:rPr sz="2400" spc="-10" dirty="0">
                <a:latin typeface="Calibri"/>
                <a:cs typeface="Calibri"/>
              </a:rPr>
              <a:t>method</a:t>
            </a:r>
            <a:r>
              <a:rPr sz="2400" spc="390" dirty="0">
                <a:latin typeface="Calibri"/>
                <a:cs typeface="Calibri"/>
              </a:rPr>
              <a:t> </a:t>
            </a:r>
            <a:r>
              <a:rPr sz="2400" spc="-5" dirty="0">
                <a:latin typeface="Calibri"/>
                <a:cs typeface="Calibri"/>
              </a:rPr>
              <a:t>used</a:t>
            </a:r>
            <a:r>
              <a:rPr sz="2400" spc="370" dirty="0">
                <a:latin typeface="Calibri"/>
                <a:cs typeface="Calibri"/>
              </a:rPr>
              <a:t> </a:t>
            </a:r>
            <a:r>
              <a:rPr sz="2400" dirty="0">
                <a:latin typeface="Calibri"/>
                <a:cs typeface="Calibri"/>
              </a:rPr>
              <a:t>on</a:t>
            </a:r>
            <a:r>
              <a:rPr sz="2400" spc="385" dirty="0">
                <a:latin typeface="Calibri"/>
                <a:cs typeface="Calibri"/>
              </a:rPr>
              <a:t> </a:t>
            </a:r>
            <a:r>
              <a:rPr sz="2400" spc="-15" dirty="0">
                <a:latin typeface="Calibri"/>
                <a:cs typeface="Calibri"/>
              </a:rPr>
              <a:t>shared</a:t>
            </a:r>
            <a:r>
              <a:rPr sz="2400" spc="390" dirty="0">
                <a:latin typeface="Calibri"/>
                <a:cs typeface="Calibri"/>
              </a:rPr>
              <a:t> </a:t>
            </a:r>
            <a:r>
              <a:rPr sz="2400" spc="-15" dirty="0">
                <a:latin typeface="Calibri"/>
                <a:cs typeface="Calibri"/>
              </a:rPr>
              <a:t>network</a:t>
            </a:r>
            <a:endParaRPr sz="2400">
              <a:latin typeface="Calibri"/>
              <a:cs typeface="Calibri"/>
            </a:endParaRPr>
          </a:p>
          <a:p>
            <a:pPr marL="356870">
              <a:lnSpc>
                <a:spcPct val="100000"/>
              </a:lnSpc>
              <a:spcBef>
                <a:spcPts val="5"/>
              </a:spcBef>
            </a:pPr>
            <a:r>
              <a:rPr sz="2400" spc="-5" dirty="0">
                <a:latin typeface="Calibri"/>
                <a:cs typeface="Calibri"/>
              </a:rPr>
              <a:t>topologies</a:t>
            </a:r>
            <a:r>
              <a:rPr sz="2400" spc="-55" dirty="0">
                <a:latin typeface="Calibri"/>
                <a:cs typeface="Calibri"/>
              </a:rPr>
              <a:t> </a:t>
            </a:r>
            <a:r>
              <a:rPr sz="2400" spc="-5" dirty="0">
                <a:latin typeface="Calibri"/>
                <a:cs typeface="Calibri"/>
              </a:rPr>
              <a:t>such</a:t>
            </a:r>
            <a:r>
              <a:rPr sz="2400" dirty="0">
                <a:latin typeface="Calibri"/>
                <a:cs typeface="Calibri"/>
              </a:rPr>
              <a:t> as</a:t>
            </a:r>
            <a:r>
              <a:rPr sz="2400" spc="-10" dirty="0">
                <a:latin typeface="Calibri"/>
                <a:cs typeface="Calibri"/>
              </a:rPr>
              <a:t> </a:t>
            </a:r>
            <a:r>
              <a:rPr sz="2400" spc="-5" dirty="0">
                <a:latin typeface="Calibri"/>
                <a:cs typeface="Calibri"/>
              </a:rPr>
              <a:t>Ethernet</a:t>
            </a:r>
            <a:r>
              <a:rPr sz="2400" spc="-15" dirty="0">
                <a:latin typeface="Calibri"/>
                <a:cs typeface="Calibri"/>
              </a:rPr>
              <a:t> </a:t>
            </a:r>
            <a:r>
              <a:rPr sz="2400" spc="-10" dirty="0">
                <a:latin typeface="Calibri"/>
                <a:cs typeface="Calibri"/>
              </a:rPr>
              <a:t>to</a:t>
            </a:r>
            <a:r>
              <a:rPr sz="2400" spc="-30" dirty="0">
                <a:latin typeface="Calibri"/>
                <a:cs typeface="Calibri"/>
              </a:rPr>
              <a:t> </a:t>
            </a:r>
            <a:r>
              <a:rPr sz="2400" spc="-15" dirty="0">
                <a:latin typeface="Calibri"/>
                <a:cs typeface="Calibri"/>
              </a:rPr>
              <a:t>control</a:t>
            </a:r>
            <a:r>
              <a:rPr sz="2400" spc="-35" dirty="0">
                <a:latin typeface="Calibri"/>
                <a:cs typeface="Calibri"/>
              </a:rPr>
              <a:t> </a:t>
            </a:r>
            <a:r>
              <a:rPr sz="2400" dirty="0">
                <a:latin typeface="Calibri"/>
                <a:cs typeface="Calibri"/>
              </a:rPr>
              <a:t>access </a:t>
            </a:r>
            <a:r>
              <a:rPr sz="2400" spc="-5" dirty="0">
                <a:latin typeface="Calibri"/>
                <a:cs typeface="Calibri"/>
              </a:rPr>
              <a:t>to</a:t>
            </a:r>
            <a:r>
              <a:rPr sz="2400" spc="-30" dirty="0">
                <a:latin typeface="Calibri"/>
                <a:cs typeface="Calibri"/>
              </a:rPr>
              <a:t> </a:t>
            </a:r>
            <a:r>
              <a:rPr sz="2400" spc="5" dirty="0">
                <a:latin typeface="Calibri"/>
                <a:cs typeface="Calibri"/>
              </a:rPr>
              <a:t>the</a:t>
            </a:r>
            <a:r>
              <a:rPr sz="2400" spc="-5" dirty="0">
                <a:latin typeface="Calibri"/>
                <a:cs typeface="Calibri"/>
              </a:rPr>
              <a:t> </a:t>
            </a:r>
            <a:r>
              <a:rPr sz="2400" spc="-10" dirty="0">
                <a:latin typeface="Calibri"/>
                <a:cs typeface="Calibri"/>
              </a:rPr>
              <a:t>network.</a:t>
            </a:r>
            <a:endParaRPr sz="2400">
              <a:latin typeface="Calibri"/>
              <a:cs typeface="Calibri"/>
            </a:endParaRPr>
          </a:p>
          <a:p>
            <a:pPr>
              <a:lnSpc>
                <a:spcPct val="100000"/>
              </a:lnSpc>
              <a:spcBef>
                <a:spcPts val="5"/>
              </a:spcBef>
            </a:pPr>
            <a:endParaRPr sz="3300">
              <a:latin typeface="Calibri"/>
              <a:cs typeface="Calibri"/>
            </a:endParaRPr>
          </a:p>
          <a:p>
            <a:pPr marL="356870" marR="5080" indent="-344805" algn="just">
              <a:lnSpc>
                <a:spcPct val="100000"/>
              </a:lnSpc>
              <a:buFont typeface="Arial MT"/>
              <a:buChar char="•"/>
              <a:tabLst>
                <a:tab pos="427355" algn="l"/>
              </a:tabLst>
            </a:pPr>
            <a:r>
              <a:rPr dirty="0"/>
              <a:t>	</a:t>
            </a:r>
            <a:r>
              <a:rPr sz="2400" spc="-5" dirty="0">
                <a:latin typeface="Calibri"/>
                <a:cs typeface="Calibri"/>
              </a:rPr>
              <a:t>Devices </a:t>
            </a:r>
            <a:r>
              <a:rPr sz="2400" spc="-15" dirty="0">
                <a:latin typeface="Calibri"/>
                <a:cs typeface="Calibri"/>
              </a:rPr>
              <a:t>attached </a:t>
            </a:r>
            <a:r>
              <a:rPr sz="2400" spc="-10" dirty="0">
                <a:latin typeface="Calibri"/>
                <a:cs typeface="Calibri"/>
              </a:rPr>
              <a:t>to </a:t>
            </a:r>
            <a:r>
              <a:rPr sz="2400" spc="5" dirty="0">
                <a:latin typeface="Calibri"/>
                <a:cs typeface="Calibri"/>
              </a:rPr>
              <a:t>the </a:t>
            </a:r>
            <a:r>
              <a:rPr sz="2400" spc="-10" dirty="0">
                <a:latin typeface="Calibri"/>
                <a:cs typeface="Calibri"/>
              </a:rPr>
              <a:t>network </a:t>
            </a:r>
            <a:r>
              <a:rPr sz="2400" spc="-5" dirty="0">
                <a:latin typeface="Calibri"/>
                <a:cs typeface="Calibri"/>
              </a:rPr>
              <a:t>cable </a:t>
            </a:r>
            <a:r>
              <a:rPr sz="2400" spc="-15" dirty="0">
                <a:latin typeface="Calibri"/>
                <a:cs typeface="Calibri"/>
              </a:rPr>
              <a:t>listen </a:t>
            </a:r>
            <a:r>
              <a:rPr sz="2400" spc="-10" dirty="0">
                <a:latin typeface="Calibri"/>
                <a:cs typeface="Calibri"/>
              </a:rPr>
              <a:t>(carrier </a:t>
            </a:r>
            <a:r>
              <a:rPr sz="2400" spc="-5" dirty="0">
                <a:latin typeface="Calibri"/>
                <a:cs typeface="Calibri"/>
              </a:rPr>
              <a:t>sense) </a:t>
            </a:r>
            <a:r>
              <a:rPr sz="2400" dirty="0">
                <a:latin typeface="Calibri"/>
                <a:cs typeface="Calibri"/>
              </a:rPr>
              <a:t> </a:t>
            </a:r>
            <a:r>
              <a:rPr sz="2400" spc="-15" dirty="0">
                <a:latin typeface="Calibri"/>
                <a:cs typeface="Calibri"/>
              </a:rPr>
              <a:t>before</a:t>
            </a:r>
            <a:r>
              <a:rPr sz="2400" spc="-10" dirty="0">
                <a:latin typeface="Calibri"/>
                <a:cs typeface="Calibri"/>
              </a:rPr>
              <a:t> transmitting.</a:t>
            </a:r>
            <a:r>
              <a:rPr sz="2400" spc="-5" dirty="0">
                <a:latin typeface="Calibri"/>
                <a:cs typeface="Calibri"/>
              </a:rPr>
              <a:t> If</a:t>
            </a:r>
            <a:r>
              <a:rPr sz="2400"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channel</a:t>
            </a:r>
            <a:r>
              <a:rPr sz="2400" dirty="0">
                <a:latin typeface="Calibri"/>
                <a:cs typeface="Calibri"/>
              </a:rPr>
              <a:t> is</a:t>
            </a:r>
            <a:r>
              <a:rPr sz="2400" spc="5" dirty="0">
                <a:latin typeface="Calibri"/>
                <a:cs typeface="Calibri"/>
              </a:rPr>
              <a:t> </a:t>
            </a:r>
            <a:r>
              <a:rPr sz="2400" spc="-15" dirty="0">
                <a:latin typeface="Calibri"/>
                <a:cs typeface="Calibri"/>
              </a:rPr>
              <a:t>in</a:t>
            </a:r>
            <a:r>
              <a:rPr sz="2400" spc="-10" dirty="0">
                <a:latin typeface="Calibri"/>
                <a:cs typeface="Calibri"/>
              </a:rPr>
              <a:t> </a:t>
            </a:r>
            <a:r>
              <a:rPr sz="2400" spc="-5" dirty="0">
                <a:latin typeface="Calibri"/>
                <a:cs typeface="Calibri"/>
              </a:rPr>
              <a:t>use,</a:t>
            </a:r>
            <a:r>
              <a:rPr sz="2400" dirty="0">
                <a:latin typeface="Calibri"/>
                <a:cs typeface="Calibri"/>
              </a:rPr>
              <a:t> devices</a:t>
            </a:r>
            <a:r>
              <a:rPr sz="2400" spc="5" dirty="0">
                <a:latin typeface="Calibri"/>
                <a:cs typeface="Calibri"/>
              </a:rPr>
              <a:t> </a:t>
            </a:r>
            <a:r>
              <a:rPr sz="2400" spc="-10" dirty="0">
                <a:latin typeface="Calibri"/>
                <a:cs typeface="Calibri"/>
              </a:rPr>
              <a:t>wait </a:t>
            </a:r>
            <a:r>
              <a:rPr sz="2400" spc="-5" dirty="0">
                <a:latin typeface="Calibri"/>
                <a:cs typeface="Calibri"/>
              </a:rPr>
              <a:t> </a:t>
            </a:r>
            <a:r>
              <a:rPr sz="2400" spc="-15" dirty="0">
                <a:latin typeface="Calibri"/>
                <a:cs typeface="Calibri"/>
              </a:rPr>
              <a:t>before</a:t>
            </a:r>
            <a:r>
              <a:rPr sz="2400" spc="-35" dirty="0">
                <a:latin typeface="Calibri"/>
                <a:cs typeface="Calibri"/>
              </a:rPr>
              <a:t> </a:t>
            </a:r>
            <a:r>
              <a:rPr sz="2400" spc="-5" dirty="0">
                <a:latin typeface="Calibri"/>
                <a:cs typeface="Calibri"/>
              </a:rPr>
              <a:t>transmitting.</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7620" indent="-344805" algn="just">
              <a:lnSpc>
                <a:spcPct val="100000"/>
              </a:lnSpc>
              <a:buFont typeface="Arial MT"/>
              <a:buChar char="•"/>
              <a:tabLst>
                <a:tab pos="357505" algn="l"/>
              </a:tabLst>
            </a:pPr>
            <a:r>
              <a:rPr sz="2400" spc="5" dirty="0">
                <a:latin typeface="Calibri"/>
                <a:cs typeface="Calibri"/>
              </a:rPr>
              <a:t>MA </a:t>
            </a:r>
            <a:r>
              <a:rPr sz="2400" spc="-5" dirty="0">
                <a:latin typeface="Calibri"/>
                <a:cs typeface="Calibri"/>
              </a:rPr>
              <a:t>(Multiple Access) </a:t>
            </a:r>
            <a:r>
              <a:rPr sz="2400" spc="-10" dirty="0">
                <a:latin typeface="Calibri"/>
                <a:cs typeface="Calibri"/>
              </a:rPr>
              <a:t>indicates </a:t>
            </a:r>
            <a:r>
              <a:rPr sz="2400" spc="-5" dirty="0">
                <a:latin typeface="Calibri"/>
                <a:cs typeface="Calibri"/>
              </a:rPr>
              <a:t>that </a:t>
            </a:r>
            <a:r>
              <a:rPr sz="2400" spc="-10" dirty="0">
                <a:latin typeface="Calibri"/>
                <a:cs typeface="Calibri"/>
              </a:rPr>
              <a:t>many </a:t>
            </a:r>
            <a:r>
              <a:rPr sz="2400" spc="-5" dirty="0">
                <a:latin typeface="Calibri"/>
                <a:cs typeface="Calibri"/>
              </a:rPr>
              <a:t>devices </a:t>
            </a:r>
            <a:r>
              <a:rPr sz="2400" spc="-15" dirty="0">
                <a:latin typeface="Calibri"/>
                <a:cs typeface="Calibri"/>
              </a:rPr>
              <a:t>can connect </a:t>
            </a:r>
            <a:r>
              <a:rPr sz="2400" spc="-530" dirty="0">
                <a:latin typeface="Calibri"/>
                <a:cs typeface="Calibri"/>
              </a:rPr>
              <a:t> </a:t>
            </a:r>
            <a:r>
              <a:rPr sz="2400" spc="-10" dirty="0">
                <a:latin typeface="Calibri"/>
                <a:cs typeface="Calibri"/>
              </a:rPr>
              <a:t>to</a:t>
            </a:r>
            <a:r>
              <a:rPr sz="2400" spc="-40" dirty="0">
                <a:latin typeface="Calibri"/>
                <a:cs typeface="Calibri"/>
              </a:rPr>
              <a:t> </a:t>
            </a:r>
            <a:r>
              <a:rPr sz="2400" dirty="0">
                <a:latin typeface="Calibri"/>
                <a:cs typeface="Calibri"/>
              </a:rPr>
              <a:t>and</a:t>
            </a:r>
            <a:r>
              <a:rPr sz="2400" spc="-10" dirty="0">
                <a:latin typeface="Calibri"/>
                <a:cs typeface="Calibri"/>
              </a:rPr>
              <a:t> </a:t>
            </a:r>
            <a:r>
              <a:rPr sz="2400" spc="-5" dirty="0">
                <a:latin typeface="Calibri"/>
                <a:cs typeface="Calibri"/>
              </a:rPr>
              <a:t>share</a:t>
            </a:r>
            <a:r>
              <a:rPr sz="2400" spc="-30" dirty="0">
                <a:latin typeface="Calibri"/>
                <a:cs typeface="Calibri"/>
              </a:rPr>
              <a:t> </a:t>
            </a:r>
            <a:r>
              <a:rPr sz="2400" spc="5" dirty="0">
                <a:latin typeface="Calibri"/>
                <a:cs typeface="Calibri"/>
              </a:rPr>
              <a:t>the</a:t>
            </a:r>
            <a:r>
              <a:rPr sz="2400" spc="-15" dirty="0">
                <a:latin typeface="Calibri"/>
                <a:cs typeface="Calibri"/>
              </a:rPr>
              <a:t> </a:t>
            </a:r>
            <a:r>
              <a:rPr sz="2400" spc="-5" dirty="0">
                <a:latin typeface="Calibri"/>
                <a:cs typeface="Calibri"/>
              </a:rPr>
              <a:t>same</a:t>
            </a:r>
            <a:r>
              <a:rPr sz="2400" spc="-10" dirty="0">
                <a:latin typeface="Calibri"/>
                <a:cs typeface="Calibri"/>
              </a:rPr>
              <a:t> network.</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indent="-344805">
              <a:lnSpc>
                <a:spcPct val="100000"/>
              </a:lnSpc>
              <a:buFont typeface="Arial MT"/>
              <a:buChar char="•"/>
              <a:tabLst>
                <a:tab pos="356870" algn="l"/>
                <a:tab pos="357505" algn="l"/>
              </a:tabLst>
            </a:pPr>
            <a:r>
              <a:rPr sz="2400" dirty="0">
                <a:latin typeface="Calibri"/>
                <a:cs typeface="Calibri"/>
              </a:rPr>
              <a:t>All</a:t>
            </a:r>
            <a:r>
              <a:rPr sz="2400" spc="320" dirty="0">
                <a:latin typeface="Calibri"/>
                <a:cs typeface="Calibri"/>
              </a:rPr>
              <a:t> </a:t>
            </a:r>
            <a:r>
              <a:rPr sz="2400" spc="-5" dirty="0">
                <a:latin typeface="Calibri"/>
                <a:cs typeface="Calibri"/>
              </a:rPr>
              <a:t>devices</a:t>
            </a:r>
            <a:r>
              <a:rPr sz="2400" spc="325" dirty="0">
                <a:latin typeface="Calibri"/>
                <a:cs typeface="Calibri"/>
              </a:rPr>
              <a:t> </a:t>
            </a:r>
            <a:r>
              <a:rPr sz="2400" spc="-20" dirty="0">
                <a:latin typeface="Calibri"/>
                <a:cs typeface="Calibri"/>
              </a:rPr>
              <a:t>have</a:t>
            </a:r>
            <a:r>
              <a:rPr sz="2400" spc="325" dirty="0">
                <a:latin typeface="Calibri"/>
                <a:cs typeface="Calibri"/>
              </a:rPr>
              <a:t> </a:t>
            </a:r>
            <a:r>
              <a:rPr sz="2400" spc="5" dirty="0">
                <a:latin typeface="Calibri"/>
                <a:cs typeface="Calibri"/>
              </a:rPr>
              <a:t>equal</a:t>
            </a:r>
            <a:r>
              <a:rPr sz="2400" spc="295" dirty="0">
                <a:latin typeface="Calibri"/>
                <a:cs typeface="Calibri"/>
              </a:rPr>
              <a:t> </a:t>
            </a:r>
            <a:r>
              <a:rPr sz="2400" spc="-5" dirty="0">
                <a:latin typeface="Calibri"/>
                <a:cs typeface="Calibri"/>
              </a:rPr>
              <a:t>access</a:t>
            </a:r>
            <a:r>
              <a:rPr sz="2400" spc="335" dirty="0">
                <a:latin typeface="Calibri"/>
                <a:cs typeface="Calibri"/>
              </a:rPr>
              <a:t> </a:t>
            </a:r>
            <a:r>
              <a:rPr sz="2400" spc="-20" dirty="0">
                <a:latin typeface="Calibri"/>
                <a:cs typeface="Calibri"/>
              </a:rPr>
              <a:t>to</a:t>
            </a:r>
            <a:r>
              <a:rPr sz="2400" spc="325" dirty="0">
                <a:latin typeface="Calibri"/>
                <a:cs typeface="Calibri"/>
              </a:rPr>
              <a:t> </a:t>
            </a:r>
            <a:r>
              <a:rPr sz="2400" dirty="0">
                <a:latin typeface="Calibri"/>
                <a:cs typeface="Calibri"/>
              </a:rPr>
              <a:t>use</a:t>
            </a:r>
            <a:r>
              <a:rPr sz="2400" spc="325" dirty="0">
                <a:latin typeface="Calibri"/>
                <a:cs typeface="Calibri"/>
              </a:rPr>
              <a:t> </a:t>
            </a:r>
            <a:r>
              <a:rPr sz="2400" spc="-5" dirty="0">
                <a:latin typeface="Calibri"/>
                <a:cs typeface="Calibri"/>
              </a:rPr>
              <a:t>the</a:t>
            </a:r>
            <a:r>
              <a:rPr sz="2400" spc="320" dirty="0">
                <a:latin typeface="Calibri"/>
                <a:cs typeface="Calibri"/>
              </a:rPr>
              <a:t> </a:t>
            </a:r>
            <a:r>
              <a:rPr sz="2400" spc="-15" dirty="0">
                <a:latin typeface="Calibri"/>
                <a:cs typeface="Calibri"/>
              </a:rPr>
              <a:t>network</a:t>
            </a:r>
            <a:r>
              <a:rPr sz="2400" spc="340" dirty="0">
                <a:latin typeface="Calibri"/>
                <a:cs typeface="Calibri"/>
              </a:rPr>
              <a:t> </a:t>
            </a:r>
            <a:r>
              <a:rPr sz="2400" spc="-5" dirty="0">
                <a:latin typeface="Calibri"/>
                <a:cs typeface="Calibri"/>
              </a:rPr>
              <a:t>when</a:t>
            </a:r>
            <a:r>
              <a:rPr sz="2400" spc="335" dirty="0">
                <a:latin typeface="Calibri"/>
                <a:cs typeface="Calibri"/>
              </a:rPr>
              <a:t> </a:t>
            </a:r>
            <a:r>
              <a:rPr sz="2400" spc="-15" dirty="0">
                <a:latin typeface="Calibri"/>
                <a:cs typeface="Calibri"/>
              </a:rPr>
              <a:t>it</a:t>
            </a:r>
            <a:r>
              <a:rPr sz="2400" spc="330" dirty="0">
                <a:latin typeface="Calibri"/>
                <a:cs typeface="Calibri"/>
              </a:rPr>
              <a:t> </a:t>
            </a:r>
            <a:r>
              <a:rPr sz="2400" dirty="0">
                <a:latin typeface="Calibri"/>
                <a:cs typeface="Calibri"/>
              </a:rPr>
              <a:t>is</a:t>
            </a:r>
            <a:endParaRPr sz="2400">
              <a:latin typeface="Calibri"/>
              <a:cs typeface="Calibri"/>
            </a:endParaRPr>
          </a:p>
          <a:p>
            <a:pPr marL="356870">
              <a:lnSpc>
                <a:spcPct val="100000"/>
              </a:lnSpc>
              <a:spcBef>
                <a:spcPts val="5"/>
              </a:spcBef>
            </a:pPr>
            <a:r>
              <a:rPr sz="2400" spc="-40" dirty="0">
                <a:latin typeface="Calibri"/>
                <a:cs typeface="Calibri"/>
              </a:rPr>
              <a:t>clear.</a:t>
            </a:r>
            <a:endParaRPr sz="2400">
              <a:latin typeface="Calibri"/>
              <a:cs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9957" y="382600"/>
            <a:ext cx="2705735" cy="512445"/>
          </a:xfrm>
          <a:prstGeom prst="rect">
            <a:avLst/>
          </a:prstGeom>
        </p:spPr>
        <p:txBody>
          <a:bodyPr vert="horz" wrap="square" lIns="0" tIns="12065" rIns="0" bIns="0" rtlCol="0">
            <a:spAutoFit/>
          </a:bodyPr>
          <a:lstStyle/>
          <a:p>
            <a:pPr marL="12700">
              <a:lnSpc>
                <a:spcPct val="100000"/>
              </a:lnSpc>
              <a:spcBef>
                <a:spcPts val="95"/>
              </a:spcBef>
            </a:pPr>
            <a:r>
              <a:rPr spc="-10" dirty="0"/>
              <a:t>CSMA</a:t>
            </a:r>
            <a:r>
              <a:rPr spc="-25" dirty="0"/>
              <a:t> </a:t>
            </a:r>
            <a:r>
              <a:rPr spc="-15" dirty="0"/>
              <a:t>Protocols</a:t>
            </a:r>
          </a:p>
        </p:txBody>
      </p:sp>
      <p:sp>
        <p:nvSpPr>
          <p:cNvPr id="3" name="object 3"/>
          <p:cNvSpPr txBox="1"/>
          <p:nvPr/>
        </p:nvSpPr>
        <p:spPr>
          <a:xfrm>
            <a:off x="536244" y="996441"/>
            <a:ext cx="8079105" cy="5441315"/>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MT"/>
              <a:buChar char="•"/>
              <a:tabLst>
                <a:tab pos="357505" algn="l"/>
              </a:tabLst>
            </a:pPr>
            <a:r>
              <a:rPr sz="2400" spc="-5" dirty="0">
                <a:latin typeface="Calibri"/>
                <a:cs typeface="Calibri"/>
              </a:rPr>
              <a:t>CSMA</a:t>
            </a:r>
            <a:r>
              <a:rPr sz="2400" dirty="0">
                <a:latin typeface="Calibri"/>
                <a:cs typeface="Calibri"/>
              </a:rPr>
              <a:t> </a:t>
            </a:r>
            <a:r>
              <a:rPr sz="2400" spc="-15" dirty="0">
                <a:latin typeface="Calibri"/>
                <a:cs typeface="Calibri"/>
              </a:rPr>
              <a:t>protocol</a:t>
            </a:r>
            <a:r>
              <a:rPr sz="2400" spc="-10" dirty="0">
                <a:latin typeface="Calibri"/>
                <a:cs typeface="Calibri"/>
              </a:rPr>
              <a:t> </a:t>
            </a:r>
            <a:r>
              <a:rPr sz="2400" spc="-15" dirty="0">
                <a:latin typeface="Calibri"/>
                <a:cs typeface="Calibri"/>
              </a:rPr>
              <a:t>was</a:t>
            </a:r>
            <a:r>
              <a:rPr sz="2400" spc="-10" dirty="0">
                <a:latin typeface="Calibri"/>
                <a:cs typeface="Calibri"/>
              </a:rPr>
              <a:t> </a:t>
            </a:r>
            <a:r>
              <a:rPr sz="2400" spc="-5" dirty="0">
                <a:latin typeface="Calibri"/>
                <a:cs typeface="Calibri"/>
              </a:rPr>
              <a:t>developed</a:t>
            </a:r>
            <a:r>
              <a:rPr sz="2400" dirty="0">
                <a:latin typeface="Calibri"/>
                <a:cs typeface="Calibri"/>
              </a:rPr>
              <a:t> </a:t>
            </a:r>
            <a:r>
              <a:rPr sz="2400" spc="-10" dirty="0">
                <a:latin typeface="Calibri"/>
                <a:cs typeface="Calibri"/>
              </a:rPr>
              <a:t>to</a:t>
            </a:r>
            <a:r>
              <a:rPr sz="2400" spc="-5" dirty="0">
                <a:latin typeface="Calibri"/>
                <a:cs typeface="Calibri"/>
              </a:rPr>
              <a:t> </a:t>
            </a:r>
            <a:r>
              <a:rPr sz="2400" spc="-10" dirty="0">
                <a:latin typeface="Calibri"/>
                <a:cs typeface="Calibri"/>
              </a:rPr>
              <a:t>overcome</a:t>
            </a:r>
            <a:r>
              <a:rPr sz="2400" spc="-5" dirty="0">
                <a:latin typeface="Calibri"/>
                <a:cs typeface="Calibri"/>
              </a:rPr>
              <a:t> the</a:t>
            </a:r>
            <a:r>
              <a:rPr sz="2400" spc="530" dirty="0">
                <a:latin typeface="Calibri"/>
                <a:cs typeface="Calibri"/>
              </a:rPr>
              <a:t> </a:t>
            </a:r>
            <a:r>
              <a:rPr sz="2400" spc="-10" dirty="0">
                <a:latin typeface="Calibri"/>
                <a:cs typeface="Calibri"/>
              </a:rPr>
              <a:t>problem </a:t>
            </a:r>
            <a:r>
              <a:rPr sz="2400" spc="-5" dirty="0">
                <a:latin typeface="Calibri"/>
                <a:cs typeface="Calibri"/>
              </a:rPr>
              <a:t> </a:t>
            </a:r>
            <a:r>
              <a:rPr sz="2400" spc="-10" dirty="0">
                <a:latin typeface="Calibri"/>
                <a:cs typeface="Calibri"/>
              </a:rPr>
              <a:t>found </a:t>
            </a:r>
            <a:r>
              <a:rPr sz="2400" spc="-15" dirty="0">
                <a:latin typeface="Calibri"/>
                <a:cs typeface="Calibri"/>
              </a:rPr>
              <a:t>in ALOHA </a:t>
            </a:r>
            <a:r>
              <a:rPr sz="2400" spc="-5" dirty="0">
                <a:latin typeface="Calibri"/>
                <a:cs typeface="Calibri"/>
              </a:rPr>
              <a:t>i.e. </a:t>
            </a:r>
            <a:r>
              <a:rPr sz="2400" spc="-10" dirty="0">
                <a:latin typeface="Calibri"/>
                <a:cs typeface="Calibri"/>
              </a:rPr>
              <a:t>to minimize </a:t>
            </a:r>
            <a:r>
              <a:rPr sz="2400" spc="-5" dirty="0">
                <a:latin typeface="Calibri"/>
                <a:cs typeface="Calibri"/>
              </a:rPr>
              <a:t>the chances </a:t>
            </a:r>
            <a:r>
              <a:rPr sz="2400" dirty="0">
                <a:latin typeface="Calibri"/>
                <a:cs typeface="Calibri"/>
              </a:rPr>
              <a:t>of </a:t>
            </a:r>
            <a:r>
              <a:rPr sz="2400" spc="-10" dirty="0">
                <a:latin typeface="Calibri"/>
                <a:cs typeface="Calibri"/>
              </a:rPr>
              <a:t>collision, </a:t>
            </a:r>
            <a:r>
              <a:rPr sz="2400" spc="-5" dirty="0">
                <a:latin typeface="Calibri"/>
                <a:cs typeface="Calibri"/>
              </a:rPr>
              <a:t>so </a:t>
            </a:r>
            <a:r>
              <a:rPr sz="2400" dirty="0">
                <a:latin typeface="Calibri"/>
                <a:cs typeface="Calibri"/>
              </a:rPr>
              <a:t>as </a:t>
            </a:r>
            <a:r>
              <a:rPr sz="2400" spc="5" dirty="0">
                <a:latin typeface="Calibri"/>
                <a:cs typeface="Calibri"/>
              </a:rPr>
              <a:t> </a:t>
            </a:r>
            <a:r>
              <a:rPr sz="2400" spc="-10" dirty="0">
                <a:latin typeface="Calibri"/>
                <a:cs typeface="Calibri"/>
              </a:rPr>
              <a:t>to</a:t>
            </a:r>
            <a:r>
              <a:rPr sz="2400" spc="-40" dirty="0">
                <a:latin typeface="Calibri"/>
                <a:cs typeface="Calibri"/>
              </a:rPr>
              <a:t> </a:t>
            </a:r>
            <a:r>
              <a:rPr sz="2400" spc="-10" dirty="0">
                <a:latin typeface="Calibri"/>
                <a:cs typeface="Calibri"/>
              </a:rPr>
              <a:t>improve</a:t>
            </a:r>
            <a:r>
              <a:rPr sz="2400" spc="-15" dirty="0">
                <a:latin typeface="Calibri"/>
                <a:cs typeface="Calibri"/>
              </a:rPr>
              <a:t> </a:t>
            </a:r>
            <a:r>
              <a:rPr sz="2400" spc="5" dirty="0">
                <a:latin typeface="Calibri"/>
                <a:cs typeface="Calibri"/>
              </a:rPr>
              <a:t>the</a:t>
            </a:r>
            <a:r>
              <a:rPr sz="2400" spc="-35" dirty="0">
                <a:latin typeface="Calibri"/>
                <a:cs typeface="Calibri"/>
              </a:rPr>
              <a:t> </a:t>
            </a:r>
            <a:r>
              <a:rPr sz="2400" spc="-5" dirty="0">
                <a:latin typeface="Calibri"/>
                <a:cs typeface="Calibri"/>
              </a:rPr>
              <a:t>performance.</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marR="6350" indent="-344805" algn="just">
              <a:lnSpc>
                <a:spcPct val="100000"/>
              </a:lnSpc>
              <a:buFont typeface="Arial MT"/>
              <a:buChar char="•"/>
              <a:tabLst>
                <a:tab pos="357505" algn="l"/>
              </a:tabLst>
            </a:pPr>
            <a:r>
              <a:rPr sz="2400" spc="-5" dirty="0">
                <a:latin typeface="Calibri"/>
                <a:cs typeface="Calibri"/>
              </a:rPr>
              <a:t>CSMA </a:t>
            </a:r>
            <a:r>
              <a:rPr sz="2400" spc="-15" dirty="0">
                <a:latin typeface="Calibri"/>
                <a:cs typeface="Calibri"/>
              </a:rPr>
              <a:t>protocol </a:t>
            </a:r>
            <a:r>
              <a:rPr sz="2400" dirty="0">
                <a:latin typeface="Calibri"/>
                <a:cs typeface="Calibri"/>
              </a:rPr>
              <a:t>is </a:t>
            </a:r>
            <a:r>
              <a:rPr sz="2400" spc="-5" dirty="0">
                <a:latin typeface="Calibri"/>
                <a:cs typeface="Calibri"/>
              </a:rPr>
              <a:t>based </a:t>
            </a:r>
            <a:r>
              <a:rPr sz="2400" dirty="0">
                <a:latin typeface="Calibri"/>
                <a:cs typeface="Calibri"/>
              </a:rPr>
              <a:t>on </a:t>
            </a:r>
            <a:r>
              <a:rPr sz="2400" spc="-5" dirty="0">
                <a:latin typeface="Calibri"/>
                <a:cs typeface="Calibri"/>
              </a:rPr>
              <a:t>the </a:t>
            </a:r>
            <a:r>
              <a:rPr sz="2400" dirty="0">
                <a:latin typeface="Calibri"/>
                <a:cs typeface="Calibri"/>
              </a:rPr>
              <a:t>principle of </a:t>
            </a:r>
            <a:r>
              <a:rPr sz="2400" spc="-25" dirty="0">
                <a:latin typeface="Calibri"/>
                <a:cs typeface="Calibri"/>
              </a:rPr>
              <a:t>‘carrier </a:t>
            </a:r>
            <a:r>
              <a:rPr sz="2400" spc="-35" dirty="0">
                <a:latin typeface="Calibri"/>
                <a:cs typeface="Calibri"/>
              </a:rPr>
              <a:t>sense’. </a:t>
            </a:r>
            <a:r>
              <a:rPr sz="2400" spc="-5" dirty="0">
                <a:latin typeface="Calibri"/>
                <a:cs typeface="Calibri"/>
              </a:rPr>
              <a:t>The </a:t>
            </a:r>
            <a:r>
              <a:rPr sz="2400" dirty="0">
                <a:latin typeface="Calibri"/>
                <a:cs typeface="Calibri"/>
              </a:rPr>
              <a:t> </a:t>
            </a:r>
            <a:r>
              <a:rPr sz="2400" spc="-20" dirty="0">
                <a:latin typeface="Calibri"/>
                <a:cs typeface="Calibri"/>
              </a:rPr>
              <a:t>station</a:t>
            </a:r>
            <a:r>
              <a:rPr sz="2400" spc="-15" dirty="0">
                <a:latin typeface="Calibri"/>
                <a:cs typeface="Calibri"/>
              </a:rPr>
              <a:t> </a:t>
            </a:r>
            <a:r>
              <a:rPr sz="2400" spc="-5" dirty="0">
                <a:latin typeface="Calibri"/>
                <a:cs typeface="Calibri"/>
              </a:rPr>
              <a:t>senses</a:t>
            </a:r>
            <a:r>
              <a:rPr sz="2400" dirty="0">
                <a:latin typeface="Calibri"/>
                <a:cs typeface="Calibri"/>
              </a:rPr>
              <a:t> </a:t>
            </a:r>
            <a:r>
              <a:rPr sz="2400" spc="5" dirty="0">
                <a:latin typeface="Calibri"/>
                <a:cs typeface="Calibri"/>
              </a:rPr>
              <a:t>the</a:t>
            </a:r>
            <a:r>
              <a:rPr sz="2400" spc="10" dirty="0">
                <a:latin typeface="Calibri"/>
                <a:cs typeface="Calibri"/>
              </a:rPr>
              <a:t> </a:t>
            </a:r>
            <a:r>
              <a:rPr sz="2400" spc="-10" dirty="0">
                <a:latin typeface="Calibri"/>
                <a:cs typeface="Calibri"/>
              </a:rPr>
              <a:t>carrier</a:t>
            </a:r>
            <a:r>
              <a:rPr sz="2400" spc="-5" dirty="0">
                <a:latin typeface="Calibri"/>
                <a:cs typeface="Calibri"/>
              </a:rPr>
              <a:t> </a:t>
            </a:r>
            <a:r>
              <a:rPr sz="2400" dirty="0">
                <a:latin typeface="Calibri"/>
                <a:cs typeface="Calibri"/>
              </a:rPr>
              <a:t>or</a:t>
            </a:r>
            <a:r>
              <a:rPr sz="2400" spc="5" dirty="0">
                <a:latin typeface="Calibri"/>
                <a:cs typeface="Calibri"/>
              </a:rPr>
              <a:t> </a:t>
            </a:r>
            <a:r>
              <a:rPr sz="2400" dirty="0">
                <a:latin typeface="Calibri"/>
                <a:cs typeface="Calibri"/>
              </a:rPr>
              <a:t>channel</a:t>
            </a:r>
            <a:r>
              <a:rPr sz="2400" spc="5" dirty="0">
                <a:latin typeface="Calibri"/>
                <a:cs typeface="Calibri"/>
              </a:rPr>
              <a:t> </a:t>
            </a:r>
            <a:r>
              <a:rPr sz="2400" spc="-20" dirty="0">
                <a:latin typeface="Calibri"/>
                <a:cs typeface="Calibri"/>
              </a:rPr>
              <a:t>before</a:t>
            </a:r>
            <a:r>
              <a:rPr sz="2400" spc="-15" dirty="0">
                <a:latin typeface="Calibri"/>
                <a:cs typeface="Calibri"/>
              </a:rPr>
              <a:t> </a:t>
            </a:r>
            <a:r>
              <a:rPr sz="2400" spc="-10" dirty="0">
                <a:latin typeface="Calibri"/>
                <a:cs typeface="Calibri"/>
              </a:rPr>
              <a:t>transmitting</a:t>
            </a:r>
            <a:r>
              <a:rPr sz="2400" spc="-5" dirty="0">
                <a:latin typeface="Calibri"/>
                <a:cs typeface="Calibri"/>
              </a:rPr>
              <a:t> </a:t>
            </a:r>
            <a:r>
              <a:rPr sz="2400" dirty="0">
                <a:latin typeface="Calibri"/>
                <a:cs typeface="Calibri"/>
              </a:rPr>
              <a:t>a </a:t>
            </a:r>
            <a:r>
              <a:rPr sz="2400" spc="-530" dirty="0">
                <a:latin typeface="Calibri"/>
                <a:cs typeface="Calibri"/>
              </a:rPr>
              <a:t> </a:t>
            </a:r>
            <a:r>
              <a:rPr sz="2400" spc="-5" dirty="0">
                <a:latin typeface="Calibri"/>
                <a:cs typeface="Calibri"/>
              </a:rPr>
              <a:t>frame.</a:t>
            </a:r>
            <a:r>
              <a:rPr sz="2400" dirty="0">
                <a:latin typeface="Calibri"/>
                <a:cs typeface="Calibri"/>
              </a:rPr>
              <a:t> </a:t>
            </a:r>
            <a:r>
              <a:rPr sz="2400" spc="-15" dirty="0">
                <a:latin typeface="Calibri"/>
                <a:cs typeface="Calibri"/>
              </a:rPr>
              <a:t>It</a:t>
            </a:r>
            <a:r>
              <a:rPr sz="2400" spc="-10" dirty="0">
                <a:latin typeface="Calibri"/>
                <a:cs typeface="Calibri"/>
              </a:rPr>
              <a:t> </a:t>
            </a:r>
            <a:r>
              <a:rPr sz="2400" spc="-5" dirty="0">
                <a:latin typeface="Calibri"/>
                <a:cs typeface="Calibri"/>
              </a:rPr>
              <a:t>means</a:t>
            </a:r>
            <a:r>
              <a:rPr sz="2400" dirty="0">
                <a:latin typeface="Calibri"/>
                <a:cs typeface="Calibri"/>
              </a:rPr>
              <a:t> </a:t>
            </a:r>
            <a:r>
              <a:rPr sz="2400" spc="-5" dirty="0">
                <a:latin typeface="Calibri"/>
                <a:cs typeface="Calibri"/>
              </a:rPr>
              <a:t>the</a:t>
            </a:r>
            <a:r>
              <a:rPr sz="2400" dirty="0">
                <a:latin typeface="Calibri"/>
                <a:cs typeface="Calibri"/>
              </a:rPr>
              <a:t> </a:t>
            </a:r>
            <a:r>
              <a:rPr sz="2400" spc="-20" dirty="0">
                <a:latin typeface="Calibri"/>
                <a:cs typeface="Calibri"/>
              </a:rPr>
              <a:t>station</a:t>
            </a:r>
            <a:r>
              <a:rPr sz="2400" spc="-15" dirty="0">
                <a:latin typeface="Calibri"/>
                <a:cs typeface="Calibri"/>
              </a:rPr>
              <a:t> </a:t>
            </a:r>
            <a:r>
              <a:rPr sz="2400" spc="-5" dirty="0">
                <a:latin typeface="Calibri"/>
                <a:cs typeface="Calibri"/>
              </a:rPr>
              <a:t>checks</a:t>
            </a:r>
            <a:r>
              <a:rPr sz="2400" dirty="0">
                <a:latin typeface="Calibri"/>
                <a:cs typeface="Calibri"/>
              </a:rPr>
              <a:t> </a:t>
            </a:r>
            <a:r>
              <a:rPr sz="2400" spc="-5" dirty="0">
                <a:latin typeface="Calibri"/>
                <a:cs typeface="Calibri"/>
              </a:rPr>
              <a:t>the</a:t>
            </a:r>
            <a:r>
              <a:rPr sz="2400" dirty="0">
                <a:latin typeface="Calibri"/>
                <a:cs typeface="Calibri"/>
              </a:rPr>
              <a:t> </a:t>
            </a:r>
            <a:r>
              <a:rPr sz="2400" spc="-30" dirty="0">
                <a:latin typeface="Calibri"/>
                <a:cs typeface="Calibri"/>
              </a:rPr>
              <a:t>state</a:t>
            </a:r>
            <a:r>
              <a:rPr sz="2400" spc="-25" dirty="0">
                <a:latin typeface="Calibri"/>
                <a:cs typeface="Calibri"/>
              </a:rPr>
              <a:t> </a:t>
            </a:r>
            <a:r>
              <a:rPr sz="2400" dirty="0">
                <a:latin typeface="Calibri"/>
                <a:cs typeface="Calibri"/>
              </a:rPr>
              <a:t>of</a:t>
            </a:r>
            <a:r>
              <a:rPr sz="2400" spc="5" dirty="0">
                <a:latin typeface="Calibri"/>
                <a:cs typeface="Calibri"/>
              </a:rPr>
              <a:t> </a:t>
            </a:r>
            <a:r>
              <a:rPr sz="2400" spc="-5" dirty="0">
                <a:latin typeface="Calibri"/>
                <a:cs typeface="Calibri"/>
              </a:rPr>
              <a:t>channel, </a:t>
            </a:r>
            <a:r>
              <a:rPr sz="2400" dirty="0">
                <a:latin typeface="Calibri"/>
                <a:cs typeface="Calibri"/>
              </a:rPr>
              <a:t> </a:t>
            </a:r>
            <a:r>
              <a:rPr sz="2400" spc="-5" dirty="0">
                <a:latin typeface="Calibri"/>
                <a:cs typeface="Calibri"/>
              </a:rPr>
              <a:t>whether </a:t>
            </a:r>
            <a:r>
              <a:rPr sz="2400" dirty="0">
                <a:latin typeface="Calibri"/>
                <a:cs typeface="Calibri"/>
              </a:rPr>
              <a:t>it</a:t>
            </a:r>
            <a:r>
              <a:rPr sz="2400" spc="-2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idle</a:t>
            </a:r>
            <a:r>
              <a:rPr sz="2400" spc="-10" dirty="0">
                <a:latin typeface="Calibri"/>
                <a:cs typeface="Calibri"/>
              </a:rPr>
              <a:t> </a:t>
            </a:r>
            <a:r>
              <a:rPr sz="2400" dirty="0">
                <a:latin typeface="Calibri"/>
                <a:cs typeface="Calibri"/>
              </a:rPr>
              <a:t>or</a:t>
            </a:r>
            <a:r>
              <a:rPr sz="2400" spc="-35" dirty="0">
                <a:latin typeface="Calibri"/>
                <a:cs typeface="Calibri"/>
              </a:rPr>
              <a:t> </a:t>
            </a:r>
            <a:r>
              <a:rPr sz="2400" spc="-45" dirty="0">
                <a:latin typeface="Calibri"/>
                <a:cs typeface="Calibri"/>
              </a:rPr>
              <a:t>busy.</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5715" indent="-344805" algn="just">
              <a:lnSpc>
                <a:spcPct val="100000"/>
              </a:lnSpc>
              <a:spcBef>
                <a:spcPts val="5"/>
              </a:spcBef>
              <a:buFont typeface="Arial MT"/>
              <a:buChar char="•"/>
              <a:tabLst>
                <a:tab pos="357505" algn="l"/>
              </a:tabLst>
            </a:pPr>
            <a:r>
              <a:rPr sz="2400" dirty="0">
                <a:latin typeface="Calibri"/>
                <a:cs typeface="Calibri"/>
              </a:rPr>
              <a:t>The</a:t>
            </a:r>
            <a:r>
              <a:rPr sz="2400" spc="5" dirty="0">
                <a:latin typeface="Calibri"/>
                <a:cs typeface="Calibri"/>
              </a:rPr>
              <a:t> </a:t>
            </a:r>
            <a:r>
              <a:rPr sz="2400" spc="-5" dirty="0">
                <a:latin typeface="Calibri"/>
                <a:cs typeface="Calibri"/>
              </a:rPr>
              <a:t>chances</a:t>
            </a:r>
            <a:r>
              <a:rPr sz="2400" dirty="0">
                <a:latin typeface="Calibri"/>
                <a:cs typeface="Calibri"/>
              </a:rPr>
              <a:t> of</a:t>
            </a:r>
            <a:r>
              <a:rPr sz="2400" spc="5" dirty="0">
                <a:latin typeface="Calibri"/>
                <a:cs typeface="Calibri"/>
              </a:rPr>
              <a:t> </a:t>
            </a:r>
            <a:r>
              <a:rPr sz="2400" spc="-10" dirty="0">
                <a:latin typeface="Calibri"/>
                <a:cs typeface="Calibri"/>
              </a:rPr>
              <a:t>collision</a:t>
            </a:r>
            <a:r>
              <a:rPr sz="2400" spc="-5" dirty="0">
                <a:latin typeface="Calibri"/>
                <a:cs typeface="Calibri"/>
              </a:rPr>
              <a:t> </a:t>
            </a:r>
            <a:r>
              <a:rPr sz="2400" spc="-10" dirty="0">
                <a:latin typeface="Calibri"/>
                <a:cs typeface="Calibri"/>
              </a:rPr>
              <a:t>still</a:t>
            </a:r>
            <a:r>
              <a:rPr sz="2400" spc="-5" dirty="0">
                <a:latin typeface="Calibri"/>
                <a:cs typeface="Calibri"/>
              </a:rPr>
              <a:t> </a:t>
            </a:r>
            <a:r>
              <a:rPr sz="2400" spc="-20" dirty="0">
                <a:latin typeface="Calibri"/>
                <a:cs typeface="Calibri"/>
              </a:rPr>
              <a:t>exist</a:t>
            </a:r>
            <a:r>
              <a:rPr sz="2400" spc="-15" dirty="0">
                <a:latin typeface="Calibri"/>
                <a:cs typeface="Calibri"/>
              </a:rPr>
              <a:t> </a:t>
            </a:r>
            <a:r>
              <a:rPr sz="2400" spc="-5" dirty="0">
                <a:latin typeface="Calibri"/>
                <a:cs typeface="Calibri"/>
              </a:rPr>
              <a:t>because</a:t>
            </a:r>
            <a:r>
              <a:rPr sz="2400" dirty="0">
                <a:latin typeface="Calibri"/>
                <a:cs typeface="Calibri"/>
              </a:rPr>
              <a:t> of</a:t>
            </a:r>
            <a:r>
              <a:rPr sz="2400" spc="5" dirty="0">
                <a:latin typeface="Calibri"/>
                <a:cs typeface="Calibri"/>
              </a:rPr>
              <a:t> </a:t>
            </a:r>
            <a:r>
              <a:rPr sz="2400" spc="-15" dirty="0">
                <a:latin typeface="Calibri"/>
                <a:cs typeface="Calibri"/>
              </a:rPr>
              <a:t>propagation </a:t>
            </a:r>
            <a:r>
              <a:rPr sz="2400" spc="-10" dirty="0">
                <a:latin typeface="Calibri"/>
                <a:cs typeface="Calibri"/>
              </a:rPr>
              <a:t> </a:t>
            </a:r>
            <a:r>
              <a:rPr sz="2400" spc="-35" dirty="0">
                <a:latin typeface="Calibri"/>
                <a:cs typeface="Calibri"/>
              </a:rPr>
              <a:t>delay.</a:t>
            </a:r>
            <a:r>
              <a:rPr sz="2400" spc="470" dirty="0">
                <a:latin typeface="Calibri"/>
                <a:cs typeface="Calibri"/>
              </a:rPr>
              <a:t> </a:t>
            </a:r>
            <a:r>
              <a:rPr sz="2400" dirty="0">
                <a:latin typeface="Calibri"/>
                <a:cs typeface="Calibri"/>
              </a:rPr>
              <a:t>The </a:t>
            </a:r>
            <a:r>
              <a:rPr sz="2400" spc="-15" dirty="0">
                <a:latin typeface="Calibri"/>
                <a:cs typeface="Calibri"/>
              </a:rPr>
              <a:t>frame transmitted </a:t>
            </a:r>
            <a:r>
              <a:rPr sz="2400" spc="5" dirty="0">
                <a:latin typeface="Calibri"/>
                <a:cs typeface="Calibri"/>
              </a:rPr>
              <a:t>by </a:t>
            </a:r>
            <a:r>
              <a:rPr sz="2400" spc="-5" dirty="0">
                <a:latin typeface="Calibri"/>
                <a:cs typeface="Calibri"/>
              </a:rPr>
              <a:t>one </a:t>
            </a:r>
            <a:r>
              <a:rPr sz="2400" spc="-20" dirty="0">
                <a:latin typeface="Calibri"/>
                <a:cs typeface="Calibri"/>
              </a:rPr>
              <a:t>station </a:t>
            </a:r>
            <a:r>
              <a:rPr sz="2400" spc="-25" dirty="0">
                <a:latin typeface="Calibri"/>
                <a:cs typeface="Calibri"/>
              </a:rPr>
              <a:t>takes </a:t>
            </a:r>
            <a:r>
              <a:rPr sz="2400" spc="-5" dirty="0">
                <a:latin typeface="Calibri"/>
                <a:cs typeface="Calibri"/>
              </a:rPr>
              <a:t>some time </a:t>
            </a:r>
            <a:r>
              <a:rPr sz="2400" dirty="0">
                <a:latin typeface="Calibri"/>
                <a:cs typeface="Calibri"/>
              </a:rPr>
              <a:t> </a:t>
            </a:r>
            <a:r>
              <a:rPr sz="2400" spc="-10" dirty="0">
                <a:latin typeface="Calibri"/>
                <a:cs typeface="Calibri"/>
              </a:rPr>
              <a:t>to </a:t>
            </a:r>
            <a:r>
              <a:rPr sz="2400" spc="-5" dirty="0">
                <a:latin typeface="Calibri"/>
                <a:cs typeface="Calibri"/>
              </a:rPr>
              <a:t>reach other </a:t>
            </a:r>
            <a:r>
              <a:rPr sz="2400" spc="-15" dirty="0">
                <a:latin typeface="Calibri"/>
                <a:cs typeface="Calibri"/>
              </a:rPr>
              <a:t>stations. </a:t>
            </a:r>
            <a:r>
              <a:rPr sz="2400" spc="-5" dirty="0">
                <a:latin typeface="Calibri"/>
                <a:cs typeface="Calibri"/>
              </a:rPr>
              <a:t>In the meantime, other </a:t>
            </a:r>
            <a:r>
              <a:rPr sz="2400" spc="-15" dirty="0">
                <a:latin typeface="Calibri"/>
                <a:cs typeface="Calibri"/>
              </a:rPr>
              <a:t>stations </a:t>
            </a:r>
            <a:r>
              <a:rPr sz="2400" spc="-20" dirty="0">
                <a:latin typeface="Calibri"/>
                <a:cs typeface="Calibri"/>
              </a:rPr>
              <a:t>may </a:t>
            </a:r>
            <a:r>
              <a:rPr sz="2400" spc="-15" dirty="0">
                <a:latin typeface="Calibri"/>
                <a:cs typeface="Calibri"/>
              </a:rPr>
              <a:t> </a:t>
            </a:r>
            <a:r>
              <a:rPr sz="2400" spc="-5" dirty="0">
                <a:latin typeface="Calibri"/>
                <a:cs typeface="Calibri"/>
              </a:rPr>
              <a:t>sense the channel </a:t>
            </a:r>
            <a:r>
              <a:rPr sz="2400" spc="-20" dirty="0">
                <a:latin typeface="Calibri"/>
                <a:cs typeface="Calibri"/>
              </a:rPr>
              <a:t>to </a:t>
            </a:r>
            <a:r>
              <a:rPr sz="2400" spc="5" dirty="0">
                <a:latin typeface="Calibri"/>
                <a:cs typeface="Calibri"/>
              </a:rPr>
              <a:t>be </a:t>
            </a:r>
            <a:r>
              <a:rPr sz="2400" dirty="0">
                <a:latin typeface="Calibri"/>
                <a:cs typeface="Calibri"/>
              </a:rPr>
              <a:t>idle </a:t>
            </a:r>
            <a:r>
              <a:rPr sz="2400" spc="-10" dirty="0">
                <a:latin typeface="Calibri"/>
                <a:cs typeface="Calibri"/>
              </a:rPr>
              <a:t>and </a:t>
            </a:r>
            <a:r>
              <a:rPr sz="2400" spc="-15" dirty="0">
                <a:latin typeface="Calibri"/>
                <a:cs typeface="Calibri"/>
              </a:rPr>
              <a:t>transmit </a:t>
            </a:r>
            <a:r>
              <a:rPr sz="2400" dirty="0">
                <a:latin typeface="Calibri"/>
                <a:cs typeface="Calibri"/>
              </a:rPr>
              <a:t>their </a:t>
            </a:r>
            <a:r>
              <a:rPr sz="2400" spc="-5" dirty="0">
                <a:latin typeface="Calibri"/>
                <a:cs typeface="Calibri"/>
              </a:rPr>
              <a:t>frames. This </a:t>
            </a:r>
            <a:r>
              <a:rPr sz="2400" dirty="0">
                <a:latin typeface="Calibri"/>
                <a:cs typeface="Calibri"/>
              </a:rPr>
              <a:t> </a:t>
            </a:r>
            <a:r>
              <a:rPr sz="2400" spc="-5" dirty="0">
                <a:latin typeface="Calibri"/>
                <a:cs typeface="Calibri"/>
              </a:rPr>
              <a:t>results</a:t>
            </a:r>
            <a:r>
              <a:rPr sz="2400" spc="-45" dirty="0">
                <a:latin typeface="Calibri"/>
                <a:cs typeface="Calibri"/>
              </a:rPr>
              <a:t> </a:t>
            </a:r>
            <a:r>
              <a:rPr sz="2400" dirty="0">
                <a:latin typeface="Calibri"/>
                <a:cs typeface="Calibri"/>
              </a:rPr>
              <a:t>in</a:t>
            </a:r>
            <a:r>
              <a:rPr sz="2400" spc="-5" dirty="0">
                <a:latin typeface="Calibri"/>
                <a:cs typeface="Calibri"/>
              </a:rPr>
              <a:t> </a:t>
            </a:r>
            <a:r>
              <a:rPr sz="2400" spc="5" dirty="0">
                <a:latin typeface="Calibri"/>
                <a:cs typeface="Calibri"/>
              </a:rPr>
              <a:t>the</a:t>
            </a:r>
            <a:r>
              <a:rPr sz="2400" spc="-40" dirty="0">
                <a:latin typeface="Calibri"/>
                <a:cs typeface="Calibri"/>
              </a:rPr>
              <a:t> </a:t>
            </a:r>
            <a:r>
              <a:rPr sz="2400" spc="-5" dirty="0">
                <a:latin typeface="Calibri"/>
                <a:cs typeface="Calibri"/>
              </a:rPr>
              <a:t>collision.</a:t>
            </a:r>
            <a:endParaRPr sz="2400">
              <a:latin typeface="Calibri"/>
              <a:cs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9957" y="239394"/>
            <a:ext cx="2701290" cy="512445"/>
          </a:xfrm>
          <a:prstGeom prst="rect">
            <a:avLst/>
          </a:prstGeom>
        </p:spPr>
        <p:txBody>
          <a:bodyPr vert="horz" wrap="square" lIns="0" tIns="11430" rIns="0" bIns="0" rtlCol="0">
            <a:spAutoFit/>
          </a:bodyPr>
          <a:lstStyle/>
          <a:p>
            <a:pPr marL="12700">
              <a:lnSpc>
                <a:spcPct val="100000"/>
              </a:lnSpc>
              <a:spcBef>
                <a:spcPts val="90"/>
              </a:spcBef>
            </a:pPr>
            <a:r>
              <a:rPr spc="-15" dirty="0"/>
              <a:t>CSMA</a:t>
            </a:r>
            <a:r>
              <a:rPr spc="-40" dirty="0"/>
              <a:t> </a:t>
            </a:r>
            <a:r>
              <a:rPr spc="-15" dirty="0"/>
              <a:t>Protocols</a:t>
            </a:r>
          </a:p>
        </p:txBody>
      </p:sp>
      <p:pic>
        <p:nvPicPr>
          <p:cNvPr id="3" name="object 3"/>
          <p:cNvPicPr/>
          <p:nvPr/>
        </p:nvPicPr>
        <p:blipFill>
          <a:blip r:embed="rId2" cstate="print"/>
          <a:stretch>
            <a:fillRect/>
          </a:stretch>
        </p:blipFill>
        <p:spPr>
          <a:xfrm>
            <a:off x="755904" y="1612908"/>
            <a:ext cx="7072237" cy="3972738"/>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5366" y="346913"/>
            <a:ext cx="3032760" cy="512445"/>
          </a:xfrm>
          <a:prstGeom prst="rect">
            <a:avLst/>
          </a:prstGeom>
        </p:spPr>
        <p:txBody>
          <a:bodyPr vert="horz" wrap="square" lIns="0" tIns="12065" rIns="0" bIns="0" rtlCol="0">
            <a:spAutoFit/>
          </a:bodyPr>
          <a:lstStyle/>
          <a:p>
            <a:pPr marL="12700">
              <a:lnSpc>
                <a:spcPct val="100000"/>
              </a:lnSpc>
              <a:spcBef>
                <a:spcPts val="95"/>
              </a:spcBef>
            </a:pPr>
            <a:r>
              <a:rPr spc="-25" dirty="0"/>
              <a:t>I-persistent</a:t>
            </a:r>
            <a:r>
              <a:rPr spc="35" dirty="0"/>
              <a:t> </a:t>
            </a:r>
            <a:r>
              <a:rPr spc="-10" dirty="0"/>
              <a:t>CSMA</a:t>
            </a:r>
          </a:p>
        </p:txBody>
      </p:sp>
      <p:sp>
        <p:nvSpPr>
          <p:cNvPr id="3" name="object 3"/>
          <p:cNvSpPr txBox="1"/>
          <p:nvPr/>
        </p:nvSpPr>
        <p:spPr>
          <a:xfrm>
            <a:off x="536244" y="1067511"/>
            <a:ext cx="8080375" cy="5260340"/>
          </a:xfrm>
          <a:prstGeom prst="rect">
            <a:avLst/>
          </a:prstGeom>
        </p:spPr>
        <p:txBody>
          <a:bodyPr vert="horz" wrap="square" lIns="0" tIns="13970" rIns="0" bIns="0" rtlCol="0">
            <a:spAutoFit/>
          </a:bodyPr>
          <a:lstStyle/>
          <a:p>
            <a:pPr marL="356870" indent="-344805">
              <a:lnSpc>
                <a:spcPct val="100000"/>
              </a:lnSpc>
              <a:spcBef>
                <a:spcPts val="110"/>
              </a:spcBef>
              <a:buFont typeface="Arial MT"/>
              <a:buChar char="•"/>
              <a:tabLst>
                <a:tab pos="356870" algn="l"/>
                <a:tab pos="357505" algn="l"/>
              </a:tabLst>
            </a:pPr>
            <a:r>
              <a:rPr sz="2200" dirty="0">
                <a:latin typeface="Calibri"/>
                <a:cs typeface="Calibri"/>
              </a:rPr>
              <a:t>In</a:t>
            </a:r>
            <a:r>
              <a:rPr sz="2200" spc="405" dirty="0">
                <a:latin typeface="Calibri"/>
                <a:cs typeface="Calibri"/>
              </a:rPr>
              <a:t> </a:t>
            </a:r>
            <a:r>
              <a:rPr sz="2200" dirty="0">
                <a:latin typeface="Calibri"/>
                <a:cs typeface="Calibri"/>
              </a:rPr>
              <a:t>this</a:t>
            </a:r>
            <a:r>
              <a:rPr sz="2200" spc="415" dirty="0">
                <a:latin typeface="Calibri"/>
                <a:cs typeface="Calibri"/>
              </a:rPr>
              <a:t> </a:t>
            </a:r>
            <a:r>
              <a:rPr sz="2200" spc="-5" dirty="0">
                <a:latin typeface="Calibri"/>
                <a:cs typeface="Calibri"/>
              </a:rPr>
              <a:t>method,</a:t>
            </a:r>
            <a:r>
              <a:rPr sz="2200" spc="425" dirty="0">
                <a:latin typeface="Calibri"/>
                <a:cs typeface="Calibri"/>
              </a:rPr>
              <a:t> </a:t>
            </a:r>
            <a:r>
              <a:rPr sz="2200" spc="-10" dirty="0">
                <a:latin typeface="Calibri"/>
                <a:cs typeface="Calibri"/>
              </a:rPr>
              <a:t>station</a:t>
            </a:r>
            <a:r>
              <a:rPr sz="2200" spc="415" dirty="0">
                <a:latin typeface="Calibri"/>
                <a:cs typeface="Calibri"/>
              </a:rPr>
              <a:t> </a:t>
            </a:r>
            <a:r>
              <a:rPr sz="2200" spc="-15" dirty="0">
                <a:latin typeface="Calibri"/>
                <a:cs typeface="Calibri"/>
              </a:rPr>
              <a:t>that</a:t>
            </a:r>
            <a:r>
              <a:rPr sz="2200" spc="425" dirty="0">
                <a:latin typeface="Calibri"/>
                <a:cs typeface="Calibri"/>
              </a:rPr>
              <a:t> </a:t>
            </a:r>
            <a:r>
              <a:rPr sz="2200" spc="-10" dirty="0">
                <a:latin typeface="Calibri"/>
                <a:cs typeface="Calibri"/>
              </a:rPr>
              <a:t>wants</a:t>
            </a:r>
            <a:r>
              <a:rPr sz="2200" spc="425" dirty="0">
                <a:latin typeface="Calibri"/>
                <a:cs typeface="Calibri"/>
              </a:rPr>
              <a:t> </a:t>
            </a:r>
            <a:r>
              <a:rPr sz="2200" spc="-20" dirty="0">
                <a:latin typeface="Calibri"/>
                <a:cs typeface="Calibri"/>
              </a:rPr>
              <a:t>to</a:t>
            </a:r>
            <a:r>
              <a:rPr sz="2200" spc="430" dirty="0">
                <a:latin typeface="Calibri"/>
                <a:cs typeface="Calibri"/>
              </a:rPr>
              <a:t> </a:t>
            </a:r>
            <a:r>
              <a:rPr sz="2200" spc="-10" dirty="0">
                <a:latin typeface="Calibri"/>
                <a:cs typeface="Calibri"/>
              </a:rPr>
              <a:t>transmit</a:t>
            </a:r>
            <a:r>
              <a:rPr sz="2200" spc="425" dirty="0">
                <a:latin typeface="Calibri"/>
                <a:cs typeface="Calibri"/>
              </a:rPr>
              <a:t> </a:t>
            </a:r>
            <a:r>
              <a:rPr sz="2200" spc="-20" dirty="0">
                <a:latin typeface="Calibri"/>
                <a:cs typeface="Calibri"/>
              </a:rPr>
              <a:t>data</a:t>
            </a:r>
            <a:r>
              <a:rPr sz="2200" spc="385" dirty="0">
                <a:latin typeface="Calibri"/>
                <a:cs typeface="Calibri"/>
              </a:rPr>
              <a:t> </a:t>
            </a:r>
            <a:r>
              <a:rPr sz="2200" spc="-10" dirty="0">
                <a:solidFill>
                  <a:srgbClr val="FF0000"/>
                </a:solidFill>
                <a:latin typeface="Calibri"/>
                <a:cs typeface="Calibri"/>
              </a:rPr>
              <a:t>continuously</a:t>
            </a:r>
            <a:endParaRPr sz="2200">
              <a:latin typeface="Calibri"/>
              <a:cs typeface="Calibri"/>
            </a:endParaRPr>
          </a:p>
          <a:p>
            <a:pPr marL="356870">
              <a:lnSpc>
                <a:spcPct val="100000"/>
              </a:lnSpc>
            </a:pPr>
            <a:r>
              <a:rPr sz="2200" spc="-5" dirty="0">
                <a:solidFill>
                  <a:srgbClr val="FF0000"/>
                </a:solidFill>
                <a:latin typeface="Calibri"/>
                <a:cs typeface="Calibri"/>
              </a:rPr>
              <a:t>senses</a:t>
            </a:r>
            <a:r>
              <a:rPr sz="2200" spc="-10" dirty="0">
                <a:solidFill>
                  <a:srgbClr val="FF0000"/>
                </a:solidFill>
                <a:latin typeface="Calibri"/>
                <a:cs typeface="Calibri"/>
              </a:rPr>
              <a:t> </a:t>
            </a:r>
            <a:r>
              <a:rPr sz="2200" dirty="0">
                <a:solidFill>
                  <a:srgbClr val="FF0000"/>
                </a:solidFill>
                <a:latin typeface="Calibri"/>
                <a:cs typeface="Calibri"/>
              </a:rPr>
              <a:t>the</a:t>
            </a:r>
            <a:r>
              <a:rPr sz="2200" spc="5" dirty="0">
                <a:solidFill>
                  <a:srgbClr val="FF0000"/>
                </a:solidFill>
                <a:latin typeface="Calibri"/>
                <a:cs typeface="Calibri"/>
              </a:rPr>
              <a:t> </a:t>
            </a:r>
            <a:r>
              <a:rPr sz="2200" dirty="0">
                <a:solidFill>
                  <a:srgbClr val="FF0000"/>
                </a:solidFill>
                <a:latin typeface="Calibri"/>
                <a:cs typeface="Calibri"/>
              </a:rPr>
              <a:t>channel</a:t>
            </a:r>
            <a:r>
              <a:rPr sz="2200" spc="-60" dirty="0">
                <a:solidFill>
                  <a:srgbClr val="FF0000"/>
                </a:solidFill>
                <a:latin typeface="Calibri"/>
                <a:cs typeface="Calibri"/>
              </a:rPr>
              <a:t> </a:t>
            </a:r>
            <a:r>
              <a:rPr sz="2200" spc="-10" dirty="0">
                <a:latin typeface="Calibri"/>
                <a:cs typeface="Calibri"/>
              </a:rPr>
              <a:t>to</a:t>
            </a:r>
            <a:r>
              <a:rPr sz="2200" spc="-5" dirty="0">
                <a:latin typeface="Calibri"/>
                <a:cs typeface="Calibri"/>
              </a:rPr>
              <a:t> </a:t>
            </a:r>
            <a:r>
              <a:rPr sz="2200" dirty="0">
                <a:latin typeface="Calibri"/>
                <a:cs typeface="Calibri"/>
              </a:rPr>
              <a:t>check</a:t>
            </a:r>
            <a:r>
              <a:rPr sz="2200" spc="-15" dirty="0">
                <a:latin typeface="Calibri"/>
                <a:cs typeface="Calibri"/>
              </a:rPr>
              <a:t> </a:t>
            </a:r>
            <a:r>
              <a:rPr sz="2200" dirty="0">
                <a:latin typeface="Calibri"/>
                <a:cs typeface="Calibri"/>
              </a:rPr>
              <a:t>whether</a:t>
            </a:r>
            <a:r>
              <a:rPr sz="2200" spc="-40" dirty="0">
                <a:latin typeface="Calibri"/>
                <a:cs typeface="Calibri"/>
              </a:rPr>
              <a:t> </a:t>
            </a:r>
            <a:r>
              <a:rPr sz="2200" dirty="0">
                <a:latin typeface="Calibri"/>
                <a:cs typeface="Calibri"/>
              </a:rPr>
              <a:t>the</a:t>
            </a:r>
            <a:r>
              <a:rPr sz="2200" spc="10" dirty="0">
                <a:latin typeface="Calibri"/>
                <a:cs typeface="Calibri"/>
              </a:rPr>
              <a:t> </a:t>
            </a:r>
            <a:r>
              <a:rPr sz="2200" dirty="0">
                <a:latin typeface="Calibri"/>
                <a:cs typeface="Calibri"/>
              </a:rPr>
              <a:t>channel</a:t>
            </a:r>
            <a:r>
              <a:rPr sz="2200" spc="-50" dirty="0">
                <a:latin typeface="Calibri"/>
                <a:cs typeface="Calibri"/>
              </a:rPr>
              <a:t> </a:t>
            </a:r>
            <a:r>
              <a:rPr sz="2200" dirty="0">
                <a:latin typeface="Calibri"/>
                <a:cs typeface="Calibri"/>
              </a:rPr>
              <a:t>is</a:t>
            </a:r>
            <a:r>
              <a:rPr sz="2200" spc="5" dirty="0">
                <a:latin typeface="Calibri"/>
                <a:cs typeface="Calibri"/>
              </a:rPr>
              <a:t> </a:t>
            </a:r>
            <a:r>
              <a:rPr sz="2200" dirty="0">
                <a:latin typeface="Calibri"/>
                <a:cs typeface="Calibri"/>
              </a:rPr>
              <a:t>idle</a:t>
            </a:r>
            <a:r>
              <a:rPr sz="2200" spc="-15" dirty="0">
                <a:latin typeface="Calibri"/>
                <a:cs typeface="Calibri"/>
              </a:rPr>
              <a:t> </a:t>
            </a:r>
            <a:r>
              <a:rPr sz="2200" spc="5" dirty="0">
                <a:latin typeface="Calibri"/>
                <a:cs typeface="Calibri"/>
              </a:rPr>
              <a:t>or</a:t>
            </a:r>
            <a:r>
              <a:rPr sz="2200" spc="-20" dirty="0">
                <a:latin typeface="Calibri"/>
                <a:cs typeface="Calibri"/>
              </a:rPr>
              <a:t> </a:t>
            </a:r>
            <a:r>
              <a:rPr sz="2200" spc="-40" dirty="0">
                <a:latin typeface="Calibri"/>
                <a:cs typeface="Calibri"/>
              </a:rPr>
              <a:t>busy.</a:t>
            </a:r>
            <a:endParaRPr sz="2200">
              <a:latin typeface="Calibri"/>
              <a:cs typeface="Calibri"/>
            </a:endParaRPr>
          </a:p>
          <a:p>
            <a:pPr>
              <a:lnSpc>
                <a:spcPct val="100000"/>
              </a:lnSpc>
              <a:spcBef>
                <a:spcPts val="35"/>
              </a:spcBef>
            </a:pPr>
            <a:endParaRPr sz="3000">
              <a:latin typeface="Calibri"/>
              <a:cs typeface="Calibri"/>
            </a:endParaRPr>
          </a:p>
          <a:p>
            <a:pPr marL="421005" indent="-408940">
              <a:lnSpc>
                <a:spcPct val="100000"/>
              </a:lnSpc>
              <a:spcBef>
                <a:spcPts val="5"/>
              </a:spcBef>
              <a:buFont typeface="Arial MT"/>
              <a:buChar char="•"/>
              <a:tabLst>
                <a:tab pos="421005" algn="l"/>
                <a:tab pos="421640" algn="l"/>
              </a:tabLst>
            </a:pPr>
            <a:r>
              <a:rPr sz="2200" spc="-5" dirty="0">
                <a:latin typeface="Calibri"/>
                <a:cs typeface="Calibri"/>
              </a:rPr>
              <a:t>If</a:t>
            </a:r>
            <a:r>
              <a:rPr sz="2200" spc="5" dirty="0">
                <a:latin typeface="Calibri"/>
                <a:cs typeface="Calibri"/>
              </a:rPr>
              <a:t> </a:t>
            </a:r>
            <a:r>
              <a:rPr sz="2200" dirty="0">
                <a:latin typeface="Calibri"/>
                <a:cs typeface="Calibri"/>
              </a:rPr>
              <a:t>the</a:t>
            </a:r>
            <a:r>
              <a:rPr sz="2200" spc="-10" dirty="0">
                <a:latin typeface="Calibri"/>
                <a:cs typeface="Calibri"/>
              </a:rPr>
              <a:t> </a:t>
            </a:r>
            <a:r>
              <a:rPr sz="2200" spc="-5" dirty="0">
                <a:latin typeface="Calibri"/>
                <a:cs typeface="Calibri"/>
              </a:rPr>
              <a:t>channel</a:t>
            </a:r>
            <a:r>
              <a:rPr sz="2200" spc="-15" dirty="0">
                <a:latin typeface="Calibri"/>
                <a:cs typeface="Calibri"/>
              </a:rPr>
              <a:t> </a:t>
            </a:r>
            <a:r>
              <a:rPr sz="2200" dirty="0">
                <a:latin typeface="Calibri"/>
                <a:cs typeface="Calibri"/>
              </a:rPr>
              <a:t>is</a:t>
            </a:r>
            <a:r>
              <a:rPr sz="2200" spc="-15" dirty="0">
                <a:latin typeface="Calibri"/>
                <a:cs typeface="Calibri"/>
              </a:rPr>
              <a:t> </a:t>
            </a:r>
            <a:r>
              <a:rPr sz="2200" spc="-45" dirty="0">
                <a:latin typeface="Calibri"/>
                <a:cs typeface="Calibri"/>
              </a:rPr>
              <a:t>busy,</a:t>
            </a:r>
            <a:r>
              <a:rPr sz="2200" spc="10" dirty="0">
                <a:latin typeface="Calibri"/>
                <a:cs typeface="Calibri"/>
              </a:rPr>
              <a:t> </a:t>
            </a:r>
            <a:r>
              <a:rPr sz="2200" dirty="0">
                <a:latin typeface="Calibri"/>
                <a:cs typeface="Calibri"/>
              </a:rPr>
              <a:t>the</a:t>
            </a:r>
            <a:r>
              <a:rPr sz="2200" spc="-15" dirty="0">
                <a:latin typeface="Calibri"/>
                <a:cs typeface="Calibri"/>
              </a:rPr>
              <a:t> </a:t>
            </a:r>
            <a:r>
              <a:rPr sz="2200" spc="-10" dirty="0">
                <a:latin typeface="Calibri"/>
                <a:cs typeface="Calibri"/>
              </a:rPr>
              <a:t>station</a:t>
            </a:r>
            <a:r>
              <a:rPr sz="2200" spc="-25" dirty="0">
                <a:latin typeface="Calibri"/>
                <a:cs typeface="Calibri"/>
              </a:rPr>
              <a:t> </a:t>
            </a:r>
            <a:r>
              <a:rPr sz="2200" spc="-5" dirty="0">
                <a:latin typeface="Calibri"/>
                <a:cs typeface="Calibri"/>
              </a:rPr>
              <a:t>waits</a:t>
            </a:r>
            <a:r>
              <a:rPr sz="2200" spc="-40" dirty="0">
                <a:latin typeface="Calibri"/>
                <a:cs typeface="Calibri"/>
              </a:rPr>
              <a:t> </a:t>
            </a:r>
            <a:r>
              <a:rPr sz="2200" spc="-10" dirty="0">
                <a:latin typeface="Calibri"/>
                <a:cs typeface="Calibri"/>
              </a:rPr>
              <a:t>until</a:t>
            </a:r>
            <a:r>
              <a:rPr sz="2200" spc="10" dirty="0">
                <a:latin typeface="Calibri"/>
                <a:cs typeface="Calibri"/>
              </a:rPr>
              <a:t> </a:t>
            </a:r>
            <a:r>
              <a:rPr sz="2200" spc="-5" dirty="0">
                <a:latin typeface="Calibri"/>
                <a:cs typeface="Calibri"/>
              </a:rPr>
              <a:t>it</a:t>
            </a:r>
            <a:r>
              <a:rPr sz="2200" spc="-10" dirty="0">
                <a:latin typeface="Calibri"/>
                <a:cs typeface="Calibri"/>
              </a:rPr>
              <a:t> </a:t>
            </a:r>
            <a:r>
              <a:rPr sz="2200" dirty="0">
                <a:latin typeface="Calibri"/>
                <a:cs typeface="Calibri"/>
              </a:rPr>
              <a:t>becomes</a:t>
            </a:r>
            <a:r>
              <a:rPr sz="2200" spc="-30" dirty="0">
                <a:latin typeface="Calibri"/>
                <a:cs typeface="Calibri"/>
              </a:rPr>
              <a:t> </a:t>
            </a:r>
            <a:r>
              <a:rPr sz="2200" dirty="0">
                <a:latin typeface="Calibri"/>
                <a:cs typeface="Calibri"/>
              </a:rPr>
              <a:t>idle.</a:t>
            </a:r>
            <a:endParaRPr sz="2200">
              <a:latin typeface="Calibri"/>
              <a:cs typeface="Calibri"/>
            </a:endParaRPr>
          </a:p>
          <a:p>
            <a:pPr>
              <a:lnSpc>
                <a:spcPct val="100000"/>
              </a:lnSpc>
              <a:spcBef>
                <a:spcPts val="35"/>
              </a:spcBef>
              <a:buFont typeface="Arial MT"/>
              <a:buChar char="•"/>
            </a:pPr>
            <a:endParaRPr sz="3000">
              <a:latin typeface="Calibri"/>
              <a:cs typeface="Calibri"/>
            </a:endParaRPr>
          </a:p>
          <a:p>
            <a:pPr marL="408305" indent="-408305">
              <a:lnSpc>
                <a:spcPct val="100000"/>
              </a:lnSpc>
              <a:buFont typeface="Arial MT"/>
              <a:buChar char="•"/>
              <a:tabLst>
                <a:tab pos="408305" algn="l"/>
                <a:tab pos="421640" algn="l"/>
              </a:tabLst>
            </a:pPr>
            <a:r>
              <a:rPr sz="2200" dirty="0">
                <a:latin typeface="Calibri"/>
                <a:cs typeface="Calibri"/>
              </a:rPr>
              <a:t>When</a:t>
            </a:r>
            <a:r>
              <a:rPr sz="2200" spc="75" dirty="0">
                <a:latin typeface="Calibri"/>
                <a:cs typeface="Calibri"/>
              </a:rPr>
              <a:t> </a:t>
            </a:r>
            <a:r>
              <a:rPr sz="2200" dirty="0">
                <a:latin typeface="Calibri"/>
                <a:cs typeface="Calibri"/>
              </a:rPr>
              <a:t>the</a:t>
            </a:r>
            <a:r>
              <a:rPr sz="2200" spc="85" dirty="0">
                <a:latin typeface="Calibri"/>
                <a:cs typeface="Calibri"/>
              </a:rPr>
              <a:t> </a:t>
            </a:r>
            <a:r>
              <a:rPr sz="2200" spc="-10" dirty="0">
                <a:latin typeface="Calibri"/>
                <a:cs typeface="Calibri"/>
              </a:rPr>
              <a:t>station</a:t>
            </a:r>
            <a:r>
              <a:rPr sz="2200" spc="60" dirty="0">
                <a:latin typeface="Calibri"/>
                <a:cs typeface="Calibri"/>
              </a:rPr>
              <a:t> </a:t>
            </a:r>
            <a:r>
              <a:rPr sz="2200" spc="-10" dirty="0">
                <a:latin typeface="Calibri"/>
                <a:cs typeface="Calibri"/>
              </a:rPr>
              <a:t>detects</a:t>
            </a:r>
            <a:r>
              <a:rPr sz="2200" spc="55" dirty="0">
                <a:latin typeface="Calibri"/>
                <a:cs typeface="Calibri"/>
              </a:rPr>
              <a:t> </a:t>
            </a:r>
            <a:r>
              <a:rPr sz="2200" dirty="0">
                <a:latin typeface="Calibri"/>
                <a:cs typeface="Calibri"/>
              </a:rPr>
              <a:t>an</a:t>
            </a:r>
            <a:r>
              <a:rPr sz="2200" spc="75" dirty="0">
                <a:latin typeface="Calibri"/>
                <a:cs typeface="Calibri"/>
              </a:rPr>
              <a:t> </a:t>
            </a:r>
            <a:r>
              <a:rPr sz="2200" spc="-5" dirty="0">
                <a:latin typeface="Calibri"/>
                <a:cs typeface="Calibri"/>
              </a:rPr>
              <a:t>idle-channel,</a:t>
            </a:r>
            <a:r>
              <a:rPr sz="2200" spc="70" dirty="0">
                <a:latin typeface="Calibri"/>
                <a:cs typeface="Calibri"/>
              </a:rPr>
              <a:t> </a:t>
            </a:r>
            <a:r>
              <a:rPr sz="2200" dirty="0">
                <a:latin typeface="Calibri"/>
                <a:cs typeface="Calibri"/>
              </a:rPr>
              <a:t>it</a:t>
            </a:r>
            <a:r>
              <a:rPr sz="2200" spc="90" dirty="0">
                <a:latin typeface="Calibri"/>
                <a:cs typeface="Calibri"/>
              </a:rPr>
              <a:t> </a:t>
            </a:r>
            <a:r>
              <a:rPr sz="2200" spc="-10" dirty="0">
                <a:solidFill>
                  <a:srgbClr val="FF0000"/>
                </a:solidFill>
                <a:latin typeface="Calibri"/>
                <a:cs typeface="Calibri"/>
              </a:rPr>
              <a:t>immediately</a:t>
            </a:r>
            <a:r>
              <a:rPr sz="2200" spc="100" dirty="0">
                <a:solidFill>
                  <a:srgbClr val="FF0000"/>
                </a:solidFill>
                <a:latin typeface="Calibri"/>
                <a:cs typeface="Calibri"/>
              </a:rPr>
              <a:t> </a:t>
            </a:r>
            <a:r>
              <a:rPr sz="2200" spc="-5" dirty="0">
                <a:solidFill>
                  <a:srgbClr val="FF0000"/>
                </a:solidFill>
                <a:latin typeface="Calibri"/>
                <a:cs typeface="Calibri"/>
              </a:rPr>
              <a:t>transmits</a:t>
            </a:r>
            <a:endParaRPr sz="2200">
              <a:latin typeface="Calibri"/>
              <a:cs typeface="Calibri"/>
            </a:endParaRPr>
          </a:p>
          <a:p>
            <a:pPr marL="4445" algn="ctr">
              <a:lnSpc>
                <a:spcPct val="100000"/>
              </a:lnSpc>
            </a:pPr>
            <a:r>
              <a:rPr sz="2200" dirty="0">
                <a:solidFill>
                  <a:srgbClr val="FF0000"/>
                </a:solidFill>
                <a:latin typeface="Calibri"/>
                <a:cs typeface="Calibri"/>
              </a:rPr>
              <a:t>the</a:t>
            </a:r>
            <a:r>
              <a:rPr sz="2200" spc="-10" dirty="0">
                <a:solidFill>
                  <a:srgbClr val="FF0000"/>
                </a:solidFill>
                <a:latin typeface="Calibri"/>
                <a:cs typeface="Calibri"/>
              </a:rPr>
              <a:t> frame</a:t>
            </a:r>
            <a:r>
              <a:rPr sz="2200" spc="-5" dirty="0">
                <a:solidFill>
                  <a:srgbClr val="FF0000"/>
                </a:solidFill>
                <a:latin typeface="Calibri"/>
                <a:cs typeface="Calibri"/>
              </a:rPr>
              <a:t> </a:t>
            </a:r>
            <a:r>
              <a:rPr sz="2200" dirty="0">
                <a:solidFill>
                  <a:srgbClr val="FF0000"/>
                </a:solidFill>
                <a:latin typeface="Calibri"/>
                <a:cs typeface="Calibri"/>
              </a:rPr>
              <a:t>with</a:t>
            </a:r>
            <a:r>
              <a:rPr sz="2200" spc="-20" dirty="0">
                <a:solidFill>
                  <a:srgbClr val="FF0000"/>
                </a:solidFill>
                <a:latin typeface="Calibri"/>
                <a:cs typeface="Calibri"/>
              </a:rPr>
              <a:t> </a:t>
            </a:r>
            <a:r>
              <a:rPr sz="2200" spc="-5" dirty="0">
                <a:solidFill>
                  <a:srgbClr val="FF0000"/>
                </a:solidFill>
                <a:latin typeface="Calibri"/>
                <a:cs typeface="Calibri"/>
              </a:rPr>
              <a:t>probability</a:t>
            </a:r>
            <a:r>
              <a:rPr sz="2200" spc="-55" dirty="0">
                <a:solidFill>
                  <a:srgbClr val="FF0000"/>
                </a:solidFill>
                <a:latin typeface="Calibri"/>
                <a:cs typeface="Calibri"/>
              </a:rPr>
              <a:t> </a:t>
            </a:r>
            <a:r>
              <a:rPr sz="2200" spc="5" dirty="0">
                <a:solidFill>
                  <a:srgbClr val="FF0000"/>
                </a:solidFill>
                <a:latin typeface="Calibri"/>
                <a:cs typeface="Calibri"/>
              </a:rPr>
              <a:t>1</a:t>
            </a:r>
            <a:r>
              <a:rPr sz="2200" spc="5" dirty="0">
                <a:latin typeface="Calibri"/>
                <a:cs typeface="Calibri"/>
              </a:rPr>
              <a:t>.</a:t>
            </a:r>
            <a:r>
              <a:rPr sz="2200" spc="-20" dirty="0">
                <a:latin typeface="Calibri"/>
                <a:cs typeface="Calibri"/>
              </a:rPr>
              <a:t> </a:t>
            </a:r>
            <a:r>
              <a:rPr sz="2200" dirty="0">
                <a:latin typeface="Calibri"/>
                <a:cs typeface="Calibri"/>
              </a:rPr>
              <a:t>Hence</a:t>
            </a:r>
            <a:r>
              <a:rPr sz="2200" spc="-5" dirty="0">
                <a:latin typeface="Calibri"/>
                <a:cs typeface="Calibri"/>
              </a:rPr>
              <a:t> it</a:t>
            </a:r>
            <a:r>
              <a:rPr sz="2200" spc="15" dirty="0">
                <a:latin typeface="Calibri"/>
                <a:cs typeface="Calibri"/>
              </a:rPr>
              <a:t> </a:t>
            </a:r>
            <a:r>
              <a:rPr sz="2200" dirty="0">
                <a:latin typeface="Calibri"/>
                <a:cs typeface="Calibri"/>
              </a:rPr>
              <a:t>is</a:t>
            </a:r>
            <a:r>
              <a:rPr sz="2200" spc="-15" dirty="0">
                <a:latin typeface="Calibri"/>
                <a:cs typeface="Calibri"/>
              </a:rPr>
              <a:t> </a:t>
            </a:r>
            <a:r>
              <a:rPr sz="2200" spc="-5" dirty="0">
                <a:latin typeface="Calibri"/>
                <a:cs typeface="Calibri"/>
              </a:rPr>
              <a:t>called</a:t>
            </a:r>
            <a:r>
              <a:rPr sz="2200" spc="-15" dirty="0">
                <a:latin typeface="Calibri"/>
                <a:cs typeface="Calibri"/>
              </a:rPr>
              <a:t> I-persistent</a:t>
            </a:r>
            <a:r>
              <a:rPr sz="2200" spc="-5" dirty="0">
                <a:latin typeface="Calibri"/>
                <a:cs typeface="Calibri"/>
              </a:rPr>
              <a:t> </a:t>
            </a:r>
            <a:r>
              <a:rPr sz="2200" spc="5" dirty="0">
                <a:latin typeface="Calibri"/>
                <a:cs typeface="Calibri"/>
              </a:rPr>
              <a:t>CSMA.</a:t>
            </a:r>
            <a:endParaRPr sz="2200">
              <a:latin typeface="Calibri"/>
              <a:cs typeface="Calibri"/>
            </a:endParaRPr>
          </a:p>
          <a:p>
            <a:pPr>
              <a:lnSpc>
                <a:spcPct val="100000"/>
              </a:lnSpc>
              <a:spcBef>
                <a:spcPts val="35"/>
              </a:spcBef>
            </a:pPr>
            <a:endParaRPr sz="3000">
              <a:latin typeface="Calibri"/>
              <a:cs typeface="Calibri"/>
            </a:endParaRPr>
          </a:p>
          <a:p>
            <a:pPr marL="356870" marR="5080" indent="-344805" algn="just">
              <a:lnSpc>
                <a:spcPct val="100000"/>
              </a:lnSpc>
              <a:spcBef>
                <a:spcPts val="5"/>
              </a:spcBef>
              <a:buFont typeface="Arial MT"/>
              <a:buChar char="•"/>
              <a:tabLst>
                <a:tab pos="421640" algn="l"/>
              </a:tabLst>
            </a:pPr>
            <a:r>
              <a:rPr dirty="0"/>
              <a:t>	</a:t>
            </a:r>
            <a:r>
              <a:rPr sz="2200" spc="-5" dirty="0">
                <a:latin typeface="Calibri"/>
                <a:cs typeface="Calibri"/>
              </a:rPr>
              <a:t>This method </a:t>
            </a:r>
            <a:r>
              <a:rPr sz="2200" dirty="0">
                <a:latin typeface="Calibri"/>
                <a:cs typeface="Calibri"/>
              </a:rPr>
              <a:t>has the </a:t>
            </a:r>
            <a:r>
              <a:rPr sz="2200" spc="-10" dirty="0">
                <a:latin typeface="Calibri"/>
                <a:cs typeface="Calibri"/>
              </a:rPr>
              <a:t>highest </a:t>
            </a:r>
            <a:r>
              <a:rPr sz="2200" spc="-5" dirty="0">
                <a:latin typeface="Calibri"/>
                <a:cs typeface="Calibri"/>
              </a:rPr>
              <a:t>chance </a:t>
            </a:r>
            <a:r>
              <a:rPr sz="2200" spc="5" dirty="0">
                <a:latin typeface="Calibri"/>
                <a:cs typeface="Calibri"/>
              </a:rPr>
              <a:t>of </a:t>
            </a:r>
            <a:r>
              <a:rPr sz="2200" spc="-5" dirty="0">
                <a:latin typeface="Calibri"/>
                <a:cs typeface="Calibri"/>
              </a:rPr>
              <a:t>collision </a:t>
            </a:r>
            <a:r>
              <a:rPr sz="2200" spc="-10" dirty="0">
                <a:latin typeface="Calibri"/>
                <a:cs typeface="Calibri"/>
              </a:rPr>
              <a:t>because two </a:t>
            </a:r>
            <a:r>
              <a:rPr sz="2200" spc="10" dirty="0">
                <a:latin typeface="Calibri"/>
                <a:cs typeface="Calibri"/>
              </a:rPr>
              <a:t>or </a:t>
            </a:r>
            <a:r>
              <a:rPr sz="2200" spc="15" dirty="0">
                <a:latin typeface="Calibri"/>
                <a:cs typeface="Calibri"/>
              </a:rPr>
              <a:t> </a:t>
            </a:r>
            <a:r>
              <a:rPr sz="2200" spc="-5" dirty="0">
                <a:latin typeface="Calibri"/>
                <a:cs typeface="Calibri"/>
              </a:rPr>
              <a:t>more </a:t>
            </a:r>
            <a:r>
              <a:rPr sz="2200" spc="-15" dirty="0">
                <a:latin typeface="Calibri"/>
                <a:cs typeface="Calibri"/>
              </a:rPr>
              <a:t>stations may </a:t>
            </a:r>
            <a:r>
              <a:rPr sz="2200" spc="-10" dirty="0">
                <a:latin typeface="Calibri"/>
                <a:cs typeface="Calibri"/>
              </a:rPr>
              <a:t>find </a:t>
            </a:r>
            <a:r>
              <a:rPr sz="2200" spc="-5" dirty="0">
                <a:latin typeface="Calibri"/>
                <a:cs typeface="Calibri"/>
              </a:rPr>
              <a:t>channel </a:t>
            </a:r>
            <a:r>
              <a:rPr sz="2200" spc="-20" dirty="0">
                <a:latin typeface="Calibri"/>
                <a:cs typeface="Calibri"/>
              </a:rPr>
              <a:t>to </a:t>
            </a:r>
            <a:r>
              <a:rPr sz="2200" dirty="0">
                <a:latin typeface="Calibri"/>
                <a:cs typeface="Calibri"/>
              </a:rPr>
              <a:t>be idle </a:t>
            </a:r>
            <a:r>
              <a:rPr sz="2200" spc="-15" dirty="0">
                <a:latin typeface="Calibri"/>
                <a:cs typeface="Calibri"/>
              </a:rPr>
              <a:t>at </a:t>
            </a:r>
            <a:r>
              <a:rPr sz="2200" dirty="0">
                <a:latin typeface="Calibri"/>
                <a:cs typeface="Calibri"/>
              </a:rPr>
              <a:t>the </a:t>
            </a:r>
            <a:r>
              <a:rPr sz="2200" spc="-10" dirty="0">
                <a:latin typeface="Calibri"/>
                <a:cs typeface="Calibri"/>
              </a:rPr>
              <a:t>same </a:t>
            </a:r>
            <a:r>
              <a:rPr sz="2200" spc="-5" dirty="0">
                <a:latin typeface="Calibri"/>
                <a:cs typeface="Calibri"/>
              </a:rPr>
              <a:t>time </a:t>
            </a:r>
            <a:r>
              <a:rPr sz="2200" dirty="0">
                <a:latin typeface="Calibri"/>
                <a:cs typeface="Calibri"/>
              </a:rPr>
              <a:t>and </a:t>
            </a:r>
            <a:r>
              <a:rPr sz="2200" spc="5" dirty="0">
                <a:latin typeface="Calibri"/>
                <a:cs typeface="Calibri"/>
              </a:rPr>
              <a:t> </a:t>
            </a:r>
            <a:r>
              <a:rPr sz="2200" spc="-5" dirty="0">
                <a:latin typeface="Calibri"/>
                <a:cs typeface="Calibri"/>
              </a:rPr>
              <a:t>transmit</a:t>
            </a:r>
            <a:r>
              <a:rPr sz="2200" spc="-45" dirty="0">
                <a:latin typeface="Calibri"/>
                <a:cs typeface="Calibri"/>
              </a:rPr>
              <a:t> </a:t>
            </a:r>
            <a:r>
              <a:rPr sz="2200" dirty="0">
                <a:latin typeface="Calibri"/>
                <a:cs typeface="Calibri"/>
              </a:rPr>
              <a:t>their</a:t>
            </a:r>
            <a:r>
              <a:rPr sz="2200" spc="-20" dirty="0">
                <a:latin typeface="Calibri"/>
                <a:cs typeface="Calibri"/>
              </a:rPr>
              <a:t> </a:t>
            </a:r>
            <a:r>
              <a:rPr sz="2200" spc="-5" dirty="0">
                <a:latin typeface="Calibri"/>
                <a:cs typeface="Calibri"/>
              </a:rPr>
              <a:t>frames.</a:t>
            </a:r>
            <a:endParaRPr sz="2200">
              <a:latin typeface="Calibri"/>
              <a:cs typeface="Calibri"/>
            </a:endParaRPr>
          </a:p>
          <a:p>
            <a:pPr>
              <a:lnSpc>
                <a:spcPct val="100000"/>
              </a:lnSpc>
              <a:spcBef>
                <a:spcPts val="35"/>
              </a:spcBef>
              <a:buFont typeface="Arial MT"/>
              <a:buChar char="•"/>
            </a:pPr>
            <a:endParaRPr sz="3000">
              <a:latin typeface="Calibri"/>
              <a:cs typeface="Calibri"/>
            </a:endParaRPr>
          </a:p>
          <a:p>
            <a:pPr marL="344170" indent="-344170">
              <a:lnSpc>
                <a:spcPct val="100000"/>
              </a:lnSpc>
              <a:buFont typeface="Arial MT"/>
              <a:buChar char="•"/>
              <a:tabLst>
                <a:tab pos="344170" algn="l"/>
                <a:tab pos="357505" algn="l"/>
              </a:tabLst>
            </a:pPr>
            <a:r>
              <a:rPr sz="2200" dirty="0">
                <a:latin typeface="Calibri"/>
                <a:cs typeface="Calibri"/>
              </a:rPr>
              <a:t>When</a:t>
            </a:r>
            <a:r>
              <a:rPr sz="2200" spc="315" dirty="0">
                <a:latin typeface="Calibri"/>
                <a:cs typeface="Calibri"/>
              </a:rPr>
              <a:t> </a:t>
            </a:r>
            <a:r>
              <a:rPr sz="2200" dirty="0">
                <a:latin typeface="Calibri"/>
                <a:cs typeface="Calibri"/>
              </a:rPr>
              <a:t>the</a:t>
            </a:r>
            <a:r>
              <a:rPr sz="2200" spc="295" dirty="0">
                <a:latin typeface="Calibri"/>
                <a:cs typeface="Calibri"/>
              </a:rPr>
              <a:t> </a:t>
            </a:r>
            <a:r>
              <a:rPr sz="2200" spc="-5" dirty="0">
                <a:latin typeface="Calibri"/>
                <a:cs typeface="Calibri"/>
              </a:rPr>
              <a:t>collision</a:t>
            </a:r>
            <a:r>
              <a:rPr sz="2200" spc="280" dirty="0">
                <a:latin typeface="Calibri"/>
                <a:cs typeface="Calibri"/>
              </a:rPr>
              <a:t> </a:t>
            </a:r>
            <a:r>
              <a:rPr sz="2200" spc="-10" dirty="0">
                <a:latin typeface="Calibri"/>
                <a:cs typeface="Calibri"/>
              </a:rPr>
              <a:t>occurs,</a:t>
            </a:r>
            <a:r>
              <a:rPr sz="2200" spc="295" dirty="0">
                <a:latin typeface="Calibri"/>
                <a:cs typeface="Calibri"/>
              </a:rPr>
              <a:t> </a:t>
            </a:r>
            <a:r>
              <a:rPr sz="2200" dirty="0">
                <a:latin typeface="Calibri"/>
                <a:cs typeface="Calibri"/>
              </a:rPr>
              <a:t>the</a:t>
            </a:r>
            <a:r>
              <a:rPr sz="2200" spc="320" dirty="0">
                <a:latin typeface="Calibri"/>
                <a:cs typeface="Calibri"/>
              </a:rPr>
              <a:t> </a:t>
            </a:r>
            <a:r>
              <a:rPr sz="2200" spc="-15" dirty="0">
                <a:latin typeface="Calibri"/>
                <a:cs typeface="Calibri"/>
              </a:rPr>
              <a:t>stations</a:t>
            </a:r>
            <a:r>
              <a:rPr sz="2200" spc="300" dirty="0">
                <a:latin typeface="Calibri"/>
                <a:cs typeface="Calibri"/>
              </a:rPr>
              <a:t> </a:t>
            </a:r>
            <a:r>
              <a:rPr sz="2200" spc="-5" dirty="0">
                <a:latin typeface="Calibri"/>
                <a:cs typeface="Calibri"/>
              </a:rPr>
              <a:t>wait</a:t>
            </a:r>
            <a:r>
              <a:rPr sz="2200" spc="305" dirty="0">
                <a:latin typeface="Calibri"/>
                <a:cs typeface="Calibri"/>
              </a:rPr>
              <a:t> </a:t>
            </a:r>
            <a:r>
              <a:rPr sz="2200" spc="5" dirty="0">
                <a:latin typeface="Calibri"/>
                <a:cs typeface="Calibri"/>
              </a:rPr>
              <a:t>a</a:t>
            </a:r>
            <a:r>
              <a:rPr sz="2200" spc="290" dirty="0">
                <a:latin typeface="Calibri"/>
                <a:cs typeface="Calibri"/>
              </a:rPr>
              <a:t> </a:t>
            </a:r>
            <a:r>
              <a:rPr sz="2200" spc="-15" dirty="0">
                <a:latin typeface="Calibri"/>
                <a:cs typeface="Calibri"/>
              </a:rPr>
              <a:t>random</a:t>
            </a:r>
            <a:r>
              <a:rPr sz="2200" spc="335" dirty="0">
                <a:latin typeface="Calibri"/>
                <a:cs typeface="Calibri"/>
              </a:rPr>
              <a:t> </a:t>
            </a:r>
            <a:r>
              <a:rPr sz="2200" spc="-10" dirty="0">
                <a:latin typeface="Calibri"/>
                <a:cs typeface="Calibri"/>
              </a:rPr>
              <a:t>amount</a:t>
            </a:r>
            <a:r>
              <a:rPr sz="2200" spc="295" dirty="0">
                <a:latin typeface="Calibri"/>
                <a:cs typeface="Calibri"/>
              </a:rPr>
              <a:t> </a:t>
            </a:r>
            <a:r>
              <a:rPr sz="2200" spc="10" dirty="0">
                <a:latin typeface="Calibri"/>
                <a:cs typeface="Calibri"/>
              </a:rPr>
              <a:t>of</a:t>
            </a:r>
            <a:endParaRPr sz="2200">
              <a:latin typeface="Calibri"/>
              <a:cs typeface="Calibri"/>
            </a:endParaRPr>
          </a:p>
          <a:p>
            <a:pPr marL="356870">
              <a:lnSpc>
                <a:spcPct val="100000"/>
              </a:lnSpc>
              <a:spcBef>
                <a:spcPts val="5"/>
              </a:spcBef>
            </a:pPr>
            <a:r>
              <a:rPr sz="2200" spc="5" dirty="0">
                <a:latin typeface="Calibri"/>
                <a:cs typeface="Calibri"/>
              </a:rPr>
              <a:t>time</a:t>
            </a:r>
            <a:r>
              <a:rPr sz="2200" spc="-20" dirty="0">
                <a:latin typeface="Calibri"/>
                <a:cs typeface="Calibri"/>
              </a:rPr>
              <a:t> </a:t>
            </a:r>
            <a:r>
              <a:rPr sz="2200" dirty="0">
                <a:latin typeface="Calibri"/>
                <a:cs typeface="Calibri"/>
              </a:rPr>
              <a:t>and</a:t>
            </a:r>
            <a:r>
              <a:rPr sz="2200" spc="-35" dirty="0">
                <a:latin typeface="Calibri"/>
                <a:cs typeface="Calibri"/>
              </a:rPr>
              <a:t> </a:t>
            </a:r>
            <a:r>
              <a:rPr sz="2200" spc="-10" dirty="0">
                <a:latin typeface="Calibri"/>
                <a:cs typeface="Calibri"/>
              </a:rPr>
              <a:t>start</a:t>
            </a:r>
            <a:r>
              <a:rPr sz="2200" spc="-25" dirty="0">
                <a:latin typeface="Calibri"/>
                <a:cs typeface="Calibri"/>
              </a:rPr>
              <a:t> </a:t>
            </a:r>
            <a:r>
              <a:rPr sz="2200" dirty="0">
                <a:latin typeface="Calibri"/>
                <a:cs typeface="Calibri"/>
              </a:rPr>
              <a:t>all</a:t>
            </a:r>
            <a:r>
              <a:rPr sz="2200" spc="-30" dirty="0">
                <a:latin typeface="Calibri"/>
                <a:cs typeface="Calibri"/>
              </a:rPr>
              <a:t> </a:t>
            </a:r>
            <a:r>
              <a:rPr sz="2200" dirty="0">
                <a:latin typeface="Calibri"/>
                <a:cs typeface="Calibri"/>
              </a:rPr>
              <a:t>over</a:t>
            </a:r>
            <a:r>
              <a:rPr sz="2200" spc="-50" dirty="0">
                <a:latin typeface="Calibri"/>
                <a:cs typeface="Calibri"/>
              </a:rPr>
              <a:t> </a:t>
            </a:r>
            <a:r>
              <a:rPr sz="2200" spc="-10" dirty="0">
                <a:latin typeface="Calibri"/>
                <a:cs typeface="Calibri"/>
              </a:rPr>
              <a:t>again.</a:t>
            </a:r>
            <a:endParaRPr sz="2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4032" y="529209"/>
            <a:ext cx="5072380" cy="574040"/>
          </a:xfrm>
          <a:prstGeom prst="rect">
            <a:avLst/>
          </a:prstGeom>
        </p:spPr>
        <p:txBody>
          <a:bodyPr vert="horz" wrap="square" lIns="0" tIns="12700" rIns="0" bIns="0" rtlCol="0">
            <a:spAutoFit/>
          </a:bodyPr>
          <a:lstStyle/>
          <a:p>
            <a:pPr marL="12700">
              <a:lnSpc>
                <a:spcPct val="100000"/>
              </a:lnSpc>
              <a:spcBef>
                <a:spcPts val="100"/>
              </a:spcBef>
            </a:pPr>
            <a:r>
              <a:rPr sz="3600" b="0" spc="-15" dirty="0">
                <a:latin typeface="Calibri"/>
                <a:cs typeface="Calibri"/>
              </a:rPr>
              <a:t>Three</a:t>
            </a:r>
            <a:r>
              <a:rPr sz="3600" b="0" spc="-50" dirty="0">
                <a:latin typeface="Calibri"/>
                <a:cs typeface="Calibri"/>
              </a:rPr>
              <a:t> </a:t>
            </a:r>
            <a:r>
              <a:rPr sz="3600" b="0" spc="-15" dirty="0">
                <a:latin typeface="Calibri"/>
                <a:cs typeface="Calibri"/>
              </a:rPr>
              <a:t>distinct</a:t>
            </a:r>
            <a:r>
              <a:rPr sz="3600" b="0" spc="-5" dirty="0">
                <a:latin typeface="Calibri"/>
                <a:cs typeface="Calibri"/>
              </a:rPr>
              <a:t> </a:t>
            </a:r>
            <a:r>
              <a:rPr sz="3600" b="0" dirty="0">
                <a:latin typeface="Calibri"/>
                <a:cs typeface="Calibri"/>
              </a:rPr>
              <a:t>phases</a:t>
            </a:r>
            <a:r>
              <a:rPr sz="3600" b="0" spc="-50" dirty="0">
                <a:latin typeface="Calibri"/>
                <a:cs typeface="Calibri"/>
              </a:rPr>
              <a:t> </a:t>
            </a:r>
            <a:r>
              <a:rPr sz="3600" b="0" spc="-5" dirty="0">
                <a:latin typeface="Calibri"/>
                <a:cs typeface="Calibri"/>
              </a:rPr>
              <a:t>of</a:t>
            </a:r>
            <a:r>
              <a:rPr sz="3600" b="0" spc="-15" dirty="0">
                <a:latin typeface="Calibri"/>
                <a:cs typeface="Calibri"/>
              </a:rPr>
              <a:t> </a:t>
            </a:r>
            <a:r>
              <a:rPr sz="3600" b="0" spc="-10" dirty="0">
                <a:latin typeface="Calibri"/>
                <a:cs typeface="Calibri"/>
              </a:rPr>
              <a:t>CO</a:t>
            </a:r>
            <a:endParaRPr sz="3600">
              <a:latin typeface="Calibri"/>
              <a:cs typeface="Calibri"/>
            </a:endParaRPr>
          </a:p>
        </p:txBody>
      </p:sp>
      <p:sp>
        <p:nvSpPr>
          <p:cNvPr id="3" name="object 3"/>
          <p:cNvSpPr txBox="1"/>
          <p:nvPr/>
        </p:nvSpPr>
        <p:spPr>
          <a:xfrm>
            <a:off x="272592" y="1340167"/>
            <a:ext cx="4248785" cy="1343660"/>
          </a:xfrm>
          <a:prstGeom prst="rect">
            <a:avLst/>
          </a:prstGeom>
        </p:spPr>
        <p:txBody>
          <a:bodyPr vert="horz" wrap="square" lIns="0" tIns="86360" rIns="0" bIns="0" rtlCol="0">
            <a:spAutoFit/>
          </a:bodyPr>
          <a:lstStyle/>
          <a:p>
            <a:pPr marL="356870" indent="-344805">
              <a:lnSpc>
                <a:spcPct val="100000"/>
              </a:lnSpc>
              <a:spcBef>
                <a:spcPts val="680"/>
              </a:spcBef>
              <a:buFont typeface="Arial MT"/>
              <a:buChar char="•"/>
              <a:tabLst>
                <a:tab pos="356870" algn="l"/>
                <a:tab pos="357505" algn="l"/>
              </a:tabLst>
            </a:pPr>
            <a:r>
              <a:rPr sz="2400" spc="-5" dirty="0">
                <a:latin typeface="Calibri"/>
                <a:cs typeface="Calibri"/>
              </a:rPr>
              <a:t>connection</a:t>
            </a:r>
            <a:r>
              <a:rPr sz="2400" spc="-50" dirty="0">
                <a:latin typeface="Calibri"/>
                <a:cs typeface="Calibri"/>
              </a:rPr>
              <a:t> </a:t>
            </a:r>
            <a:r>
              <a:rPr sz="2400" dirty="0">
                <a:latin typeface="Calibri"/>
                <a:cs typeface="Calibri"/>
              </a:rPr>
              <a:t>is </a:t>
            </a:r>
            <a:r>
              <a:rPr sz="2400" spc="-5" dirty="0">
                <a:latin typeface="Calibri"/>
                <a:cs typeface="Calibri"/>
              </a:rPr>
              <a:t>established</a:t>
            </a:r>
            <a:endParaRPr sz="2400">
              <a:latin typeface="Calibri"/>
              <a:cs typeface="Calibri"/>
            </a:endParaRPr>
          </a:p>
          <a:p>
            <a:pPr marL="356870" indent="-344805">
              <a:lnSpc>
                <a:spcPct val="100000"/>
              </a:lnSpc>
              <a:spcBef>
                <a:spcPts val="580"/>
              </a:spcBef>
              <a:buFont typeface="Arial MT"/>
              <a:buChar char="•"/>
              <a:tabLst>
                <a:tab pos="356870" algn="l"/>
                <a:tab pos="357505" algn="l"/>
              </a:tabLst>
            </a:pPr>
            <a:r>
              <a:rPr sz="2400" spc="-10" dirty="0">
                <a:latin typeface="Calibri"/>
                <a:cs typeface="Calibri"/>
              </a:rPr>
              <a:t>frames</a:t>
            </a:r>
            <a:r>
              <a:rPr sz="2400" spc="-20" dirty="0">
                <a:latin typeface="Calibri"/>
                <a:cs typeface="Calibri"/>
              </a:rPr>
              <a:t> </a:t>
            </a:r>
            <a:r>
              <a:rPr sz="2400" spc="-10" dirty="0">
                <a:latin typeface="Calibri"/>
                <a:cs typeface="Calibri"/>
              </a:rPr>
              <a:t>are</a:t>
            </a:r>
            <a:r>
              <a:rPr sz="2400" spc="-20" dirty="0">
                <a:latin typeface="Calibri"/>
                <a:cs typeface="Calibri"/>
              </a:rPr>
              <a:t> </a:t>
            </a:r>
            <a:r>
              <a:rPr sz="2400" dirty="0">
                <a:latin typeface="Calibri"/>
                <a:cs typeface="Calibri"/>
              </a:rPr>
              <a:t>actually</a:t>
            </a:r>
            <a:r>
              <a:rPr sz="2400" spc="-40" dirty="0">
                <a:latin typeface="Calibri"/>
                <a:cs typeface="Calibri"/>
              </a:rPr>
              <a:t> </a:t>
            </a:r>
            <a:r>
              <a:rPr sz="2400" spc="-10" dirty="0">
                <a:latin typeface="Calibri"/>
                <a:cs typeface="Calibri"/>
              </a:rPr>
              <a:t>transmitted</a:t>
            </a:r>
            <a:endParaRPr sz="2400">
              <a:latin typeface="Calibri"/>
              <a:cs typeface="Calibri"/>
            </a:endParaRPr>
          </a:p>
          <a:p>
            <a:pPr marL="356870" indent="-344805">
              <a:lnSpc>
                <a:spcPct val="100000"/>
              </a:lnSpc>
              <a:spcBef>
                <a:spcPts val="575"/>
              </a:spcBef>
              <a:buFont typeface="Arial MT"/>
              <a:buChar char="•"/>
              <a:tabLst>
                <a:tab pos="356870" algn="l"/>
                <a:tab pos="357505" algn="l"/>
              </a:tabLst>
            </a:pPr>
            <a:r>
              <a:rPr sz="2400" spc="-5" dirty="0">
                <a:latin typeface="Calibri"/>
                <a:cs typeface="Calibri"/>
              </a:rPr>
              <a:t>connection</a:t>
            </a:r>
            <a:r>
              <a:rPr sz="2400" spc="-55" dirty="0">
                <a:latin typeface="Calibri"/>
                <a:cs typeface="Calibri"/>
              </a:rPr>
              <a:t> </a:t>
            </a:r>
            <a:r>
              <a:rPr sz="2400" dirty="0">
                <a:latin typeface="Calibri"/>
                <a:cs typeface="Calibri"/>
              </a:rPr>
              <a:t>is</a:t>
            </a:r>
            <a:r>
              <a:rPr sz="2400" spc="-10" dirty="0">
                <a:latin typeface="Calibri"/>
                <a:cs typeface="Calibri"/>
              </a:rPr>
              <a:t> </a:t>
            </a:r>
            <a:r>
              <a:rPr sz="2400" spc="-5" dirty="0">
                <a:latin typeface="Calibri"/>
                <a:cs typeface="Calibri"/>
              </a:rPr>
              <a:t>released</a:t>
            </a:r>
            <a:endParaRPr sz="2400">
              <a:latin typeface="Calibri"/>
              <a:cs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5366" y="274777"/>
            <a:ext cx="3032760" cy="512445"/>
          </a:xfrm>
          <a:prstGeom prst="rect">
            <a:avLst/>
          </a:prstGeom>
        </p:spPr>
        <p:txBody>
          <a:bodyPr vert="horz" wrap="square" lIns="0" tIns="12065" rIns="0" bIns="0" rtlCol="0">
            <a:spAutoFit/>
          </a:bodyPr>
          <a:lstStyle/>
          <a:p>
            <a:pPr marL="12700">
              <a:lnSpc>
                <a:spcPct val="100000"/>
              </a:lnSpc>
              <a:spcBef>
                <a:spcPts val="95"/>
              </a:spcBef>
            </a:pPr>
            <a:r>
              <a:rPr spc="-25" dirty="0"/>
              <a:t>I-persistent</a:t>
            </a:r>
            <a:r>
              <a:rPr spc="35" dirty="0"/>
              <a:t> </a:t>
            </a:r>
            <a:r>
              <a:rPr spc="-10" dirty="0"/>
              <a:t>CSMA</a:t>
            </a:r>
          </a:p>
        </p:txBody>
      </p:sp>
      <p:sp>
        <p:nvSpPr>
          <p:cNvPr id="3" name="object 3"/>
          <p:cNvSpPr txBox="1"/>
          <p:nvPr/>
        </p:nvSpPr>
        <p:spPr>
          <a:xfrm>
            <a:off x="547217" y="792911"/>
            <a:ext cx="8077834" cy="2037714"/>
          </a:xfrm>
          <a:prstGeom prst="rect">
            <a:avLst/>
          </a:prstGeom>
        </p:spPr>
        <p:txBody>
          <a:bodyPr vert="horz" wrap="square" lIns="0" tIns="73660" rIns="0" bIns="0" rtlCol="0">
            <a:spAutoFit/>
          </a:bodyPr>
          <a:lstStyle/>
          <a:p>
            <a:pPr marL="12700" algn="just">
              <a:lnSpc>
                <a:spcPct val="100000"/>
              </a:lnSpc>
              <a:spcBef>
                <a:spcPts val="580"/>
              </a:spcBef>
            </a:pPr>
            <a:r>
              <a:rPr sz="2000" b="1" spc="-15" dirty="0">
                <a:latin typeface="Calibri"/>
                <a:cs typeface="Calibri"/>
              </a:rPr>
              <a:t>Drawback</a:t>
            </a:r>
            <a:r>
              <a:rPr sz="2000" b="1" spc="30" dirty="0">
                <a:latin typeface="Calibri"/>
                <a:cs typeface="Calibri"/>
              </a:rPr>
              <a:t> </a:t>
            </a:r>
            <a:r>
              <a:rPr sz="2000" b="1" dirty="0">
                <a:latin typeface="Calibri"/>
                <a:cs typeface="Calibri"/>
              </a:rPr>
              <a:t>of</a:t>
            </a:r>
            <a:r>
              <a:rPr sz="2000" b="1" spc="-10" dirty="0">
                <a:latin typeface="Calibri"/>
                <a:cs typeface="Calibri"/>
              </a:rPr>
              <a:t> </a:t>
            </a:r>
            <a:r>
              <a:rPr sz="2000" b="1" spc="-15" dirty="0">
                <a:latin typeface="Calibri"/>
                <a:cs typeface="Calibri"/>
              </a:rPr>
              <a:t>I-persistent:</a:t>
            </a:r>
            <a:endParaRPr sz="2000">
              <a:latin typeface="Calibri"/>
              <a:cs typeface="Calibri"/>
            </a:endParaRPr>
          </a:p>
          <a:p>
            <a:pPr marL="356870" indent="-344805" algn="just">
              <a:lnSpc>
                <a:spcPct val="100000"/>
              </a:lnSpc>
              <a:spcBef>
                <a:spcPts val="480"/>
              </a:spcBef>
              <a:buFont typeface="Arial MT"/>
              <a:buChar char="•"/>
              <a:tabLst>
                <a:tab pos="357505" algn="l"/>
              </a:tabLst>
            </a:pPr>
            <a:r>
              <a:rPr sz="2000" spc="-10" dirty="0">
                <a:latin typeface="Calibri"/>
                <a:cs typeface="Calibri"/>
              </a:rPr>
              <a:t>The</a:t>
            </a:r>
            <a:r>
              <a:rPr sz="2000" spc="20" dirty="0">
                <a:latin typeface="Calibri"/>
                <a:cs typeface="Calibri"/>
              </a:rPr>
              <a:t> </a:t>
            </a:r>
            <a:r>
              <a:rPr sz="2000" spc="-15" dirty="0">
                <a:latin typeface="Calibri"/>
                <a:cs typeface="Calibri"/>
              </a:rPr>
              <a:t>propagation</a:t>
            </a:r>
            <a:r>
              <a:rPr sz="2000" spc="5" dirty="0">
                <a:latin typeface="Calibri"/>
                <a:cs typeface="Calibri"/>
              </a:rPr>
              <a:t> </a:t>
            </a:r>
            <a:r>
              <a:rPr sz="2000" spc="-15" dirty="0">
                <a:latin typeface="Calibri"/>
                <a:cs typeface="Calibri"/>
              </a:rPr>
              <a:t>delay</a:t>
            </a:r>
            <a:r>
              <a:rPr sz="2000" spc="35" dirty="0">
                <a:latin typeface="Calibri"/>
                <a:cs typeface="Calibri"/>
              </a:rPr>
              <a:t> </a:t>
            </a:r>
            <a:r>
              <a:rPr sz="2000" spc="-5" dirty="0">
                <a:latin typeface="Calibri"/>
                <a:cs typeface="Calibri"/>
              </a:rPr>
              <a:t>time</a:t>
            </a:r>
            <a:r>
              <a:rPr sz="2000" spc="20" dirty="0">
                <a:latin typeface="Calibri"/>
                <a:cs typeface="Calibri"/>
              </a:rPr>
              <a:t> </a:t>
            </a:r>
            <a:r>
              <a:rPr sz="2000" spc="-15" dirty="0">
                <a:latin typeface="Calibri"/>
                <a:cs typeface="Calibri"/>
              </a:rPr>
              <a:t>greatly</a:t>
            </a:r>
            <a:r>
              <a:rPr sz="2000" spc="50" dirty="0">
                <a:latin typeface="Calibri"/>
                <a:cs typeface="Calibri"/>
              </a:rPr>
              <a:t> </a:t>
            </a:r>
            <a:r>
              <a:rPr sz="2000" spc="-20" dirty="0">
                <a:latin typeface="Calibri"/>
                <a:cs typeface="Calibri"/>
              </a:rPr>
              <a:t>affects</a:t>
            </a:r>
            <a:r>
              <a:rPr sz="2000" spc="70" dirty="0">
                <a:latin typeface="Calibri"/>
                <a:cs typeface="Calibri"/>
              </a:rPr>
              <a:t> </a:t>
            </a:r>
            <a:r>
              <a:rPr sz="2000" spc="-5" dirty="0">
                <a:latin typeface="Calibri"/>
                <a:cs typeface="Calibri"/>
              </a:rPr>
              <a:t>this </a:t>
            </a:r>
            <a:r>
              <a:rPr sz="2000" spc="-10" dirty="0">
                <a:latin typeface="Calibri"/>
                <a:cs typeface="Calibri"/>
              </a:rPr>
              <a:t>protocol.</a:t>
            </a:r>
            <a:endParaRPr sz="2000">
              <a:latin typeface="Calibri"/>
              <a:cs typeface="Calibri"/>
            </a:endParaRPr>
          </a:p>
          <a:p>
            <a:pPr marL="356870" marR="5080" indent="-344805" algn="just">
              <a:lnSpc>
                <a:spcPct val="100000"/>
              </a:lnSpc>
              <a:spcBef>
                <a:spcPts val="480"/>
              </a:spcBef>
              <a:buFont typeface="Arial MT"/>
              <a:buChar char="•"/>
              <a:tabLst>
                <a:tab pos="357505" algn="l"/>
              </a:tabLst>
            </a:pPr>
            <a:r>
              <a:rPr sz="2000" spc="-10" dirty="0">
                <a:latin typeface="Calibri"/>
                <a:cs typeface="Calibri"/>
              </a:rPr>
              <a:t>Let </a:t>
            </a:r>
            <a:r>
              <a:rPr sz="2000" spc="-5" dirty="0">
                <a:latin typeface="Calibri"/>
                <a:cs typeface="Calibri"/>
              </a:rPr>
              <a:t>us </a:t>
            </a:r>
            <a:r>
              <a:rPr sz="2000" spc="-10" dirty="0">
                <a:latin typeface="Calibri"/>
                <a:cs typeface="Calibri"/>
              </a:rPr>
              <a:t>suppose,</a:t>
            </a:r>
            <a:r>
              <a:rPr sz="2000" spc="-5" dirty="0">
                <a:latin typeface="Calibri"/>
                <a:cs typeface="Calibri"/>
              </a:rPr>
              <a:t> just after </a:t>
            </a:r>
            <a:r>
              <a:rPr sz="2000" spc="5" dirty="0">
                <a:latin typeface="Calibri"/>
                <a:cs typeface="Calibri"/>
              </a:rPr>
              <a:t>the </a:t>
            </a:r>
            <a:r>
              <a:rPr sz="2000" spc="-15" dirty="0">
                <a:latin typeface="Calibri"/>
                <a:cs typeface="Calibri"/>
              </a:rPr>
              <a:t>station</a:t>
            </a:r>
            <a:r>
              <a:rPr sz="2000" spc="-10" dirty="0">
                <a:latin typeface="Calibri"/>
                <a:cs typeface="Calibri"/>
              </a:rPr>
              <a:t> </a:t>
            </a:r>
            <a:r>
              <a:rPr sz="2000" spc="-5" dirty="0">
                <a:latin typeface="Calibri"/>
                <a:cs typeface="Calibri"/>
              </a:rPr>
              <a:t>I begins</a:t>
            </a:r>
            <a:r>
              <a:rPr sz="2000" spc="440" dirty="0">
                <a:latin typeface="Calibri"/>
                <a:cs typeface="Calibri"/>
              </a:rPr>
              <a:t> </a:t>
            </a:r>
            <a:r>
              <a:rPr sz="2000" dirty="0">
                <a:latin typeface="Calibri"/>
                <a:cs typeface="Calibri"/>
              </a:rPr>
              <a:t>its </a:t>
            </a:r>
            <a:r>
              <a:rPr sz="2000" spc="-5" dirty="0">
                <a:latin typeface="Calibri"/>
                <a:cs typeface="Calibri"/>
              </a:rPr>
              <a:t>transmission, </a:t>
            </a:r>
            <a:r>
              <a:rPr sz="2000" spc="-15" dirty="0">
                <a:latin typeface="Calibri"/>
                <a:cs typeface="Calibri"/>
              </a:rPr>
              <a:t>station</a:t>
            </a:r>
            <a:r>
              <a:rPr sz="2000" spc="420" dirty="0">
                <a:latin typeface="Calibri"/>
                <a:cs typeface="Calibri"/>
              </a:rPr>
              <a:t> </a:t>
            </a:r>
            <a:r>
              <a:rPr sz="2000" spc="-5" dirty="0">
                <a:latin typeface="Calibri"/>
                <a:cs typeface="Calibri"/>
              </a:rPr>
              <a:t>2 </a:t>
            </a:r>
            <a:r>
              <a:rPr sz="2000" dirty="0">
                <a:latin typeface="Calibri"/>
                <a:cs typeface="Calibri"/>
              </a:rPr>
              <a:t> </a:t>
            </a:r>
            <a:r>
              <a:rPr sz="2000" spc="-10" dirty="0">
                <a:latin typeface="Calibri"/>
                <a:cs typeface="Calibri"/>
              </a:rPr>
              <a:t>also </a:t>
            </a:r>
            <a:r>
              <a:rPr sz="2000" spc="-5" dirty="0">
                <a:latin typeface="Calibri"/>
                <a:cs typeface="Calibri"/>
              </a:rPr>
              <a:t>became </a:t>
            </a:r>
            <a:r>
              <a:rPr sz="2000" spc="-10" dirty="0">
                <a:latin typeface="Calibri"/>
                <a:cs typeface="Calibri"/>
              </a:rPr>
              <a:t>ready </a:t>
            </a:r>
            <a:r>
              <a:rPr sz="2000" spc="-15" dirty="0">
                <a:latin typeface="Calibri"/>
                <a:cs typeface="Calibri"/>
              </a:rPr>
              <a:t>to </a:t>
            </a:r>
            <a:r>
              <a:rPr sz="2000" spc="-10" dirty="0">
                <a:latin typeface="Calibri"/>
                <a:cs typeface="Calibri"/>
              </a:rPr>
              <a:t>send </a:t>
            </a:r>
            <a:r>
              <a:rPr sz="2000" spc="-5" dirty="0">
                <a:latin typeface="Calibri"/>
                <a:cs typeface="Calibri"/>
              </a:rPr>
              <a:t>its </a:t>
            </a:r>
            <a:r>
              <a:rPr sz="2000" spc="-15" dirty="0">
                <a:latin typeface="Calibri"/>
                <a:cs typeface="Calibri"/>
              </a:rPr>
              <a:t>data </a:t>
            </a:r>
            <a:r>
              <a:rPr sz="2000" spc="-5" dirty="0">
                <a:latin typeface="Calibri"/>
                <a:cs typeface="Calibri"/>
              </a:rPr>
              <a:t>and </a:t>
            </a:r>
            <a:r>
              <a:rPr sz="2000" spc="-10" dirty="0">
                <a:latin typeface="Calibri"/>
                <a:cs typeface="Calibri"/>
              </a:rPr>
              <a:t>senses </a:t>
            </a:r>
            <a:r>
              <a:rPr sz="2000" spc="-5" dirty="0">
                <a:latin typeface="Calibri"/>
                <a:cs typeface="Calibri"/>
              </a:rPr>
              <a:t>the channel. If the </a:t>
            </a:r>
            <a:r>
              <a:rPr sz="2000" spc="-15" dirty="0">
                <a:latin typeface="Calibri"/>
                <a:cs typeface="Calibri"/>
              </a:rPr>
              <a:t>station </a:t>
            </a:r>
            <a:r>
              <a:rPr sz="2000" spc="-5" dirty="0">
                <a:latin typeface="Calibri"/>
                <a:cs typeface="Calibri"/>
              </a:rPr>
              <a:t>I </a:t>
            </a:r>
            <a:r>
              <a:rPr sz="2000" dirty="0">
                <a:latin typeface="Calibri"/>
                <a:cs typeface="Calibri"/>
              </a:rPr>
              <a:t> </a:t>
            </a:r>
            <a:r>
              <a:rPr sz="2000" spc="-5" dirty="0">
                <a:latin typeface="Calibri"/>
                <a:cs typeface="Calibri"/>
              </a:rPr>
              <a:t>signal has not </a:t>
            </a:r>
            <a:r>
              <a:rPr sz="2000" spc="-15" dirty="0">
                <a:latin typeface="Calibri"/>
                <a:cs typeface="Calibri"/>
              </a:rPr>
              <a:t>yet </a:t>
            </a:r>
            <a:r>
              <a:rPr sz="2000" spc="-10" dirty="0">
                <a:latin typeface="Calibri"/>
                <a:cs typeface="Calibri"/>
              </a:rPr>
              <a:t>reached station 2, </a:t>
            </a:r>
            <a:r>
              <a:rPr sz="2000" spc="-15" dirty="0">
                <a:latin typeface="Calibri"/>
                <a:cs typeface="Calibri"/>
              </a:rPr>
              <a:t>station </a:t>
            </a:r>
            <a:r>
              <a:rPr sz="2000" spc="-5" dirty="0">
                <a:latin typeface="Calibri"/>
                <a:cs typeface="Calibri"/>
              </a:rPr>
              <a:t>2 </a:t>
            </a:r>
            <a:r>
              <a:rPr sz="2000" spc="-10" dirty="0">
                <a:latin typeface="Calibri"/>
                <a:cs typeface="Calibri"/>
              </a:rPr>
              <a:t>will </a:t>
            </a:r>
            <a:r>
              <a:rPr sz="2000" dirty="0">
                <a:latin typeface="Calibri"/>
                <a:cs typeface="Calibri"/>
              </a:rPr>
              <a:t>sense </a:t>
            </a:r>
            <a:r>
              <a:rPr sz="2000" spc="-5" dirty="0">
                <a:latin typeface="Calibri"/>
                <a:cs typeface="Calibri"/>
              </a:rPr>
              <a:t>the channel </a:t>
            </a:r>
            <a:r>
              <a:rPr sz="2000" spc="-15" dirty="0">
                <a:latin typeface="Calibri"/>
                <a:cs typeface="Calibri"/>
              </a:rPr>
              <a:t>to </a:t>
            </a:r>
            <a:r>
              <a:rPr sz="2000" dirty="0">
                <a:latin typeface="Calibri"/>
                <a:cs typeface="Calibri"/>
              </a:rPr>
              <a:t>be </a:t>
            </a:r>
            <a:r>
              <a:rPr sz="2000" spc="5" dirty="0">
                <a:latin typeface="Calibri"/>
                <a:cs typeface="Calibri"/>
              </a:rPr>
              <a:t> </a:t>
            </a:r>
            <a:r>
              <a:rPr sz="2000" spc="-5" dirty="0">
                <a:latin typeface="Calibri"/>
                <a:cs typeface="Calibri"/>
              </a:rPr>
              <a:t>idle</a:t>
            </a:r>
            <a:r>
              <a:rPr sz="2000" spc="15" dirty="0">
                <a:latin typeface="Calibri"/>
                <a:cs typeface="Calibri"/>
              </a:rPr>
              <a:t> </a:t>
            </a:r>
            <a:r>
              <a:rPr sz="2000" spc="-5" dirty="0">
                <a:latin typeface="Calibri"/>
                <a:cs typeface="Calibri"/>
              </a:rPr>
              <a:t>and</a:t>
            </a:r>
            <a:r>
              <a:rPr sz="2000" spc="-10" dirty="0">
                <a:latin typeface="Calibri"/>
                <a:cs typeface="Calibri"/>
              </a:rPr>
              <a:t> will</a:t>
            </a:r>
            <a:r>
              <a:rPr sz="2000" spc="25" dirty="0">
                <a:latin typeface="Calibri"/>
                <a:cs typeface="Calibri"/>
              </a:rPr>
              <a:t> </a:t>
            </a:r>
            <a:r>
              <a:rPr sz="2000" spc="-5" dirty="0">
                <a:latin typeface="Calibri"/>
                <a:cs typeface="Calibri"/>
              </a:rPr>
              <a:t>begin</a:t>
            </a:r>
            <a:r>
              <a:rPr sz="2000" spc="10" dirty="0">
                <a:latin typeface="Calibri"/>
                <a:cs typeface="Calibri"/>
              </a:rPr>
              <a:t> </a:t>
            </a:r>
            <a:r>
              <a:rPr sz="2000" spc="-5" dirty="0">
                <a:latin typeface="Calibri"/>
                <a:cs typeface="Calibri"/>
              </a:rPr>
              <a:t>its</a:t>
            </a:r>
            <a:r>
              <a:rPr sz="2000" spc="20" dirty="0">
                <a:latin typeface="Calibri"/>
                <a:cs typeface="Calibri"/>
              </a:rPr>
              <a:t> </a:t>
            </a:r>
            <a:r>
              <a:rPr sz="2000" spc="-10" dirty="0">
                <a:latin typeface="Calibri"/>
                <a:cs typeface="Calibri"/>
              </a:rPr>
              <a:t>transmission.</a:t>
            </a:r>
            <a:r>
              <a:rPr sz="2000" spc="75" dirty="0">
                <a:latin typeface="Calibri"/>
                <a:cs typeface="Calibri"/>
              </a:rPr>
              <a:t> </a:t>
            </a:r>
            <a:r>
              <a:rPr sz="2000" spc="-10" dirty="0">
                <a:latin typeface="Calibri"/>
                <a:cs typeface="Calibri"/>
              </a:rPr>
              <a:t>This</a:t>
            </a:r>
            <a:r>
              <a:rPr sz="2000" spc="40" dirty="0">
                <a:latin typeface="Calibri"/>
                <a:cs typeface="Calibri"/>
              </a:rPr>
              <a:t> </a:t>
            </a:r>
            <a:r>
              <a:rPr sz="2000" spc="-10" dirty="0">
                <a:latin typeface="Calibri"/>
                <a:cs typeface="Calibri"/>
              </a:rPr>
              <a:t>will</a:t>
            </a:r>
            <a:r>
              <a:rPr sz="2000" spc="25" dirty="0">
                <a:latin typeface="Calibri"/>
                <a:cs typeface="Calibri"/>
              </a:rPr>
              <a:t> </a:t>
            </a:r>
            <a:r>
              <a:rPr sz="2000" spc="-15" dirty="0">
                <a:latin typeface="Calibri"/>
                <a:cs typeface="Calibri"/>
              </a:rPr>
              <a:t>result</a:t>
            </a:r>
            <a:r>
              <a:rPr sz="2000" spc="30" dirty="0">
                <a:latin typeface="Calibri"/>
                <a:cs typeface="Calibri"/>
              </a:rPr>
              <a:t> </a:t>
            </a:r>
            <a:r>
              <a:rPr sz="2000" spc="-10" dirty="0">
                <a:latin typeface="Calibri"/>
                <a:cs typeface="Calibri"/>
              </a:rPr>
              <a:t>in</a:t>
            </a:r>
            <a:r>
              <a:rPr sz="2000" spc="20" dirty="0">
                <a:latin typeface="Calibri"/>
                <a:cs typeface="Calibri"/>
              </a:rPr>
              <a:t> </a:t>
            </a:r>
            <a:r>
              <a:rPr sz="2000" spc="-10" dirty="0">
                <a:latin typeface="Calibri"/>
                <a:cs typeface="Calibri"/>
              </a:rPr>
              <a:t>collision.</a:t>
            </a:r>
            <a:endParaRPr sz="2000">
              <a:latin typeface="Calibri"/>
              <a:cs typeface="Calibri"/>
            </a:endParaRPr>
          </a:p>
        </p:txBody>
      </p:sp>
      <p:pic>
        <p:nvPicPr>
          <p:cNvPr id="4" name="object 4"/>
          <p:cNvPicPr/>
          <p:nvPr/>
        </p:nvPicPr>
        <p:blipFill>
          <a:blip r:embed="rId2" cstate="print"/>
          <a:stretch>
            <a:fillRect/>
          </a:stretch>
        </p:blipFill>
        <p:spPr>
          <a:xfrm>
            <a:off x="1243583" y="2996183"/>
            <a:ext cx="5877736" cy="2017776"/>
          </a:xfrm>
          <a:prstGeom prst="rect">
            <a:avLst/>
          </a:prstGeom>
        </p:spPr>
      </p:pic>
      <p:sp>
        <p:nvSpPr>
          <p:cNvPr id="5" name="object 5"/>
          <p:cNvSpPr txBox="1"/>
          <p:nvPr/>
        </p:nvSpPr>
        <p:spPr>
          <a:xfrm>
            <a:off x="474065" y="5187188"/>
            <a:ext cx="8414385" cy="1549400"/>
          </a:xfrm>
          <a:prstGeom prst="rect">
            <a:avLst/>
          </a:prstGeom>
        </p:spPr>
        <p:txBody>
          <a:bodyPr vert="horz" wrap="square" lIns="0" tIns="11430" rIns="0" bIns="0" rtlCol="0">
            <a:spAutoFit/>
          </a:bodyPr>
          <a:lstStyle/>
          <a:p>
            <a:pPr marL="299085" marR="5080" indent="-287020" algn="just">
              <a:lnSpc>
                <a:spcPct val="100000"/>
              </a:lnSpc>
              <a:spcBef>
                <a:spcPts val="90"/>
              </a:spcBef>
              <a:buChar char="•"/>
              <a:tabLst>
                <a:tab pos="299720" algn="l"/>
              </a:tabLst>
            </a:pPr>
            <a:r>
              <a:rPr sz="2000" spc="-5" dirty="0">
                <a:latin typeface="Arial MT"/>
                <a:cs typeface="Arial MT"/>
              </a:rPr>
              <a:t>Even </a:t>
            </a:r>
            <a:r>
              <a:rPr sz="2000" spc="-10" dirty="0">
                <a:latin typeface="Arial MT"/>
                <a:cs typeface="Arial MT"/>
              </a:rPr>
              <a:t>if </a:t>
            </a:r>
            <a:r>
              <a:rPr sz="2000" spc="-5" dirty="0">
                <a:latin typeface="Arial MT"/>
                <a:cs typeface="Arial MT"/>
              </a:rPr>
              <a:t>propagation </a:t>
            </a:r>
            <a:r>
              <a:rPr sz="2000" spc="5" dirty="0">
                <a:latin typeface="Arial MT"/>
                <a:cs typeface="Arial MT"/>
              </a:rPr>
              <a:t>delay </a:t>
            </a:r>
            <a:r>
              <a:rPr sz="2000" dirty="0">
                <a:latin typeface="Arial MT"/>
                <a:cs typeface="Arial MT"/>
              </a:rPr>
              <a:t>time </a:t>
            </a:r>
            <a:r>
              <a:rPr sz="2000" spc="-15" dirty="0">
                <a:latin typeface="Arial MT"/>
                <a:cs typeface="Arial MT"/>
              </a:rPr>
              <a:t>is zero, </a:t>
            </a:r>
            <a:r>
              <a:rPr sz="2000" spc="-5" dirty="0">
                <a:latin typeface="Arial MT"/>
                <a:cs typeface="Arial MT"/>
              </a:rPr>
              <a:t>collision will still </a:t>
            </a:r>
            <a:r>
              <a:rPr sz="2000" spc="-25" dirty="0">
                <a:latin typeface="Arial MT"/>
                <a:cs typeface="Arial MT"/>
              </a:rPr>
              <a:t>occur. </a:t>
            </a:r>
            <a:r>
              <a:rPr sz="2000" spc="-5" dirty="0">
                <a:latin typeface="Arial MT"/>
                <a:cs typeface="Arial MT"/>
              </a:rPr>
              <a:t>If </a:t>
            </a:r>
            <a:r>
              <a:rPr sz="2000" spc="-15" dirty="0">
                <a:latin typeface="Arial MT"/>
                <a:cs typeface="Arial MT"/>
              </a:rPr>
              <a:t>two </a:t>
            </a:r>
            <a:r>
              <a:rPr sz="2000" spc="-10" dirty="0">
                <a:latin typeface="Arial MT"/>
                <a:cs typeface="Arial MT"/>
              </a:rPr>
              <a:t> stations </a:t>
            </a:r>
            <a:r>
              <a:rPr sz="2000" dirty="0">
                <a:latin typeface="Arial MT"/>
                <a:cs typeface="Arial MT"/>
              </a:rPr>
              <a:t>became </a:t>
            </a:r>
            <a:r>
              <a:rPr sz="2000" spc="-5" dirty="0">
                <a:latin typeface="Arial MT"/>
                <a:cs typeface="Arial MT"/>
              </a:rPr>
              <a:t>ready </a:t>
            </a:r>
            <a:r>
              <a:rPr sz="2000" spc="-15" dirty="0">
                <a:latin typeface="Arial MT"/>
                <a:cs typeface="Arial MT"/>
              </a:rPr>
              <a:t>in </a:t>
            </a:r>
            <a:r>
              <a:rPr sz="2000" dirty="0">
                <a:latin typeface="Arial MT"/>
                <a:cs typeface="Arial MT"/>
              </a:rPr>
              <a:t>the middle </a:t>
            </a:r>
            <a:r>
              <a:rPr sz="2000" spc="-10" dirty="0">
                <a:latin typeface="Arial MT"/>
                <a:cs typeface="Arial MT"/>
              </a:rPr>
              <a:t>of third </a:t>
            </a:r>
            <a:r>
              <a:rPr sz="2000" spc="-5" dirty="0">
                <a:latin typeface="Arial MT"/>
                <a:cs typeface="Arial MT"/>
              </a:rPr>
              <a:t>station’s transmission, both </a:t>
            </a:r>
            <a:r>
              <a:rPr sz="2000" dirty="0">
                <a:latin typeface="Arial MT"/>
                <a:cs typeface="Arial MT"/>
              </a:rPr>
              <a:t> </a:t>
            </a:r>
            <a:r>
              <a:rPr sz="2000" spc="-10" dirty="0">
                <a:latin typeface="Arial MT"/>
                <a:cs typeface="Arial MT"/>
              </a:rPr>
              <a:t>stations </a:t>
            </a:r>
            <a:r>
              <a:rPr sz="2000" dirty="0">
                <a:latin typeface="Arial MT"/>
                <a:cs typeface="Arial MT"/>
              </a:rPr>
              <a:t>will </a:t>
            </a:r>
            <a:r>
              <a:rPr sz="2000" spc="-10" dirty="0">
                <a:latin typeface="Arial MT"/>
                <a:cs typeface="Arial MT"/>
              </a:rPr>
              <a:t>wait </a:t>
            </a:r>
            <a:r>
              <a:rPr sz="2000" spc="-5" dirty="0">
                <a:latin typeface="Arial MT"/>
                <a:cs typeface="Arial MT"/>
              </a:rPr>
              <a:t>until </a:t>
            </a:r>
            <a:r>
              <a:rPr sz="2000" dirty="0">
                <a:latin typeface="Arial MT"/>
                <a:cs typeface="Arial MT"/>
              </a:rPr>
              <a:t>the transmission </a:t>
            </a:r>
            <a:r>
              <a:rPr sz="2000" spc="-10" dirty="0">
                <a:latin typeface="Arial MT"/>
                <a:cs typeface="Arial MT"/>
              </a:rPr>
              <a:t>of </a:t>
            </a:r>
            <a:r>
              <a:rPr sz="2000" dirty="0">
                <a:latin typeface="Arial MT"/>
                <a:cs typeface="Arial MT"/>
              </a:rPr>
              <a:t>first </a:t>
            </a:r>
            <a:r>
              <a:rPr sz="2000" spc="-5" dirty="0">
                <a:latin typeface="Arial MT"/>
                <a:cs typeface="Arial MT"/>
              </a:rPr>
              <a:t>station ends and then both </a:t>
            </a:r>
            <a:r>
              <a:rPr sz="2000" spc="-545" dirty="0">
                <a:latin typeface="Arial MT"/>
                <a:cs typeface="Arial MT"/>
              </a:rPr>
              <a:t> </a:t>
            </a:r>
            <a:r>
              <a:rPr sz="2000" dirty="0">
                <a:latin typeface="Arial MT"/>
                <a:cs typeface="Arial MT"/>
              </a:rPr>
              <a:t>will </a:t>
            </a:r>
            <a:r>
              <a:rPr sz="2000" spc="-5" dirty="0">
                <a:latin typeface="Arial MT"/>
                <a:cs typeface="Arial MT"/>
              </a:rPr>
              <a:t>begin their transmission </a:t>
            </a:r>
            <a:r>
              <a:rPr sz="2000" dirty="0">
                <a:latin typeface="Arial MT"/>
                <a:cs typeface="Arial MT"/>
              </a:rPr>
              <a:t>exactly </a:t>
            </a:r>
            <a:r>
              <a:rPr sz="2000" spc="-15" dirty="0">
                <a:latin typeface="Arial MT"/>
                <a:cs typeface="Arial MT"/>
              </a:rPr>
              <a:t>simultaneously. </a:t>
            </a:r>
            <a:r>
              <a:rPr sz="2000" dirty="0">
                <a:latin typeface="Arial MT"/>
                <a:cs typeface="Arial MT"/>
              </a:rPr>
              <a:t>This </a:t>
            </a:r>
            <a:r>
              <a:rPr sz="2000" spc="-5" dirty="0">
                <a:latin typeface="Arial MT"/>
                <a:cs typeface="Arial MT"/>
              </a:rPr>
              <a:t>will also result </a:t>
            </a:r>
            <a:r>
              <a:rPr sz="2000" dirty="0">
                <a:latin typeface="Arial MT"/>
                <a:cs typeface="Arial MT"/>
              </a:rPr>
              <a:t> </a:t>
            </a:r>
            <a:r>
              <a:rPr sz="2000" spc="-15" dirty="0">
                <a:latin typeface="Arial MT"/>
                <a:cs typeface="Arial MT"/>
              </a:rPr>
              <a:t>in</a:t>
            </a:r>
            <a:r>
              <a:rPr sz="2000" spc="10" dirty="0">
                <a:latin typeface="Arial MT"/>
                <a:cs typeface="Arial MT"/>
              </a:rPr>
              <a:t> </a:t>
            </a:r>
            <a:r>
              <a:rPr sz="2000" spc="-10" dirty="0">
                <a:latin typeface="Arial MT"/>
                <a:cs typeface="Arial MT"/>
              </a:rPr>
              <a:t>collision.</a:t>
            </a:r>
            <a:endParaRPr sz="2000">
              <a:latin typeface="Arial MT"/>
              <a:cs typeface="Arial M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2005" y="117094"/>
            <a:ext cx="3627120" cy="512445"/>
          </a:xfrm>
          <a:prstGeom prst="rect">
            <a:avLst/>
          </a:prstGeom>
        </p:spPr>
        <p:txBody>
          <a:bodyPr vert="horz" wrap="square" lIns="0" tIns="11430" rIns="0" bIns="0" rtlCol="0">
            <a:spAutoFit/>
          </a:bodyPr>
          <a:lstStyle/>
          <a:p>
            <a:pPr marL="12700">
              <a:lnSpc>
                <a:spcPct val="100000"/>
              </a:lnSpc>
              <a:spcBef>
                <a:spcPts val="90"/>
              </a:spcBef>
            </a:pPr>
            <a:r>
              <a:rPr spc="-20" dirty="0"/>
              <a:t>Non-persistent</a:t>
            </a:r>
            <a:r>
              <a:rPr spc="20" dirty="0"/>
              <a:t> </a:t>
            </a:r>
            <a:r>
              <a:rPr spc="-15" dirty="0"/>
              <a:t>CSMA</a:t>
            </a:r>
          </a:p>
        </p:txBody>
      </p:sp>
      <p:sp>
        <p:nvSpPr>
          <p:cNvPr id="3" name="object 3"/>
          <p:cNvSpPr txBox="1"/>
          <p:nvPr/>
        </p:nvSpPr>
        <p:spPr>
          <a:xfrm>
            <a:off x="258267" y="746887"/>
            <a:ext cx="8635365" cy="5863590"/>
          </a:xfrm>
          <a:prstGeom prst="rect">
            <a:avLst/>
          </a:prstGeom>
        </p:spPr>
        <p:txBody>
          <a:bodyPr vert="horz" wrap="square" lIns="0" tIns="46990" rIns="0" bIns="0" rtlCol="0">
            <a:spAutoFit/>
          </a:bodyPr>
          <a:lstStyle/>
          <a:p>
            <a:pPr marL="356870" marR="6985" indent="-344805" algn="just">
              <a:lnSpc>
                <a:spcPct val="90000"/>
              </a:lnSpc>
              <a:spcBef>
                <a:spcPts val="370"/>
              </a:spcBef>
              <a:buFont typeface="Arial MT"/>
              <a:buChar char="•"/>
              <a:tabLst>
                <a:tab pos="357505" algn="l"/>
              </a:tabLst>
            </a:pPr>
            <a:r>
              <a:rPr sz="2200" dirty="0">
                <a:latin typeface="Calibri"/>
                <a:cs typeface="Calibri"/>
              </a:rPr>
              <a:t>In this </a:t>
            </a:r>
            <a:r>
              <a:rPr sz="2200" spc="-5" dirty="0">
                <a:latin typeface="Calibri"/>
                <a:cs typeface="Calibri"/>
              </a:rPr>
              <a:t>scheme, if </a:t>
            </a:r>
            <a:r>
              <a:rPr sz="2200" dirty="0">
                <a:latin typeface="Calibri"/>
                <a:cs typeface="Calibri"/>
              </a:rPr>
              <a:t>a </a:t>
            </a:r>
            <a:r>
              <a:rPr sz="2200" spc="-10" dirty="0">
                <a:latin typeface="Calibri"/>
                <a:cs typeface="Calibri"/>
              </a:rPr>
              <a:t>station wants to transmit </a:t>
            </a:r>
            <a:r>
              <a:rPr sz="2200" dirty="0">
                <a:latin typeface="Calibri"/>
                <a:cs typeface="Calibri"/>
              </a:rPr>
              <a:t>a </a:t>
            </a:r>
            <a:r>
              <a:rPr sz="2200" spc="-15" dirty="0">
                <a:latin typeface="Calibri"/>
                <a:cs typeface="Calibri"/>
              </a:rPr>
              <a:t>frame </a:t>
            </a:r>
            <a:r>
              <a:rPr sz="2200" dirty="0">
                <a:latin typeface="Calibri"/>
                <a:cs typeface="Calibri"/>
              </a:rPr>
              <a:t>and </a:t>
            </a:r>
            <a:r>
              <a:rPr sz="2200" spc="-5" dirty="0">
                <a:latin typeface="Calibri"/>
                <a:cs typeface="Calibri"/>
              </a:rPr>
              <a:t>it finds that </a:t>
            </a:r>
            <a:r>
              <a:rPr sz="2200" spc="-10" dirty="0">
                <a:latin typeface="Calibri"/>
                <a:cs typeface="Calibri"/>
              </a:rPr>
              <a:t>the </a:t>
            </a:r>
            <a:r>
              <a:rPr sz="2200" spc="-484" dirty="0">
                <a:latin typeface="Calibri"/>
                <a:cs typeface="Calibri"/>
              </a:rPr>
              <a:t> </a:t>
            </a:r>
            <a:r>
              <a:rPr sz="2200" spc="-5" dirty="0">
                <a:solidFill>
                  <a:srgbClr val="FF0000"/>
                </a:solidFill>
                <a:latin typeface="Calibri"/>
                <a:cs typeface="Calibri"/>
              </a:rPr>
              <a:t>channel </a:t>
            </a:r>
            <a:r>
              <a:rPr sz="2200" dirty="0">
                <a:solidFill>
                  <a:srgbClr val="FF0000"/>
                </a:solidFill>
                <a:latin typeface="Calibri"/>
                <a:cs typeface="Calibri"/>
              </a:rPr>
              <a:t>is </a:t>
            </a:r>
            <a:r>
              <a:rPr sz="2200" spc="-15" dirty="0">
                <a:solidFill>
                  <a:srgbClr val="FF0000"/>
                </a:solidFill>
                <a:latin typeface="Calibri"/>
                <a:cs typeface="Calibri"/>
              </a:rPr>
              <a:t>busy </a:t>
            </a:r>
            <a:r>
              <a:rPr sz="2200" spc="-5" dirty="0">
                <a:latin typeface="Calibri"/>
                <a:cs typeface="Calibri"/>
              </a:rPr>
              <a:t>(some other </a:t>
            </a:r>
            <a:r>
              <a:rPr sz="2200" spc="-10" dirty="0">
                <a:latin typeface="Calibri"/>
                <a:cs typeface="Calibri"/>
              </a:rPr>
              <a:t>station </a:t>
            </a:r>
            <a:r>
              <a:rPr sz="2200" dirty="0">
                <a:latin typeface="Calibri"/>
                <a:cs typeface="Calibri"/>
              </a:rPr>
              <a:t>is </a:t>
            </a:r>
            <a:r>
              <a:rPr sz="2200" spc="-10" dirty="0">
                <a:latin typeface="Calibri"/>
                <a:cs typeface="Calibri"/>
              </a:rPr>
              <a:t>transmitting) </a:t>
            </a:r>
            <a:r>
              <a:rPr sz="2200" spc="-5" dirty="0">
                <a:latin typeface="Calibri"/>
                <a:cs typeface="Calibri"/>
              </a:rPr>
              <a:t>then </a:t>
            </a:r>
            <a:r>
              <a:rPr sz="2200" dirty="0">
                <a:latin typeface="Calibri"/>
                <a:cs typeface="Calibri"/>
              </a:rPr>
              <a:t>it will </a:t>
            </a:r>
            <a:r>
              <a:rPr sz="2200" spc="-10" dirty="0">
                <a:solidFill>
                  <a:srgbClr val="FF0000"/>
                </a:solidFill>
                <a:latin typeface="Calibri"/>
                <a:cs typeface="Calibri"/>
              </a:rPr>
              <a:t>wait </a:t>
            </a:r>
            <a:r>
              <a:rPr sz="2200" spc="-20" dirty="0">
                <a:solidFill>
                  <a:srgbClr val="FF0000"/>
                </a:solidFill>
                <a:latin typeface="Calibri"/>
                <a:cs typeface="Calibri"/>
              </a:rPr>
              <a:t>for </a:t>
            </a:r>
            <a:r>
              <a:rPr sz="2200" spc="-15" dirty="0">
                <a:solidFill>
                  <a:srgbClr val="FF0000"/>
                </a:solidFill>
                <a:latin typeface="Calibri"/>
                <a:cs typeface="Calibri"/>
              </a:rPr>
              <a:t> </a:t>
            </a:r>
            <a:r>
              <a:rPr sz="2200" spc="-10" dirty="0">
                <a:solidFill>
                  <a:srgbClr val="FF0000"/>
                </a:solidFill>
                <a:latin typeface="Calibri"/>
                <a:cs typeface="Calibri"/>
              </a:rPr>
              <a:t>fixed</a:t>
            </a:r>
            <a:r>
              <a:rPr sz="2200" spc="-25" dirty="0">
                <a:solidFill>
                  <a:srgbClr val="FF0000"/>
                </a:solidFill>
                <a:latin typeface="Calibri"/>
                <a:cs typeface="Calibri"/>
              </a:rPr>
              <a:t> </a:t>
            </a:r>
            <a:r>
              <a:rPr sz="2200" spc="-5" dirty="0">
                <a:solidFill>
                  <a:srgbClr val="FF0000"/>
                </a:solidFill>
                <a:latin typeface="Calibri"/>
                <a:cs typeface="Calibri"/>
              </a:rPr>
              <a:t>interval</a:t>
            </a:r>
            <a:r>
              <a:rPr sz="2200" spc="-70" dirty="0">
                <a:solidFill>
                  <a:srgbClr val="FF0000"/>
                </a:solidFill>
                <a:latin typeface="Calibri"/>
                <a:cs typeface="Calibri"/>
              </a:rPr>
              <a:t> </a:t>
            </a:r>
            <a:r>
              <a:rPr sz="2200" spc="5" dirty="0">
                <a:solidFill>
                  <a:srgbClr val="FF0000"/>
                </a:solidFill>
                <a:latin typeface="Calibri"/>
                <a:cs typeface="Calibri"/>
              </a:rPr>
              <a:t>of</a:t>
            </a:r>
            <a:r>
              <a:rPr sz="2200" spc="-20" dirty="0">
                <a:solidFill>
                  <a:srgbClr val="FF0000"/>
                </a:solidFill>
                <a:latin typeface="Calibri"/>
                <a:cs typeface="Calibri"/>
              </a:rPr>
              <a:t> </a:t>
            </a:r>
            <a:r>
              <a:rPr sz="2200" spc="5" dirty="0">
                <a:solidFill>
                  <a:srgbClr val="FF0000"/>
                </a:solidFill>
                <a:latin typeface="Calibri"/>
                <a:cs typeface="Calibri"/>
              </a:rPr>
              <a:t>time.</a:t>
            </a:r>
            <a:endParaRPr sz="2200">
              <a:latin typeface="Calibri"/>
              <a:cs typeface="Calibri"/>
            </a:endParaRPr>
          </a:p>
          <a:p>
            <a:pPr>
              <a:lnSpc>
                <a:spcPct val="100000"/>
              </a:lnSpc>
              <a:spcBef>
                <a:spcPts val="60"/>
              </a:spcBef>
              <a:buFont typeface="Arial MT"/>
              <a:buChar char="•"/>
            </a:pPr>
            <a:endParaRPr sz="2550">
              <a:latin typeface="Calibri"/>
              <a:cs typeface="Calibri"/>
            </a:endParaRPr>
          </a:p>
          <a:p>
            <a:pPr marL="356870" indent="-344805">
              <a:lnSpc>
                <a:spcPts val="2510"/>
              </a:lnSpc>
              <a:buFont typeface="Arial MT"/>
              <a:buChar char="•"/>
              <a:tabLst>
                <a:tab pos="356870" algn="l"/>
                <a:tab pos="357505" algn="l"/>
                <a:tab pos="1061085" algn="l"/>
                <a:tab pos="2320290" algn="l"/>
                <a:tab pos="2604135" algn="l"/>
                <a:tab pos="4723130" algn="l"/>
                <a:tab pos="7412355" algn="l"/>
                <a:tab pos="7964170" algn="l"/>
              </a:tabLst>
            </a:pPr>
            <a:r>
              <a:rPr sz="2200" spc="-5" dirty="0">
                <a:latin typeface="Calibri"/>
                <a:cs typeface="Calibri"/>
              </a:rPr>
              <a:t>After	</a:t>
            </a:r>
            <a:r>
              <a:rPr sz="2200" dirty="0">
                <a:latin typeface="Calibri"/>
                <a:cs typeface="Calibri"/>
              </a:rPr>
              <a:t>this</a:t>
            </a:r>
            <a:r>
              <a:rPr sz="2200" spc="495" dirty="0">
                <a:latin typeface="Calibri"/>
                <a:cs typeface="Calibri"/>
              </a:rPr>
              <a:t> </a:t>
            </a:r>
            <a:r>
              <a:rPr sz="2200" spc="-5" dirty="0">
                <a:latin typeface="Calibri"/>
                <a:cs typeface="Calibri"/>
              </a:rPr>
              <a:t>time,	</a:t>
            </a:r>
            <a:r>
              <a:rPr sz="2200" spc="-15" dirty="0">
                <a:latin typeface="Calibri"/>
                <a:cs typeface="Calibri"/>
              </a:rPr>
              <a:t>it	</a:t>
            </a:r>
            <a:r>
              <a:rPr sz="2200" spc="-10" dirty="0">
                <a:latin typeface="Calibri"/>
                <a:cs typeface="Calibri"/>
              </a:rPr>
              <a:t>again</a:t>
            </a:r>
            <a:r>
              <a:rPr sz="2200" spc="480" dirty="0">
                <a:latin typeface="Calibri"/>
                <a:cs typeface="Calibri"/>
              </a:rPr>
              <a:t> </a:t>
            </a:r>
            <a:r>
              <a:rPr sz="2200" spc="-5" dirty="0">
                <a:latin typeface="Calibri"/>
                <a:cs typeface="Calibri"/>
              </a:rPr>
              <a:t>checks</a:t>
            </a:r>
            <a:r>
              <a:rPr sz="2200" spc="495" dirty="0">
                <a:latin typeface="Calibri"/>
                <a:cs typeface="Calibri"/>
              </a:rPr>
              <a:t> </a:t>
            </a:r>
            <a:r>
              <a:rPr sz="2200" dirty="0">
                <a:latin typeface="Calibri"/>
                <a:cs typeface="Calibri"/>
              </a:rPr>
              <a:t>the	</a:t>
            </a:r>
            <a:r>
              <a:rPr sz="2200" spc="-15" dirty="0">
                <a:latin typeface="Calibri"/>
                <a:cs typeface="Calibri"/>
              </a:rPr>
              <a:t>status</a:t>
            </a:r>
            <a:r>
              <a:rPr sz="2200" spc="490" dirty="0">
                <a:latin typeface="Calibri"/>
                <a:cs typeface="Calibri"/>
              </a:rPr>
              <a:t> </a:t>
            </a:r>
            <a:r>
              <a:rPr sz="2200" spc="5" dirty="0">
                <a:latin typeface="Calibri"/>
                <a:cs typeface="Calibri"/>
              </a:rPr>
              <a:t>of</a:t>
            </a:r>
            <a:r>
              <a:rPr sz="2200" spc="490" dirty="0">
                <a:latin typeface="Calibri"/>
                <a:cs typeface="Calibri"/>
              </a:rPr>
              <a:t> </a:t>
            </a:r>
            <a:r>
              <a:rPr sz="2200" dirty="0">
                <a:latin typeface="Calibri"/>
                <a:cs typeface="Calibri"/>
              </a:rPr>
              <a:t>the  </a:t>
            </a:r>
            <a:r>
              <a:rPr sz="2200" spc="-5" dirty="0">
                <a:latin typeface="Calibri"/>
                <a:cs typeface="Calibri"/>
              </a:rPr>
              <a:t>channel	</a:t>
            </a:r>
            <a:r>
              <a:rPr sz="2200" spc="-10" dirty="0">
                <a:latin typeface="Calibri"/>
                <a:cs typeface="Calibri"/>
              </a:rPr>
              <a:t>and	</a:t>
            </a:r>
            <a:r>
              <a:rPr sz="2200" spc="-5" dirty="0">
                <a:latin typeface="Calibri"/>
                <a:cs typeface="Calibri"/>
              </a:rPr>
              <a:t>if</a:t>
            </a:r>
            <a:r>
              <a:rPr sz="2200" spc="409" dirty="0">
                <a:latin typeface="Calibri"/>
                <a:cs typeface="Calibri"/>
              </a:rPr>
              <a:t> </a:t>
            </a:r>
            <a:r>
              <a:rPr sz="2200" dirty="0">
                <a:latin typeface="Calibri"/>
                <a:cs typeface="Calibri"/>
              </a:rPr>
              <a:t>the</a:t>
            </a:r>
            <a:endParaRPr sz="2200">
              <a:latin typeface="Calibri"/>
              <a:cs typeface="Calibri"/>
            </a:endParaRPr>
          </a:p>
          <a:p>
            <a:pPr marL="356870">
              <a:lnSpc>
                <a:spcPts val="2510"/>
              </a:lnSpc>
            </a:pPr>
            <a:r>
              <a:rPr sz="2200" spc="-5" dirty="0">
                <a:latin typeface="Calibri"/>
                <a:cs typeface="Calibri"/>
              </a:rPr>
              <a:t>channel</a:t>
            </a:r>
            <a:r>
              <a:rPr sz="2200" spc="-25" dirty="0">
                <a:latin typeface="Calibri"/>
                <a:cs typeface="Calibri"/>
              </a:rPr>
              <a:t> </a:t>
            </a:r>
            <a:r>
              <a:rPr sz="2200" dirty="0">
                <a:latin typeface="Calibri"/>
                <a:cs typeface="Calibri"/>
              </a:rPr>
              <a:t>is</a:t>
            </a:r>
            <a:r>
              <a:rPr sz="2200" spc="-25" dirty="0">
                <a:latin typeface="Calibri"/>
                <a:cs typeface="Calibri"/>
              </a:rPr>
              <a:t> </a:t>
            </a:r>
            <a:r>
              <a:rPr sz="2200" spc="-5" dirty="0">
                <a:latin typeface="Calibri"/>
                <a:cs typeface="Calibri"/>
              </a:rPr>
              <a:t>free</a:t>
            </a:r>
            <a:r>
              <a:rPr sz="2200" spc="-15" dirty="0">
                <a:latin typeface="Calibri"/>
                <a:cs typeface="Calibri"/>
              </a:rPr>
              <a:t> </a:t>
            </a:r>
            <a:r>
              <a:rPr sz="2200" dirty="0">
                <a:latin typeface="Calibri"/>
                <a:cs typeface="Calibri"/>
              </a:rPr>
              <a:t>it</a:t>
            </a:r>
            <a:r>
              <a:rPr sz="2200" spc="10" dirty="0">
                <a:latin typeface="Calibri"/>
                <a:cs typeface="Calibri"/>
              </a:rPr>
              <a:t> </a:t>
            </a:r>
            <a:r>
              <a:rPr sz="2200" dirty="0">
                <a:latin typeface="Calibri"/>
                <a:cs typeface="Calibri"/>
              </a:rPr>
              <a:t>will</a:t>
            </a:r>
            <a:r>
              <a:rPr sz="2200" spc="-30" dirty="0">
                <a:latin typeface="Calibri"/>
                <a:cs typeface="Calibri"/>
              </a:rPr>
              <a:t> </a:t>
            </a:r>
            <a:r>
              <a:rPr sz="2200" spc="-5" dirty="0">
                <a:latin typeface="Calibri"/>
                <a:cs typeface="Calibri"/>
              </a:rPr>
              <a:t>transmit.</a:t>
            </a:r>
            <a:endParaRPr sz="2200">
              <a:latin typeface="Calibri"/>
              <a:cs typeface="Calibri"/>
            </a:endParaRPr>
          </a:p>
          <a:p>
            <a:pPr>
              <a:lnSpc>
                <a:spcPct val="100000"/>
              </a:lnSpc>
              <a:spcBef>
                <a:spcPts val="55"/>
              </a:spcBef>
            </a:pPr>
            <a:endParaRPr sz="2550">
              <a:latin typeface="Calibri"/>
              <a:cs typeface="Calibri"/>
            </a:endParaRPr>
          </a:p>
          <a:p>
            <a:pPr marL="356870" indent="-344805">
              <a:lnSpc>
                <a:spcPct val="100000"/>
              </a:lnSpc>
              <a:spcBef>
                <a:spcPts val="5"/>
              </a:spcBef>
              <a:buFont typeface="Arial MT"/>
              <a:buChar char="•"/>
              <a:tabLst>
                <a:tab pos="356870" algn="l"/>
                <a:tab pos="357505" algn="l"/>
              </a:tabLst>
            </a:pPr>
            <a:r>
              <a:rPr sz="2200" dirty="0">
                <a:latin typeface="Calibri"/>
                <a:cs typeface="Calibri"/>
              </a:rPr>
              <a:t>A </a:t>
            </a:r>
            <a:r>
              <a:rPr sz="2200" spc="-10" dirty="0">
                <a:latin typeface="Calibri"/>
                <a:cs typeface="Calibri"/>
              </a:rPr>
              <a:t>station</a:t>
            </a:r>
            <a:r>
              <a:rPr sz="2200" spc="-45" dirty="0">
                <a:latin typeface="Calibri"/>
                <a:cs typeface="Calibri"/>
              </a:rPr>
              <a:t> </a:t>
            </a:r>
            <a:r>
              <a:rPr sz="2200" spc="-10" dirty="0">
                <a:latin typeface="Calibri"/>
                <a:cs typeface="Calibri"/>
              </a:rPr>
              <a:t>that </a:t>
            </a:r>
            <a:r>
              <a:rPr sz="2200" dirty="0">
                <a:latin typeface="Calibri"/>
                <a:cs typeface="Calibri"/>
              </a:rPr>
              <a:t>has</a:t>
            </a:r>
            <a:r>
              <a:rPr sz="2200" spc="10" dirty="0">
                <a:latin typeface="Calibri"/>
                <a:cs typeface="Calibri"/>
              </a:rPr>
              <a:t> </a:t>
            </a:r>
            <a:r>
              <a:rPr sz="2200" dirty="0">
                <a:latin typeface="Calibri"/>
                <a:cs typeface="Calibri"/>
              </a:rPr>
              <a:t>a</a:t>
            </a:r>
            <a:r>
              <a:rPr sz="2200" spc="-15" dirty="0">
                <a:latin typeface="Calibri"/>
                <a:cs typeface="Calibri"/>
              </a:rPr>
              <a:t> </a:t>
            </a:r>
            <a:r>
              <a:rPr sz="2200" spc="-10" dirty="0">
                <a:latin typeface="Calibri"/>
                <a:cs typeface="Calibri"/>
              </a:rPr>
              <a:t>frame</a:t>
            </a:r>
            <a:r>
              <a:rPr sz="2200" spc="-5" dirty="0">
                <a:latin typeface="Calibri"/>
                <a:cs typeface="Calibri"/>
              </a:rPr>
              <a:t> </a:t>
            </a:r>
            <a:r>
              <a:rPr sz="2200" spc="-10" dirty="0">
                <a:latin typeface="Calibri"/>
                <a:cs typeface="Calibri"/>
              </a:rPr>
              <a:t>to</a:t>
            </a:r>
            <a:r>
              <a:rPr sz="2200" spc="-5" dirty="0">
                <a:latin typeface="Calibri"/>
                <a:cs typeface="Calibri"/>
              </a:rPr>
              <a:t> </a:t>
            </a:r>
            <a:r>
              <a:rPr sz="2200" dirty="0">
                <a:latin typeface="Calibri"/>
                <a:cs typeface="Calibri"/>
              </a:rPr>
              <a:t>send</a:t>
            </a:r>
            <a:r>
              <a:rPr sz="2200" spc="5" dirty="0">
                <a:latin typeface="Calibri"/>
                <a:cs typeface="Calibri"/>
              </a:rPr>
              <a:t> </a:t>
            </a:r>
            <a:r>
              <a:rPr sz="2200" spc="-5" dirty="0">
                <a:latin typeface="Calibri"/>
                <a:cs typeface="Calibri"/>
              </a:rPr>
              <a:t>senses</a:t>
            </a:r>
            <a:r>
              <a:rPr sz="2200" spc="-10"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channel.</a:t>
            </a:r>
            <a:endParaRPr sz="2200">
              <a:latin typeface="Calibri"/>
              <a:cs typeface="Calibri"/>
            </a:endParaRPr>
          </a:p>
          <a:p>
            <a:pPr>
              <a:lnSpc>
                <a:spcPct val="100000"/>
              </a:lnSpc>
              <a:spcBef>
                <a:spcPts val="55"/>
              </a:spcBef>
              <a:buFont typeface="Arial MT"/>
              <a:buChar char="•"/>
            </a:pPr>
            <a:endParaRPr sz="2550">
              <a:latin typeface="Calibri"/>
              <a:cs typeface="Calibri"/>
            </a:endParaRPr>
          </a:p>
          <a:p>
            <a:pPr marL="356870" indent="-344805">
              <a:lnSpc>
                <a:spcPct val="100000"/>
              </a:lnSpc>
              <a:buFont typeface="Arial MT"/>
              <a:buChar char="•"/>
              <a:tabLst>
                <a:tab pos="356870" algn="l"/>
                <a:tab pos="357505" algn="l"/>
              </a:tabLst>
            </a:pPr>
            <a:r>
              <a:rPr sz="2200" spc="-5" dirty="0">
                <a:latin typeface="Calibri"/>
                <a:cs typeface="Calibri"/>
              </a:rPr>
              <a:t>If</a:t>
            </a:r>
            <a:r>
              <a:rPr sz="2200" spc="5" dirty="0">
                <a:latin typeface="Calibri"/>
                <a:cs typeface="Calibri"/>
              </a:rPr>
              <a:t> </a:t>
            </a:r>
            <a:r>
              <a:rPr sz="2200" dirty="0">
                <a:latin typeface="Calibri"/>
                <a:cs typeface="Calibri"/>
              </a:rPr>
              <a:t>the</a:t>
            </a:r>
            <a:r>
              <a:rPr sz="2200" spc="-15" dirty="0">
                <a:latin typeface="Calibri"/>
                <a:cs typeface="Calibri"/>
              </a:rPr>
              <a:t> </a:t>
            </a:r>
            <a:r>
              <a:rPr sz="2200" spc="-5" dirty="0">
                <a:latin typeface="Calibri"/>
                <a:cs typeface="Calibri"/>
              </a:rPr>
              <a:t>channel</a:t>
            </a:r>
            <a:r>
              <a:rPr sz="2200" spc="-20" dirty="0">
                <a:latin typeface="Calibri"/>
                <a:cs typeface="Calibri"/>
              </a:rPr>
              <a:t> </a:t>
            </a:r>
            <a:r>
              <a:rPr sz="2200" dirty="0">
                <a:latin typeface="Calibri"/>
                <a:cs typeface="Calibri"/>
              </a:rPr>
              <a:t>is</a:t>
            </a:r>
            <a:r>
              <a:rPr sz="2200" spc="-15" dirty="0">
                <a:latin typeface="Calibri"/>
                <a:cs typeface="Calibri"/>
              </a:rPr>
              <a:t> </a:t>
            </a:r>
            <a:r>
              <a:rPr sz="2200" dirty="0">
                <a:latin typeface="Calibri"/>
                <a:cs typeface="Calibri"/>
              </a:rPr>
              <a:t>idle,</a:t>
            </a:r>
            <a:r>
              <a:rPr sz="2200" spc="10" dirty="0">
                <a:latin typeface="Calibri"/>
                <a:cs typeface="Calibri"/>
              </a:rPr>
              <a:t> </a:t>
            </a:r>
            <a:r>
              <a:rPr sz="2200" spc="-5" dirty="0">
                <a:latin typeface="Calibri"/>
                <a:cs typeface="Calibri"/>
              </a:rPr>
              <a:t>it</a:t>
            </a:r>
            <a:r>
              <a:rPr sz="2200" spc="-15" dirty="0">
                <a:latin typeface="Calibri"/>
                <a:cs typeface="Calibri"/>
              </a:rPr>
              <a:t> </a:t>
            </a:r>
            <a:r>
              <a:rPr sz="2200" spc="-5" dirty="0">
                <a:latin typeface="Calibri"/>
                <a:cs typeface="Calibri"/>
              </a:rPr>
              <a:t>sends</a:t>
            </a:r>
            <a:r>
              <a:rPr sz="2200" spc="-15" dirty="0">
                <a:latin typeface="Calibri"/>
                <a:cs typeface="Calibri"/>
              </a:rPr>
              <a:t> immediately.</a:t>
            </a:r>
            <a:endParaRPr sz="2200">
              <a:latin typeface="Calibri"/>
              <a:cs typeface="Calibri"/>
            </a:endParaRPr>
          </a:p>
          <a:p>
            <a:pPr>
              <a:lnSpc>
                <a:spcPct val="100000"/>
              </a:lnSpc>
              <a:spcBef>
                <a:spcPts val="55"/>
              </a:spcBef>
              <a:buFont typeface="Arial MT"/>
              <a:buChar char="•"/>
            </a:pPr>
            <a:endParaRPr sz="2550">
              <a:latin typeface="Calibri"/>
              <a:cs typeface="Calibri"/>
            </a:endParaRPr>
          </a:p>
          <a:p>
            <a:pPr marL="421005" indent="-408940">
              <a:lnSpc>
                <a:spcPts val="2510"/>
              </a:lnSpc>
              <a:spcBef>
                <a:spcPts val="5"/>
              </a:spcBef>
              <a:buFont typeface="Arial MT"/>
              <a:buChar char="•"/>
              <a:tabLst>
                <a:tab pos="421005" algn="l"/>
                <a:tab pos="421640" algn="l"/>
              </a:tabLst>
            </a:pPr>
            <a:r>
              <a:rPr sz="2200" spc="-5" dirty="0">
                <a:latin typeface="Calibri"/>
                <a:cs typeface="Calibri"/>
              </a:rPr>
              <a:t>If</a:t>
            </a:r>
            <a:r>
              <a:rPr sz="2200" spc="5" dirty="0">
                <a:latin typeface="Calibri"/>
                <a:cs typeface="Calibri"/>
              </a:rPr>
              <a:t> </a:t>
            </a:r>
            <a:r>
              <a:rPr sz="2200" dirty="0">
                <a:latin typeface="Calibri"/>
                <a:cs typeface="Calibri"/>
              </a:rPr>
              <a:t>the</a:t>
            </a:r>
            <a:r>
              <a:rPr sz="2200" spc="10" dirty="0">
                <a:latin typeface="Calibri"/>
                <a:cs typeface="Calibri"/>
              </a:rPr>
              <a:t> </a:t>
            </a:r>
            <a:r>
              <a:rPr sz="2200" spc="-5" dirty="0">
                <a:latin typeface="Calibri"/>
                <a:cs typeface="Calibri"/>
              </a:rPr>
              <a:t>channel</a:t>
            </a:r>
            <a:r>
              <a:rPr sz="2200" spc="5" dirty="0">
                <a:latin typeface="Calibri"/>
                <a:cs typeface="Calibri"/>
              </a:rPr>
              <a:t> </a:t>
            </a:r>
            <a:r>
              <a:rPr sz="2200" dirty="0">
                <a:latin typeface="Calibri"/>
                <a:cs typeface="Calibri"/>
              </a:rPr>
              <a:t>is</a:t>
            </a:r>
            <a:r>
              <a:rPr sz="2200" spc="10" dirty="0">
                <a:latin typeface="Calibri"/>
                <a:cs typeface="Calibri"/>
              </a:rPr>
              <a:t> </a:t>
            </a:r>
            <a:r>
              <a:rPr sz="2200" spc="-45" dirty="0">
                <a:latin typeface="Calibri"/>
                <a:cs typeface="Calibri"/>
              </a:rPr>
              <a:t>busy,</a:t>
            </a:r>
            <a:r>
              <a:rPr sz="2200" dirty="0">
                <a:latin typeface="Calibri"/>
                <a:cs typeface="Calibri"/>
              </a:rPr>
              <a:t> </a:t>
            </a:r>
            <a:r>
              <a:rPr sz="2200" spc="-5" dirty="0">
                <a:latin typeface="Calibri"/>
                <a:cs typeface="Calibri"/>
              </a:rPr>
              <a:t>it</a:t>
            </a:r>
            <a:r>
              <a:rPr sz="2200" spc="-15" dirty="0">
                <a:latin typeface="Calibri"/>
                <a:cs typeface="Calibri"/>
              </a:rPr>
              <a:t> </a:t>
            </a:r>
            <a:r>
              <a:rPr sz="2200" spc="-10" dirty="0">
                <a:latin typeface="Calibri"/>
                <a:cs typeface="Calibri"/>
              </a:rPr>
              <a:t>waits</a:t>
            </a:r>
            <a:r>
              <a:rPr sz="2200" spc="5" dirty="0">
                <a:latin typeface="Calibri"/>
                <a:cs typeface="Calibri"/>
              </a:rPr>
              <a:t> </a:t>
            </a:r>
            <a:r>
              <a:rPr sz="2200" dirty="0">
                <a:latin typeface="Calibri"/>
                <a:cs typeface="Calibri"/>
              </a:rPr>
              <a:t>a</a:t>
            </a:r>
            <a:r>
              <a:rPr sz="2200" spc="10" dirty="0">
                <a:latin typeface="Calibri"/>
                <a:cs typeface="Calibri"/>
              </a:rPr>
              <a:t> </a:t>
            </a:r>
            <a:r>
              <a:rPr sz="2200" spc="-10" dirty="0">
                <a:latin typeface="Calibri"/>
                <a:cs typeface="Calibri"/>
              </a:rPr>
              <a:t>random</a:t>
            </a:r>
            <a:r>
              <a:rPr sz="2200" spc="10" dirty="0">
                <a:latin typeface="Calibri"/>
                <a:cs typeface="Calibri"/>
              </a:rPr>
              <a:t> </a:t>
            </a:r>
            <a:r>
              <a:rPr sz="2200" spc="-10" dirty="0">
                <a:latin typeface="Calibri"/>
                <a:cs typeface="Calibri"/>
              </a:rPr>
              <a:t>amount</a:t>
            </a:r>
            <a:r>
              <a:rPr sz="2200" spc="5" dirty="0">
                <a:latin typeface="Calibri"/>
                <a:cs typeface="Calibri"/>
              </a:rPr>
              <a:t> of</a:t>
            </a:r>
            <a:r>
              <a:rPr sz="2200" dirty="0">
                <a:latin typeface="Calibri"/>
                <a:cs typeface="Calibri"/>
              </a:rPr>
              <a:t> </a:t>
            </a:r>
            <a:r>
              <a:rPr sz="2200" spc="-5" dirty="0">
                <a:latin typeface="Calibri"/>
                <a:cs typeface="Calibri"/>
              </a:rPr>
              <a:t>time</a:t>
            </a:r>
            <a:r>
              <a:rPr sz="2200" spc="15" dirty="0">
                <a:latin typeface="Calibri"/>
                <a:cs typeface="Calibri"/>
              </a:rPr>
              <a:t> </a:t>
            </a:r>
            <a:r>
              <a:rPr sz="2200" dirty="0">
                <a:latin typeface="Calibri"/>
                <a:cs typeface="Calibri"/>
              </a:rPr>
              <a:t>and then </a:t>
            </a:r>
            <a:r>
              <a:rPr sz="2200" spc="-5" dirty="0">
                <a:latin typeface="Calibri"/>
                <a:cs typeface="Calibri"/>
              </a:rPr>
              <a:t>senses</a:t>
            </a:r>
            <a:endParaRPr sz="2200">
              <a:latin typeface="Calibri"/>
              <a:cs typeface="Calibri"/>
            </a:endParaRPr>
          </a:p>
          <a:p>
            <a:pPr marL="356870">
              <a:lnSpc>
                <a:spcPts val="2510"/>
              </a:lnSpc>
            </a:pPr>
            <a:r>
              <a:rPr sz="2200" dirty="0">
                <a:latin typeface="Calibri"/>
                <a:cs typeface="Calibri"/>
              </a:rPr>
              <a:t>the</a:t>
            </a:r>
            <a:r>
              <a:rPr sz="2200" spc="-35" dirty="0">
                <a:latin typeface="Calibri"/>
                <a:cs typeface="Calibri"/>
              </a:rPr>
              <a:t> </a:t>
            </a:r>
            <a:r>
              <a:rPr sz="2200" spc="-5" dirty="0">
                <a:latin typeface="Calibri"/>
                <a:cs typeface="Calibri"/>
              </a:rPr>
              <a:t>channel</a:t>
            </a:r>
            <a:r>
              <a:rPr sz="2200" spc="-35" dirty="0">
                <a:latin typeface="Calibri"/>
                <a:cs typeface="Calibri"/>
              </a:rPr>
              <a:t> </a:t>
            </a:r>
            <a:r>
              <a:rPr sz="2200" spc="-10" dirty="0">
                <a:latin typeface="Calibri"/>
                <a:cs typeface="Calibri"/>
              </a:rPr>
              <a:t>again.</a:t>
            </a:r>
            <a:endParaRPr sz="2200">
              <a:latin typeface="Calibri"/>
              <a:cs typeface="Calibri"/>
            </a:endParaRPr>
          </a:p>
          <a:p>
            <a:pPr>
              <a:lnSpc>
                <a:spcPct val="100000"/>
              </a:lnSpc>
              <a:spcBef>
                <a:spcPts val="15"/>
              </a:spcBef>
            </a:pPr>
            <a:endParaRPr sz="2800">
              <a:latin typeface="Calibri"/>
              <a:cs typeface="Calibri"/>
            </a:endParaRPr>
          </a:p>
          <a:p>
            <a:pPr marL="356870" marR="5080" indent="-344805" algn="just">
              <a:lnSpc>
                <a:spcPct val="90000"/>
              </a:lnSpc>
              <a:buFont typeface="Arial MT"/>
              <a:buChar char="•"/>
              <a:tabLst>
                <a:tab pos="357505" algn="l"/>
              </a:tabLst>
            </a:pPr>
            <a:r>
              <a:rPr sz="2200" dirty="0">
                <a:latin typeface="Calibri"/>
                <a:cs typeface="Calibri"/>
              </a:rPr>
              <a:t>In</a:t>
            </a:r>
            <a:r>
              <a:rPr sz="2200" spc="5" dirty="0">
                <a:latin typeface="Calibri"/>
                <a:cs typeface="Calibri"/>
              </a:rPr>
              <a:t> </a:t>
            </a:r>
            <a:r>
              <a:rPr sz="2200" spc="-10" dirty="0">
                <a:latin typeface="Calibri"/>
                <a:cs typeface="Calibri"/>
              </a:rPr>
              <a:t>non-persistent</a:t>
            </a:r>
            <a:r>
              <a:rPr sz="2200" spc="-5" dirty="0">
                <a:latin typeface="Calibri"/>
                <a:cs typeface="Calibri"/>
              </a:rPr>
              <a:t> </a:t>
            </a:r>
            <a:r>
              <a:rPr sz="2200" dirty="0">
                <a:latin typeface="Calibri"/>
                <a:cs typeface="Calibri"/>
              </a:rPr>
              <a:t>CSMA</a:t>
            </a:r>
            <a:r>
              <a:rPr sz="2200" spc="5" dirty="0">
                <a:latin typeface="Calibri"/>
                <a:cs typeface="Calibri"/>
              </a:rPr>
              <a:t> </a:t>
            </a:r>
            <a:r>
              <a:rPr sz="2200" spc="-10" dirty="0">
                <a:latin typeface="Calibri"/>
                <a:cs typeface="Calibri"/>
              </a:rPr>
              <a:t>the</a:t>
            </a:r>
            <a:r>
              <a:rPr sz="2200" spc="-5" dirty="0">
                <a:latin typeface="Calibri"/>
                <a:cs typeface="Calibri"/>
              </a:rPr>
              <a:t> </a:t>
            </a:r>
            <a:r>
              <a:rPr sz="2200" spc="-10" dirty="0">
                <a:latin typeface="Calibri"/>
                <a:cs typeface="Calibri"/>
              </a:rPr>
              <a:t>station</a:t>
            </a:r>
            <a:r>
              <a:rPr sz="2200" spc="-5" dirty="0">
                <a:latin typeface="Calibri"/>
                <a:cs typeface="Calibri"/>
              </a:rPr>
              <a:t> does</a:t>
            </a:r>
            <a:r>
              <a:rPr sz="2200" dirty="0">
                <a:latin typeface="Calibri"/>
                <a:cs typeface="Calibri"/>
              </a:rPr>
              <a:t> </a:t>
            </a:r>
            <a:r>
              <a:rPr sz="2200" spc="-5" dirty="0">
                <a:latin typeface="Calibri"/>
                <a:cs typeface="Calibri"/>
              </a:rPr>
              <a:t>not</a:t>
            </a:r>
            <a:r>
              <a:rPr sz="2200" dirty="0">
                <a:latin typeface="Calibri"/>
                <a:cs typeface="Calibri"/>
              </a:rPr>
              <a:t> </a:t>
            </a:r>
            <a:r>
              <a:rPr sz="2200" spc="-10" dirty="0">
                <a:latin typeface="Calibri"/>
                <a:cs typeface="Calibri"/>
              </a:rPr>
              <a:t>continuously</a:t>
            </a:r>
            <a:r>
              <a:rPr sz="2200" spc="-5" dirty="0">
                <a:latin typeface="Calibri"/>
                <a:cs typeface="Calibri"/>
              </a:rPr>
              <a:t> sense</a:t>
            </a:r>
            <a:r>
              <a:rPr sz="2200" dirty="0">
                <a:latin typeface="Calibri"/>
                <a:cs typeface="Calibri"/>
              </a:rPr>
              <a:t> the </a:t>
            </a:r>
            <a:r>
              <a:rPr sz="2200" spc="-484" dirty="0">
                <a:latin typeface="Calibri"/>
                <a:cs typeface="Calibri"/>
              </a:rPr>
              <a:t> </a:t>
            </a:r>
            <a:r>
              <a:rPr sz="2200" spc="-5" dirty="0">
                <a:latin typeface="Calibri"/>
                <a:cs typeface="Calibri"/>
              </a:rPr>
              <a:t>channel</a:t>
            </a:r>
            <a:r>
              <a:rPr sz="2200" dirty="0">
                <a:latin typeface="Calibri"/>
                <a:cs typeface="Calibri"/>
              </a:rPr>
              <a:t> </a:t>
            </a:r>
            <a:r>
              <a:rPr sz="2200" spc="-15" dirty="0">
                <a:latin typeface="Calibri"/>
                <a:cs typeface="Calibri"/>
              </a:rPr>
              <a:t>for</a:t>
            </a:r>
            <a:r>
              <a:rPr sz="2200" spc="-10" dirty="0">
                <a:latin typeface="Calibri"/>
                <a:cs typeface="Calibri"/>
              </a:rPr>
              <a:t> </a:t>
            </a:r>
            <a:r>
              <a:rPr sz="2200" dirty="0">
                <a:latin typeface="Calibri"/>
                <a:cs typeface="Calibri"/>
              </a:rPr>
              <a:t>the</a:t>
            </a:r>
            <a:r>
              <a:rPr sz="2200" spc="5" dirty="0">
                <a:latin typeface="Calibri"/>
                <a:cs typeface="Calibri"/>
              </a:rPr>
              <a:t> </a:t>
            </a:r>
            <a:r>
              <a:rPr sz="2200" spc="-5" dirty="0">
                <a:latin typeface="Calibri"/>
                <a:cs typeface="Calibri"/>
              </a:rPr>
              <a:t>purpose</a:t>
            </a:r>
            <a:r>
              <a:rPr sz="2200" dirty="0">
                <a:latin typeface="Calibri"/>
                <a:cs typeface="Calibri"/>
              </a:rPr>
              <a:t> </a:t>
            </a:r>
            <a:r>
              <a:rPr sz="2200" spc="5" dirty="0">
                <a:latin typeface="Calibri"/>
                <a:cs typeface="Calibri"/>
              </a:rPr>
              <a:t>of</a:t>
            </a:r>
            <a:r>
              <a:rPr sz="2200" spc="10" dirty="0">
                <a:latin typeface="Calibri"/>
                <a:cs typeface="Calibri"/>
              </a:rPr>
              <a:t> </a:t>
            </a:r>
            <a:r>
              <a:rPr sz="2200" spc="-10" dirty="0">
                <a:latin typeface="Calibri"/>
                <a:cs typeface="Calibri"/>
              </a:rPr>
              <a:t>capturing</a:t>
            </a:r>
            <a:r>
              <a:rPr sz="2200" spc="-5" dirty="0">
                <a:latin typeface="Calibri"/>
                <a:cs typeface="Calibri"/>
              </a:rPr>
              <a:t> it</a:t>
            </a:r>
            <a:r>
              <a:rPr sz="2200" dirty="0">
                <a:latin typeface="Calibri"/>
                <a:cs typeface="Calibri"/>
              </a:rPr>
              <a:t> when</a:t>
            </a:r>
            <a:r>
              <a:rPr sz="2200" spc="5" dirty="0">
                <a:latin typeface="Calibri"/>
                <a:cs typeface="Calibri"/>
              </a:rPr>
              <a:t> </a:t>
            </a:r>
            <a:r>
              <a:rPr sz="2200" spc="-15" dirty="0">
                <a:latin typeface="Calibri"/>
                <a:cs typeface="Calibri"/>
              </a:rPr>
              <a:t>it</a:t>
            </a:r>
            <a:r>
              <a:rPr sz="2200" spc="-10" dirty="0">
                <a:latin typeface="Calibri"/>
                <a:cs typeface="Calibri"/>
              </a:rPr>
              <a:t> detects</a:t>
            </a:r>
            <a:r>
              <a:rPr sz="2200" spc="-5" dirty="0">
                <a:latin typeface="Calibri"/>
                <a:cs typeface="Calibri"/>
              </a:rPr>
              <a:t> </a:t>
            </a:r>
            <a:r>
              <a:rPr sz="2200" spc="-10" dirty="0">
                <a:latin typeface="Calibri"/>
                <a:cs typeface="Calibri"/>
              </a:rPr>
              <a:t>the</a:t>
            </a:r>
            <a:r>
              <a:rPr sz="2200" spc="-5" dirty="0">
                <a:latin typeface="Calibri"/>
                <a:cs typeface="Calibri"/>
              </a:rPr>
              <a:t> </a:t>
            </a:r>
            <a:r>
              <a:rPr sz="2200" dirty="0">
                <a:latin typeface="Calibri"/>
                <a:cs typeface="Calibri"/>
              </a:rPr>
              <a:t>end</a:t>
            </a:r>
            <a:r>
              <a:rPr sz="2200" spc="5" dirty="0">
                <a:latin typeface="Calibri"/>
                <a:cs typeface="Calibri"/>
              </a:rPr>
              <a:t> </a:t>
            </a:r>
            <a:r>
              <a:rPr sz="2200" spc="10" dirty="0">
                <a:latin typeface="Calibri"/>
                <a:cs typeface="Calibri"/>
              </a:rPr>
              <a:t>of </a:t>
            </a:r>
            <a:r>
              <a:rPr sz="2200" spc="15" dirty="0">
                <a:latin typeface="Calibri"/>
                <a:cs typeface="Calibri"/>
              </a:rPr>
              <a:t> </a:t>
            </a:r>
            <a:r>
              <a:rPr sz="2200" spc="-5" dirty="0">
                <a:latin typeface="Calibri"/>
                <a:cs typeface="Calibri"/>
              </a:rPr>
              <a:t>previous</a:t>
            </a:r>
            <a:r>
              <a:rPr sz="2200" spc="-70" dirty="0">
                <a:latin typeface="Calibri"/>
                <a:cs typeface="Calibri"/>
              </a:rPr>
              <a:t> </a:t>
            </a:r>
            <a:r>
              <a:rPr sz="2200" spc="-5" dirty="0">
                <a:latin typeface="Calibri"/>
                <a:cs typeface="Calibri"/>
              </a:rPr>
              <a:t>transmission.</a:t>
            </a:r>
            <a:endParaRPr sz="2200">
              <a:latin typeface="Calibri"/>
              <a:cs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0758" y="80848"/>
            <a:ext cx="3627754" cy="512445"/>
          </a:xfrm>
          <a:prstGeom prst="rect">
            <a:avLst/>
          </a:prstGeom>
        </p:spPr>
        <p:txBody>
          <a:bodyPr vert="horz" wrap="square" lIns="0" tIns="12065" rIns="0" bIns="0" rtlCol="0">
            <a:spAutoFit/>
          </a:bodyPr>
          <a:lstStyle/>
          <a:p>
            <a:pPr marL="12700">
              <a:lnSpc>
                <a:spcPct val="100000"/>
              </a:lnSpc>
              <a:spcBef>
                <a:spcPts val="95"/>
              </a:spcBef>
            </a:pPr>
            <a:r>
              <a:rPr spc="-20" dirty="0"/>
              <a:t>Non-persistent</a:t>
            </a:r>
            <a:r>
              <a:rPr spc="5" dirty="0"/>
              <a:t> </a:t>
            </a:r>
            <a:r>
              <a:rPr spc="-10" dirty="0"/>
              <a:t>CSMA</a:t>
            </a:r>
          </a:p>
        </p:txBody>
      </p:sp>
      <p:sp>
        <p:nvSpPr>
          <p:cNvPr id="3" name="object 3"/>
          <p:cNvSpPr txBox="1"/>
          <p:nvPr/>
        </p:nvSpPr>
        <p:spPr>
          <a:xfrm>
            <a:off x="536244" y="839112"/>
            <a:ext cx="8076565" cy="4862830"/>
          </a:xfrm>
          <a:prstGeom prst="rect">
            <a:avLst/>
          </a:prstGeom>
        </p:spPr>
        <p:txBody>
          <a:bodyPr vert="horz" wrap="square" lIns="0" tIns="52705" rIns="0" bIns="0" rtlCol="0">
            <a:spAutoFit/>
          </a:bodyPr>
          <a:lstStyle/>
          <a:p>
            <a:pPr marL="12700">
              <a:lnSpc>
                <a:spcPct val="100000"/>
              </a:lnSpc>
              <a:spcBef>
                <a:spcPts val="415"/>
              </a:spcBef>
            </a:pPr>
            <a:r>
              <a:rPr sz="2600" b="1" spc="-25" dirty="0">
                <a:latin typeface="Calibri"/>
                <a:cs typeface="Calibri"/>
              </a:rPr>
              <a:t>Advantage</a:t>
            </a:r>
            <a:r>
              <a:rPr sz="2600" b="1" spc="75" dirty="0">
                <a:latin typeface="Calibri"/>
                <a:cs typeface="Calibri"/>
              </a:rPr>
              <a:t> </a:t>
            </a:r>
            <a:r>
              <a:rPr sz="2600" b="1" spc="-5" dirty="0">
                <a:latin typeface="Calibri"/>
                <a:cs typeface="Calibri"/>
              </a:rPr>
              <a:t>of</a:t>
            </a:r>
            <a:r>
              <a:rPr sz="2600" b="1" spc="-10" dirty="0">
                <a:latin typeface="Calibri"/>
                <a:cs typeface="Calibri"/>
              </a:rPr>
              <a:t> </a:t>
            </a:r>
            <a:r>
              <a:rPr sz="2600" b="1" spc="-15" dirty="0">
                <a:latin typeface="Calibri"/>
                <a:cs typeface="Calibri"/>
              </a:rPr>
              <a:t>non-persistent</a:t>
            </a:r>
            <a:endParaRPr sz="2600">
              <a:latin typeface="Calibri"/>
              <a:cs typeface="Calibri"/>
            </a:endParaRPr>
          </a:p>
          <a:p>
            <a:pPr marL="356870" marR="5715" indent="-344805">
              <a:lnSpc>
                <a:spcPts val="2810"/>
              </a:lnSpc>
              <a:spcBef>
                <a:spcPts val="670"/>
              </a:spcBef>
              <a:buFont typeface="Arial MT"/>
              <a:buChar char="•"/>
              <a:tabLst>
                <a:tab pos="356870" algn="l"/>
                <a:tab pos="357505" algn="l"/>
                <a:tab pos="685800" algn="l"/>
                <a:tab pos="1881505" algn="l"/>
                <a:tab pos="2466340" algn="l"/>
                <a:tab pos="3549015" algn="l"/>
                <a:tab pos="3960495" algn="l"/>
                <a:tab pos="5189855" algn="l"/>
                <a:tab pos="6427470" algn="l"/>
                <a:tab pos="7012940" algn="l"/>
              </a:tabLst>
            </a:pPr>
            <a:r>
              <a:rPr sz="2600" spc="-15" dirty="0">
                <a:latin typeface="Calibri"/>
                <a:cs typeface="Calibri"/>
              </a:rPr>
              <a:t>I</a:t>
            </a:r>
            <a:r>
              <a:rPr sz="2600" spc="-5" dirty="0">
                <a:latin typeface="Calibri"/>
                <a:cs typeface="Calibri"/>
              </a:rPr>
              <a:t>t</a:t>
            </a:r>
            <a:r>
              <a:rPr sz="2600" dirty="0">
                <a:latin typeface="Calibri"/>
                <a:cs typeface="Calibri"/>
              </a:rPr>
              <a:t>	</a:t>
            </a:r>
            <a:r>
              <a:rPr sz="2600" spc="-20" dirty="0">
                <a:solidFill>
                  <a:srgbClr val="FF0000"/>
                </a:solidFill>
                <a:latin typeface="Calibri"/>
                <a:cs typeface="Calibri"/>
              </a:rPr>
              <a:t>r</a:t>
            </a:r>
            <a:r>
              <a:rPr sz="2600" spc="-5" dirty="0">
                <a:solidFill>
                  <a:srgbClr val="FF0000"/>
                </a:solidFill>
                <a:latin typeface="Calibri"/>
                <a:cs typeface="Calibri"/>
              </a:rPr>
              <a:t>e</a:t>
            </a:r>
            <a:r>
              <a:rPr sz="2600" spc="10" dirty="0">
                <a:solidFill>
                  <a:srgbClr val="FF0000"/>
                </a:solidFill>
                <a:latin typeface="Calibri"/>
                <a:cs typeface="Calibri"/>
              </a:rPr>
              <a:t>d</a:t>
            </a:r>
            <a:r>
              <a:rPr sz="2600" dirty="0">
                <a:solidFill>
                  <a:srgbClr val="FF0000"/>
                </a:solidFill>
                <a:latin typeface="Calibri"/>
                <a:cs typeface="Calibri"/>
              </a:rPr>
              <a:t>uc</a:t>
            </a:r>
            <a:r>
              <a:rPr sz="2600" spc="-5" dirty="0">
                <a:solidFill>
                  <a:srgbClr val="FF0000"/>
                </a:solidFill>
                <a:latin typeface="Calibri"/>
                <a:cs typeface="Calibri"/>
              </a:rPr>
              <a:t>es</a:t>
            </a:r>
            <a:r>
              <a:rPr sz="2600" dirty="0">
                <a:solidFill>
                  <a:srgbClr val="FF0000"/>
                </a:solidFill>
                <a:latin typeface="Calibri"/>
                <a:cs typeface="Calibri"/>
              </a:rPr>
              <a:t>	</a:t>
            </a:r>
            <a:r>
              <a:rPr sz="2600" spc="-5" dirty="0">
                <a:solidFill>
                  <a:srgbClr val="FF0000"/>
                </a:solidFill>
                <a:latin typeface="Calibri"/>
                <a:cs typeface="Calibri"/>
              </a:rPr>
              <a:t>the</a:t>
            </a:r>
            <a:r>
              <a:rPr sz="2600" dirty="0">
                <a:solidFill>
                  <a:srgbClr val="FF0000"/>
                </a:solidFill>
                <a:latin typeface="Calibri"/>
                <a:cs typeface="Calibri"/>
              </a:rPr>
              <a:t>	</a:t>
            </a:r>
            <a:r>
              <a:rPr sz="2600" spc="-20" dirty="0">
                <a:solidFill>
                  <a:srgbClr val="FF0000"/>
                </a:solidFill>
                <a:latin typeface="Calibri"/>
                <a:cs typeface="Calibri"/>
              </a:rPr>
              <a:t>c</a:t>
            </a:r>
            <a:r>
              <a:rPr sz="2600" dirty="0">
                <a:solidFill>
                  <a:srgbClr val="FF0000"/>
                </a:solidFill>
                <a:latin typeface="Calibri"/>
                <a:cs typeface="Calibri"/>
              </a:rPr>
              <a:t>hanc</a:t>
            </a:r>
            <a:r>
              <a:rPr sz="2600" spc="-5" dirty="0">
                <a:solidFill>
                  <a:srgbClr val="FF0000"/>
                </a:solidFill>
                <a:latin typeface="Calibri"/>
                <a:cs typeface="Calibri"/>
              </a:rPr>
              <a:t>e</a:t>
            </a:r>
            <a:r>
              <a:rPr sz="2600" dirty="0">
                <a:solidFill>
                  <a:srgbClr val="FF0000"/>
                </a:solidFill>
                <a:latin typeface="Calibri"/>
                <a:cs typeface="Calibri"/>
              </a:rPr>
              <a:t>	</a:t>
            </a:r>
            <a:r>
              <a:rPr sz="2600" spc="-5" dirty="0">
                <a:solidFill>
                  <a:srgbClr val="FF0000"/>
                </a:solidFill>
                <a:latin typeface="Calibri"/>
                <a:cs typeface="Calibri"/>
              </a:rPr>
              <a:t>of</a:t>
            </a:r>
            <a:r>
              <a:rPr sz="2600" dirty="0">
                <a:solidFill>
                  <a:srgbClr val="FF0000"/>
                </a:solidFill>
                <a:latin typeface="Calibri"/>
                <a:cs typeface="Calibri"/>
              </a:rPr>
              <a:t>	</a:t>
            </a:r>
            <a:r>
              <a:rPr sz="2600" spc="-25" dirty="0">
                <a:solidFill>
                  <a:srgbClr val="FF0000"/>
                </a:solidFill>
                <a:latin typeface="Calibri"/>
                <a:cs typeface="Calibri"/>
              </a:rPr>
              <a:t>c</a:t>
            </a:r>
            <a:r>
              <a:rPr sz="2600" spc="-10" dirty="0">
                <a:solidFill>
                  <a:srgbClr val="FF0000"/>
                </a:solidFill>
                <a:latin typeface="Calibri"/>
                <a:cs typeface="Calibri"/>
              </a:rPr>
              <a:t>ol</a:t>
            </a:r>
            <a:r>
              <a:rPr sz="2600" dirty="0">
                <a:solidFill>
                  <a:srgbClr val="FF0000"/>
                </a:solidFill>
                <a:latin typeface="Calibri"/>
                <a:cs typeface="Calibri"/>
              </a:rPr>
              <a:t>l</a:t>
            </a:r>
            <a:r>
              <a:rPr sz="2600" spc="-5" dirty="0">
                <a:solidFill>
                  <a:srgbClr val="FF0000"/>
                </a:solidFill>
                <a:latin typeface="Calibri"/>
                <a:cs typeface="Calibri"/>
              </a:rPr>
              <a:t>ision</a:t>
            </a:r>
            <a:r>
              <a:rPr sz="2600" dirty="0">
                <a:solidFill>
                  <a:srgbClr val="FF0000"/>
                </a:solidFill>
                <a:latin typeface="Calibri"/>
                <a:cs typeface="Calibri"/>
              </a:rPr>
              <a:t>	</a:t>
            </a:r>
            <a:r>
              <a:rPr sz="2600" spc="-10" dirty="0">
                <a:latin typeface="Calibri"/>
                <a:cs typeface="Calibri"/>
              </a:rPr>
              <a:t>b</a:t>
            </a:r>
            <a:r>
              <a:rPr sz="2600" dirty="0">
                <a:latin typeface="Calibri"/>
                <a:cs typeface="Calibri"/>
              </a:rPr>
              <a:t>e</a:t>
            </a:r>
            <a:r>
              <a:rPr sz="2600" spc="-25" dirty="0">
                <a:latin typeface="Calibri"/>
                <a:cs typeface="Calibri"/>
              </a:rPr>
              <a:t>c</a:t>
            </a:r>
            <a:r>
              <a:rPr sz="2600" spc="-5" dirty="0">
                <a:latin typeface="Calibri"/>
                <a:cs typeface="Calibri"/>
              </a:rPr>
              <a:t>a</a:t>
            </a:r>
            <a:r>
              <a:rPr sz="2600" spc="5" dirty="0">
                <a:latin typeface="Calibri"/>
                <a:cs typeface="Calibri"/>
              </a:rPr>
              <a:t>u</a:t>
            </a:r>
            <a:r>
              <a:rPr sz="2600" spc="-10" dirty="0">
                <a:latin typeface="Calibri"/>
                <a:cs typeface="Calibri"/>
              </a:rPr>
              <a:t>s</a:t>
            </a:r>
            <a:r>
              <a:rPr sz="2600" spc="-5" dirty="0">
                <a:latin typeface="Calibri"/>
                <a:cs typeface="Calibri"/>
              </a:rPr>
              <a:t>e</a:t>
            </a:r>
            <a:r>
              <a:rPr sz="2600" dirty="0">
                <a:latin typeface="Calibri"/>
                <a:cs typeface="Calibri"/>
              </a:rPr>
              <a:t>	</a:t>
            </a:r>
            <a:r>
              <a:rPr sz="2600" spc="-5" dirty="0">
                <a:latin typeface="Calibri"/>
                <a:cs typeface="Calibri"/>
              </a:rPr>
              <a:t>the</a:t>
            </a:r>
            <a:r>
              <a:rPr sz="2600" dirty="0">
                <a:latin typeface="Calibri"/>
                <a:cs typeface="Calibri"/>
              </a:rPr>
              <a:t>	</a:t>
            </a:r>
            <a:r>
              <a:rPr sz="2600" spc="-35" dirty="0">
                <a:latin typeface="Calibri"/>
                <a:cs typeface="Calibri"/>
              </a:rPr>
              <a:t>st</a:t>
            </a:r>
            <a:r>
              <a:rPr sz="2600" spc="-25" dirty="0">
                <a:latin typeface="Calibri"/>
                <a:cs typeface="Calibri"/>
              </a:rPr>
              <a:t>a</a:t>
            </a:r>
            <a:r>
              <a:rPr sz="2600" spc="-5" dirty="0">
                <a:latin typeface="Calibri"/>
                <a:cs typeface="Calibri"/>
              </a:rPr>
              <a:t>tio</a:t>
            </a:r>
            <a:r>
              <a:rPr sz="2600" dirty="0">
                <a:latin typeface="Calibri"/>
                <a:cs typeface="Calibri"/>
              </a:rPr>
              <a:t>n</a:t>
            </a:r>
            <a:r>
              <a:rPr sz="2600" spc="-5" dirty="0">
                <a:latin typeface="Calibri"/>
                <a:cs typeface="Calibri"/>
              </a:rPr>
              <a:t>s  </a:t>
            </a:r>
            <a:r>
              <a:rPr sz="2600" spc="-10" dirty="0">
                <a:latin typeface="Calibri"/>
                <a:cs typeface="Calibri"/>
              </a:rPr>
              <a:t>wait</a:t>
            </a:r>
            <a:r>
              <a:rPr sz="2600" spc="5" dirty="0">
                <a:latin typeface="Calibri"/>
                <a:cs typeface="Calibri"/>
              </a:rPr>
              <a:t> </a:t>
            </a:r>
            <a:r>
              <a:rPr sz="2600" spc="-5" dirty="0">
                <a:latin typeface="Calibri"/>
                <a:cs typeface="Calibri"/>
              </a:rPr>
              <a:t>a</a:t>
            </a:r>
            <a:r>
              <a:rPr sz="2600" spc="15" dirty="0">
                <a:latin typeface="Calibri"/>
                <a:cs typeface="Calibri"/>
              </a:rPr>
              <a:t> </a:t>
            </a:r>
            <a:r>
              <a:rPr sz="2600" spc="-15" dirty="0">
                <a:latin typeface="Calibri"/>
                <a:cs typeface="Calibri"/>
              </a:rPr>
              <a:t>random</a:t>
            </a:r>
            <a:r>
              <a:rPr sz="2600" spc="15" dirty="0">
                <a:latin typeface="Calibri"/>
                <a:cs typeface="Calibri"/>
              </a:rPr>
              <a:t> </a:t>
            </a:r>
            <a:r>
              <a:rPr sz="2600" spc="-5" dirty="0">
                <a:latin typeface="Calibri"/>
                <a:cs typeface="Calibri"/>
              </a:rPr>
              <a:t>amount of</a:t>
            </a:r>
            <a:r>
              <a:rPr sz="2600" spc="10" dirty="0">
                <a:latin typeface="Calibri"/>
                <a:cs typeface="Calibri"/>
              </a:rPr>
              <a:t> </a:t>
            </a:r>
            <a:r>
              <a:rPr sz="2600" spc="-5" dirty="0">
                <a:latin typeface="Calibri"/>
                <a:cs typeface="Calibri"/>
              </a:rPr>
              <a:t>time.</a:t>
            </a:r>
            <a:endParaRPr sz="2600">
              <a:latin typeface="Calibri"/>
              <a:cs typeface="Calibri"/>
            </a:endParaRPr>
          </a:p>
          <a:p>
            <a:pPr marL="356870" marR="9525" indent="-344805">
              <a:lnSpc>
                <a:spcPts val="2810"/>
              </a:lnSpc>
              <a:spcBef>
                <a:spcPts val="620"/>
              </a:spcBef>
              <a:buFont typeface="Arial MT"/>
              <a:buChar char="•"/>
              <a:tabLst>
                <a:tab pos="356870" algn="l"/>
                <a:tab pos="357505" algn="l"/>
              </a:tabLst>
            </a:pPr>
            <a:r>
              <a:rPr sz="2600" spc="-10" dirty="0">
                <a:latin typeface="Calibri"/>
                <a:cs typeface="Calibri"/>
              </a:rPr>
              <a:t>It</a:t>
            </a:r>
            <a:r>
              <a:rPr sz="2600" spc="120" dirty="0">
                <a:latin typeface="Calibri"/>
                <a:cs typeface="Calibri"/>
              </a:rPr>
              <a:t> </a:t>
            </a:r>
            <a:r>
              <a:rPr sz="2600" dirty="0">
                <a:latin typeface="Calibri"/>
                <a:cs typeface="Calibri"/>
              </a:rPr>
              <a:t>is</a:t>
            </a:r>
            <a:r>
              <a:rPr sz="2600" spc="125" dirty="0">
                <a:latin typeface="Calibri"/>
                <a:cs typeface="Calibri"/>
              </a:rPr>
              <a:t> </a:t>
            </a:r>
            <a:r>
              <a:rPr sz="2600" spc="-15" dirty="0">
                <a:latin typeface="Calibri"/>
                <a:cs typeface="Calibri"/>
              </a:rPr>
              <a:t>unlikely</a:t>
            </a:r>
            <a:r>
              <a:rPr sz="2600" spc="165" dirty="0">
                <a:latin typeface="Calibri"/>
                <a:cs typeface="Calibri"/>
              </a:rPr>
              <a:t> </a:t>
            </a:r>
            <a:r>
              <a:rPr sz="2600" spc="-10" dirty="0">
                <a:latin typeface="Calibri"/>
                <a:cs typeface="Calibri"/>
              </a:rPr>
              <a:t>that</a:t>
            </a:r>
            <a:r>
              <a:rPr sz="2600" spc="130" dirty="0">
                <a:latin typeface="Calibri"/>
                <a:cs typeface="Calibri"/>
              </a:rPr>
              <a:t> </a:t>
            </a:r>
            <a:r>
              <a:rPr sz="2600" spc="-10" dirty="0">
                <a:latin typeface="Calibri"/>
                <a:cs typeface="Calibri"/>
              </a:rPr>
              <a:t>two</a:t>
            </a:r>
            <a:r>
              <a:rPr sz="2600" spc="155" dirty="0">
                <a:latin typeface="Calibri"/>
                <a:cs typeface="Calibri"/>
              </a:rPr>
              <a:t> </a:t>
            </a:r>
            <a:r>
              <a:rPr sz="2600" spc="-5" dirty="0">
                <a:latin typeface="Calibri"/>
                <a:cs typeface="Calibri"/>
              </a:rPr>
              <a:t>or</a:t>
            </a:r>
            <a:r>
              <a:rPr sz="2600" spc="140" dirty="0">
                <a:latin typeface="Calibri"/>
                <a:cs typeface="Calibri"/>
              </a:rPr>
              <a:t> </a:t>
            </a:r>
            <a:r>
              <a:rPr sz="2600" spc="-15" dirty="0">
                <a:latin typeface="Calibri"/>
                <a:cs typeface="Calibri"/>
              </a:rPr>
              <a:t>more</a:t>
            </a:r>
            <a:r>
              <a:rPr sz="2600" spc="135" dirty="0">
                <a:latin typeface="Calibri"/>
                <a:cs typeface="Calibri"/>
              </a:rPr>
              <a:t> </a:t>
            </a:r>
            <a:r>
              <a:rPr sz="2600" spc="-15" dirty="0">
                <a:latin typeface="Calibri"/>
                <a:cs typeface="Calibri"/>
              </a:rPr>
              <a:t>stations</a:t>
            </a:r>
            <a:r>
              <a:rPr sz="2600" spc="155" dirty="0">
                <a:latin typeface="Calibri"/>
                <a:cs typeface="Calibri"/>
              </a:rPr>
              <a:t> </a:t>
            </a:r>
            <a:r>
              <a:rPr sz="2600" spc="-5" dirty="0">
                <a:latin typeface="Calibri"/>
                <a:cs typeface="Calibri"/>
              </a:rPr>
              <a:t>will</a:t>
            </a:r>
            <a:r>
              <a:rPr sz="2600" spc="165" dirty="0">
                <a:latin typeface="Calibri"/>
                <a:cs typeface="Calibri"/>
              </a:rPr>
              <a:t> </a:t>
            </a:r>
            <a:r>
              <a:rPr sz="2600" spc="-10" dirty="0">
                <a:latin typeface="Calibri"/>
                <a:cs typeface="Calibri"/>
              </a:rPr>
              <a:t>wait</a:t>
            </a:r>
            <a:r>
              <a:rPr sz="2600" spc="130" dirty="0">
                <a:latin typeface="Calibri"/>
                <a:cs typeface="Calibri"/>
              </a:rPr>
              <a:t> </a:t>
            </a:r>
            <a:r>
              <a:rPr sz="2600" spc="-20" dirty="0">
                <a:latin typeface="Calibri"/>
                <a:cs typeface="Calibri"/>
              </a:rPr>
              <a:t>for</a:t>
            </a:r>
            <a:r>
              <a:rPr sz="2600" spc="140" dirty="0">
                <a:latin typeface="Calibri"/>
                <a:cs typeface="Calibri"/>
              </a:rPr>
              <a:t> </a:t>
            </a:r>
            <a:r>
              <a:rPr sz="2600" spc="-5" dirty="0">
                <a:latin typeface="Calibri"/>
                <a:cs typeface="Calibri"/>
              </a:rPr>
              <a:t>same </a:t>
            </a:r>
            <a:r>
              <a:rPr sz="2600" spc="-575" dirty="0">
                <a:latin typeface="Calibri"/>
                <a:cs typeface="Calibri"/>
              </a:rPr>
              <a:t> </a:t>
            </a:r>
            <a:r>
              <a:rPr sz="2600" spc="-10" dirty="0">
                <a:latin typeface="Calibri"/>
                <a:cs typeface="Calibri"/>
              </a:rPr>
              <a:t>amount</a:t>
            </a:r>
            <a:r>
              <a:rPr sz="2600" spc="5" dirty="0">
                <a:latin typeface="Calibri"/>
                <a:cs typeface="Calibri"/>
              </a:rPr>
              <a:t> </a:t>
            </a:r>
            <a:r>
              <a:rPr sz="2600" spc="-5" dirty="0">
                <a:latin typeface="Calibri"/>
                <a:cs typeface="Calibri"/>
              </a:rPr>
              <a:t>of</a:t>
            </a:r>
            <a:r>
              <a:rPr sz="2600" spc="10" dirty="0">
                <a:latin typeface="Calibri"/>
                <a:cs typeface="Calibri"/>
              </a:rPr>
              <a:t> </a:t>
            </a:r>
            <a:r>
              <a:rPr sz="2600" spc="-10" dirty="0">
                <a:latin typeface="Calibri"/>
                <a:cs typeface="Calibri"/>
              </a:rPr>
              <a:t>time</a:t>
            </a:r>
            <a:r>
              <a:rPr sz="2600" spc="15" dirty="0">
                <a:latin typeface="Calibri"/>
                <a:cs typeface="Calibri"/>
              </a:rPr>
              <a:t> </a:t>
            </a:r>
            <a:r>
              <a:rPr sz="2600" dirty="0">
                <a:latin typeface="Calibri"/>
                <a:cs typeface="Calibri"/>
              </a:rPr>
              <a:t>and</a:t>
            </a:r>
            <a:r>
              <a:rPr sz="2600" spc="-10" dirty="0">
                <a:latin typeface="Calibri"/>
                <a:cs typeface="Calibri"/>
              </a:rPr>
              <a:t> </a:t>
            </a:r>
            <a:r>
              <a:rPr sz="2600" spc="-5" dirty="0">
                <a:latin typeface="Calibri"/>
                <a:cs typeface="Calibri"/>
              </a:rPr>
              <a:t>will</a:t>
            </a:r>
            <a:r>
              <a:rPr sz="2600" spc="20" dirty="0">
                <a:latin typeface="Calibri"/>
                <a:cs typeface="Calibri"/>
              </a:rPr>
              <a:t> </a:t>
            </a:r>
            <a:r>
              <a:rPr sz="2600" spc="-15" dirty="0">
                <a:latin typeface="Calibri"/>
                <a:cs typeface="Calibri"/>
              </a:rPr>
              <a:t>retransmit</a:t>
            </a:r>
            <a:r>
              <a:rPr sz="2600" spc="15" dirty="0">
                <a:latin typeface="Calibri"/>
                <a:cs typeface="Calibri"/>
              </a:rPr>
              <a:t> </a:t>
            </a:r>
            <a:r>
              <a:rPr sz="2600" spc="-15" dirty="0">
                <a:latin typeface="Calibri"/>
                <a:cs typeface="Calibri"/>
              </a:rPr>
              <a:t>at</a:t>
            </a:r>
            <a:r>
              <a:rPr sz="2600" spc="5" dirty="0">
                <a:latin typeface="Calibri"/>
                <a:cs typeface="Calibri"/>
              </a:rPr>
              <a:t> </a:t>
            </a:r>
            <a:r>
              <a:rPr sz="2600" spc="-5" dirty="0">
                <a:latin typeface="Calibri"/>
                <a:cs typeface="Calibri"/>
              </a:rPr>
              <a:t>the</a:t>
            </a:r>
            <a:r>
              <a:rPr sz="2600" spc="15" dirty="0">
                <a:latin typeface="Calibri"/>
                <a:cs typeface="Calibri"/>
              </a:rPr>
              <a:t> </a:t>
            </a:r>
            <a:r>
              <a:rPr sz="2600" spc="-10" dirty="0">
                <a:latin typeface="Calibri"/>
                <a:cs typeface="Calibri"/>
              </a:rPr>
              <a:t>same</a:t>
            </a:r>
            <a:r>
              <a:rPr sz="2600" spc="10" dirty="0">
                <a:latin typeface="Calibri"/>
                <a:cs typeface="Calibri"/>
              </a:rPr>
              <a:t> </a:t>
            </a:r>
            <a:r>
              <a:rPr sz="2600" spc="-5" dirty="0">
                <a:latin typeface="Calibri"/>
                <a:cs typeface="Calibri"/>
              </a:rPr>
              <a:t>time.</a:t>
            </a:r>
            <a:endParaRPr sz="2600">
              <a:latin typeface="Calibri"/>
              <a:cs typeface="Calibri"/>
            </a:endParaRPr>
          </a:p>
          <a:p>
            <a:pPr>
              <a:lnSpc>
                <a:spcPct val="100000"/>
              </a:lnSpc>
              <a:spcBef>
                <a:spcPts val="45"/>
              </a:spcBef>
              <a:buFont typeface="Arial MT"/>
              <a:buChar char="•"/>
            </a:pPr>
            <a:endParaRPr sz="3000">
              <a:latin typeface="Calibri"/>
              <a:cs typeface="Calibri"/>
            </a:endParaRPr>
          </a:p>
          <a:p>
            <a:pPr marL="12700" algn="just">
              <a:lnSpc>
                <a:spcPct val="100000"/>
              </a:lnSpc>
            </a:pPr>
            <a:r>
              <a:rPr sz="2600" b="1" spc="-20" dirty="0">
                <a:latin typeface="Calibri"/>
                <a:cs typeface="Calibri"/>
              </a:rPr>
              <a:t>Disadvantage</a:t>
            </a:r>
            <a:r>
              <a:rPr sz="2600" b="1" spc="80" dirty="0">
                <a:latin typeface="Calibri"/>
                <a:cs typeface="Calibri"/>
              </a:rPr>
              <a:t> </a:t>
            </a:r>
            <a:r>
              <a:rPr sz="2600" b="1" spc="-10" dirty="0">
                <a:latin typeface="Calibri"/>
                <a:cs typeface="Calibri"/>
              </a:rPr>
              <a:t>of</a:t>
            </a:r>
            <a:r>
              <a:rPr sz="2600" b="1" spc="-15" dirty="0">
                <a:latin typeface="Calibri"/>
                <a:cs typeface="Calibri"/>
              </a:rPr>
              <a:t> non-persistent</a:t>
            </a:r>
            <a:endParaRPr sz="2600">
              <a:latin typeface="Calibri"/>
              <a:cs typeface="Calibri"/>
            </a:endParaRPr>
          </a:p>
          <a:p>
            <a:pPr marL="356870" marR="5080" indent="-344805" algn="just">
              <a:lnSpc>
                <a:spcPct val="90000"/>
              </a:lnSpc>
              <a:spcBef>
                <a:spcPts val="625"/>
              </a:spcBef>
              <a:buFont typeface="Arial MT"/>
              <a:buChar char="•"/>
              <a:tabLst>
                <a:tab pos="357505" algn="l"/>
              </a:tabLst>
            </a:pPr>
            <a:r>
              <a:rPr sz="2600" spc="-10" dirty="0">
                <a:latin typeface="Calibri"/>
                <a:cs typeface="Calibri"/>
              </a:rPr>
              <a:t>It </a:t>
            </a:r>
            <a:r>
              <a:rPr sz="2600" spc="-5" dirty="0">
                <a:solidFill>
                  <a:srgbClr val="FF0000"/>
                </a:solidFill>
                <a:latin typeface="Calibri"/>
                <a:cs typeface="Calibri"/>
              </a:rPr>
              <a:t>reduces the </a:t>
            </a:r>
            <a:r>
              <a:rPr sz="2600" spc="-15" dirty="0">
                <a:solidFill>
                  <a:srgbClr val="FF0000"/>
                </a:solidFill>
                <a:latin typeface="Calibri"/>
                <a:cs typeface="Calibri"/>
              </a:rPr>
              <a:t>efficiency </a:t>
            </a:r>
            <a:r>
              <a:rPr sz="2600" spc="-5" dirty="0">
                <a:solidFill>
                  <a:srgbClr val="FF0000"/>
                </a:solidFill>
                <a:latin typeface="Calibri"/>
                <a:cs typeface="Calibri"/>
              </a:rPr>
              <a:t>of </a:t>
            </a:r>
            <a:r>
              <a:rPr sz="2600" spc="-10" dirty="0">
                <a:solidFill>
                  <a:srgbClr val="FF0000"/>
                </a:solidFill>
                <a:latin typeface="Calibri"/>
                <a:cs typeface="Calibri"/>
              </a:rPr>
              <a:t>network </a:t>
            </a:r>
            <a:r>
              <a:rPr sz="2600" spc="-10" dirty="0">
                <a:latin typeface="Calibri"/>
                <a:cs typeface="Calibri"/>
              </a:rPr>
              <a:t>because </a:t>
            </a:r>
            <a:r>
              <a:rPr sz="2600" spc="-5" dirty="0">
                <a:latin typeface="Calibri"/>
                <a:cs typeface="Calibri"/>
              </a:rPr>
              <a:t>the channel </a:t>
            </a:r>
            <a:r>
              <a:rPr sz="2600" dirty="0">
                <a:latin typeface="Calibri"/>
                <a:cs typeface="Calibri"/>
              </a:rPr>
              <a:t> </a:t>
            </a:r>
            <a:r>
              <a:rPr sz="2600" spc="-10" dirty="0">
                <a:latin typeface="Calibri"/>
                <a:cs typeface="Calibri"/>
              </a:rPr>
              <a:t>remains </a:t>
            </a:r>
            <a:r>
              <a:rPr sz="2600" spc="-5" dirty="0">
                <a:latin typeface="Calibri"/>
                <a:cs typeface="Calibri"/>
              </a:rPr>
              <a:t>idle when </a:t>
            </a:r>
            <a:r>
              <a:rPr sz="2600" spc="-10" dirty="0">
                <a:latin typeface="Calibri"/>
                <a:cs typeface="Calibri"/>
              </a:rPr>
              <a:t>there </a:t>
            </a:r>
            <a:r>
              <a:rPr sz="2600" spc="-25" dirty="0">
                <a:latin typeface="Calibri"/>
                <a:cs typeface="Calibri"/>
              </a:rPr>
              <a:t>may </a:t>
            </a:r>
            <a:r>
              <a:rPr sz="2600" spc="-5" dirty="0">
                <a:latin typeface="Calibri"/>
                <a:cs typeface="Calibri"/>
              </a:rPr>
              <a:t>be </a:t>
            </a:r>
            <a:r>
              <a:rPr sz="2600" spc="-15" dirty="0">
                <a:latin typeface="Calibri"/>
                <a:cs typeface="Calibri"/>
              </a:rPr>
              <a:t>stations </a:t>
            </a:r>
            <a:r>
              <a:rPr sz="2600" dirty="0">
                <a:latin typeface="Calibri"/>
                <a:cs typeface="Calibri"/>
              </a:rPr>
              <a:t>with </a:t>
            </a:r>
            <a:r>
              <a:rPr sz="2600" spc="-15" dirty="0">
                <a:latin typeface="Calibri"/>
                <a:cs typeface="Calibri"/>
              </a:rPr>
              <a:t>frames </a:t>
            </a:r>
            <a:r>
              <a:rPr sz="2600" spc="-35" dirty="0">
                <a:latin typeface="Calibri"/>
                <a:cs typeface="Calibri"/>
              </a:rPr>
              <a:t>to </a:t>
            </a:r>
            <a:r>
              <a:rPr sz="2600" spc="-30" dirty="0">
                <a:latin typeface="Calibri"/>
                <a:cs typeface="Calibri"/>
              </a:rPr>
              <a:t> </a:t>
            </a:r>
            <a:r>
              <a:rPr sz="2600" spc="-5" dirty="0">
                <a:latin typeface="Calibri"/>
                <a:cs typeface="Calibri"/>
              </a:rPr>
              <a:t>send.</a:t>
            </a:r>
            <a:endParaRPr sz="2600">
              <a:latin typeface="Calibri"/>
              <a:cs typeface="Calibri"/>
            </a:endParaRPr>
          </a:p>
          <a:p>
            <a:pPr marL="356870" marR="9525" indent="-344805" algn="just">
              <a:lnSpc>
                <a:spcPts val="2810"/>
              </a:lnSpc>
              <a:spcBef>
                <a:spcPts val="665"/>
              </a:spcBef>
              <a:buFont typeface="Arial MT"/>
              <a:buChar char="•"/>
              <a:tabLst>
                <a:tab pos="357505" algn="l"/>
              </a:tabLst>
            </a:pPr>
            <a:r>
              <a:rPr sz="2600" spc="-5" dirty="0">
                <a:latin typeface="Calibri"/>
                <a:cs typeface="Calibri"/>
              </a:rPr>
              <a:t>This is due </a:t>
            </a:r>
            <a:r>
              <a:rPr sz="2600" spc="-20" dirty="0">
                <a:latin typeface="Calibri"/>
                <a:cs typeface="Calibri"/>
              </a:rPr>
              <a:t>to </a:t>
            </a:r>
            <a:r>
              <a:rPr sz="2600" spc="-5" dirty="0">
                <a:latin typeface="Calibri"/>
                <a:cs typeface="Calibri"/>
              </a:rPr>
              <a:t>the </a:t>
            </a:r>
            <a:r>
              <a:rPr sz="2600" spc="-15" dirty="0">
                <a:latin typeface="Calibri"/>
                <a:cs typeface="Calibri"/>
              </a:rPr>
              <a:t>fact </a:t>
            </a:r>
            <a:r>
              <a:rPr sz="2600" spc="-10" dirty="0">
                <a:latin typeface="Calibri"/>
                <a:cs typeface="Calibri"/>
              </a:rPr>
              <a:t>that </a:t>
            </a:r>
            <a:r>
              <a:rPr sz="2600" spc="-5" dirty="0">
                <a:latin typeface="Calibri"/>
                <a:cs typeface="Calibri"/>
              </a:rPr>
              <a:t>the </a:t>
            </a:r>
            <a:r>
              <a:rPr sz="2600" spc="-10" dirty="0">
                <a:latin typeface="Calibri"/>
                <a:cs typeface="Calibri"/>
              </a:rPr>
              <a:t>stations </a:t>
            </a:r>
            <a:r>
              <a:rPr sz="2600" spc="-5" dirty="0">
                <a:latin typeface="Calibri"/>
                <a:cs typeface="Calibri"/>
              </a:rPr>
              <a:t>wait a </a:t>
            </a:r>
            <a:r>
              <a:rPr sz="2600" spc="-15" dirty="0">
                <a:latin typeface="Calibri"/>
                <a:cs typeface="Calibri"/>
              </a:rPr>
              <a:t>random </a:t>
            </a:r>
            <a:r>
              <a:rPr sz="2600" spc="-10" dirty="0">
                <a:latin typeface="Calibri"/>
                <a:cs typeface="Calibri"/>
              </a:rPr>
              <a:t> amount</a:t>
            </a:r>
            <a:r>
              <a:rPr sz="2600" spc="5" dirty="0">
                <a:latin typeface="Calibri"/>
                <a:cs typeface="Calibri"/>
              </a:rPr>
              <a:t> </a:t>
            </a:r>
            <a:r>
              <a:rPr sz="2600" spc="-5" dirty="0">
                <a:latin typeface="Calibri"/>
                <a:cs typeface="Calibri"/>
              </a:rPr>
              <a:t>of</a:t>
            </a:r>
            <a:r>
              <a:rPr sz="2600" spc="10" dirty="0">
                <a:latin typeface="Calibri"/>
                <a:cs typeface="Calibri"/>
              </a:rPr>
              <a:t> </a:t>
            </a:r>
            <a:r>
              <a:rPr sz="2600" spc="-5" dirty="0">
                <a:latin typeface="Calibri"/>
                <a:cs typeface="Calibri"/>
              </a:rPr>
              <a:t>time</a:t>
            </a:r>
            <a:r>
              <a:rPr sz="2600" spc="10" dirty="0">
                <a:latin typeface="Calibri"/>
                <a:cs typeface="Calibri"/>
              </a:rPr>
              <a:t> </a:t>
            </a:r>
            <a:r>
              <a:rPr sz="2600" spc="-15" dirty="0">
                <a:latin typeface="Calibri"/>
                <a:cs typeface="Calibri"/>
              </a:rPr>
              <a:t>after</a:t>
            </a:r>
            <a:r>
              <a:rPr sz="2600" spc="20" dirty="0">
                <a:latin typeface="Calibri"/>
                <a:cs typeface="Calibri"/>
              </a:rPr>
              <a:t> </a:t>
            </a:r>
            <a:r>
              <a:rPr sz="2600" spc="-5" dirty="0">
                <a:latin typeface="Calibri"/>
                <a:cs typeface="Calibri"/>
              </a:rPr>
              <a:t>the</a:t>
            </a:r>
            <a:r>
              <a:rPr sz="2600" spc="-10" dirty="0">
                <a:latin typeface="Calibri"/>
                <a:cs typeface="Calibri"/>
              </a:rPr>
              <a:t> </a:t>
            </a:r>
            <a:r>
              <a:rPr sz="2600" spc="-5" dirty="0">
                <a:latin typeface="Calibri"/>
                <a:cs typeface="Calibri"/>
              </a:rPr>
              <a:t>collision.</a:t>
            </a:r>
            <a:endParaRPr sz="2600">
              <a:latin typeface="Calibri"/>
              <a:cs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70758" y="117094"/>
            <a:ext cx="3626485" cy="512445"/>
          </a:xfrm>
          <a:prstGeom prst="rect">
            <a:avLst/>
          </a:prstGeom>
        </p:spPr>
        <p:txBody>
          <a:bodyPr vert="horz" wrap="square" lIns="0" tIns="11430" rIns="0" bIns="0" rtlCol="0">
            <a:spAutoFit/>
          </a:bodyPr>
          <a:lstStyle/>
          <a:p>
            <a:pPr marL="12700">
              <a:lnSpc>
                <a:spcPct val="100000"/>
              </a:lnSpc>
              <a:spcBef>
                <a:spcPts val="90"/>
              </a:spcBef>
            </a:pPr>
            <a:r>
              <a:rPr spc="-20" dirty="0"/>
              <a:t>Non-persistent</a:t>
            </a:r>
            <a:r>
              <a:rPr spc="20" dirty="0"/>
              <a:t> </a:t>
            </a:r>
            <a:r>
              <a:rPr spc="-15" dirty="0"/>
              <a:t>CSMA</a:t>
            </a:r>
          </a:p>
        </p:txBody>
      </p:sp>
      <p:pic>
        <p:nvPicPr>
          <p:cNvPr id="3" name="object 3"/>
          <p:cNvPicPr/>
          <p:nvPr/>
        </p:nvPicPr>
        <p:blipFill>
          <a:blip r:embed="rId2" cstate="print"/>
          <a:stretch>
            <a:fillRect/>
          </a:stretch>
        </p:blipFill>
        <p:spPr>
          <a:xfrm>
            <a:off x="972311" y="621791"/>
            <a:ext cx="7129272" cy="5687568"/>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4598" y="80518"/>
            <a:ext cx="3143250" cy="512445"/>
          </a:xfrm>
          <a:prstGeom prst="rect">
            <a:avLst/>
          </a:prstGeom>
        </p:spPr>
        <p:txBody>
          <a:bodyPr vert="horz" wrap="square" lIns="0" tIns="11430" rIns="0" bIns="0" rtlCol="0">
            <a:spAutoFit/>
          </a:bodyPr>
          <a:lstStyle/>
          <a:p>
            <a:pPr marL="12700">
              <a:lnSpc>
                <a:spcPct val="100000"/>
              </a:lnSpc>
              <a:spcBef>
                <a:spcPts val="90"/>
              </a:spcBef>
            </a:pPr>
            <a:r>
              <a:rPr spc="-20" dirty="0"/>
              <a:t>p-persistent</a:t>
            </a:r>
            <a:r>
              <a:rPr spc="-15" dirty="0"/>
              <a:t> </a:t>
            </a:r>
            <a:r>
              <a:rPr spc="-10" dirty="0"/>
              <a:t>CSMA</a:t>
            </a:r>
          </a:p>
        </p:txBody>
      </p:sp>
      <p:sp>
        <p:nvSpPr>
          <p:cNvPr id="3" name="object 3"/>
          <p:cNvSpPr txBox="1"/>
          <p:nvPr/>
        </p:nvSpPr>
        <p:spPr>
          <a:xfrm>
            <a:off x="536244" y="639902"/>
            <a:ext cx="8079105" cy="5514975"/>
          </a:xfrm>
          <a:prstGeom prst="rect">
            <a:avLst/>
          </a:prstGeom>
        </p:spPr>
        <p:txBody>
          <a:bodyPr vert="horz" wrap="square" lIns="0" tIns="83185" rIns="0" bIns="0" rtlCol="0">
            <a:spAutoFit/>
          </a:bodyPr>
          <a:lstStyle/>
          <a:p>
            <a:pPr marL="356870" marR="5080" indent="-344805" algn="just">
              <a:lnSpc>
                <a:spcPts val="2310"/>
              </a:lnSpc>
              <a:spcBef>
                <a:spcPts val="655"/>
              </a:spcBef>
              <a:buFont typeface="Arial MT"/>
              <a:buChar char="•"/>
              <a:tabLst>
                <a:tab pos="357505" algn="l"/>
              </a:tabLst>
            </a:pPr>
            <a:r>
              <a:rPr sz="2400" dirty="0">
                <a:latin typeface="Calibri"/>
                <a:cs typeface="Calibri"/>
              </a:rPr>
              <a:t>This </a:t>
            </a:r>
            <a:r>
              <a:rPr sz="2400" spc="-10" dirty="0">
                <a:latin typeface="Calibri"/>
                <a:cs typeface="Calibri"/>
              </a:rPr>
              <a:t>method</a:t>
            </a:r>
            <a:r>
              <a:rPr sz="2400" spc="-5" dirty="0">
                <a:latin typeface="Calibri"/>
                <a:cs typeface="Calibri"/>
              </a:rPr>
              <a:t> </a:t>
            </a:r>
            <a:r>
              <a:rPr sz="2400" dirty="0">
                <a:latin typeface="Calibri"/>
                <a:cs typeface="Calibri"/>
              </a:rPr>
              <a:t>is </a:t>
            </a:r>
            <a:r>
              <a:rPr sz="2400" spc="-10" dirty="0">
                <a:latin typeface="Calibri"/>
                <a:cs typeface="Calibri"/>
              </a:rPr>
              <a:t>used</a:t>
            </a:r>
            <a:r>
              <a:rPr sz="2400" spc="520" dirty="0">
                <a:latin typeface="Calibri"/>
                <a:cs typeface="Calibri"/>
              </a:rPr>
              <a:t> </a:t>
            </a:r>
            <a:r>
              <a:rPr sz="2400" spc="-10" dirty="0">
                <a:latin typeface="Calibri"/>
                <a:cs typeface="Calibri"/>
              </a:rPr>
              <a:t>when</a:t>
            </a:r>
            <a:r>
              <a:rPr sz="2400" spc="525" dirty="0">
                <a:latin typeface="Calibri"/>
                <a:cs typeface="Calibri"/>
              </a:rPr>
              <a:t> </a:t>
            </a:r>
            <a:r>
              <a:rPr sz="2400" spc="-5" dirty="0">
                <a:latin typeface="Calibri"/>
                <a:cs typeface="Calibri"/>
              </a:rPr>
              <a:t>channel </a:t>
            </a:r>
            <a:r>
              <a:rPr sz="2400" dirty="0">
                <a:latin typeface="Calibri"/>
                <a:cs typeface="Calibri"/>
              </a:rPr>
              <a:t>has </a:t>
            </a:r>
            <a:r>
              <a:rPr sz="2400" spc="-5" dirty="0">
                <a:solidFill>
                  <a:srgbClr val="FF0000"/>
                </a:solidFill>
                <a:latin typeface="Calibri"/>
                <a:cs typeface="Calibri"/>
              </a:rPr>
              <a:t>time </a:t>
            </a:r>
            <a:r>
              <a:rPr sz="2400" spc="-10" dirty="0">
                <a:solidFill>
                  <a:srgbClr val="FF0000"/>
                </a:solidFill>
                <a:latin typeface="Calibri"/>
                <a:cs typeface="Calibri"/>
              </a:rPr>
              <a:t>slots </a:t>
            </a:r>
            <a:r>
              <a:rPr sz="2400" spc="-10" dirty="0">
                <a:latin typeface="Calibri"/>
                <a:cs typeface="Calibri"/>
              </a:rPr>
              <a:t>such that </a:t>
            </a:r>
            <a:r>
              <a:rPr sz="2400" spc="-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time</a:t>
            </a:r>
            <a:r>
              <a:rPr sz="2400" dirty="0">
                <a:latin typeface="Calibri"/>
                <a:cs typeface="Calibri"/>
              </a:rPr>
              <a:t> </a:t>
            </a:r>
            <a:r>
              <a:rPr sz="2400" spc="-15" dirty="0">
                <a:latin typeface="Calibri"/>
                <a:cs typeface="Calibri"/>
              </a:rPr>
              <a:t>slot</a:t>
            </a:r>
            <a:r>
              <a:rPr sz="2400" spc="-10" dirty="0">
                <a:latin typeface="Calibri"/>
                <a:cs typeface="Calibri"/>
              </a:rPr>
              <a:t> duration</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equal</a:t>
            </a:r>
            <a:r>
              <a:rPr sz="2400" dirty="0">
                <a:latin typeface="Calibri"/>
                <a:cs typeface="Calibri"/>
              </a:rPr>
              <a:t> </a:t>
            </a:r>
            <a:r>
              <a:rPr sz="2400" spc="-10" dirty="0">
                <a:latin typeface="Calibri"/>
                <a:cs typeface="Calibri"/>
              </a:rPr>
              <a:t>to</a:t>
            </a:r>
            <a:r>
              <a:rPr sz="2400" spc="-5" dirty="0">
                <a:latin typeface="Calibri"/>
                <a:cs typeface="Calibri"/>
              </a:rPr>
              <a:t> </a:t>
            </a:r>
            <a:r>
              <a:rPr sz="2400" dirty="0">
                <a:latin typeface="Calibri"/>
                <a:cs typeface="Calibri"/>
              </a:rPr>
              <a:t>or</a:t>
            </a:r>
            <a:r>
              <a:rPr sz="2400" spc="5" dirty="0">
                <a:latin typeface="Calibri"/>
                <a:cs typeface="Calibri"/>
              </a:rPr>
              <a:t> </a:t>
            </a:r>
            <a:r>
              <a:rPr sz="2400" spc="-15" dirty="0">
                <a:latin typeface="Calibri"/>
                <a:cs typeface="Calibri"/>
              </a:rPr>
              <a:t>greater</a:t>
            </a:r>
            <a:r>
              <a:rPr sz="2400" spc="-10" dirty="0">
                <a:latin typeface="Calibri"/>
                <a:cs typeface="Calibri"/>
              </a:rPr>
              <a:t> </a:t>
            </a:r>
            <a:r>
              <a:rPr sz="2400" dirty="0">
                <a:latin typeface="Calibri"/>
                <a:cs typeface="Calibri"/>
              </a:rPr>
              <a:t>than</a:t>
            </a:r>
            <a:r>
              <a:rPr sz="2400" spc="540" dirty="0">
                <a:latin typeface="Calibri"/>
                <a:cs typeface="Calibri"/>
              </a:rPr>
              <a:t> </a:t>
            </a:r>
            <a:r>
              <a:rPr sz="2400" spc="10" dirty="0">
                <a:latin typeface="Calibri"/>
                <a:cs typeface="Calibri"/>
              </a:rPr>
              <a:t>the </a:t>
            </a:r>
            <a:r>
              <a:rPr sz="2400" spc="15" dirty="0">
                <a:latin typeface="Calibri"/>
                <a:cs typeface="Calibri"/>
              </a:rPr>
              <a:t> </a:t>
            </a:r>
            <a:r>
              <a:rPr sz="2400" spc="-5" dirty="0">
                <a:latin typeface="Calibri"/>
                <a:cs typeface="Calibri"/>
              </a:rPr>
              <a:t>maximum</a:t>
            </a:r>
            <a:r>
              <a:rPr sz="2400" spc="-40" dirty="0">
                <a:latin typeface="Calibri"/>
                <a:cs typeface="Calibri"/>
              </a:rPr>
              <a:t> </a:t>
            </a:r>
            <a:r>
              <a:rPr sz="2400" spc="-10" dirty="0">
                <a:latin typeface="Calibri"/>
                <a:cs typeface="Calibri"/>
              </a:rPr>
              <a:t>propagation</a:t>
            </a:r>
            <a:r>
              <a:rPr sz="2400" spc="-45" dirty="0">
                <a:latin typeface="Calibri"/>
                <a:cs typeface="Calibri"/>
              </a:rPr>
              <a:t> </a:t>
            </a:r>
            <a:r>
              <a:rPr sz="2400" spc="-10" dirty="0">
                <a:latin typeface="Calibri"/>
                <a:cs typeface="Calibri"/>
              </a:rPr>
              <a:t>delay</a:t>
            </a:r>
            <a:r>
              <a:rPr sz="2400" spc="-20" dirty="0">
                <a:latin typeface="Calibri"/>
                <a:cs typeface="Calibri"/>
              </a:rPr>
              <a:t> </a:t>
            </a:r>
            <a:r>
              <a:rPr sz="2400" dirty="0">
                <a:latin typeface="Calibri"/>
                <a:cs typeface="Calibri"/>
              </a:rPr>
              <a:t>time.</a:t>
            </a:r>
            <a:endParaRPr sz="2400">
              <a:latin typeface="Calibri"/>
              <a:cs typeface="Calibri"/>
            </a:endParaRPr>
          </a:p>
          <a:p>
            <a:pPr>
              <a:lnSpc>
                <a:spcPct val="100000"/>
              </a:lnSpc>
              <a:spcBef>
                <a:spcPts val="20"/>
              </a:spcBef>
              <a:buFont typeface="Arial MT"/>
              <a:buChar char="•"/>
            </a:pPr>
            <a:endParaRPr sz="2350">
              <a:latin typeface="Calibri"/>
              <a:cs typeface="Calibri"/>
            </a:endParaRPr>
          </a:p>
          <a:p>
            <a:pPr marL="356870" indent="-344805">
              <a:lnSpc>
                <a:spcPts val="2595"/>
              </a:lnSpc>
              <a:buFont typeface="Arial MT"/>
              <a:buChar char="•"/>
              <a:tabLst>
                <a:tab pos="356870" algn="l"/>
                <a:tab pos="357505" algn="l"/>
                <a:tab pos="1790064" algn="l"/>
                <a:tab pos="2076450" algn="l"/>
                <a:tab pos="3067685" algn="l"/>
                <a:tab pos="4323715" algn="l"/>
                <a:tab pos="5161915" algn="l"/>
                <a:tab pos="5564505" algn="l"/>
                <a:tab pos="6375400" algn="l"/>
                <a:tab pos="6689725" algn="l"/>
                <a:tab pos="7649845" algn="l"/>
              </a:tabLst>
            </a:pPr>
            <a:r>
              <a:rPr sz="2400" dirty="0">
                <a:latin typeface="Calibri"/>
                <a:cs typeface="Calibri"/>
              </a:rPr>
              <a:t>W</a:t>
            </a:r>
            <a:r>
              <a:rPr sz="2400" spc="5" dirty="0">
                <a:latin typeface="Calibri"/>
                <a:cs typeface="Calibri"/>
              </a:rPr>
              <a:t>h</a:t>
            </a:r>
            <a:r>
              <a:rPr sz="2400" dirty="0">
                <a:latin typeface="Calibri"/>
                <a:cs typeface="Calibri"/>
              </a:rPr>
              <a:t>e</a:t>
            </a:r>
            <a:r>
              <a:rPr sz="2400" spc="10" dirty="0">
                <a:latin typeface="Calibri"/>
                <a:cs typeface="Calibri"/>
              </a:rPr>
              <a:t>n</a:t>
            </a:r>
            <a:r>
              <a:rPr sz="2400" dirty="0">
                <a:latin typeface="Calibri"/>
                <a:cs typeface="Calibri"/>
              </a:rPr>
              <a:t>e</a:t>
            </a:r>
            <a:r>
              <a:rPr sz="2400" spc="-30" dirty="0">
                <a:latin typeface="Calibri"/>
                <a:cs typeface="Calibri"/>
              </a:rPr>
              <a:t>v</a:t>
            </a:r>
            <a:r>
              <a:rPr sz="2400" dirty="0">
                <a:latin typeface="Calibri"/>
                <a:cs typeface="Calibri"/>
              </a:rPr>
              <a:t>er	a	</a:t>
            </a:r>
            <a:r>
              <a:rPr sz="2400" spc="-30" dirty="0">
                <a:latin typeface="Calibri"/>
                <a:cs typeface="Calibri"/>
              </a:rPr>
              <a:t>s</a:t>
            </a:r>
            <a:r>
              <a:rPr sz="2400" spc="-15" dirty="0">
                <a:latin typeface="Calibri"/>
                <a:cs typeface="Calibri"/>
              </a:rPr>
              <a:t>t</a:t>
            </a:r>
            <a:r>
              <a:rPr sz="2400" spc="-50" dirty="0">
                <a:latin typeface="Calibri"/>
                <a:cs typeface="Calibri"/>
              </a:rPr>
              <a:t>a</a:t>
            </a:r>
            <a:r>
              <a:rPr sz="2400" spc="5" dirty="0">
                <a:latin typeface="Calibri"/>
                <a:cs typeface="Calibri"/>
              </a:rPr>
              <a:t>t</a:t>
            </a:r>
            <a:r>
              <a:rPr sz="2400" spc="-25" dirty="0">
                <a:latin typeface="Calibri"/>
                <a:cs typeface="Calibri"/>
              </a:rPr>
              <a:t>i</a:t>
            </a:r>
            <a:r>
              <a:rPr sz="2400" spc="-5" dirty="0">
                <a:latin typeface="Calibri"/>
                <a:cs typeface="Calibri"/>
              </a:rPr>
              <a:t>o</a:t>
            </a:r>
            <a:r>
              <a:rPr sz="2400" dirty="0">
                <a:latin typeface="Calibri"/>
                <a:cs typeface="Calibri"/>
              </a:rPr>
              <a:t>n	</a:t>
            </a:r>
            <a:r>
              <a:rPr sz="2400" spc="5" dirty="0">
                <a:latin typeface="Calibri"/>
                <a:cs typeface="Calibri"/>
              </a:rPr>
              <a:t>b</a:t>
            </a:r>
            <a:r>
              <a:rPr sz="2400" spc="-20" dirty="0">
                <a:latin typeface="Calibri"/>
                <a:cs typeface="Calibri"/>
              </a:rPr>
              <a:t>e</a:t>
            </a:r>
            <a:r>
              <a:rPr sz="2400" spc="-35" dirty="0">
                <a:latin typeface="Calibri"/>
                <a:cs typeface="Calibri"/>
              </a:rPr>
              <a:t>c</a:t>
            </a:r>
            <a:r>
              <a:rPr sz="2400" spc="-5" dirty="0">
                <a:latin typeface="Calibri"/>
                <a:cs typeface="Calibri"/>
              </a:rPr>
              <a:t>om</a:t>
            </a:r>
            <a:r>
              <a:rPr sz="2400" spc="5" dirty="0">
                <a:latin typeface="Calibri"/>
                <a:cs typeface="Calibri"/>
              </a:rPr>
              <a:t>e</a:t>
            </a:r>
            <a:r>
              <a:rPr sz="2400" dirty="0">
                <a:latin typeface="Calibri"/>
                <a:cs typeface="Calibri"/>
              </a:rPr>
              <a:t>s	</a:t>
            </a:r>
            <a:r>
              <a:rPr sz="2400" spc="-25" dirty="0">
                <a:latin typeface="Calibri"/>
                <a:cs typeface="Calibri"/>
              </a:rPr>
              <a:t>r</a:t>
            </a:r>
            <a:r>
              <a:rPr sz="2400" dirty="0">
                <a:latin typeface="Calibri"/>
                <a:cs typeface="Calibri"/>
              </a:rPr>
              <a:t>e</a:t>
            </a:r>
            <a:r>
              <a:rPr sz="2400" spc="-20" dirty="0">
                <a:latin typeface="Calibri"/>
                <a:cs typeface="Calibri"/>
              </a:rPr>
              <a:t>a</a:t>
            </a:r>
            <a:r>
              <a:rPr sz="2400" spc="5" dirty="0">
                <a:latin typeface="Calibri"/>
                <a:cs typeface="Calibri"/>
              </a:rPr>
              <a:t>d</a:t>
            </a:r>
            <a:r>
              <a:rPr sz="2400" dirty="0">
                <a:latin typeface="Calibri"/>
                <a:cs typeface="Calibri"/>
              </a:rPr>
              <a:t>y	</a:t>
            </a:r>
            <a:r>
              <a:rPr sz="2400" spc="-15" dirty="0">
                <a:latin typeface="Calibri"/>
                <a:cs typeface="Calibri"/>
              </a:rPr>
              <a:t>t</a:t>
            </a:r>
            <a:r>
              <a:rPr sz="2400" dirty="0">
                <a:latin typeface="Calibri"/>
                <a:cs typeface="Calibri"/>
              </a:rPr>
              <a:t>o	</a:t>
            </a:r>
            <a:r>
              <a:rPr sz="2400" spc="-5" dirty="0">
                <a:latin typeface="Calibri"/>
                <a:cs typeface="Calibri"/>
              </a:rPr>
              <a:t>se</a:t>
            </a:r>
            <a:r>
              <a:rPr sz="2400" spc="-15" dirty="0">
                <a:latin typeface="Calibri"/>
                <a:cs typeface="Calibri"/>
              </a:rPr>
              <a:t>n</a:t>
            </a:r>
            <a:r>
              <a:rPr sz="2400" spc="5" dirty="0">
                <a:latin typeface="Calibri"/>
                <a:cs typeface="Calibri"/>
              </a:rPr>
              <a:t>d</a:t>
            </a:r>
            <a:r>
              <a:rPr sz="2400" dirty="0">
                <a:latin typeface="Calibri"/>
                <a:cs typeface="Calibri"/>
              </a:rPr>
              <a:t>,	</a:t>
            </a:r>
            <a:r>
              <a:rPr sz="2400" spc="-25" dirty="0">
                <a:latin typeface="Calibri"/>
                <a:cs typeface="Calibri"/>
              </a:rPr>
              <a:t>i</a:t>
            </a:r>
            <a:r>
              <a:rPr sz="2400" dirty="0">
                <a:latin typeface="Calibri"/>
                <a:cs typeface="Calibri"/>
              </a:rPr>
              <a:t>t	</a:t>
            </a:r>
            <a:r>
              <a:rPr sz="2400" spc="-5" dirty="0">
                <a:latin typeface="Calibri"/>
                <a:cs typeface="Calibri"/>
              </a:rPr>
              <a:t>s</a:t>
            </a:r>
            <a:r>
              <a:rPr sz="2400" spc="-25" dirty="0">
                <a:latin typeface="Calibri"/>
                <a:cs typeface="Calibri"/>
              </a:rPr>
              <a:t>e</a:t>
            </a:r>
            <a:r>
              <a:rPr sz="2400" spc="5" dirty="0">
                <a:latin typeface="Calibri"/>
                <a:cs typeface="Calibri"/>
              </a:rPr>
              <a:t>n</a:t>
            </a:r>
            <a:r>
              <a:rPr sz="2400" spc="-5" dirty="0">
                <a:latin typeface="Calibri"/>
                <a:cs typeface="Calibri"/>
              </a:rPr>
              <a:t>se</a:t>
            </a:r>
            <a:r>
              <a:rPr sz="2400" dirty="0">
                <a:latin typeface="Calibri"/>
                <a:cs typeface="Calibri"/>
              </a:rPr>
              <a:t>s	</a:t>
            </a:r>
            <a:r>
              <a:rPr sz="2400" spc="5" dirty="0">
                <a:latin typeface="Calibri"/>
                <a:cs typeface="Calibri"/>
              </a:rPr>
              <a:t>t</a:t>
            </a:r>
            <a:r>
              <a:rPr sz="2400" spc="-20" dirty="0">
                <a:latin typeface="Calibri"/>
                <a:cs typeface="Calibri"/>
              </a:rPr>
              <a:t>h</a:t>
            </a:r>
            <a:r>
              <a:rPr sz="2400" dirty="0">
                <a:latin typeface="Calibri"/>
                <a:cs typeface="Calibri"/>
              </a:rPr>
              <a:t>e</a:t>
            </a:r>
            <a:endParaRPr sz="2400">
              <a:latin typeface="Calibri"/>
              <a:cs typeface="Calibri"/>
            </a:endParaRPr>
          </a:p>
          <a:p>
            <a:pPr marL="356870">
              <a:lnSpc>
                <a:spcPts val="2595"/>
              </a:lnSpc>
            </a:pPr>
            <a:r>
              <a:rPr sz="2400" dirty="0">
                <a:latin typeface="Calibri"/>
                <a:cs typeface="Calibri"/>
              </a:rPr>
              <a:t>channel.</a:t>
            </a:r>
            <a:endParaRPr sz="2400">
              <a:latin typeface="Calibri"/>
              <a:cs typeface="Calibri"/>
            </a:endParaRPr>
          </a:p>
          <a:p>
            <a:pPr>
              <a:lnSpc>
                <a:spcPct val="100000"/>
              </a:lnSpc>
              <a:spcBef>
                <a:spcPts val="15"/>
              </a:spcBef>
            </a:pPr>
            <a:endParaRPr sz="2350">
              <a:latin typeface="Calibri"/>
              <a:cs typeface="Calibri"/>
            </a:endParaRPr>
          </a:p>
          <a:p>
            <a:pPr marL="356870" indent="-344805">
              <a:lnSpc>
                <a:spcPct val="100000"/>
              </a:lnSpc>
              <a:buFont typeface="Arial MT"/>
              <a:buChar char="•"/>
              <a:tabLst>
                <a:tab pos="356870" algn="l"/>
                <a:tab pos="357505" algn="l"/>
              </a:tabLst>
            </a:pPr>
            <a:r>
              <a:rPr sz="2400" spc="-5" dirty="0">
                <a:latin typeface="Calibri"/>
                <a:cs typeface="Calibri"/>
              </a:rPr>
              <a:t>If</a:t>
            </a:r>
            <a:r>
              <a:rPr sz="2400" spc="-10" dirty="0">
                <a:latin typeface="Calibri"/>
                <a:cs typeface="Calibri"/>
              </a:rPr>
              <a:t> </a:t>
            </a:r>
            <a:r>
              <a:rPr sz="2400" dirty="0">
                <a:latin typeface="Calibri"/>
                <a:cs typeface="Calibri"/>
              </a:rPr>
              <a:t>channel</a:t>
            </a:r>
            <a:r>
              <a:rPr sz="2400" spc="-30" dirty="0">
                <a:latin typeface="Calibri"/>
                <a:cs typeface="Calibri"/>
              </a:rPr>
              <a:t> </a:t>
            </a:r>
            <a:r>
              <a:rPr sz="2400" dirty="0">
                <a:latin typeface="Calibri"/>
                <a:cs typeface="Calibri"/>
              </a:rPr>
              <a:t>is </a:t>
            </a:r>
            <a:r>
              <a:rPr sz="2400" spc="-45" dirty="0">
                <a:latin typeface="Calibri"/>
                <a:cs typeface="Calibri"/>
              </a:rPr>
              <a:t>busy,</a:t>
            </a:r>
            <a:r>
              <a:rPr sz="2400" spc="-15" dirty="0">
                <a:latin typeface="Calibri"/>
                <a:cs typeface="Calibri"/>
              </a:rPr>
              <a:t> </a:t>
            </a:r>
            <a:r>
              <a:rPr sz="2400" spc="-10" dirty="0">
                <a:latin typeface="Calibri"/>
                <a:cs typeface="Calibri"/>
              </a:rPr>
              <a:t>station</a:t>
            </a:r>
            <a:r>
              <a:rPr sz="2400" spc="-50" dirty="0">
                <a:latin typeface="Calibri"/>
                <a:cs typeface="Calibri"/>
              </a:rPr>
              <a:t> </a:t>
            </a:r>
            <a:r>
              <a:rPr sz="2400" spc="-10" dirty="0">
                <a:latin typeface="Calibri"/>
                <a:cs typeface="Calibri"/>
              </a:rPr>
              <a:t>waits</a:t>
            </a:r>
            <a:r>
              <a:rPr sz="2400" spc="-20" dirty="0">
                <a:latin typeface="Calibri"/>
                <a:cs typeface="Calibri"/>
              </a:rPr>
              <a:t> </a:t>
            </a:r>
            <a:r>
              <a:rPr sz="2400" dirty="0">
                <a:latin typeface="Calibri"/>
                <a:cs typeface="Calibri"/>
              </a:rPr>
              <a:t>until</a:t>
            </a:r>
            <a:r>
              <a:rPr sz="2400" spc="-65" dirty="0">
                <a:latin typeface="Calibri"/>
                <a:cs typeface="Calibri"/>
              </a:rPr>
              <a:t> </a:t>
            </a:r>
            <a:r>
              <a:rPr sz="2400" spc="-15" dirty="0">
                <a:latin typeface="Calibri"/>
                <a:cs typeface="Calibri"/>
              </a:rPr>
              <a:t>next</a:t>
            </a:r>
            <a:r>
              <a:rPr sz="2400" spc="20" dirty="0">
                <a:latin typeface="Calibri"/>
                <a:cs typeface="Calibri"/>
              </a:rPr>
              <a:t> </a:t>
            </a:r>
            <a:r>
              <a:rPr sz="2400" dirty="0">
                <a:latin typeface="Calibri"/>
                <a:cs typeface="Calibri"/>
              </a:rPr>
              <a:t>slot.</a:t>
            </a:r>
            <a:endParaRPr sz="2400">
              <a:latin typeface="Calibri"/>
              <a:cs typeface="Calibri"/>
            </a:endParaRPr>
          </a:p>
          <a:p>
            <a:pPr>
              <a:lnSpc>
                <a:spcPct val="100000"/>
              </a:lnSpc>
              <a:spcBef>
                <a:spcPts val="10"/>
              </a:spcBef>
              <a:buFont typeface="Arial MT"/>
              <a:buChar char="•"/>
            </a:pPr>
            <a:endParaRPr sz="2350">
              <a:latin typeface="Calibri"/>
              <a:cs typeface="Calibri"/>
            </a:endParaRPr>
          </a:p>
          <a:p>
            <a:pPr marL="356870" indent="-344805">
              <a:lnSpc>
                <a:spcPct val="100000"/>
              </a:lnSpc>
              <a:spcBef>
                <a:spcPts val="5"/>
              </a:spcBef>
              <a:buFont typeface="Arial MT"/>
              <a:buChar char="•"/>
              <a:tabLst>
                <a:tab pos="356870" algn="l"/>
                <a:tab pos="357505" algn="l"/>
              </a:tabLst>
            </a:pPr>
            <a:r>
              <a:rPr sz="2400" spc="-5" dirty="0">
                <a:latin typeface="Calibri"/>
                <a:cs typeface="Calibri"/>
              </a:rPr>
              <a:t>If</a:t>
            </a:r>
            <a:r>
              <a:rPr sz="2400" spc="-10" dirty="0">
                <a:latin typeface="Calibri"/>
                <a:cs typeface="Calibri"/>
              </a:rPr>
              <a:t> </a:t>
            </a:r>
            <a:r>
              <a:rPr sz="2400" dirty="0">
                <a:latin typeface="Calibri"/>
                <a:cs typeface="Calibri"/>
              </a:rPr>
              <a:t>channel</a:t>
            </a:r>
            <a:r>
              <a:rPr sz="2400" spc="-25" dirty="0">
                <a:latin typeface="Calibri"/>
                <a:cs typeface="Calibri"/>
              </a:rPr>
              <a:t> </a:t>
            </a:r>
            <a:r>
              <a:rPr sz="2400" dirty="0">
                <a:latin typeface="Calibri"/>
                <a:cs typeface="Calibri"/>
              </a:rPr>
              <a:t>is</a:t>
            </a:r>
            <a:r>
              <a:rPr sz="2400" spc="5" dirty="0">
                <a:latin typeface="Calibri"/>
                <a:cs typeface="Calibri"/>
              </a:rPr>
              <a:t> </a:t>
            </a:r>
            <a:r>
              <a:rPr sz="2400" dirty="0">
                <a:latin typeface="Calibri"/>
                <a:cs typeface="Calibri"/>
              </a:rPr>
              <a:t>idle,</a:t>
            </a:r>
            <a:r>
              <a:rPr sz="2400" spc="-10" dirty="0">
                <a:latin typeface="Calibri"/>
                <a:cs typeface="Calibri"/>
              </a:rPr>
              <a:t> </a:t>
            </a:r>
            <a:r>
              <a:rPr sz="2400" dirty="0">
                <a:latin typeface="Calibri"/>
                <a:cs typeface="Calibri"/>
              </a:rPr>
              <a:t>it</a:t>
            </a:r>
            <a:r>
              <a:rPr sz="2400" spc="-30" dirty="0">
                <a:latin typeface="Calibri"/>
                <a:cs typeface="Calibri"/>
              </a:rPr>
              <a:t> </a:t>
            </a:r>
            <a:r>
              <a:rPr sz="2400" spc="-5" dirty="0">
                <a:latin typeface="Calibri"/>
                <a:cs typeface="Calibri"/>
              </a:rPr>
              <a:t>transmits</a:t>
            </a:r>
            <a:r>
              <a:rPr sz="2400" spc="-60" dirty="0">
                <a:latin typeface="Calibri"/>
                <a:cs typeface="Calibri"/>
              </a:rPr>
              <a:t> </a:t>
            </a:r>
            <a:r>
              <a:rPr sz="2400" spc="-5" dirty="0">
                <a:latin typeface="Calibri"/>
                <a:cs typeface="Calibri"/>
              </a:rPr>
              <a:t>with </a:t>
            </a:r>
            <a:r>
              <a:rPr sz="2400" dirty="0">
                <a:latin typeface="Calibri"/>
                <a:cs typeface="Calibri"/>
              </a:rPr>
              <a:t>a</a:t>
            </a:r>
            <a:r>
              <a:rPr sz="2400" spc="-15" dirty="0">
                <a:latin typeface="Calibri"/>
                <a:cs typeface="Calibri"/>
              </a:rPr>
              <a:t> </a:t>
            </a:r>
            <a:r>
              <a:rPr sz="2400" spc="-5" dirty="0">
                <a:solidFill>
                  <a:srgbClr val="FF0000"/>
                </a:solidFill>
                <a:latin typeface="Calibri"/>
                <a:cs typeface="Calibri"/>
              </a:rPr>
              <a:t>probability</a:t>
            </a:r>
            <a:r>
              <a:rPr sz="2400" spc="-35" dirty="0">
                <a:solidFill>
                  <a:srgbClr val="FF0000"/>
                </a:solidFill>
                <a:latin typeface="Calibri"/>
                <a:cs typeface="Calibri"/>
              </a:rPr>
              <a:t> </a:t>
            </a:r>
            <a:r>
              <a:rPr sz="2400" spc="5" dirty="0">
                <a:solidFill>
                  <a:srgbClr val="FF0000"/>
                </a:solidFill>
                <a:latin typeface="Calibri"/>
                <a:cs typeface="Calibri"/>
              </a:rPr>
              <a:t>p.</a:t>
            </a:r>
            <a:endParaRPr sz="2400">
              <a:latin typeface="Calibri"/>
              <a:cs typeface="Calibri"/>
            </a:endParaRPr>
          </a:p>
          <a:p>
            <a:pPr>
              <a:lnSpc>
                <a:spcPct val="100000"/>
              </a:lnSpc>
              <a:spcBef>
                <a:spcPts val="35"/>
              </a:spcBef>
              <a:buFont typeface="Arial MT"/>
              <a:buChar char="•"/>
            </a:pPr>
            <a:endParaRPr sz="2800">
              <a:latin typeface="Calibri"/>
              <a:cs typeface="Calibri"/>
            </a:endParaRPr>
          </a:p>
          <a:p>
            <a:pPr marL="356870" marR="5080" indent="-344805" algn="just">
              <a:lnSpc>
                <a:spcPct val="80000"/>
              </a:lnSpc>
              <a:spcBef>
                <a:spcPts val="5"/>
              </a:spcBef>
              <a:buFont typeface="Arial MT"/>
              <a:buChar char="•"/>
              <a:tabLst>
                <a:tab pos="357505" algn="l"/>
              </a:tabLst>
            </a:pPr>
            <a:r>
              <a:rPr sz="2400" dirty="0">
                <a:latin typeface="Calibri"/>
                <a:cs typeface="Calibri"/>
              </a:rPr>
              <a:t>With</a:t>
            </a:r>
            <a:r>
              <a:rPr sz="2400" spc="5" dirty="0">
                <a:latin typeface="Calibri"/>
                <a:cs typeface="Calibri"/>
              </a:rPr>
              <a:t> the</a:t>
            </a:r>
            <a:r>
              <a:rPr sz="2400" spc="10" dirty="0">
                <a:latin typeface="Calibri"/>
                <a:cs typeface="Calibri"/>
              </a:rPr>
              <a:t> </a:t>
            </a:r>
            <a:r>
              <a:rPr sz="2400" spc="-10" dirty="0">
                <a:latin typeface="Calibri"/>
                <a:cs typeface="Calibri"/>
              </a:rPr>
              <a:t>probability</a:t>
            </a:r>
            <a:r>
              <a:rPr sz="2400" spc="-5" dirty="0">
                <a:latin typeface="Calibri"/>
                <a:cs typeface="Calibri"/>
              </a:rPr>
              <a:t> </a:t>
            </a:r>
            <a:r>
              <a:rPr sz="2400" dirty="0">
                <a:latin typeface="Calibri"/>
                <a:cs typeface="Calibri"/>
              </a:rPr>
              <a:t>q=l-p,</a:t>
            </a:r>
            <a:r>
              <a:rPr sz="2400" spc="5" dirty="0">
                <a:latin typeface="Calibri"/>
                <a:cs typeface="Calibri"/>
              </a:rPr>
              <a:t> </a:t>
            </a:r>
            <a:r>
              <a:rPr sz="2400" spc="-5" dirty="0">
                <a:latin typeface="Calibri"/>
                <a:cs typeface="Calibri"/>
              </a:rPr>
              <a:t>the</a:t>
            </a:r>
            <a:r>
              <a:rPr sz="2400" dirty="0">
                <a:latin typeface="Calibri"/>
                <a:cs typeface="Calibri"/>
              </a:rPr>
              <a:t> </a:t>
            </a:r>
            <a:r>
              <a:rPr sz="2400" spc="-25" dirty="0">
                <a:latin typeface="Calibri"/>
                <a:cs typeface="Calibri"/>
              </a:rPr>
              <a:t>station</a:t>
            </a:r>
            <a:r>
              <a:rPr sz="2400" spc="-20" dirty="0">
                <a:latin typeface="Calibri"/>
                <a:cs typeface="Calibri"/>
              </a:rPr>
              <a:t> </a:t>
            </a:r>
            <a:r>
              <a:rPr sz="2400" spc="-5" dirty="0">
                <a:latin typeface="Calibri"/>
                <a:cs typeface="Calibri"/>
              </a:rPr>
              <a:t>then</a:t>
            </a:r>
            <a:r>
              <a:rPr sz="2400" dirty="0">
                <a:latin typeface="Calibri"/>
                <a:cs typeface="Calibri"/>
              </a:rPr>
              <a:t> </a:t>
            </a:r>
            <a:r>
              <a:rPr sz="2400" spc="-10" dirty="0">
                <a:latin typeface="Calibri"/>
                <a:cs typeface="Calibri"/>
              </a:rPr>
              <a:t>waits</a:t>
            </a:r>
            <a:r>
              <a:rPr sz="2400" spc="-5" dirty="0">
                <a:latin typeface="Calibri"/>
                <a:cs typeface="Calibri"/>
              </a:rPr>
              <a:t> </a:t>
            </a:r>
            <a:r>
              <a:rPr sz="2400" spc="-15" dirty="0">
                <a:latin typeface="Calibri"/>
                <a:cs typeface="Calibri"/>
              </a:rPr>
              <a:t>for</a:t>
            </a:r>
            <a:r>
              <a:rPr sz="2400" spc="-10" dirty="0">
                <a:latin typeface="Calibri"/>
                <a:cs typeface="Calibri"/>
              </a:rPr>
              <a:t> </a:t>
            </a:r>
            <a:r>
              <a:rPr sz="2400" spc="10" dirty="0">
                <a:latin typeface="Calibri"/>
                <a:cs typeface="Calibri"/>
              </a:rPr>
              <a:t>the </a:t>
            </a:r>
            <a:r>
              <a:rPr sz="2400" spc="15" dirty="0">
                <a:latin typeface="Calibri"/>
                <a:cs typeface="Calibri"/>
              </a:rPr>
              <a:t> </a:t>
            </a:r>
            <a:r>
              <a:rPr sz="2400" dirty="0">
                <a:latin typeface="Calibri"/>
                <a:cs typeface="Calibri"/>
              </a:rPr>
              <a:t>beginning</a:t>
            </a:r>
            <a:r>
              <a:rPr sz="2400" spc="-60" dirty="0">
                <a:latin typeface="Calibri"/>
                <a:cs typeface="Calibri"/>
              </a:rPr>
              <a:t> </a:t>
            </a:r>
            <a:r>
              <a:rPr sz="2400" dirty="0">
                <a:latin typeface="Calibri"/>
                <a:cs typeface="Calibri"/>
              </a:rPr>
              <a:t>of</a:t>
            </a:r>
            <a:r>
              <a:rPr sz="2400" spc="-5" dirty="0">
                <a:latin typeface="Calibri"/>
                <a:cs typeface="Calibri"/>
              </a:rPr>
              <a:t> </a:t>
            </a:r>
            <a:r>
              <a:rPr sz="2400" spc="5" dirty="0">
                <a:latin typeface="Calibri"/>
                <a:cs typeface="Calibri"/>
              </a:rPr>
              <a:t>the</a:t>
            </a:r>
            <a:r>
              <a:rPr sz="2400" spc="-40" dirty="0">
                <a:latin typeface="Calibri"/>
                <a:cs typeface="Calibri"/>
              </a:rPr>
              <a:t> </a:t>
            </a:r>
            <a:r>
              <a:rPr sz="2400" spc="-10" dirty="0">
                <a:latin typeface="Calibri"/>
                <a:cs typeface="Calibri"/>
              </a:rPr>
              <a:t>next</a:t>
            </a:r>
            <a:r>
              <a:rPr sz="2400" spc="10" dirty="0">
                <a:latin typeface="Calibri"/>
                <a:cs typeface="Calibri"/>
              </a:rPr>
              <a:t> </a:t>
            </a:r>
            <a:r>
              <a:rPr sz="2400" dirty="0">
                <a:latin typeface="Calibri"/>
                <a:cs typeface="Calibri"/>
              </a:rPr>
              <a:t>time</a:t>
            </a:r>
            <a:r>
              <a:rPr sz="2400" spc="-35" dirty="0">
                <a:latin typeface="Calibri"/>
                <a:cs typeface="Calibri"/>
              </a:rPr>
              <a:t> </a:t>
            </a:r>
            <a:r>
              <a:rPr sz="2400" spc="-5" dirty="0">
                <a:latin typeface="Calibri"/>
                <a:cs typeface="Calibri"/>
              </a:rPr>
              <a:t>slot.</a:t>
            </a:r>
            <a:endParaRPr sz="2400">
              <a:latin typeface="Calibri"/>
              <a:cs typeface="Calibri"/>
            </a:endParaRPr>
          </a:p>
          <a:p>
            <a:pPr>
              <a:lnSpc>
                <a:spcPct val="100000"/>
              </a:lnSpc>
              <a:spcBef>
                <a:spcPts val="40"/>
              </a:spcBef>
              <a:buFont typeface="Arial MT"/>
              <a:buChar char="•"/>
            </a:pPr>
            <a:endParaRPr sz="2800">
              <a:latin typeface="Calibri"/>
              <a:cs typeface="Calibri"/>
            </a:endParaRPr>
          </a:p>
          <a:p>
            <a:pPr marL="356870" marR="7620" indent="-344805" algn="just">
              <a:lnSpc>
                <a:spcPct val="80000"/>
              </a:lnSpc>
              <a:buFont typeface="Arial MT"/>
              <a:buChar char="•"/>
              <a:tabLst>
                <a:tab pos="427355" algn="l"/>
              </a:tabLst>
            </a:pPr>
            <a:r>
              <a:rPr dirty="0"/>
              <a:t>	</a:t>
            </a:r>
            <a:r>
              <a:rPr sz="2400" spc="-5" dirty="0">
                <a:latin typeface="Calibri"/>
                <a:cs typeface="Calibri"/>
              </a:rPr>
              <a:t>If </a:t>
            </a:r>
            <a:r>
              <a:rPr sz="2400" spc="5" dirty="0">
                <a:latin typeface="Calibri"/>
                <a:cs typeface="Calibri"/>
              </a:rPr>
              <a:t>the </a:t>
            </a:r>
            <a:r>
              <a:rPr sz="2400" spc="-15" dirty="0">
                <a:latin typeface="Calibri"/>
                <a:cs typeface="Calibri"/>
              </a:rPr>
              <a:t>next </a:t>
            </a:r>
            <a:r>
              <a:rPr sz="2400" spc="-10" dirty="0">
                <a:latin typeface="Calibri"/>
                <a:cs typeface="Calibri"/>
              </a:rPr>
              <a:t>slot </a:t>
            </a:r>
            <a:r>
              <a:rPr sz="2400" dirty="0">
                <a:latin typeface="Calibri"/>
                <a:cs typeface="Calibri"/>
              </a:rPr>
              <a:t>is </a:t>
            </a:r>
            <a:r>
              <a:rPr sz="2400" spc="-10" dirty="0">
                <a:latin typeface="Calibri"/>
                <a:cs typeface="Calibri"/>
              </a:rPr>
              <a:t>also </a:t>
            </a:r>
            <a:r>
              <a:rPr sz="2400" spc="-5" dirty="0">
                <a:latin typeface="Calibri"/>
                <a:cs typeface="Calibri"/>
              </a:rPr>
              <a:t>idle, </a:t>
            </a:r>
            <a:r>
              <a:rPr sz="2400" spc="-15" dirty="0">
                <a:latin typeface="Calibri"/>
                <a:cs typeface="Calibri"/>
              </a:rPr>
              <a:t>it </a:t>
            </a:r>
            <a:r>
              <a:rPr sz="2400" dirty="0">
                <a:latin typeface="Calibri"/>
                <a:cs typeface="Calibri"/>
              </a:rPr>
              <a:t>either </a:t>
            </a:r>
            <a:r>
              <a:rPr sz="2400" spc="-10" dirty="0">
                <a:latin typeface="Calibri"/>
                <a:cs typeface="Calibri"/>
              </a:rPr>
              <a:t>transmits or waits again </a:t>
            </a:r>
            <a:r>
              <a:rPr sz="2400" spc="-5" dirty="0">
                <a:latin typeface="Calibri"/>
                <a:cs typeface="Calibri"/>
              </a:rPr>
              <a:t> with probabilities</a:t>
            </a:r>
            <a:r>
              <a:rPr sz="2400" spc="-50" dirty="0">
                <a:latin typeface="Calibri"/>
                <a:cs typeface="Calibri"/>
              </a:rPr>
              <a:t> </a:t>
            </a:r>
            <a:r>
              <a:rPr sz="2400" dirty="0">
                <a:latin typeface="Calibri"/>
                <a:cs typeface="Calibri"/>
              </a:rPr>
              <a:t>p</a:t>
            </a:r>
            <a:r>
              <a:rPr sz="2400" spc="-5" dirty="0">
                <a:latin typeface="Calibri"/>
                <a:cs typeface="Calibri"/>
              </a:rPr>
              <a:t> </a:t>
            </a:r>
            <a:r>
              <a:rPr sz="2400" dirty="0">
                <a:latin typeface="Calibri"/>
                <a:cs typeface="Calibri"/>
              </a:rPr>
              <a:t>and</a:t>
            </a:r>
            <a:r>
              <a:rPr sz="2400" spc="-30" dirty="0">
                <a:latin typeface="Calibri"/>
                <a:cs typeface="Calibri"/>
              </a:rPr>
              <a:t> </a:t>
            </a:r>
            <a:r>
              <a:rPr sz="2400" spc="5" dirty="0">
                <a:latin typeface="Calibri"/>
                <a:cs typeface="Calibri"/>
              </a:rPr>
              <a:t>q.</a:t>
            </a:r>
            <a:endParaRPr sz="2400">
              <a:latin typeface="Calibri"/>
              <a:cs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7854" y="23240"/>
            <a:ext cx="2851785" cy="467995"/>
          </a:xfrm>
          <a:prstGeom prst="rect">
            <a:avLst/>
          </a:prstGeom>
        </p:spPr>
        <p:txBody>
          <a:bodyPr vert="horz" wrap="square" lIns="0" tIns="12700" rIns="0" bIns="0" rtlCol="0">
            <a:spAutoFit/>
          </a:bodyPr>
          <a:lstStyle/>
          <a:p>
            <a:pPr marL="12700">
              <a:lnSpc>
                <a:spcPct val="100000"/>
              </a:lnSpc>
              <a:spcBef>
                <a:spcPts val="100"/>
              </a:spcBef>
            </a:pPr>
            <a:r>
              <a:rPr sz="2900" spc="-10" dirty="0"/>
              <a:t>p-persistent</a:t>
            </a:r>
            <a:r>
              <a:rPr sz="2900" spc="-130" dirty="0"/>
              <a:t> </a:t>
            </a:r>
            <a:r>
              <a:rPr sz="2900" spc="-5" dirty="0"/>
              <a:t>CSMA</a:t>
            </a:r>
            <a:endParaRPr sz="2900"/>
          </a:p>
        </p:txBody>
      </p:sp>
      <p:sp>
        <p:nvSpPr>
          <p:cNvPr id="3" name="object 3"/>
          <p:cNvSpPr txBox="1"/>
          <p:nvPr/>
        </p:nvSpPr>
        <p:spPr>
          <a:xfrm>
            <a:off x="536244" y="780110"/>
            <a:ext cx="8081009" cy="4490085"/>
          </a:xfrm>
          <a:prstGeom prst="rect">
            <a:avLst/>
          </a:prstGeom>
        </p:spPr>
        <p:txBody>
          <a:bodyPr vert="horz" wrap="square" lIns="0" tIns="12700" rIns="0" bIns="0" rtlCol="0">
            <a:spAutoFit/>
          </a:bodyPr>
          <a:lstStyle/>
          <a:p>
            <a:pPr marL="356870" indent="-344805">
              <a:lnSpc>
                <a:spcPct val="100000"/>
              </a:lnSpc>
              <a:spcBef>
                <a:spcPts val="100"/>
              </a:spcBef>
              <a:buFont typeface="Arial MT"/>
              <a:buChar char="•"/>
              <a:tabLst>
                <a:tab pos="356870" algn="l"/>
                <a:tab pos="357505" algn="l"/>
              </a:tabLst>
            </a:pPr>
            <a:r>
              <a:rPr sz="2400" dirty="0">
                <a:latin typeface="Calibri"/>
                <a:cs typeface="Calibri"/>
              </a:rPr>
              <a:t>This</a:t>
            </a:r>
            <a:r>
              <a:rPr sz="2400" spc="30" dirty="0">
                <a:latin typeface="Calibri"/>
                <a:cs typeface="Calibri"/>
              </a:rPr>
              <a:t> </a:t>
            </a:r>
            <a:r>
              <a:rPr sz="2400" spc="-10" dirty="0">
                <a:latin typeface="Calibri"/>
                <a:cs typeface="Calibri"/>
              </a:rPr>
              <a:t>process</a:t>
            </a:r>
            <a:r>
              <a:rPr sz="2400" spc="65" dirty="0">
                <a:latin typeface="Calibri"/>
                <a:cs typeface="Calibri"/>
              </a:rPr>
              <a:t> </a:t>
            </a:r>
            <a:r>
              <a:rPr sz="2400" dirty="0">
                <a:latin typeface="Calibri"/>
                <a:cs typeface="Calibri"/>
              </a:rPr>
              <a:t>is</a:t>
            </a:r>
            <a:r>
              <a:rPr sz="2400" spc="5" dirty="0">
                <a:latin typeface="Calibri"/>
                <a:cs typeface="Calibri"/>
              </a:rPr>
              <a:t> </a:t>
            </a:r>
            <a:r>
              <a:rPr sz="2400" spc="-10" dirty="0">
                <a:latin typeface="Calibri"/>
                <a:cs typeface="Calibri"/>
              </a:rPr>
              <a:t>repeated</a:t>
            </a:r>
            <a:r>
              <a:rPr sz="2400" spc="25" dirty="0">
                <a:latin typeface="Calibri"/>
                <a:cs typeface="Calibri"/>
              </a:rPr>
              <a:t> </a:t>
            </a:r>
            <a:r>
              <a:rPr sz="2400" dirty="0">
                <a:latin typeface="Calibri"/>
                <a:cs typeface="Calibri"/>
              </a:rPr>
              <a:t>till</a:t>
            </a:r>
            <a:r>
              <a:rPr sz="2400" spc="30" dirty="0">
                <a:latin typeface="Calibri"/>
                <a:cs typeface="Calibri"/>
              </a:rPr>
              <a:t> </a:t>
            </a:r>
            <a:r>
              <a:rPr sz="2400" dirty="0">
                <a:latin typeface="Calibri"/>
                <a:cs typeface="Calibri"/>
              </a:rPr>
              <a:t>either</a:t>
            </a:r>
            <a:r>
              <a:rPr sz="2400" spc="45" dirty="0">
                <a:latin typeface="Calibri"/>
                <a:cs typeface="Calibri"/>
              </a:rPr>
              <a:t> </a:t>
            </a:r>
            <a:r>
              <a:rPr sz="2400" spc="-15" dirty="0">
                <a:latin typeface="Calibri"/>
                <a:cs typeface="Calibri"/>
              </a:rPr>
              <a:t>frame</a:t>
            </a:r>
            <a:r>
              <a:rPr sz="2400" spc="40" dirty="0">
                <a:latin typeface="Calibri"/>
                <a:cs typeface="Calibri"/>
              </a:rPr>
              <a:t> </a:t>
            </a:r>
            <a:r>
              <a:rPr sz="2400" dirty="0">
                <a:latin typeface="Calibri"/>
                <a:cs typeface="Calibri"/>
              </a:rPr>
              <a:t>has</a:t>
            </a:r>
            <a:r>
              <a:rPr sz="2400" spc="35" dirty="0">
                <a:latin typeface="Calibri"/>
                <a:cs typeface="Calibri"/>
              </a:rPr>
              <a:t> </a:t>
            </a:r>
            <a:r>
              <a:rPr sz="2400" spc="-5" dirty="0">
                <a:latin typeface="Calibri"/>
                <a:cs typeface="Calibri"/>
              </a:rPr>
              <a:t>been</a:t>
            </a:r>
            <a:r>
              <a:rPr sz="2400" spc="40" dirty="0">
                <a:latin typeface="Calibri"/>
                <a:cs typeface="Calibri"/>
              </a:rPr>
              <a:t> </a:t>
            </a:r>
            <a:r>
              <a:rPr sz="2400" spc="-15" dirty="0">
                <a:latin typeface="Calibri"/>
                <a:cs typeface="Calibri"/>
              </a:rPr>
              <a:t>transmitted</a:t>
            </a:r>
            <a:endParaRPr sz="2400">
              <a:latin typeface="Calibri"/>
              <a:cs typeface="Calibri"/>
            </a:endParaRPr>
          </a:p>
          <a:p>
            <a:pPr marL="356870">
              <a:lnSpc>
                <a:spcPct val="100000"/>
              </a:lnSpc>
              <a:spcBef>
                <a:spcPts val="5"/>
              </a:spcBef>
            </a:pPr>
            <a:r>
              <a:rPr sz="2400" dirty="0">
                <a:latin typeface="Calibri"/>
                <a:cs typeface="Calibri"/>
              </a:rPr>
              <a:t>or</a:t>
            </a:r>
            <a:r>
              <a:rPr sz="2400" spc="-25" dirty="0">
                <a:latin typeface="Calibri"/>
                <a:cs typeface="Calibri"/>
              </a:rPr>
              <a:t> </a:t>
            </a:r>
            <a:r>
              <a:rPr sz="2400" spc="5" dirty="0">
                <a:latin typeface="Calibri"/>
                <a:cs typeface="Calibri"/>
              </a:rPr>
              <a:t>another</a:t>
            </a:r>
            <a:r>
              <a:rPr sz="2400" spc="-65" dirty="0">
                <a:latin typeface="Calibri"/>
                <a:cs typeface="Calibri"/>
              </a:rPr>
              <a:t> </a:t>
            </a:r>
            <a:r>
              <a:rPr sz="2400" spc="-10" dirty="0">
                <a:latin typeface="Calibri"/>
                <a:cs typeface="Calibri"/>
              </a:rPr>
              <a:t>station</a:t>
            </a:r>
            <a:r>
              <a:rPr sz="2400" spc="-55" dirty="0">
                <a:latin typeface="Calibri"/>
                <a:cs typeface="Calibri"/>
              </a:rPr>
              <a:t> </a:t>
            </a:r>
            <a:r>
              <a:rPr sz="2400" dirty="0">
                <a:latin typeface="Calibri"/>
                <a:cs typeface="Calibri"/>
              </a:rPr>
              <a:t>has</a:t>
            </a:r>
            <a:r>
              <a:rPr sz="2400" spc="-25" dirty="0">
                <a:latin typeface="Calibri"/>
                <a:cs typeface="Calibri"/>
              </a:rPr>
              <a:t> </a:t>
            </a:r>
            <a:r>
              <a:rPr sz="2400" dirty="0">
                <a:latin typeface="Calibri"/>
                <a:cs typeface="Calibri"/>
              </a:rPr>
              <a:t>begun</a:t>
            </a:r>
            <a:r>
              <a:rPr sz="2400" spc="-35" dirty="0">
                <a:latin typeface="Calibri"/>
                <a:cs typeface="Calibri"/>
              </a:rPr>
              <a:t> </a:t>
            </a:r>
            <a:r>
              <a:rPr sz="2400" spc="-5" dirty="0">
                <a:latin typeface="Calibri"/>
                <a:cs typeface="Calibri"/>
              </a:rPr>
              <a:t>transmitting.</a:t>
            </a:r>
            <a:endParaRPr sz="2400">
              <a:latin typeface="Calibri"/>
              <a:cs typeface="Calibri"/>
            </a:endParaRPr>
          </a:p>
          <a:p>
            <a:pPr>
              <a:lnSpc>
                <a:spcPct val="100000"/>
              </a:lnSpc>
              <a:spcBef>
                <a:spcPts val="5"/>
              </a:spcBef>
            </a:pPr>
            <a:endParaRPr sz="3300">
              <a:latin typeface="Calibri"/>
              <a:cs typeface="Calibri"/>
            </a:endParaRPr>
          </a:p>
          <a:p>
            <a:pPr marL="356870" marR="7620" indent="-344805" algn="just">
              <a:lnSpc>
                <a:spcPct val="100000"/>
              </a:lnSpc>
              <a:buFont typeface="Arial MT"/>
              <a:buChar char="•"/>
              <a:tabLst>
                <a:tab pos="357505" algn="l"/>
              </a:tabLst>
            </a:pPr>
            <a:r>
              <a:rPr sz="2400" spc="-5" dirty="0">
                <a:latin typeface="Calibri"/>
                <a:cs typeface="Calibri"/>
              </a:rPr>
              <a:t>In </a:t>
            </a:r>
            <a:r>
              <a:rPr sz="2400" spc="-10" dirty="0">
                <a:latin typeface="Calibri"/>
                <a:cs typeface="Calibri"/>
              </a:rPr>
              <a:t>case of </a:t>
            </a:r>
            <a:r>
              <a:rPr sz="2400" spc="5" dirty="0">
                <a:latin typeface="Calibri"/>
                <a:cs typeface="Calibri"/>
              </a:rPr>
              <a:t>the </a:t>
            </a:r>
            <a:r>
              <a:rPr sz="2400" spc="-10" dirty="0">
                <a:latin typeface="Calibri"/>
                <a:cs typeface="Calibri"/>
              </a:rPr>
              <a:t>transmission </a:t>
            </a:r>
            <a:r>
              <a:rPr sz="2400" spc="5" dirty="0">
                <a:latin typeface="Calibri"/>
                <a:cs typeface="Calibri"/>
              </a:rPr>
              <a:t>by </a:t>
            </a:r>
            <a:r>
              <a:rPr sz="2400" spc="-5" dirty="0">
                <a:latin typeface="Calibri"/>
                <a:cs typeface="Calibri"/>
              </a:rPr>
              <a:t>another </a:t>
            </a:r>
            <a:r>
              <a:rPr sz="2400" spc="-10" dirty="0">
                <a:latin typeface="Calibri"/>
                <a:cs typeface="Calibri"/>
              </a:rPr>
              <a:t>station, the </a:t>
            </a:r>
            <a:r>
              <a:rPr sz="2400" spc="-20" dirty="0">
                <a:latin typeface="Calibri"/>
                <a:cs typeface="Calibri"/>
              </a:rPr>
              <a:t>station </a:t>
            </a:r>
            <a:r>
              <a:rPr sz="2400" spc="-10" dirty="0">
                <a:latin typeface="Calibri"/>
                <a:cs typeface="Calibri"/>
              </a:rPr>
              <a:t>acts </a:t>
            </a:r>
            <a:r>
              <a:rPr sz="2400" spc="-530" dirty="0">
                <a:latin typeface="Calibri"/>
                <a:cs typeface="Calibri"/>
              </a:rPr>
              <a:t> </a:t>
            </a:r>
            <a:r>
              <a:rPr sz="2400" dirty="0">
                <a:latin typeface="Calibri"/>
                <a:cs typeface="Calibri"/>
              </a:rPr>
              <a:t>as</a:t>
            </a:r>
            <a:r>
              <a:rPr sz="2400" spc="5" dirty="0">
                <a:latin typeface="Calibri"/>
                <a:cs typeface="Calibri"/>
              </a:rPr>
              <a:t> </a:t>
            </a:r>
            <a:r>
              <a:rPr sz="2400" spc="-5" dirty="0">
                <a:latin typeface="Calibri"/>
                <a:cs typeface="Calibri"/>
              </a:rPr>
              <a:t>though</a:t>
            </a:r>
            <a:r>
              <a:rPr sz="2400" dirty="0">
                <a:latin typeface="Calibri"/>
                <a:cs typeface="Calibri"/>
              </a:rPr>
              <a:t> a</a:t>
            </a:r>
            <a:r>
              <a:rPr sz="2400" spc="5" dirty="0">
                <a:latin typeface="Calibri"/>
                <a:cs typeface="Calibri"/>
              </a:rPr>
              <a:t> </a:t>
            </a:r>
            <a:r>
              <a:rPr sz="2400" spc="-10" dirty="0">
                <a:latin typeface="Calibri"/>
                <a:cs typeface="Calibri"/>
              </a:rPr>
              <a:t>collision</a:t>
            </a:r>
            <a:r>
              <a:rPr sz="2400" spc="-5" dirty="0">
                <a:latin typeface="Calibri"/>
                <a:cs typeface="Calibri"/>
              </a:rPr>
              <a:t> has</a:t>
            </a:r>
            <a:r>
              <a:rPr sz="2400" dirty="0">
                <a:latin typeface="Calibri"/>
                <a:cs typeface="Calibri"/>
              </a:rPr>
              <a:t> </a:t>
            </a:r>
            <a:r>
              <a:rPr sz="2400" spc="-10" dirty="0">
                <a:latin typeface="Calibri"/>
                <a:cs typeface="Calibri"/>
              </a:rPr>
              <a:t>occurred</a:t>
            </a:r>
            <a:r>
              <a:rPr sz="2400" spc="-5" dirty="0">
                <a:latin typeface="Calibri"/>
                <a:cs typeface="Calibri"/>
              </a:rPr>
              <a:t> </a:t>
            </a:r>
            <a:r>
              <a:rPr sz="2400" dirty="0">
                <a:latin typeface="Calibri"/>
                <a:cs typeface="Calibri"/>
              </a:rPr>
              <a:t>and</a:t>
            </a:r>
            <a:r>
              <a:rPr sz="2400" spc="5" dirty="0">
                <a:latin typeface="Calibri"/>
                <a:cs typeface="Calibri"/>
              </a:rPr>
              <a:t> </a:t>
            </a:r>
            <a:r>
              <a:rPr sz="2400" dirty="0">
                <a:latin typeface="Calibri"/>
                <a:cs typeface="Calibri"/>
              </a:rPr>
              <a:t>it</a:t>
            </a:r>
            <a:r>
              <a:rPr sz="2400" spc="5" dirty="0">
                <a:latin typeface="Calibri"/>
                <a:cs typeface="Calibri"/>
              </a:rPr>
              <a:t> </a:t>
            </a:r>
            <a:r>
              <a:rPr sz="2400" spc="-10" dirty="0">
                <a:latin typeface="Calibri"/>
                <a:cs typeface="Calibri"/>
              </a:rPr>
              <a:t>waits</a:t>
            </a:r>
            <a:r>
              <a:rPr sz="2400" spc="-5" dirty="0">
                <a:latin typeface="Calibri"/>
                <a:cs typeface="Calibri"/>
              </a:rPr>
              <a:t> </a:t>
            </a:r>
            <a:r>
              <a:rPr sz="2400" dirty="0">
                <a:latin typeface="Calibri"/>
                <a:cs typeface="Calibri"/>
              </a:rPr>
              <a:t>a</a:t>
            </a:r>
            <a:r>
              <a:rPr sz="2400" spc="5" dirty="0">
                <a:latin typeface="Calibri"/>
                <a:cs typeface="Calibri"/>
              </a:rPr>
              <a:t> </a:t>
            </a:r>
            <a:r>
              <a:rPr sz="2400" spc="-15" dirty="0">
                <a:latin typeface="Calibri"/>
                <a:cs typeface="Calibri"/>
              </a:rPr>
              <a:t>random </a:t>
            </a:r>
            <a:r>
              <a:rPr sz="2400" spc="-10" dirty="0">
                <a:latin typeface="Calibri"/>
                <a:cs typeface="Calibri"/>
              </a:rPr>
              <a:t> </a:t>
            </a:r>
            <a:r>
              <a:rPr sz="2400" spc="-5" dirty="0">
                <a:latin typeface="Calibri"/>
                <a:cs typeface="Calibri"/>
              </a:rPr>
              <a:t>amount</a:t>
            </a:r>
            <a:r>
              <a:rPr sz="2400" spc="-50" dirty="0">
                <a:latin typeface="Calibri"/>
                <a:cs typeface="Calibri"/>
              </a:rPr>
              <a:t> </a:t>
            </a:r>
            <a:r>
              <a:rPr sz="2400" dirty="0">
                <a:latin typeface="Calibri"/>
                <a:cs typeface="Calibri"/>
              </a:rPr>
              <a:t>of</a:t>
            </a:r>
            <a:r>
              <a:rPr sz="2400" spc="-5" dirty="0">
                <a:latin typeface="Calibri"/>
                <a:cs typeface="Calibri"/>
              </a:rPr>
              <a:t> </a:t>
            </a:r>
            <a:r>
              <a:rPr sz="2400" dirty="0">
                <a:latin typeface="Calibri"/>
                <a:cs typeface="Calibri"/>
              </a:rPr>
              <a:t>time</a:t>
            </a:r>
            <a:r>
              <a:rPr sz="2400" spc="-35" dirty="0">
                <a:latin typeface="Calibri"/>
                <a:cs typeface="Calibri"/>
              </a:rPr>
              <a:t> </a:t>
            </a:r>
            <a:r>
              <a:rPr sz="2400" dirty="0">
                <a:latin typeface="Calibri"/>
                <a:cs typeface="Calibri"/>
              </a:rPr>
              <a:t>and</a:t>
            </a:r>
            <a:r>
              <a:rPr sz="2400" spc="-5" dirty="0">
                <a:latin typeface="Calibri"/>
                <a:cs typeface="Calibri"/>
              </a:rPr>
              <a:t> starts</a:t>
            </a:r>
            <a:r>
              <a:rPr sz="2400" spc="-65" dirty="0">
                <a:latin typeface="Calibri"/>
                <a:cs typeface="Calibri"/>
              </a:rPr>
              <a:t> </a:t>
            </a:r>
            <a:r>
              <a:rPr sz="2400" spc="-10" dirty="0">
                <a:latin typeface="Calibri"/>
                <a:cs typeface="Calibri"/>
              </a:rPr>
              <a:t>again.</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12700">
              <a:lnSpc>
                <a:spcPct val="100000"/>
              </a:lnSpc>
            </a:pPr>
            <a:r>
              <a:rPr sz="2400" b="1" spc="-15" dirty="0">
                <a:latin typeface="Calibri"/>
                <a:cs typeface="Calibri"/>
              </a:rPr>
              <a:t>Advantage</a:t>
            </a:r>
            <a:r>
              <a:rPr sz="2400" b="1" spc="-10" dirty="0">
                <a:latin typeface="Calibri"/>
                <a:cs typeface="Calibri"/>
              </a:rPr>
              <a:t> </a:t>
            </a:r>
            <a:r>
              <a:rPr sz="2400" b="1" dirty="0">
                <a:latin typeface="Calibri"/>
                <a:cs typeface="Calibri"/>
              </a:rPr>
              <a:t>of</a:t>
            </a:r>
            <a:r>
              <a:rPr sz="2400" b="1" spc="-10" dirty="0">
                <a:latin typeface="Calibri"/>
                <a:cs typeface="Calibri"/>
              </a:rPr>
              <a:t> p-persistent</a:t>
            </a:r>
            <a:endParaRPr sz="2400">
              <a:latin typeface="Calibri"/>
              <a:cs typeface="Calibri"/>
            </a:endParaRPr>
          </a:p>
          <a:p>
            <a:pPr>
              <a:lnSpc>
                <a:spcPct val="100000"/>
              </a:lnSpc>
              <a:spcBef>
                <a:spcPts val="10"/>
              </a:spcBef>
            </a:pPr>
            <a:endParaRPr sz="3300">
              <a:latin typeface="Calibri"/>
              <a:cs typeface="Calibri"/>
            </a:endParaRPr>
          </a:p>
          <a:p>
            <a:pPr marL="356870" marR="5080" indent="-344805" algn="just">
              <a:lnSpc>
                <a:spcPct val="100000"/>
              </a:lnSpc>
              <a:buFont typeface="Arial MT"/>
              <a:buChar char="•"/>
              <a:tabLst>
                <a:tab pos="427355" algn="l"/>
              </a:tabLst>
            </a:pPr>
            <a:r>
              <a:rPr dirty="0"/>
              <a:t>	</a:t>
            </a:r>
            <a:r>
              <a:rPr sz="2400" spc="-5" dirty="0">
                <a:latin typeface="Calibri"/>
                <a:cs typeface="Calibri"/>
              </a:rPr>
              <a:t>It </a:t>
            </a:r>
            <a:r>
              <a:rPr sz="2400" spc="-5" dirty="0">
                <a:solidFill>
                  <a:srgbClr val="FF0000"/>
                </a:solidFill>
                <a:latin typeface="Calibri"/>
                <a:cs typeface="Calibri"/>
              </a:rPr>
              <a:t>reduces </a:t>
            </a:r>
            <a:r>
              <a:rPr sz="2400" spc="5" dirty="0">
                <a:solidFill>
                  <a:srgbClr val="FF0000"/>
                </a:solidFill>
                <a:latin typeface="Calibri"/>
                <a:cs typeface="Calibri"/>
              </a:rPr>
              <a:t>the </a:t>
            </a:r>
            <a:r>
              <a:rPr sz="2400" spc="-5" dirty="0">
                <a:solidFill>
                  <a:srgbClr val="FF0000"/>
                </a:solidFill>
                <a:latin typeface="Calibri"/>
                <a:cs typeface="Calibri"/>
              </a:rPr>
              <a:t>chance </a:t>
            </a:r>
            <a:r>
              <a:rPr sz="2400" dirty="0">
                <a:solidFill>
                  <a:srgbClr val="FF0000"/>
                </a:solidFill>
                <a:latin typeface="Calibri"/>
                <a:cs typeface="Calibri"/>
              </a:rPr>
              <a:t>of </a:t>
            </a:r>
            <a:r>
              <a:rPr sz="2400" spc="-10" dirty="0">
                <a:solidFill>
                  <a:srgbClr val="FF0000"/>
                </a:solidFill>
                <a:latin typeface="Calibri"/>
                <a:cs typeface="Calibri"/>
              </a:rPr>
              <a:t>collision </a:t>
            </a:r>
            <a:r>
              <a:rPr sz="2400" spc="-5" dirty="0">
                <a:latin typeface="Calibri"/>
                <a:cs typeface="Calibri"/>
              </a:rPr>
              <a:t>and </a:t>
            </a:r>
            <a:r>
              <a:rPr sz="2400" spc="-15" dirty="0">
                <a:latin typeface="Calibri"/>
                <a:cs typeface="Calibri"/>
              </a:rPr>
              <a:t>improves </a:t>
            </a:r>
            <a:r>
              <a:rPr sz="2400" spc="-5" dirty="0">
                <a:latin typeface="Calibri"/>
                <a:cs typeface="Calibri"/>
              </a:rPr>
              <a:t>the efficiency </a:t>
            </a:r>
            <a:r>
              <a:rPr sz="2400" dirty="0">
                <a:latin typeface="Calibri"/>
                <a:cs typeface="Calibri"/>
              </a:rPr>
              <a:t> of</a:t>
            </a:r>
            <a:r>
              <a:rPr sz="2400" spc="-10" dirty="0">
                <a:latin typeface="Calibri"/>
                <a:cs typeface="Calibri"/>
              </a:rPr>
              <a:t> </a:t>
            </a:r>
            <a:r>
              <a:rPr sz="2400" spc="5" dirty="0">
                <a:latin typeface="Calibri"/>
                <a:cs typeface="Calibri"/>
              </a:rPr>
              <a:t>the</a:t>
            </a:r>
            <a:r>
              <a:rPr sz="2400" spc="-40" dirty="0">
                <a:latin typeface="Calibri"/>
                <a:cs typeface="Calibri"/>
              </a:rPr>
              <a:t> </a:t>
            </a:r>
            <a:r>
              <a:rPr sz="2400" spc="-10" dirty="0">
                <a:latin typeface="Calibri"/>
                <a:cs typeface="Calibri"/>
              </a:rPr>
              <a:t>network.</a:t>
            </a:r>
            <a:endParaRPr sz="2400">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4598" y="189356"/>
            <a:ext cx="3143250" cy="512445"/>
          </a:xfrm>
          <a:prstGeom prst="rect">
            <a:avLst/>
          </a:prstGeom>
        </p:spPr>
        <p:txBody>
          <a:bodyPr vert="horz" wrap="square" lIns="0" tIns="11430" rIns="0" bIns="0" rtlCol="0">
            <a:spAutoFit/>
          </a:bodyPr>
          <a:lstStyle/>
          <a:p>
            <a:pPr marL="12700">
              <a:lnSpc>
                <a:spcPct val="100000"/>
              </a:lnSpc>
              <a:spcBef>
                <a:spcPts val="90"/>
              </a:spcBef>
            </a:pPr>
            <a:r>
              <a:rPr spc="-20" dirty="0"/>
              <a:t>p-persistent</a:t>
            </a:r>
            <a:r>
              <a:rPr spc="-15" dirty="0"/>
              <a:t> </a:t>
            </a:r>
            <a:r>
              <a:rPr spc="-10" dirty="0"/>
              <a:t>CSMA</a:t>
            </a:r>
          </a:p>
        </p:txBody>
      </p:sp>
      <p:pic>
        <p:nvPicPr>
          <p:cNvPr id="3" name="object 3"/>
          <p:cNvPicPr/>
          <p:nvPr/>
        </p:nvPicPr>
        <p:blipFill>
          <a:blip r:embed="rId2" cstate="print"/>
          <a:stretch>
            <a:fillRect/>
          </a:stretch>
        </p:blipFill>
        <p:spPr>
          <a:xfrm>
            <a:off x="1042416" y="981455"/>
            <a:ext cx="7202424" cy="5401056"/>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5070" y="310337"/>
            <a:ext cx="1676400" cy="512445"/>
          </a:xfrm>
          <a:prstGeom prst="rect">
            <a:avLst/>
          </a:prstGeom>
        </p:spPr>
        <p:txBody>
          <a:bodyPr vert="horz" wrap="square" lIns="0" tIns="12065" rIns="0" bIns="0" rtlCol="0">
            <a:spAutoFit/>
          </a:bodyPr>
          <a:lstStyle/>
          <a:p>
            <a:pPr marL="12700">
              <a:lnSpc>
                <a:spcPct val="100000"/>
              </a:lnSpc>
              <a:spcBef>
                <a:spcPts val="95"/>
              </a:spcBef>
            </a:pPr>
            <a:r>
              <a:rPr spc="-10" dirty="0"/>
              <a:t>CSMA/CD</a:t>
            </a:r>
          </a:p>
        </p:txBody>
      </p:sp>
      <p:sp>
        <p:nvSpPr>
          <p:cNvPr id="3" name="object 3"/>
          <p:cNvSpPr txBox="1"/>
          <p:nvPr/>
        </p:nvSpPr>
        <p:spPr>
          <a:xfrm>
            <a:off x="536244" y="1184605"/>
            <a:ext cx="8354059" cy="5102860"/>
          </a:xfrm>
          <a:prstGeom prst="rect">
            <a:avLst/>
          </a:prstGeom>
        </p:spPr>
        <p:txBody>
          <a:bodyPr vert="horz" wrap="square" lIns="0" tIns="54610" rIns="0" bIns="0" rtlCol="0">
            <a:spAutoFit/>
          </a:bodyPr>
          <a:lstStyle/>
          <a:p>
            <a:pPr marL="356870" marR="7620" indent="-344805" algn="just">
              <a:lnSpc>
                <a:spcPts val="2590"/>
              </a:lnSpc>
              <a:spcBef>
                <a:spcPts val="430"/>
              </a:spcBef>
              <a:buFont typeface="Arial MT"/>
              <a:buChar char="•"/>
              <a:tabLst>
                <a:tab pos="357505" algn="l"/>
              </a:tabLst>
            </a:pPr>
            <a:r>
              <a:rPr sz="2400" spc="-5" dirty="0">
                <a:latin typeface="Ebrima"/>
                <a:cs typeface="Ebrima"/>
              </a:rPr>
              <a:t>Carrier</a:t>
            </a:r>
            <a:r>
              <a:rPr sz="2400" dirty="0">
                <a:latin typeface="Ebrima"/>
                <a:cs typeface="Ebrima"/>
              </a:rPr>
              <a:t> </a:t>
            </a:r>
            <a:r>
              <a:rPr sz="2400" spc="-5" dirty="0">
                <a:latin typeface="Ebrima"/>
                <a:cs typeface="Ebrima"/>
              </a:rPr>
              <a:t>Sense</a:t>
            </a:r>
            <a:r>
              <a:rPr sz="2400" dirty="0">
                <a:latin typeface="Ebrima"/>
                <a:cs typeface="Ebrima"/>
              </a:rPr>
              <a:t> Multiple</a:t>
            </a:r>
            <a:r>
              <a:rPr sz="2400" spc="5" dirty="0">
                <a:latin typeface="Ebrima"/>
                <a:cs typeface="Ebrima"/>
              </a:rPr>
              <a:t> </a:t>
            </a:r>
            <a:r>
              <a:rPr sz="2400" spc="-5" dirty="0">
                <a:latin typeface="Ebrima"/>
                <a:cs typeface="Ebrima"/>
              </a:rPr>
              <a:t>Access</a:t>
            </a:r>
            <a:r>
              <a:rPr sz="2400" dirty="0">
                <a:latin typeface="Ebrima"/>
                <a:cs typeface="Ebrima"/>
              </a:rPr>
              <a:t> with</a:t>
            </a:r>
            <a:r>
              <a:rPr sz="2400" spc="5" dirty="0">
                <a:latin typeface="Ebrima"/>
                <a:cs typeface="Ebrima"/>
              </a:rPr>
              <a:t> </a:t>
            </a:r>
            <a:r>
              <a:rPr sz="2400" dirty="0">
                <a:latin typeface="Ebrima"/>
                <a:cs typeface="Ebrima"/>
              </a:rPr>
              <a:t>Collision</a:t>
            </a:r>
            <a:r>
              <a:rPr sz="2400" spc="5" dirty="0">
                <a:latin typeface="Ebrima"/>
                <a:cs typeface="Ebrima"/>
              </a:rPr>
              <a:t> </a:t>
            </a:r>
            <a:r>
              <a:rPr sz="2400" spc="-5" dirty="0">
                <a:latin typeface="Ebrima"/>
                <a:cs typeface="Ebrima"/>
              </a:rPr>
              <a:t>Detection </a:t>
            </a:r>
            <a:r>
              <a:rPr sz="2400" dirty="0">
                <a:latin typeface="Ebrima"/>
                <a:cs typeface="Ebrima"/>
              </a:rPr>
              <a:t> (CSMA/CD) </a:t>
            </a:r>
            <a:r>
              <a:rPr sz="2400" spc="-5" dirty="0">
                <a:latin typeface="Ebrima"/>
                <a:cs typeface="Ebrima"/>
              </a:rPr>
              <a:t>is </a:t>
            </a:r>
            <a:r>
              <a:rPr sz="2400" dirty="0">
                <a:latin typeface="Ebrima"/>
                <a:cs typeface="Ebrima"/>
              </a:rPr>
              <a:t>a network protocol for </a:t>
            </a:r>
            <a:r>
              <a:rPr sz="2400" spc="-5" dirty="0">
                <a:latin typeface="Ebrima"/>
                <a:cs typeface="Ebrima"/>
              </a:rPr>
              <a:t>carrier transmission </a:t>
            </a:r>
            <a:r>
              <a:rPr sz="2400" dirty="0">
                <a:latin typeface="Ebrima"/>
                <a:cs typeface="Ebrima"/>
              </a:rPr>
              <a:t> that</a:t>
            </a:r>
            <a:r>
              <a:rPr sz="2400" spc="-10" dirty="0">
                <a:latin typeface="Ebrima"/>
                <a:cs typeface="Ebrima"/>
              </a:rPr>
              <a:t> </a:t>
            </a:r>
            <a:r>
              <a:rPr sz="2400" dirty="0">
                <a:latin typeface="Ebrima"/>
                <a:cs typeface="Ebrima"/>
              </a:rPr>
              <a:t>operates </a:t>
            </a:r>
            <a:r>
              <a:rPr sz="2400" spc="-5" dirty="0">
                <a:latin typeface="Ebrima"/>
                <a:cs typeface="Ebrima"/>
              </a:rPr>
              <a:t>in</a:t>
            </a:r>
            <a:r>
              <a:rPr sz="2400" dirty="0">
                <a:latin typeface="Ebrima"/>
                <a:cs typeface="Ebrima"/>
              </a:rPr>
              <a:t> the</a:t>
            </a:r>
            <a:r>
              <a:rPr sz="2400" spc="5" dirty="0">
                <a:latin typeface="Ebrima"/>
                <a:cs typeface="Ebrima"/>
              </a:rPr>
              <a:t> </a:t>
            </a:r>
            <a:r>
              <a:rPr sz="2400" dirty="0">
                <a:latin typeface="Ebrima"/>
                <a:cs typeface="Ebrima"/>
              </a:rPr>
              <a:t>Medium</a:t>
            </a:r>
            <a:r>
              <a:rPr sz="2400" spc="-15" dirty="0">
                <a:latin typeface="Ebrima"/>
                <a:cs typeface="Ebrima"/>
              </a:rPr>
              <a:t> </a:t>
            </a:r>
            <a:r>
              <a:rPr sz="2400" spc="-5" dirty="0">
                <a:latin typeface="Ebrima"/>
                <a:cs typeface="Ebrima"/>
              </a:rPr>
              <a:t>Access </a:t>
            </a:r>
            <a:r>
              <a:rPr sz="2400" dirty="0">
                <a:latin typeface="Ebrima"/>
                <a:cs typeface="Ebrima"/>
              </a:rPr>
              <a:t>Control</a:t>
            </a:r>
            <a:r>
              <a:rPr sz="2400" spc="10" dirty="0">
                <a:latin typeface="Ebrima"/>
                <a:cs typeface="Ebrima"/>
              </a:rPr>
              <a:t> </a:t>
            </a:r>
            <a:r>
              <a:rPr sz="2400" dirty="0">
                <a:latin typeface="Ebrima"/>
                <a:cs typeface="Ebrima"/>
              </a:rPr>
              <a:t>(MAC)</a:t>
            </a:r>
            <a:r>
              <a:rPr sz="2400" spc="-10" dirty="0">
                <a:latin typeface="Ebrima"/>
                <a:cs typeface="Ebrima"/>
              </a:rPr>
              <a:t> </a:t>
            </a:r>
            <a:r>
              <a:rPr sz="2400" spc="-5" dirty="0">
                <a:latin typeface="Ebrima"/>
                <a:cs typeface="Ebrima"/>
              </a:rPr>
              <a:t>layer.</a:t>
            </a:r>
            <a:endParaRPr sz="2400">
              <a:latin typeface="Ebrima"/>
              <a:cs typeface="Ebrima"/>
            </a:endParaRPr>
          </a:p>
          <a:p>
            <a:pPr>
              <a:lnSpc>
                <a:spcPct val="100000"/>
              </a:lnSpc>
              <a:spcBef>
                <a:spcPts val="50"/>
              </a:spcBef>
              <a:buFont typeface="Arial MT"/>
              <a:buChar char="•"/>
            </a:pPr>
            <a:endParaRPr sz="2700">
              <a:latin typeface="Ebrima"/>
              <a:cs typeface="Ebrima"/>
            </a:endParaRPr>
          </a:p>
          <a:p>
            <a:pPr marL="356870" marR="6350" indent="-344805" algn="just">
              <a:lnSpc>
                <a:spcPct val="90000"/>
              </a:lnSpc>
              <a:buFont typeface="Arial MT"/>
              <a:buChar char="•"/>
              <a:tabLst>
                <a:tab pos="357505" algn="l"/>
              </a:tabLst>
            </a:pPr>
            <a:r>
              <a:rPr sz="2400" dirty="0">
                <a:latin typeface="Ebrima"/>
                <a:cs typeface="Ebrima"/>
              </a:rPr>
              <a:t>It</a:t>
            </a:r>
            <a:r>
              <a:rPr sz="2400" spc="5" dirty="0">
                <a:latin typeface="Ebrima"/>
                <a:cs typeface="Ebrima"/>
              </a:rPr>
              <a:t> </a:t>
            </a:r>
            <a:r>
              <a:rPr sz="2400" spc="-10" dirty="0">
                <a:latin typeface="Ebrima"/>
                <a:cs typeface="Ebrima"/>
              </a:rPr>
              <a:t>senses</a:t>
            </a:r>
            <a:r>
              <a:rPr sz="2400" spc="-5" dirty="0">
                <a:latin typeface="Ebrima"/>
                <a:cs typeface="Ebrima"/>
              </a:rPr>
              <a:t> </a:t>
            </a:r>
            <a:r>
              <a:rPr sz="2400" dirty="0">
                <a:latin typeface="Ebrima"/>
                <a:cs typeface="Ebrima"/>
              </a:rPr>
              <a:t>or</a:t>
            </a:r>
            <a:r>
              <a:rPr sz="2400" spc="5" dirty="0">
                <a:latin typeface="Ebrima"/>
                <a:cs typeface="Ebrima"/>
              </a:rPr>
              <a:t> </a:t>
            </a:r>
            <a:r>
              <a:rPr sz="2400" spc="-5" dirty="0">
                <a:latin typeface="Ebrima"/>
                <a:cs typeface="Ebrima"/>
              </a:rPr>
              <a:t>listens</a:t>
            </a:r>
            <a:r>
              <a:rPr sz="2400" dirty="0">
                <a:latin typeface="Ebrima"/>
                <a:cs typeface="Ebrima"/>
              </a:rPr>
              <a:t> </a:t>
            </a:r>
            <a:r>
              <a:rPr sz="2400" spc="-5" dirty="0">
                <a:latin typeface="Ebrima"/>
                <a:cs typeface="Ebrima"/>
              </a:rPr>
              <a:t>whether</a:t>
            </a:r>
            <a:r>
              <a:rPr sz="2400" dirty="0">
                <a:latin typeface="Ebrima"/>
                <a:cs typeface="Ebrima"/>
              </a:rPr>
              <a:t> the</a:t>
            </a:r>
            <a:r>
              <a:rPr sz="2400" spc="5" dirty="0">
                <a:latin typeface="Ebrima"/>
                <a:cs typeface="Ebrima"/>
              </a:rPr>
              <a:t> </a:t>
            </a:r>
            <a:r>
              <a:rPr sz="2400" spc="-5" dirty="0">
                <a:latin typeface="Ebrima"/>
                <a:cs typeface="Ebrima"/>
              </a:rPr>
              <a:t>shared</a:t>
            </a:r>
            <a:r>
              <a:rPr sz="2400" dirty="0">
                <a:latin typeface="Ebrima"/>
                <a:cs typeface="Ebrima"/>
              </a:rPr>
              <a:t> channel</a:t>
            </a:r>
            <a:r>
              <a:rPr sz="2400" spc="5" dirty="0">
                <a:latin typeface="Ebrima"/>
                <a:cs typeface="Ebrima"/>
              </a:rPr>
              <a:t> </a:t>
            </a:r>
            <a:r>
              <a:rPr sz="2400" dirty="0">
                <a:latin typeface="Ebrima"/>
                <a:cs typeface="Ebrima"/>
              </a:rPr>
              <a:t>for </a:t>
            </a:r>
            <a:r>
              <a:rPr sz="2400" spc="5" dirty="0">
                <a:latin typeface="Ebrima"/>
                <a:cs typeface="Ebrima"/>
              </a:rPr>
              <a:t> </a:t>
            </a:r>
            <a:r>
              <a:rPr sz="2400" spc="-5" dirty="0">
                <a:latin typeface="Ebrima"/>
                <a:cs typeface="Ebrima"/>
              </a:rPr>
              <a:t>transmission is </a:t>
            </a:r>
            <a:r>
              <a:rPr sz="2400" spc="5" dirty="0">
                <a:latin typeface="Ebrima"/>
                <a:cs typeface="Ebrima"/>
              </a:rPr>
              <a:t>busy </a:t>
            </a:r>
            <a:r>
              <a:rPr sz="2400" spc="15" dirty="0">
                <a:latin typeface="Ebrima"/>
                <a:cs typeface="Ebrima"/>
              </a:rPr>
              <a:t>or </a:t>
            </a:r>
            <a:r>
              <a:rPr sz="2400" dirty="0">
                <a:latin typeface="Ebrima"/>
                <a:cs typeface="Ebrima"/>
              </a:rPr>
              <a:t>not, and </a:t>
            </a:r>
            <a:r>
              <a:rPr sz="2400" spc="-5" dirty="0">
                <a:latin typeface="Ebrima"/>
                <a:cs typeface="Ebrima"/>
              </a:rPr>
              <a:t>defers transmissions </a:t>
            </a:r>
            <a:r>
              <a:rPr sz="2400" spc="5" dirty="0">
                <a:latin typeface="Ebrima"/>
                <a:cs typeface="Ebrima"/>
              </a:rPr>
              <a:t>until </a:t>
            </a:r>
            <a:r>
              <a:rPr sz="2400" spc="10" dirty="0">
                <a:latin typeface="Ebrima"/>
                <a:cs typeface="Ebrima"/>
              </a:rPr>
              <a:t> </a:t>
            </a:r>
            <a:r>
              <a:rPr sz="2400" dirty="0">
                <a:latin typeface="Ebrima"/>
                <a:cs typeface="Ebrima"/>
              </a:rPr>
              <a:t>the</a:t>
            </a:r>
            <a:r>
              <a:rPr sz="2400" spc="-20" dirty="0">
                <a:latin typeface="Ebrima"/>
                <a:cs typeface="Ebrima"/>
              </a:rPr>
              <a:t> </a:t>
            </a:r>
            <a:r>
              <a:rPr sz="2400" dirty="0">
                <a:latin typeface="Ebrima"/>
                <a:cs typeface="Ebrima"/>
              </a:rPr>
              <a:t>channel</a:t>
            </a:r>
            <a:r>
              <a:rPr sz="2400" spc="15" dirty="0">
                <a:latin typeface="Ebrima"/>
                <a:cs typeface="Ebrima"/>
              </a:rPr>
              <a:t> </a:t>
            </a:r>
            <a:r>
              <a:rPr sz="2400" spc="-5" dirty="0">
                <a:latin typeface="Ebrima"/>
                <a:cs typeface="Ebrima"/>
              </a:rPr>
              <a:t>is</a:t>
            </a:r>
            <a:r>
              <a:rPr sz="2400" dirty="0">
                <a:latin typeface="Ebrima"/>
                <a:cs typeface="Ebrima"/>
              </a:rPr>
              <a:t> </a:t>
            </a:r>
            <a:r>
              <a:rPr sz="2400" spc="-5" dirty="0">
                <a:latin typeface="Ebrima"/>
                <a:cs typeface="Ebrima"/>
              </a:rPr>
              <a:t>free.</a:t>
            </a:r>
            <a:endParaRPr sz="2400">
              <a:latin typeface="Ebrima"/>
              <a:cs typeface="Ebrima"/>
            </a:endParaRPr>
          </a:p>
          <a:p>
            <a:pPr>
              <a:lnSpc>
                <a:spcPct val="100000"/>
              </a:lnSpc>
              <a:spcBef>
                <a:spcPts val="50"/>
              </a:spcBef>
              <a:buFont typeface="Arial MT"/>
              <a:buChar char="•"/>
            </a:pPr>
            <a:endParaRPr sz="2750">
              <a:latin typeface="Ebrima"/>
              <a:cs typeface="Ebrima"/>
            </a:endParaRPr>
          </a:p>
          <a:p>
            <a:pPr marL="356870" marR="7620" indent="-344805" algn="just">
              <a:lnSpc>
                <a:spcPts val="2590"/>
              </a:lnSpc>
              <a:buFont typeface="Arial MT"/>
              <a:buChar char="•"/>
              <a:tabLst>
                <a:tab pos="357505" algn="l"/>
              </a:tabLst>
            </a:pPr>
            <a:r>
              <a:rPr sz="2400" spc="-5" dirty="0">
                <a:latin typeface="Ebrima"/>
                <a:cs typeface="Ebrima"/>
              </a:rPr>
              <a:t>The</a:t>
            </a:r>
            <a:r>
              <a:rPr sz="2400" dirty="0">
                <a:latin typeface="Ebrima"/>
                <a:cs typeface="Ebrima"/>
              </a:rPr>
              <a:t> collision</a:t>
            </a:r>
            <a:r>
              <a:rPr sz="2400" spc="5" dirty="0">
                <a:latin typeface="Ebrima"/>
                <a:cs typeface="Ebrima"/>
              </a:rPr>
              <a:t> </a:t>
            </a:r>
            <a:r>
              <a:rPr sz="2400" dirty="0">
                <a:latin typeface="Ebrima"/>
                <a:cs typeface="Ebrima"/>
              </a:rPr>
              <a:t>detection</a:t>
            </a:r>
            <a:r>
              <a:rPr sz="2400" spc="5" dirty="0">
                <a:latin typeface="Ebrima"/>
                <a:cs typeface="Ebrima"/>
              </a:rPr>
              <a:t> </a:t>
            </a:r>
            <a:r>
              <a:rPr sz="2400" spc="-5" dirty="0">
                <a:latin typeface="Ebrima"/>
                <a:cs typeface="Ebrima"/>
              </a:rPr>
              <a:t>technology</a:t>
            </a:r>
            <a:r>
              <a:rPr sz="2400" dirty="0">
                <a:latin typeface="Ebrima"/>
                <a:cs typeface="Ebrima"/>
              </a:rPr>
              <a:t> </a:t>
            </a:r>
            <a:r>
              <a:rPr sz="2400" spc="-5" dirty="0">
                <a:solidFill>
                  <a:srgbClr val="FF0000"/>
                </a:solidFill>
                <a:latin typeface="Ebrima"/>
                <a:cs typeface="Ebrima"/>
              </a:rPr>
              <a:t>detects</a:t>
            </a:r>
            <a:r>
              <a:rPr sz="2400" dirty="0">
                <a:solidFill>
                  <a:srgbClr val="FF0000"/>
                </a:solidFill>
                <a:latin typeface="Ebrima"/>
                <a:cs typeface="Ebrima"/>
              </a:rPr>
              <a:t> collisions</a:t>
            </a:r>
            <a:r>
              <a:rPr sz="2400" spc="5" dirty="0">
                <a:solidFill>
                  <a:srgbClr val="FF0000"/>
                </a:solidFill>
                <a:latin typeface="Ebrima"/>
                <a:cs typeface="Ebrima"/>
              </a:rPr>
              <a:t> </a:t>
            </a:r>
            <a:r>
              <a:rPr sz="2400" spc="5" dirty="0">
                <a:latin typeface="Ebrima"/>
                <a:cs typeface="Ebrima"/>
              </a:rPr>
              <a:t>by </a:t>
            </a:r>
            <a:r>
              <a:rPr sz="2400" spc="10" dirty="0">
                <a:latin typeface="Ebrima"/>
                <a:cs typeface="Ebrima"/>
              </a:rPr>
              <a:t> </a:t>
            </a:r>
            <a:r>
              <a:rPr sz="2400" spc="-10" dirty="0">
                <a:latin typeface="Ebrima"/>
                <a:cs typeface="Ebrima"/>
              </a:rPr>
              <a:t>sensing</a:t>
            </a:r>
            <a:r>
              <a:rPr sz="2400" spc="20" dirty="0">
                <a:latin typeface="Ebrima"/>
                <a:cs typeface="Ebrima"/>
              </a:rPr>
              <a:t> </a:t>
            </a:r>
            <a:r>
              <a:rPr sz="2400" spc="-5" dirty="0">
                <a:latin typeface="Ebrima"/>
                <a:cs typeface="Ebrima"/>
              </a:rPr>
              <a:t>transmissions</a:t>
            </a:r>
            <a:r>
              <a:rPr sz="2400" spc="5" dirty="0">
                <a:latin typeface="Ebrima"/>
                <a:cs typeface="Ebrima"/>
              </a:rPr>
              <a:t> </a:t>
            </a:r>
            <a:r>
              <a:rPr sz="2400" dirty="0">
                <a:latin typeface="Ebrima"/>
                <a:cs typeface="Ebrima"/>
              </a:rPr>
              <a:t>from</a:t>
            </a:r>
            <a:r>
              <a:rPr sz="2400" spc="5" dirty="0">
                <a:latin typeface="Ebrima"/>
                <a:cs typeface="Ebrima"/>
              </a:rPr>
              <a:t> </a:t>
            </a:r>
            <a:r>
              <a:rPr sz="2400" dirty="0">
                <a:latin typeface="Ebrima"/>
                <a:cs typeface="Ebrima"/>
              </a:rPr>
              <a:t>other </a:t>
            </a:r>
            <a:r>
              <a:rPr sz="2400" spc="-5" dirty="0">
                <a:latin typeface="Ebrima"/>
                <a:cs typeface="Ebrima"/>
              </a:rPr>
              <a:t>stations.</a:t>
            </a:r>
            <a:endParaRPr sz="2400">
              <a:latin typeface="Ebrima"/>
              <a:cs typeface="Ebrima"/>
            </a:endParaRPr>
          </a:p>
          <a:p>
            <a:pPr>
              <a:lnSpc>
                <a:spcPct val="100000"/>
              </a:lnSpc>
              <a:spcBef>
                <a:spcPts val="10"/>
              </a:spcBef>
              <a:buFont typeface="Arial MT"/>
              <a:buChar char="•"/>
            </a:pPr>
            <a:endParaRPr sz="2750">
              <a:latin typeface="Ebrima"/>
              <a:cs typeface="Ebrima"/>
            </a:endParaRPr>
          </a:p>
          <a:p>
            <a:pPr marL="356870" marR="5080" indent="-344805" algn="just">
              <a:lnSpc>
                <a:spcPct val="88800"/>
              </a:lnSpc>
              <a:spcBef>
                <a:spcPts val="5"/>
              </a:spcBef>
              <a:buFont typeface="Arial MT"/>
              <a:buChar char="•"/>
              <a:tabLst>
                <a:tab pos="357505" algn="l"/>
              </a:tabLst>
            </a:pPr>
            <a:r>
              <a:rPr sz="2400" spc="-10" dirty="0">
                <a:latin typeface="Ebrima"/>
                <a:cs typeface="Ebrima"/>
              </a:rPr>
              <a:t>On </a:t>
            </a:r>
            <a:r>
              <a:rPr sz="2400" spc="-5" dirty="0">
                <a:latin typeface="Ebrima"/>
                <a:cs typeface="Ebrima"/>
              </a:rPr>
              <a:t>detection </a:t>
            </a:r>
            <a:r>
              <a:rPr sz="2400" dirty="0">
                <a:latin typeface="Ebrima"/>
                <a:cs typeface="Ebrima"/>
              </a:rPr>
              <a:t>of a collision, </a:t>
            </a:r>
            <a:r>
              <a:rPr sz="2400" dirty="0">
                <a:solidFill>
                  <a:srgbClr val="FF0000"/>
                </a:solidFill>
                <a:latin typeface="Ebrima"/>
                <a:cs typeface="Ebrima"/>
              </a:rPr>
              <a:t>the </a:t>
            </a:r>
            <a:r>
              <a:rPr sz="2400" spc="-5" dirty="0">
                <a:solidFill>
                  <a:srgbClr val="FF0000"/>
                </a:solidFill>
                <a:latin typeface="Ebrima"/>
                <a:cs typeface="Ebrima"/>
              </a:rPr>
              <a:t>station stops transmitting, </a:t>
            </a:r>
            <a:r>
              <a:rPr sz="2400" dirty="0">
                <a:solidFill>
                  <a:srgbClr val="FF0000"/>
                </a:solidFill>
                <a:latin typeface="Ebrima"/>
                <a:cs typeface="Ebrima"/>
              </a:rPr>
              <a:t> </a:t>
            </a:r>
            <a:r>
              <a:rPr sz="2400" spc="-5" dirty="0">
                <a:solidFill>
                  <a:srgbClr val="FF0000"/>
                </a:solidFill>
                <a:latin typeface="Ebrima"/>
                <a:cs typeface="Ebrima"/>
              </a:rPr>
              <a:t>sends</a:t>
            </a:r>
            <a:r>
              <a:rPr sz="2400" dirty="0">
                <a:solidFill>
                  <a:srgbClr val="FF0000"/>
                </a:solidFill>
                <a:latin typeface="Ebrima"/>
                <a:cs typeface="Ebrima"/>
              </a:rPr>
              <a:t> a</a:t>
            </a:r>
            <a:r>
              <a:rPr sz="2400" spc="5" dirty="0">
                <a:solidFill>
                  <a:srgbClr val="FF0000"/>
                </a:solidFill>
                <a:latin typeface="Ebrima"/>
                <a:cs typeface="Ebrima"/>
              </a:rPr>
              <a:t> </a:t>
            </a:r>
            <a:r>
              <a:rPr sz="2400" spc="-5" dirty="0">
                <a:solidFill>
                  <a:srgbClr val="FF0000"/>
                </a:solidFill>
                <a:latin typeface="Ebrima"/>
                <a:cs typeface="Ebrima"/>
              </a:rPr>
              <a:t>jam</a:t>
            </a:r>
            <a:r>
              <a:rPr sz="2400" dirty="0">
                <a:solidFill>
                  <a:srgbClr val="FF0000"/>
                </a:solidFill>
                <a:latin typeface="Ebrima"/>
                <a:cs typeface="Ebrima"/>
              </a:rPr>
              <a:t> signal,</a:t>
            </a:r>
            <a:r>
              <a:rPr sz="2400" spc="5" dirty="0">
                <a:solidFill>
                  <a:srgbClr val="FF0000"/>
                </a:solidFill>
                <a:latin typeface="Ebrima"/>
                <a:cs typeface="Ebrima"/>
              </a:rPr>
              <a:t> </a:t>
            </a:r>
            <a:r>
              <a:rPr sz="2400" spc="10" dirty="0">
                <a:latin typeface="Ebrima"/>
                <a:cs typeface="Ebrima"/>
              </a:rPr>
              <a:t>and</a:t>
            </a:r>
            <a:r>
              <a:rPr sz="2400" spc="15" dirty="0">
                <a:latin typeface="Ebrima"/>
                <a:cs typeface="Ebrima"/>
              </a:rPr>
              <a:t> </a:t>
            </a:r>
            <a:r>
              <a:rPr sz="2400" spc="-5" dirty="0">
                <a:latin typeface="Ebrima"/>
                <a:cs typeface="Ebrima"/>
              </a:rPr>
              <a:t>then</a:t>
            </a:r>
            <a:r>
              <a:rPr sz="2400" dirty="0">
                <a:latin typeface="Ebrima"/>
                <a:cs typeface="Ebrima"/>
              </a:rPr>
              <a:t> </a:t>
            </a:r>
            <a:r>
              <a:rPr sz="2400" spc="-5" dirty="0">
                <a:latin typeface="Ebrima"/>
                <a:cs typeface="Ebrima"/>
              </a:rPr>
              <a:t>waits</a:t>
            </a:r>
            <a:r>
              <a:rPr sz="2400" dirty="0">
                <a:latin typeface="Ebrima"/>
                <a:cs typeface="Ebrima"/>
              </a:rPr>
              <a:t> for</a:t>
            </a:r>
            <a:r>
              <a:rPr sz="2400" spc="5" dirty="0">
                <a:latin typeface="Ebrima"/>
                <a:cs typeface="Ebrima"/>
              </a:rPr>
              <a:t> </a:t>
            </a:r>
            <a:r>
              <a:rPr sz="2400" dirty="0">
                <a:latin typeface="Ebrima"/>
                <a:cs typeface="Ebrima"/>
              </a:rPr>
              <a:t>a</a:t>
            </a:r>
            <a:r>
              <a:rPr sz="2400" spc="5" dirty="0">
                <a:latin typeface="Ebrima"/>
                <a:cs typeface="Ebrima"/>
              </a:rPr>
              <a:t> </a:t>
            </a:r>
            <a:r>
              <a:rPr sz="2400" dirty="0">
                <a:latin typeface="Ebrima"/>
                <a:cs typeface="Ebrima"/>
              </a:rPr>
              <a:t>random</a:t>
            </a:r>
            <a:r>
              <a:rPr sz="2400" spc="5" dirty="0">
                <a:latin typeface="Ebrima"/>
                <a:cs typeface="Ebrima"/>
              </a:rPr>
              <a:t> </a:t>
            </a:r>
            <a:r>
              <a:rPr sz="2400" dirty="0">
                <a:latin typeface="Ebrima"/>
                <a:cs typeface="Ebrima"/>
              </a:rPr>
              <a:t>time </a:t>
            </a:r>
            <a:r>
              <a:rPr sz="2400" spc="-645" dirty="0">
                <a:latin typeface="Ebrima"/>
                <a:cs typeface="Ebrima"/>
              </a:rPr>
              <a:t> </a:t>
            </a:r>
            <a:r>
              <a:rPr sz="2400" spc="-5" dirty="0">
                <a:latin typeface="Ebrima"/>
                <a:cs typeface="Ebrima"/>
              </a:rPr>
              <a:t>interval</a:t>
            </a:r>
            <a:r>
              <a:rPr sz="2400" spc="10" dirty="0">
                <a:latin typeface="Ebrima"/>
                <a:cs typeface="Ebrima"/>
              </a:rPr>
              <a:t> </a:t>
            </a:r>
            <a:r>
              <a:rPr sz="2400" spc="-5" dirty="0">
                <a:latin typeface="Ebrima"/>
                <a:cs typeface="Ebrima"/>
              </a:rPr>
              <a:t>before</a:t>
            </a:r>
            <a:r>
              <a:rPr sz="2400" spc="10" dirty="0">
                <a:latin typeface="Ebrima"/>
                <a:cs typeface="Ebrima"/>
              </a:rPr>
              <a:t> </a:t>
            </a:r>
            <a:r>
              <a:rPr sz="2400" spc="-5" dirty="0">
                <a:latin typeface="Ebrima"/>
                <a:cs typeface="Ebrima"/>
              </a:rPr>
              <a:t>retransmission.</a:t>
            </a:r>
            <a:endParaRPr sz="2400">
              <a:latin typeface="Ebrima"/>
              <a:cs typeface="Ebrim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5070" y="310337"/>
            <a:ext cx="1676400" cy="512445"/>
          </a:xfrm>
          <a:prstGeom prst="rect">
            <a:avLst/>
          </a:prstGeom>
        </p:spPr>
        <p:txBody>
          <a:bodyPr vert="horz" wrap="square" lIns="0" tIns="12065" rIns="0" bIns="0" rtlCol="0">
            <a:spAutoFit/>
          </a:bodyPr>
          <a:lstStyle/>
          <a:p>
            <a:pPr marL="12700">
              <a:lnSpc>
                <a:spcPct val="100000"/>
              </a:lnSpc>
              <a:spcBef>
                <a:spcPts val="95"/>
              </a:spcBef>
            </a:pPr>
            <a:r>
              <a:rPr spc="-10" dirty="0"/>
              <a:t>CSMA/CD</a:t>
            </a:r>
          </a:p>
        </p:txBody>
      </p:sp>
      <p:sp>
        <p:nvSpPr>
          <p:cNvPr id="3" name="object 3"/>
          <p:cNvSpPr txBox="1"/>
          <p:nvPr/>
        </p:nvSpPr>
        <p:spPr>
          <a:xfrm>
            <a:off x="469493" y="1219708"/>
            <a:ext cx="8208645" cy="4490085"/>
          </a:xfrm>
          <a:prstGeom prst="rect">
            <a:avLst/>
          </a:prstGeom>
        </p:spPr>
        <p:txBody>
          <a:bodyPr vert="horz" wrap="square" lIns="0" tIns="85725" rIns="0" bIns="0" rtlCol="0">
            <a:spAutoFit/>
          </a:bodyPr>
          <a:lstStyle/>
          <a:p>
            <a:pPr marL="12700">
              <a:lnSpc>
                <a:spcPct val="100000"/>
              </a:lnSpc>
              <a:spcBef>
                <a:spcPts val="675"/>
              </a:spcBef>
            </a:pPr>
            <a:r>
              <a:rPr sz="2400" spc="-5" dirty="0">
                <a:latin typeface="Ebrima"/>
                <a:cs typeface="Ebrima"/>
              </a:rPr>
              <a:t>The </a:t>
            </a:r>
            <a:r>
              <a:rPr sz="2400" dirty="0">
                <a:latin typeface="Ebrima"/>
                <a:cs typeface="Ebrima"/>
              </a:rPr>
              <a:t>algorithm of </a:t>
            </a:r>
            <a:r>
              <a:rPr sz="2400" spc="-5" dirty="0">
                <a:latin typeface="Ebrima"/>
                <a:cs typeface="Ebrima"/>
              </a:rPr>
              <a:t>CSMA/CD</a:t>
            </a:r>
            <a:r>
              <a:rPr sz="2400" spc="-15" dirty="0">
                <a:latin typeface="Ebrima"/>
                <a:cs typeface="Ebrima"/>
              </a:rPr>
              <a:t> </a:t>
            </a:r>
            <a:r>
              <a:rPr sz="2400" spc="-10" dirty="0">
                <a:latin typeface="Ebrima"/>
                <a:cs typeface="Ebrima"/>
              </a:rPr>
              <a:t>is:</a:t>
            </a:r>
            <a:endParaRPr sz="2400">
              <a:latin typeface="Ebrima"/>
              <a:cs typeface="Ebrima"/>
            </a:endParaRPr>
          </a:p>
          <a:p>
            <a:pPr marL="356870" marR="6985" indent="-344805">
              <a:lnSpc>
                <a:spcPct val="100000"/>
              </a:lnSpc>
              <a:spcBef>
                <a:spcPts val="580"/>
              </a:spcBef>
              <a:buFont typeface="Arial MT"/>
              <a:buChar char="•"/>
              <a:tabLst>
                <a:tab pos="356870" algn="l"/>
                <a:tab pos="357505" algn="l"/>
                <a:tab pos="1296035" algn="l"/>
                <a:tab pos="1604010" algn="l"/>
                <a:tab pos="2533650" algn="l"/>
                <a:tab pos="2887345" algn="l"/>
                <a:tab pos="3853815" algn="l"/>
                <a:tab pos="4439285" algn="l"/>
                <a:tab pos="6229350" algn="l"/>
                <a:tab pos="7299325" algn="l"/>
              </a:tabLst>
            </a:pPr>
            <a:r>
              <a:rPr sz="2400" spc="-10" dirty="0">
                <a:latin typeface="Ebrima"/>
                <a:cs typeface="Ebrima"/>
              </a:rPr>
              <a:t>W</a:t>
            </a:r>
            <a:r>
              <a:rPr sz="2400" spc="5" dirty="0">
                <a:latin typeface="Ebrima"/>
                <a:cs typeface="Ebrima"/>
              </a:rPr>
              <a:t>h</a:t>
            </a:r>
            <a:r>
              <a:rPr sz="2400" spc="-10" dirty="0">
                <a:latin typeface="Ebrima"/>
                <a:cs typeface="Ebrima"/>
              </a:rPr>
              <a:t>e</a:t>
            </a:r>
            <a:r>
              <a:rPr sz="2400" dirty="0">
                <a:latin typeface="Ebrima"/>
                <a:cs typeface="Ebrima"/>
              </a:rPr>
              <a:t>n	a	frame	</a:t>
            </a:r>
            <a:r>
              <a:rPr sz="2400" spc="-10" dirty="0">
                <a:latin typeface="Ebrima"/>
                <a:cs typeface="Ebrima"/>
              </a:rPr>
              <a:t>i</a:t>
            </a:r>
            <a:r>
              <a:rPr sz="2400" dirty="0">
                <a:latin typeface="Ebrima"/>
                <a:cs typeface="Ebrima"/>
              </a:rPr>
              <a:t>s	re</a:t>
            </a:r>
            <a:r>
              <a:rPr sz="2400" spc="20" dirty="0">
                <a:latin typeface="Ebrima"/>
                <a:cs typeface="Ebrima"/>
              </a:rPr>
              <a:t>a</a:t>
            </a:r>
            <a:r>
              <a:rPr sz="2400" dirty="0">
                <a:latin typeface="Ebrima"/>
                <a:cs typeface="Ebrima"/>
              </a:rPr>
              <a:t>dy,	t</a:t>
            </a:r>
            <a:r>
              <a:rPr sz="2400" spc="5" dirty="0">
                <a:latin typeface="Ebrima"/>
                <a:cs typeface="Ebrima"/>
              </a:rPr>
              <a:t>h</a:t>
            </a:r>
            <a:r>
              <a:rPr sz="2400" dirty="0">
                <a:latin typeface="Ebrima"/>
                <a:cs typeface="Ebrima"/>
              </a:rPr>
              <a:t>e	t</a:t>
            </a:r>
            <a:r>
              <a:rPr sz="2400" spc="5" dirty="0">
                <a:latin typeface="Ebrima"/>
                <a:cs typeface="Ebrima"/>
              </a:rPr>
              <a:t>r</a:t>
            </a:r>
            <a:r>
              <a:rPr sz="2400" dirty="0">
                <a:latin typeface="Ebrima"/>
                <a:cs typeface="Ebrima"/>
              </a:rPr>
              <a:t>a</a:t>
            </a:r>
            <a:r>
              <a:rPr sz="2400" spc="10" dirty="0">
                <a:latin typeface="Ebrima"/>
                <a:cs typeface="Ebrima"/>
              </a:rPr>
              <a:t>n</a:t>
            </a:r>
            <a:r>
              <a:rPr sz="2400" spc="-15" dirty="0">
                <a:latin typeface="Ebrima"/>
                <a:cs typeface="Ebrima"/>
              </a:rPr>
              <a:t>s</a:t>
            </a:r>
            <a:r>
              <a:rPr sz="2400" spc="15" dirty="0">
                <a:latin typeface="Ebrima"/>
                <a:cs typeface="Ebrima"/>
              </a:rPr>
              <a:t>m</a:t>
            </a:r>
            <a:r>
              <a:rPr sz="2400" spc="-5" dirty="0">
                <a:latin typeface="Ebrima"/>
                <a:cs typeface="Ebrima"/>
              </a:rPr>
              <a:t>ittin</a:t>
            </a:r>
            <a:r>
              <a:rPr sz="2400" dirty="0">
                <a:latin typeface="Ebrima"/>
                <a:cs typeface="Ebrima"/>
              </a:rPr>
              <a:t>g	</a:t>
            </a:r>
            <a:r>
              <a:rPr sz="2400" spc="10" dirty="0">
                <a:latin typeface="Ebrima"/>
                <a:cs typeface="Ebrima"/>
              </a:rPr>
              <a:t>s</a:t>
            </a:r>
            <a:r>
              <a:rPr sz="2400" dirty="0">
                <a:latin typeface="Ebrima"/>
                <a:cs typeface="Ebrima"/>
              </a:rPr>
              <a:t>ta</a:t>
            </a:r>
            <a:r>
              <a:rPr sz="2400" spc="5" dirty="0">
                <a:latin typeface="Ebrima"/>
                <a:cs typeface="Ebrima"/>
              </a:rPr>
              <a:t>t</a:t>
            </a:r>
            <a:r>
              <a:rPr sz="2400" spc="-5" dirty="0">
                <a:latin typeface="Ebrima"/>
                <a:cs typeface="Ebrima"/>
              </a:rPr>
              <a:t>io</a:t>
            </a:r>
            <a:r>
              <a:rPr sz="2400" dirty="0">
                <a:latin typeface="Ebrima"/>
                <a:cs typeface="Ebrima"/>
              </a:rPr>
              <a:t>n	che</a:t>
            </a:r>
            <a:r>
              <a:rPr sz="2400" spc="-10" dirty="0">
                <a:latin typeface="Ebrima"/>
                <a:cs typeface="Ebrima"/>
              </a:rPr>
              <a:t>c</a:t>
            </a:r>
            <a:r>
              <a:rPr sz="2400" spc="-5" dirty="0">
                <a:latin typeface="Ebrima"/>
                <a:cs typeface="Ebrima"/>
              </a:rPr>
              <a:t>ks  whether</a:t>
            </a:r>
            <a:r>
              <a:rPr sz="2400" dirty="0">
                <a:latin typeface="Ebrima"/>
                <a:cs typeface="Ebrima"/>
              </a:rPr>
              <a:t> the</a:t>
            </a:r>
            <a:r>
              <a:rPr sz="2400" spc="5" dirty="0">
                <a:latin typeface="Ebrima"/>
                <a:cs typeface="Ebrima"/>
              </a:rPr>
              <a:t> </a:t>
            </a:r>
            <a:r>
              <a:rPr sz="2400" dirty="0">
                <a:latin typeface="Ebrima"/>
                <a:cs typeface="Ebrima"/>
              </a:rPr>
              <a:t>channel</a:t>
            </a:r>
            <a:r>
              <a:rPr sz="2400" spc="15" dirty="0">
                <a:latin typeface="Ebrima"/>
                <a:cs typeface="Ebrima"/>
              </a:rPr>
              <a:t> </a:t>
            </a:r>
            <a:r>
              <a:rPr sz="2400" spc="-5" dirty="0">
                <a:latin typeface="Ebrima"/>
                <a:cs typeface="Ebrima"/>
              </a:rPr>
              <a:t>is</a:t>
            </a:r>
            <a:r>
              <a:rPr sz="2400" spc="5" dirty="0">
                <a:latin typeface="Ebrima"/>
                <a:cs typeface="Ebrima"/>
              </a:rPr>
              <a:t> </a:t>
            </a:r>
            <a:r>
              <a:rPr sz="2400" spc="-10" dirty="0">
                <a:latin typeface="Ebrima"/>
                <a:cs typeface="Ebrima"/>
              </a:rPr>
              <a:t>idle</a:t>
            </a:r>
            <a:r>
              <a:rPr sz="2400" spc="5" dirty="0">
                <a:latin typeface="Ebrima"/>
                <a:cs typeface="Ebrima"/>
              </a:rPr>
              <a:t> or</a:t>
            </a:r>
            <a:r>
              <a:rPr sz="2400" spc="20" dirty="0">
                <a:latin typeface="Ebrima"/>
                <a:cs typeface="Ebrima"/>
              </a:rPr>
              <a:t> </a:t>
            </a:r>
            <a:r>
              <a:rPr sz="2400" spc="-5" dirty="0">
                <a:latin typeface="Ebrima"/>
                <a:cs typeface="Ebrima"/>
              </a:rPr>
              <a:t>busy.</a:t>
            </a:r>
            <a:endParaRPr sz="2400">
              <a:latin typeface="Ebrima"/>
              <a:cs typeface="Ebrima"/>
            </a:endParaRPr>
          </a:p>
          <a:p>
            <a:pPr marL="356870" marR="8255" indent="-344805">
              <a:lnSpc>
                <a:spcPct val="100000"/>
              </a:lnSpc>
              <a:spcBef>
                <a:spcPts val="575"/>
              </a:spcBef>
              <a:buFont typeface="Arial MT"/>
              <a:buChar char="•"/>
              <a:tabLst>
                <a:tab pos="356870" algn="l"/>
                <a:tab pos="357505" algn="l"/>
              </a:tabLst>
            </a:pPr>
            <a:r>
              <a:rPr sz="2400" dirty="0">
                <a:latin typeface="Ebrima"/>
                <a:cs typeface="Ebrima"/>
              </a:rPr>
              <a:t>If</a:t>
            </a:r>
            <a:r>
              <a:rPr sz="2400" spc="220" dirty="0">
                <a:latin typeface="Ebrima"/>
                <a:cs typeface="Ebrima"/>
              </a:rPr>
              <a:t> </a:t>
            </a:r>
            <a:r>
              <a:rPr sz="2400" dirty="0">
                <a:latin typeface="Ebrima"/>
                <a:cs typeface="Ebrima"/>
              </a:rPr>
              <a:t>the</a:t>
            </a:r>
            <a:r>
              <a:rPr sz="2400" spc="240" dirty="0">
                <a:latin typeface="Ebrima"/>
                <a:cs typeface="Ebrima"/>
              </a:rPr>
              <a:t> </a:t>
            </a:r>
            <a:r>
              <a:rPr sz="2400" dirty="0">
                <a:latin typeface="Ebrima"/>
                <a:cs typeface="Ebrima"/>
              </a:rPr>
              <a:t>channel</a:t>
            </a:r>
            <a:r>
              <a:rPr sz="2400" spc="254" dirty="0">
                <a:latin typeface="Ebrima"/>
                <a:cs typeface="Ebrima"/>
              </a:rPr>
              <a:t> </a:t>
            </a:r>
            <a:r>
              <a:rPr sz="2400" spc="10" dirty="0">
                <a:latin typeface="Ebrima"/>
                <a:cs typeface="Ebrima"/>
              </a:rPr>
              <a:t>is</a:t>
            </a:r>
            <a:r>
              <a:rPr sz="2400" spc="235" dirty="0">
                <a:latin typeface="Ebrima"/>
                <a:cs typeface="Ebrima"/>
              </a:rPr>
              <a:t> </a:t>
            </a:r>
            <a:r>
              <a:rPr sz="2400" spc="-5" dirty="0">
                <a:latin typeface="Ebrima"/>
                <a:cs typeface="Ebrima"/>
              </a:rPr>
              <a:t>busy,</a:t>
            </a:r>
            <a:r>
              <a:rPr sz="2400" spc="265" dirty="0">
                <a:latin typeface="Ebrima"/>
                <a:cs typeface="Ebrima"/>
              </a:rPr>
              <a:t> </a:t>
            </a:r>
            <a:r>
              <a:rPr sz="2400" dirty="0">
                <a:latin typeface="Ebrima"/>
                <a:cs typeface="Ebrima"/>
              </a:rPr>
              <a:t>the</a:t>
            </a:r>
            <a:r>
              <a:rPr sz="2400" spc="240" dirty="0">
                <a:latin typeface="Ebrima"/>
                <a:cs typeface="Ebrima"/>
              </a:rPr>
              <a:t> </a:t>
            </a:r>
            <a:r>
              <a:rPr sz="2400" spc="-5" dirty="0">
                <a:latin typeface="Ebrima"/>
                <a:cs typeface="Ebrima"/>
              </a:rPr>
              <a:t>station</a:t>
            </a:r>
            <a:r>
              <a:rPr sz="2400" spc="254" dirty="0">
                <a:latin typeface="Ebrima"/>
                <a:cs typeface="Ebrima"/>
              </a:rPr>
              <a:t> </a:t>
            </a:r>
            <a:r>
              <a:rPr sz="2400" dirty="0">
                <a:latin typeface="Ebrima"/>
                <a:cs typeface="Ebrima"/>
              </a:rPr>
              <a:t>waits</a:t>
            </a:r>
            <a:r>
              <a:rPr sz="2400" spc="245" dirty="0">
                <a:latin typeface="Ebrima"/>
                <a:cs typeface="Ebrima"/>
              </a:rPr>
              <a:t> </a:t>
            </a:r>
            <a:r>
              <a:rPr sz="2400" dirty="0">
                <a:latin typeface="Ebrima"/>
                <a:cs typeface="Ebrima"/>
              </a:rPr>
              <a:t>until</a:t>
            </a:r>
            <a:r>
              <a:rPr sz="2400" spc="240" dirty="0">
                <a:latin typeface="Ebrima"/>
                <a:cs typeface="Ebrima"/>
              </a:rPr>
              <a:t> </a:t>
            </a:r>
            <a:r>
              <a:rPr sz="2400" dirty="0">
                <a:latin typeface="Ebrima"/>
                <a:cs typeface="Ebrima"/>
              </a:rPr>
              <a:t>the</a:t>
            </a:r>
            <a:r>
              <a:rPr sz="2400" spc="250" dirty="0">
                <a:latin typeface="Ebrima"/>
                <a:cs typeface="Ebrima"/>
              </a:rPr>
              <a:t> </a:t>
            </a:r>
            <a:r>
              <a:rPr sz="2400" dirty="0">
                <a:latin typeface="Ebrima"/>
                <a:cs typeface="Ebrima"/>
              </a:rPr>
              <a:t>channel </a:t>
            </a:r>
            <a:r>
              <a:rPr sz="2400" spc="-645" dirty="0">
                <a:latin typeface="Ebrima"/>
                <a:cs typeface="Ebrima"/>
              </a:rPr>
              <a:t> </a:t>
            </a:r>
            <a:r>
              <a:rPr sz="2400" spc="-5" dirty="0">
                <a:latin typeface="Ebrima"/>
                <a:cs typeface="Ebrima"/>
              </a:rPr>
              <a:t>becomes</a:t>
            </a:r>
            <a:r>
              <a:rPr sz="2400" spc="5" dirty="0">
                <a:latin typeface="Ebrima"/>
                <a:cs typeface="Ebrima"/>
              </a:rPr>
              <a:t> </a:t>
            </a:r>
            <a:r>
              <a:rPr sz="2400" spc="-10" dirty="0">
                <a:latin typeface="Ebrima"/>
                <a:cs typeface="Ebrima"/>
              </a:rPr>
              <a:t>idle.</a:t>
            </a:r>
            <a:endParaRPr sz="2400">
              <a:latin typeface="Ebrima"/>
              <a:cs typeface="Ebrima"/>
            </a:endParaRPr>
          </a:p>
          <a:p>
            <a:pPr marL="356870" marR="8255" indent="-344805">
              <a:lnSpc>
                <a:spcPct val="100000"/>
              </a:lnSpc>
              <a:spcBef>
                <a:spcPts val="580"/>
              </a:spcBef>
              <a:buFont typeface="Arial MT"/>
              <a:buChar char="•"/>
              <a:tabLst>
                <a:tab pos="356870" algn="l"/>
                <a:tab pos="357505" algn="l"/>
                <a:tab pos="664845" algn="l"/>
                <a:tab pos="1231900" algn="l"/>
                <a:tab pos="2414905" algn="l"/>
                <a:tab pos="2750185" algn="l"/>
                <a:tab pos="3439160" algn="l"/>
                <a:tab pos="4006215" algn="l"/>
                <a:tab pos="5055235" algn="l"/>
                <a:tab pos="5915660" algn="l"/>
                <a:tab pos="7683500" algn="l"/>
              </a:tabLst>
            </a:pPr>
            <a:r>
              <a:rPr sz="2400" spc="5" dirty="0">
                <a:latin typeface="Ebrima"/>
                <a:cs typeface="Ebrima"/>
              </a:rPr>
              <a:t>I</a:t>
            </a:r>
            <a:r>
              <a:rPr sz="2400" dirty="0">
                <a:latin typeface="Ebrima"/>
                <a:cs typeface="Ebrima"/>
              </a:rPr>
              <a:t>f	t</a:t>
            </a:r>
            <a:r>
              <a:rPr sz="2400" spc="5" dirty="0">
                <a:latin typeface="Ebrima"/>
                <a:cs typeface="Ebrima"/>
              </a:rPr>
              <a:t>h</a:t>
            </a:r>
            <a:r>
              <a:rPr sz="2400" dirty="0">
                <a:latin typeface="Ebrima"/>
                <a:cs typeface="Ebrima"/>
              </a:rPr>
              <a:t>e	ch</a:t>
            </a:r>
            <a:r>
              <a:rPr sz="2400" spc="5" dirty="0">
                <a:latin typeface="Ebrima"/>
                <a:cs typeface="Ebrima"/>
              </a:rPr>
              <a:t>ann</a:t>
            </a:r>
            <a:r>
              <a:rPr sz="2400" spc="-10" dirty="0">
                <a:latin typeface="Ebrima"/>
                <a:cs typeface="Ebrima"/>
              </a:rPr>
              <a:t>e</a:t>
            </a:r>
            <a:r>
              <a:rPr sz="2400" dirty="0">
                <a:latin typeface="Ebrima"/>
                <a:cs typeface="Ebrima"/>
              </a:rPr>
              <a:t>l	</a:t>
            </a:r>
            <a:r>
              <a:rPr sz="2400" spc="-10" dirty="0">
                <a:latin typeface="Ebrima"/>
                <a:cs typeface="Ebrima"/>
              </a:rPr>
              <a:t>i</a:t>
            </a:r>
            <a:r>
              <a:rPr sz="2400" dirty="0">
                <a:latin typeface="Ebrima"/>
                <a:cs typeface="Ebrima"/>
              </a:rPr>
              <a:t>s	</a:t>
            </a:r>
            <a:r>
              <a:rPr sz="2400" spc="-5" dirty="0">
                <a:latin typeface="Ebrima"/>
                <a:cs typeface="Ebrima"/>
              </a:rPr>
              <a:t>i</a:t>
            </a:r>
            <a:r>
              <a:rPr sz="2400" spc="15" dirty="0">
                <a:latin typeface="Ebrima"/>
                <a:cs typeface="Ebrima"/>
              </a:rPr>
              <a:t>d</a:t>
            </a:r>
            <a:r>
              <a:rPr sz="2400" spc="-5" dirty="0">
                <a:latin typeface="Ebrima"/>
                <a:cs typeface="Ebrima"/>
              </a:rPr>
              <a:t>l</a:t>
            </a:r>
            <a:r>
              <a:rPr sz="2400" spc="-15" dirty="0">
                <a:latin typeface="Ebrima"/>
                <a:cs typeface="Ebrima"/>
              </a:rPr>
              <a:t>e</a:t>
            </a:r>
            <a:r>
              <a:rPr sz="2400" dirty="0">
                <a:latin typeface="Ebrima"/>
                <a:cs typeface="Ebrima"/>
              </a:rPr>
              <a:t>,	t</a:t>
            </a:r>
            <a:r>
              <a:rPr sz="2400" spc="5" dirty="0">
                <a:latin typeface="Ebrima"/>
                <a:cs typeface="Ebrima"/>
              </a:rPr>
              <a:t>h</a:t>
            </a:r>
            <a:r>
              <a:rPr sz="2400" dirty="0">
                <a:latin typeface="Ebrima"/>
                <a:cs typeface="Ebrima"/>
              </a:rPr>
              <a:t>e	</a:t>
            </a:r>
            <a:r>
              <a:rPr sz="2400" spc="-15" dirty="0">
                <a:latin typeface="Ebrima"/>
                <a:cs typeface="Ebrima"/>
              </a:rPr>
              <a:t>s</a:t>
            </a:r>
            <a:r>
              <a:rPr sz="2400" dirty="0">
                <a:latin typeface="Ebrima"/>
                <a:cs typeface="Ebrima"/>
              </a:rPr>
              <a:t>t</a:t>
            </a:r>
            <a:r>
              <a:rPr sz="2400" spc="5" dirty="0">
                <a:latin typeface="Ebrima"/>
                <a:cs typeface="Ebrima"/>
              </a:rPr>
              <a:t>a</a:t>
            </a:r>
            <a:r>
              <a:rPr sz="2400" dirty="0">
                <a:latin typeface="Ebrima"/>
                <a:cs typeface="Ebrima"/>
              </a:rPr>
              <a:t>ti</a:t>
            </a:r>
            <a:r>
              <a:rPr sz="2400" spc="5" dirty="0">
                <a:latin typeface="Ebrima"/>
                <a:cs typeface="Ebrima"/>
              </a:rPr>
              <a:t>o</a:t>
            </a:r>
            <a:r>
              <a:rPr sz="2400" dirty="0">
                <a:latin typeface="Ebrima"/>
                <a:cs typeface="Ebrima"/>
              </a:rPr>
              <a:t>n	</a:t>
            </a:r>
            <a:r>
              <a:rPr sz="2400" spc="-15" dirty="0">
                <a:latin typeface="Ebrima"/>
                <a:cs typeface="Ebrima"/>
              </a:rPr>
              <a:t>s</a:t>
            </a:r>
            <a:r>
              <a:rPr sz="2400" dirty="0">
                <a:latin typeface="Ebrima"/>
                <a:cs typeface="Ebrima"/>
              </a:rPr>
              <a:t>ta</a:t>
            </a:r>
            <a:r>
              <a:rPr sz="2400" spc="5" dirty="0">
                <a:latin typeface="Ebrima"/>
                <a:cs typeface="Ebrima"/>
              </a:rPr>
              <a:t>r</a:t>
            </a:r>
            <a:r>
              <a:rPr sz="2400" dirty="0">
                <a:latin typeface="Ebrima"/>
                <a:cs typeface="Ebrima"/>
              </a:rPr>
              <a:t>ts	t</a:t>
            </a:r>
            <a:r>
              <a:rPr sz="2400" spc="5" dirty="0">
                <a:latin typeface="Ebrima"/>
                <a:cs typeface="Ebrima"/>
              </a:rPr>
              <a:t>r</a:t>
            </a:r>
            <a:r>
              <a:rPr sz="2400" dirty="0">
                <a:latin typeface="Ebrima"/>
                <a:cs typeface="Ebrima"/>
              </a:rPr>
              <a:t>a</a:t>
            </a:r>
            <a:r>
              <a:rPr sz="2400" spc="10" dirty="0">
                <a:latin typeface="Ebrima"/>
                <a:cs typeface="Ebrima"/>
              </a:rPr>
              <a:t>n</a:t>
            </a:r>
            <a:r>
              <a:rPr sz="2400" spc="-15" dirty="0">
                <a:latin typeface="Ebrima"/>
                <a:cs typeface="Ebrima"/>
              </a:rPr>
              <a:t>s</a:t>
            </a:r>
            <a:r>
              <a:rPr sz="2400" spc="-5" dirty="0">
                <a:latin typeface="Ebrima"/>
                <a:cs typeface="Ebrima"/>
              </a:rPr>
              <a:t>m</a:t>
            </a:r>
            <a:r>
              <a:rPr sz="2400" spc="-10" dirty="0">
                <a:latin typeface="Ebrima"/>
                <a:cs typeface="Ebrima"/>
              </a:rPr>
              <a:t>i</a:t>
            </a:r>
            <a:r>
              <a:rPr sz="2400" dirty="0">
                <a:latin typeface="Ebrima"/>
                <a:cs typeface="Ebrima"/>
              </a:rPr>
              <a:t>tti</a:t>
            </a:r>
            <a:r>
              <a:rPr sz="2400" spc="5" dirty="0">
                <a:latin typeface="Ebrima"/>
                <a:cs typeface="Ebrima"/>
              </a:rPr>
              <a:t>n</a:t>
            </a:r>
            <a:r>
              <a:rPr sz="2400" dirty="0">
                <a:latin typeface="Ebrima"/>
                <a:cs typeface="Ebrima"/>
              </a:rPr>
              <a:t>g	a</a:t>
            </a:r>
            <a:r>
              <a:rPr sz="2400" spc="10" dirty="0">
                <a:latin typeface="Ebrima"/>
                <a:cs typeface="Ebrima"/>
              </a:rPr>
              <a:t>n</a:t>
            </a:r>
            <a:r>
              <a:rPr sz="2400" dirty="0">
                <a:latin typeface="Ebrima"/>
                <a:cs typeface="Ebrima"/>
              </a:rPr>
              <a:t>d  </a:t>
            </a:r>
            <a:r>
              <a:rPr sz="2400" dirty="0">
                <a:solidFill>
                  <a:srgbClr val="FF0000"/>
                </a:solidFill>
                <a:latin typeface="Ebrima"/>
                <a:cs typeface="Ebrima"/>
              </a:rPr>
              <a:t>continually</a:t>
            </a:r>
            <a:r>
              <a:rPr sz="2400" spc="30" dirty="0">
                <a:solidFill>
                  <a:srgbClr val="FF0000"/>
                </a:solidFill>
                <a:latin typeface="Ebrima"/>
                <a:cs typeface="Ebrima"/>
              </a:rPr>
              <a:t> </a:t>
            </a:r>
            <a:r>
              <a:rPr sz="2400" spc="-5" dirty="0">
                <a:solidFill>
                  <a:srgbClr val="FF0000"/>
                </a:solidFill>
                <a:latin typeface="Ebrima"/>
                <a:cs typeface="Ebrima"/>
              </a:rPr>
              <a:t>monitors </a:t>
            </a:r>
            <a:r>
              <a:rPr sz="2400" dirty="0">
                <a:solidFill>
                  <a:srgbClr val="FF0000"/>
                </a:solidFill>
                <a:latin typeface="Ebrima"/>
                <a:cs typeface="Ebrima"/>
              </a:rPr>
              <a:t>the</a:t>
            </a:r>
            <a:r>
              <a:rPr sz="2400" spc="5" dirty="0">
                <a:solidFill>
                  <a:srgbClr val="FF0000"/>
                </a:solidFill>
                <a:latin typeface="Ebrima"/>
                <a:cs typeface="Ebrima"/>
              </a:rPr>
              <a:t> </a:t>
            </a:r>
            <a:r>
              <a:rPr sz="2400" dirty="0">
                <a:solidFill>
                  <a:srgbClr val="FF0000"/>
                </a:solidFill>
                <a:latin typeface="Ebrima"/>
                <a:cs typeface="Ebrima"/>
              </a:rPr>
              <a:t>channel</a:t>
            </a:r>
            <a:r>
              <a:rPr sz="2400" spc="15" dirty="0">
                <a:solidFill>
                  <a:srgbClr val="FF0000"/>
                </a:solidFill>
                <a:latin typeface="Ebrima"/>
                <a:cs typeface="Ebrima"/>
              </a:rPr>
              <a:t> </a:t>
            </a:r>
            <a:r>
              <a:rPr sz="2400" dirty="0">
                <a:solidFill>
                  <a:srgbClr val="FF0000"/>
                </a:solidFill>
                <a:latin typeface="Ebrima"/>
                <a:cs typeface="Ebrima"/>
              </a:rPr>
              <a:t>to </a:t>
            </a:r>
            <a:r>
              <a:rPr sz="2400" spc="-5" dirty="0">
                <a:solidFill>
                  <a:srgbClr val="FF0000"/>
                </a:solidFill>
                <a:latin typeface="Ebrima"/>
                <a:cs typeface="Ebrima"/>
              </a:rPr>
              <a:t>detect</a:t>
            </a:r>
            <a:r>
              <a:rPr sz="2400" spc="20" dirty="0">
                <a:solidFill>
                  <a:srgbClr val="FF0000"/>
                </a:solidFill>
                <a:latin typeface="Ebrima"/>
                <a:cs typeface="Ebrima"/>
              </a:rPr>
              <a:t> </a:t>
            </a:r>
            <a:r>
              <a:rPr sz="2400" spc="-5" dirty="0">
                <a:solidFill>
                  <a:srgbClr val="FF0000"/>
                </a:solidFill>
                <a:latin typeface="Ebrima"/>
                <a:cs typeface="Ebrima"/>
              </a:rPr>
              <a:t>collision.</a:t>
            </a:r>
            <a:endParaRPr sz="2400">
              <a:latin typeface="Ebrima"/>
              <a:cs typeface="Ebrima"/>
            </a:endParaRPr>
          </a:p>
          <a:p>
            <a:pPr marL="356870" indent="-344805">
              <a:lnSpc>
                <a:spcPct val="100000"/>
              </a:lnSpc>
              <a:spcBef>
                <a:spcPts val="580"/>
              </a:spcBef>
              <a:buFont typeface="Arial MT"/>
              <a:buChar char="•"/>
              <a:tabLst>
                <a:tab pos="356870" algn="l"/>
                <a:tab pos="357505" algn="l"/>
                <a:tab pos="680085" algn="l"/>
                <a:tab pos="984885" algn="l"/>
                <a:tab pos="2235200" algn="l"/>
                <a:tab pos="2585720" algn="l"/>
                <a:tab pos="3985260" algn="l"/>
                <a:tab pos="4567555" algn="l"/>
                <a:tab pos="5634355" algn="l"/>
                <a:tab pos="6512559" algn="l"/>
                <a:tab pos="7095490" algn="l"/>
              </a:tabLst>
            </a:pPr>
            <a:r>
              <a:rPr sz="2400" dirty="0">
                <a:latin typeface="Ebrima"/>
                <a:cs typeface="Ebrima"/>
              </a:rPr>
              <a:t>If	a	collision	</a:t>
            </a:r>
            <a:r>
              <a:rPr sz="2400" spc="-5" dirty="0">
                <a:latin typeface="Ebrima"/>
                <a:cs typeface="Ebrima"/>
              </a:rPr>
              <a:t>is	detected,	</a:t>
            </a:r>
            <a:r>
              <a:rPr sz="2400" dirty="0">
                <a:latin typeface="Ebrima"/>
                <a:cs typeface="Ebrima"/>
              </a:rPr>
              <a:t>the	station	</a:t>
            </a:r>
            <a:r>
              <a:rPr sz="2400" spc="-5" dirty="0">
                <a:latin typeface="Ebrima"/>
                <a:cs typeface="Ebrima"/>
              </a:rPr>
              <a:t>starts	</a:t>
            </a:r>
            <a:r>
              <a:rPr sz="2400" dirty="0">
                <a:latin typeface="Ebrima"/>
                <a:cs typeface="Ebrima"/>
              </a:rPr>
              <a:t>the	</a:t>
            </a:r>
            <a:r>
              <a:rPr sz="2400" spc="-5" dirty="0">
                <a:latin typeface="Ebrima"/>
                <a:cs typeface="Ebrima"/>
              </a:rPr>
              <a:t>collision</a:t>
            </a:r>
            <a:endParaRPr sz="2400">
              <a:latin typeface="Ebrima"/>
              <a:cs typeface="Ebrima"/>
            </a:endParaRPr>
          </a:p>
          <a:p>
            <a:pPr marL="356870">
              <a:lnSpc>
                <a:spcPct val="100000"/>
              </a:lnSpc>
            </a:pPr>
            <a:r>
              <a:rPr sz="2400" spc="-5" dirty="0">
                <a:latin typeface="Ebrima"/>
                <a:cs typeface="Ebrima"/>
              </a:rPr>
              <a:t>resolution</a:t>
            </a:r>
            <a:r>
              <a:rPr sz="2400" dirty="0">
                <a:latin typeface="Ebrima"/>
                <a:cs typeface="Ebrima"/>
              </a:rPr>
              <a:t> algorithm.</a:t>
            </a:r>
            <a:endParaRPr sz="2400">
              <a:latin typeface="Ebrima"/>
              <a:cs typeface="Ebrima"/>
            </a:endParaRPr>
          </a:p>
          <a:p>
            <a:pPr marL="356870" indent="-344805">
              <a:lnSpc>
                <a:spcPct val="100000"/>
              </a:lnSpc>
              <a:spcBef>
                <a:spcPts val="580"/>
              </a:spcBef>
              <a:buFont typeface="Arial MT"/>
              <a:buChar char="•"/>
              <a:tabLst>
                <a:tab pos="356870" algn="l"/>
                <a:tab pos="357505" algn="l"/>
                <a:tab pos="1109980" algn="l"/>
                <a:tab pos="2292985" algn="l"/>
                <a:tab pos="3338829" algn="l"/>
                <a:tab pos="4039870" algn="l"/>
                <a:tab pos="6256655" algn="l"/>
                <a:tab pos="7686675" algn="l"/>
              </a:tabLst>
            </a:pPr>
            <a:r>
              <a:rPr sz="2400" spc="-15" dirty="0">
                <a:latin typeface="Ebrima"/>
                <a:cs typeface="Ebrima"/>
              </a:rPr>
              <a:t>T</a:t>
            </a:r>
            <a:r>
              <a:rPr sz="2400" spc="5" dirty="0">
                <a:latin typeface="Ebrima"/>
                <a:cs typeface="Ebrima"/>
              </a:rPr>
              <a:t>h</a:t>
            </a:r>
            <a:r>
              <a:rPr sz="2400" dirty="0">
                <a:latin typeface="Ebrima"/>
                <a:cs typeface="Ebrima"/>
              </a:rPr>
              <a:t>e	</a:t>
            </a:r>
            <a:r>
              <a:rPr sz="2400" spc="-15" dirty="0">
                <a:latin typeface="Ebrima"/>
                <a:cs typeface="Ebrima"/>
              </a:rPr>
              <a:t>s</a:t>
            </a:r>
            <a:r>
              <a:rPr sz="2400" dirty="0">
                <a:latin typeface="Ebrima"/>
                <a:cs typeface="Ebrima"/>
              </a:rPr>
              <a:t>tation	</a:t>
            </a:r>
            <a:r>
              <a:rPr sz="2400" dirty="0">
                <a:solidFill>
                  <a:srgbClr val="FF0000"/>
                </a:solidFill>
                <a:latin typeface="Ebrima"/>
                <a:cs typeface="Ebrima"/>
              </a:rPr>
              <a:t>re</a:t>
            </a:r>
            <a:r>
              <a:rPr sz="2400" spc="-10" dirty="0">
                <a:solidFill>
                  <a:srgbClr val="FF0000"/>
                </a:solidFill>
                <a:latin typeface="Ebrima"/>
                <a:cs typeface="Ebrima"/>
              </a:rPr>
              <a:t>s</a:t>
            </a:r>
            <a:r>
              <a:rPr sz="2400" dirty="0">
                <a:solidFill>
                  <a:srgbClr val="FF0000"/>
                </a:solidFill>
                <a:latin typeface="Ebrima"/>
                <a:cs typeface="Ebrima"/>
              </a:rPr>
              <a:t>ets	</a:t>
            </a:r>
            <a:r>
              <a:rPr sz="2400" spc="20" dirty="0">
                <a:solidFill>
                  <a:srgbClr val="FF0000"/>
                </a:solidFill>
                <a:latin typeface="Ebrima"/>
                <a:cs typeface="Ebrima"/>
              </a:rPr>
              <a:t>t</a:t>
            </a:r>
            <a:r>
              <a:rPr sz="2400" spc="5" dirty="0">
                <a:solidFill>
                  <a:srgbClr val="FF0000"/>
                </a:solidFill>
                <a:latin typeface="Ebrima"/>
                <a:cs typeface="Ebrima"/>
              </a:rPr>
              <a:t>h</a:t>
            </a:r>
            <a:r>
              <a:rPr sz="2400" dirty="0">
                <a:solidFill>
                  <a:srgbClr val="FF0000"/>
                </a:solidFill>
                <a:latin typeface="Ebrima"/>
                <a:cs typeface="Ebrima"/>
              </a:rPr>
              <a:t>e	ret</a:t>
            </a:r>
            <a:r>
              <a:rPr sz="2400" spc="5" dirty="0">
                <a:solidFill>
                  <a:srgbClr val="FF0000"/>
                </a:solidFill>
                <a:latin typeface="Ebrima"/>
                <a:cs typeface="Ebrima"/>
              </a:rPr>
              <a:t>r</a:t>
            </a:r>
            <a:r>
              <a:rPr sz="2400" dirty="0">
                <a:solidFill>
                  <a:srgbClr val="FF0000"/>
                </a:solidFill>
                <a:latin typeface="Ebrima"/>
                <a:cs typeface="Ebrima"/>
              </a:rPr>
              <a:t>a</a:t>
            </a:r>
            <a:r>
              <a:rPr sz="2400" spc="10" dirty="0">
                <a:solidFill>
                  <a:srgbClr val="FF0000"/>
                </a:solidFill>
                <a:latin typeface="Ebrima"/>
                <a:cs typeface="Ebrima"/>
              </a:rPr>
              <a:t>n</a:t>
            </a:r>
            <a:r>
              <a:rPr sz="2400" spc="-10" dirty="0">
                <a:solidFill>
                  <a:srgbClr val="FF0000"/>
                </a:solidFill>
                <a:latin typeface="Ebrima"/>
                <a:cs typeface="Ebrima"/>
              </a:rPr>
              <a:t>s</a:t>
            </a:r>
            <a:r>
              <a:rPr sz="2400" spc="-5" dirty="0">
                <a:solidFill>
                  <a:srgbClr val="FF0000"/>
                </a:solidFill>
                <a:latin typeface="Ebrima"/>
                <a:cs typeface="Ebrima"/>
              </a:rPr>
              <a:t>m</a:t>
            </a:r>
            <a:r>
              <a:rPr sz="2400" spc="-10" dirty="0">
                <a:solidFill>
                  <a:srgbClr val="FF0000"/>
                </a:solidFill>
                <a:latin typeface="Ebrima"/>
                <a:cs typeface="Ebrima"/>
              </a:rPr>
              <a:t>iss</a:t>
            </a:r>
            <a:r>
              <a:rPr sz="2400" spc="-5" dirty="0">
                <a:solidFill>
                  <a:srgbClr val="FF0000"/>
                </a:solidFill>
                <a:latin typeface="Ebrima"/>
                <a:cs typeface="Ebrima"/>
              </a:rPr>
              <a:t>io</a:t>
            </a:r>
            <a:r>
              <a:rPr sz="2400" dirty="0">
                <a:solidFill>
                  <a:srgbClr val="FF0000"/>
                </a:solidFill>
                <a:latin typeface="Ebrima"/>
                <a:cs typeface="Ebrima"/>
              </a:rPr>
              <a:t>n	</a:t>
            </a:r>
            <a:r>
              <a:rPr sz="2400" spc="15" dirty="0">
                <a:solidFill>
                  <a:srgbClr val="FF0000"/>
                </a:solidFill>
                <a:latin typeface="Ebrima"/>
                <a:cs typeface="Ebrima"/>
              </a:rPr>
              <a:t>c</a:t>
            </a:r>
            <a:r>
              <a:rPr sz="2400" spc="5" dirty="0">
                <a:solidFill>
                  <a:srgbClr val="FF0000"/>
                </a:solidFill>
                <a:latin typeface="Ebrima"/>
                <a:cs typeface="Ebrima"/>
              </a:rPr>
              <a:t>oun</a:t>
            </a:r>
            <a:r>
              <a:rPr sz="2400" dirty="0">
                <a:solidFill>
                  <a:srgbClr val="FF0000"/>
                </a:solidFill>
                <a:latin typeface="Ebrima"/>
                <a:cs typeface="Ebrima"/>
              </a:rPr>
              <a:t>ters	</a:t>
            </a:r>
            <a:r>
              <a:rPr sz="2400" dirty="0">
                <a:latin typeface="Ebrima"/>
                <a:cs typeface="Ebrima"/>
              </a:rPr>
              <a:t>a</a:t>
            </a:r>
            <a:r>
              <a:rPr sz="2400" spc="5" dirty="0">
                <a:latin typeface="Ebrima"/>
                <a:cs typeface="Ebrima"/>
              </a:rPr>
              <a:t>n</a:t>
            </a:r>
            <a:r>
              <a:rPr sz="2400" dirty="0">
                <a:latin typeface="Ebrima"/>
                <a:cs typeface="Ebrima"/>
              </a:rPr>
              <a:t>d</a:t>
            </a:r>
            <a:endParaRPr sz="2400">
              <a:latin typeface="Ebrima"/>
              <a:cs typeface="Ebrima"/>
            </a:endParaRPr>
          </a:p>
          <a:p>
            <a:pPr marL="356870">
              <a:lnSpc>
                <a:spcPct val="100000"/>
              </a:lnSpc>
            </a:pPr>
            <a:r>
              <a:rPr sz="2400" spc="-5" dirty="0">
                <a:latin typeface="Ebrima"/>
                <a:cs typeface="Ebrima"/>
              </a:rPr>
              <a:t>completes</a:t>
            </a:r>
            <a:r>
              <a:rPr sz="2400" spc="-15" dirty="0">
                <a:latin typeface="Ebrima"/>
                <a:cs typeface="Ebrima"/>
              </a:rPr>
              <a:t> </a:t>
            </a:r>
            <a:r>
              <a:rPr sz="2400" dirty="0">
                <a:latin typeface="Ebrima"/>
                <a:cs typeface="Ebrima"/>
              </a:rPr>
              <a:t>frame</a:t>
            </a:r>
            <a:r>
              <a:rPr sz="2400" spc="-5" dirty="0">
                <a:latin typeface="Ebrima"/>
                <a:cs typeface="Ebrima"/>
              </a:rPr>
              <a:t> transmission.</a:t>
            </a:r>
            <a:endParaRPr sz="2400">
              <a:latin typeface="Ebrima"/>
              <a:cs typeface="Ebrim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5070" y="346913"/>
            <a:ext cx="1676400" cy="512445"/>
          </a:xfrm>
          <a:prstGeom prst="rect">
            <a:avLst/>
          </a:prstGeom>
        </p:spPr>
        <p:txBody>
          <a:bodyPr vert="horz" wrap="square" lIns="0" tIns="12065" rIns="0" bIns="0" rtlCol="0">
            <a:spAutoFit/>
          </a:bodyPr>
          <a:lstStyle/>
          <a:p>
            <a:pPr marL="12700">
              <a:lnSpc>
                <a:spcPct val="100000"/>
              </a:lnSpc>
              <a:spcBef>
                <a:spcPts val="95"/>
              </a:spcBef>
            </a:pPr>
            <a:r>
              <a:rPr spc="-10" dirty="0"/>
              <a:t>CSMA/CD</a:t>
            </a:r>
          </a:p>
        </p:txBody>
      </p:sp>
      <p:sp>
        <p:nvSpPr>
          <p:cNvPr id="3" name="object 3"/>
          <p:cNvSpPr txBox="1"/>
          <p:nvPr/>
        </p:nvSpPr>
        <p:spPr>
          <a:xfrm>
            <a:off x="536244" y="925461"/>
            <a:ext cx="8080375" cy="5297805"/>
          </a:xfrm>
          <a:prstGeom prst="rect">
            <a:avLst/>
          </a:prstGeom>
        </p:spPr>
        <p:txBody>
          <a:bodyPr vert="horz" wrap="square" lIns="0" tIns="52069" rIns="0" bIns="0" rtlCol="0">
            <a:spAutoFit/>
          </a:bodyPr>
          <a:lstStyle/>
          <a:p>
            <a:pPr marL="12700" algn="just">
              <a:lnSpc>
                <a:spcPct val="100000"/>
              </a:lnSpc>
              <a:spcBef>
                <a:spcPts val="409"/>
              </a:spcBef>
            </a:pPr>
            <a:r>
              <a:rPr sz="2600" spc="-5" dirty="0">
                <a:latin typeface="Ebrima"/>
                <a:cs typeface="Ebrima"/>
              </a:rPr>
              <a:t>The</a:t>
            </a:r>
            <a:r>
              <a:rPr sz="2600" spc="5" dirty="0">
                <a:latin typeface="Ebrima"/>
                <a:cs typeface="Ebrima"/>
              </a:rPr>
              <a:t> </a:t>
            </a:r>
            <a:r>
              <a:rPr sz="2600" spc="-5" dirty="0">
                <a:latin typeface="Ebrima"/>
                <a:cs typeface="Ebrima"/>
              </a:rPr>
              <a:t>algorithm</a:t>
            </a:r>
            <a:r>
              <a:rPr sz="2600" spc="-25" dirty="0">
                <a:latin typeface="Ebrima"/>
                <a:cs typeface="Ebrima"/>
              </a:rPr>
              <a:t> </a:t>
            </a:r>
            <a:r>
              <a:rPr sz="2600" spc="-10" dirty="0">
                <a:latin typeface="Ebrima"/>
                <a:cs typeface="Ebrima"/>
              </a:rPr>
              <a:t>of</a:t>
            </a:r>
            <a:r>
              <a:rPr sz="2600" spc="5" dirty="0">
                <a:latin typeface="Ebrima"/>
                <a:cs typeface="Ebrima"/>
              </a:rPr>
              <a:t> </a:t>
            </a:r>
            <a:r>
              <a:rPr sz="2600" spc="-10" dirty="0">
                <a:latin typeface="Ebrima"/>
                <a:cs typeface="Ebrima"/>
              </a:rPr>
              <a:t>Collision</a:t>
            </a:r>
            <a:r>
              <a:rPr sz="2600" spc="30" dirty="0">
                <a:latin typeface="Ebrima"/>
                <a:cs typeface="Ebrima"/>
              </a:rPr>
              <a:t> </a:t>
            </a:r>
            <a:r>
              <a:rPr sz="2600" spc="-10" dirty="0">
                <a:latin typeface="Ebrima"/>
                <a:cs typeface="Ebrima"/>
              </a:rPr>
              <a:t>Resolution</a:t>
            </a:r>
            <a:r>
              <a:rPr sz="2600" spc="30" dirty="0">
                <a:latin typeface="Ebrima"/>
                <a:cs typeface="Ebrima"/>
              </a:rPr>
              <a:t> </a:t>
            </a:r>
            <a:r>
              <a:rPr sz="2600" spc="-5" dirty="0">
                <a:latin typeface="Ebrima"/>
                <a:cs typeface="Ebrima"/>
              </a:rPr>
              <a:t>is:</a:t>
            </a:r>
            <a:endParaRPr sz="2600">
              <a:latin typeface="Ebrima"/>
              <a:cs typeface="Ebrima"/>
            </a:endParaRPr>
          </a:p>
          <a:p>
            <a:pPr marL="356870" marR="5080" indent="-344805" algn="just">
              <a:lnSpc>
                <a:spcPct val="90000"/>
              </a:lnSpc>
              <a:spcBef>
                <a:spcPts val="625"/>
              </a:spcBef>
              <a:buFont typeface="Arial MT"/>
              <a:buChar char="•"/>
              <a:tabLst>
                <a:tab pos="357505" algn="l"/>
              </a:tabLst>
            </a:pPr>
            <a:r>
              <a:rPr sz="2600" spc="-5" dirty="0">
                <a:latin typeface="Ebrima"/>
                <a:cs typeface="Ebrima"/>
              </a:rPr>
              <a:t>The</a:t>
            </a:r>
            <a:r>
              <a:rPr sz="2600" dirty="0">
                <a:latin typeface="Ebrima"/>
                <a:cs typeface="Ebrima"/>
              </a:rPr>
              <a:t> </a:t>
            </a:r>
            <a:r>
              <a:rPr sz="2600" spc="-5" dirty="0">
                <a:latin typeface="Ebrima"/>
                <a:cs typeface="Ebrima"/>
              </a:rPr>
              <a:t>station</a:t>
            </a:r>
            <a:r>
              <a:rPr sz="2600" dirty="0">
                <a:latin typeface="Ebrima"/>
                <a:cs typeface="Ebrima"/>
              </a:rPr>
              <a:t> continues</a:t>
            </a:r>
            <a:r>
              <a:rPr sz="2600" spc="5" dirty="0">
                <a:latin typeface="Ebrima"/>
                <a:cs typeface="Ebrima"/>
              </a:rPr>
              <a:t> </a:t>
            </a:r>
            <a:r>
              <a:rPr sz="2600" spc="-5" dirty="0">
                <a:latin typeface="Ebrima"/>
                <a:cs typeface="Ebrima"/>
              </a:rPr>
              <a:t>transmission</a:t>
            </a:r>
            <a:r>
              <a:rPr sz="2600" dirty="0">
                <a:latin typeface="Ebrima"/>
                <a:cs typeface="Ebrima"/>
              </a:rPr>
              <a:t> </a:t>
            </a:r>
            <a:r>
              <a:rPr sz="2600" spc="-10" dirty="0">
                <a:latin typeface="Ebrima"/>
                <a:cs typeface="Ebrima"/>
              </a:rPr>
              <a:t>of</a:t>
            </a:r>
            <a:r>
              <a:rPr sz="2600" spc="-5" dirty="0">
                <a:latin typeface="Ebrima"/>
                <a:cs typeface="Ebrima"/>
              </a:rPr>
              <a:t> the</a:t>
            </a:r>
            <a:r>
              <a:rPr sz="2600" dirty="0">
                <a:latin typeface="Ebrima"/>
                <a:cs typeface="Ebrima"/>
              </a:rPr>
              <a:t> </a:t>
            </a:r>
            <a:r>
              <a:rPr sz="2600" spc="-5" dirty="0">
                <a:latin typeface="Ebrima"/>
                <a:cs typeface="Ebrima"/>
              </a:rPr>
              <a:t>current </a:t>
            </a:r>
            <a:r>
              <a:rPr sz="2600" spc="-700" dirty="0">
                <a:latin typeface="Ebrima"/>
                <a:cs typeface="Ebrima"/>
              </a:rPr>
              <a:t> </a:t>
            </a:r>
            <a:r>
              <a:rPr sz="2600" spc="-5" dirty="0">
                <a:latin typeface="Ebrima"/>
                <a:cs typeface="Ebrima"/>
              </a:rPr>
              <a:t>frame for a </a:t>
            </a:r>
            <a:r>
              <a:rPr sz="2600" spc="-10" dirty="0">
                <a:latin typeface="Ebrima"/>
                <a:cs typeface="Ebrima"/>
              </a:rPr>
              <a:t>specified time </a:t>
            </a:r>
            <a:r>
              <a:rPr sz="2600" spc="-5" dirty="0">
                <a:latin typeface="Ebrima"/>
                <a:cs typeface="Ebrima"/>
              </a:rPr>
              <a:t>along </a:t>
            </a:r>
            <a:r>
              <a:rPr sz="2600" spc="-5" dirty="0">
                <a:solidFill>
                  <a:srgbClr val="FF0000"/>
                </a:solidFill>
                <a:latin typeface="Ebrima"/>
                <a:cs typeface="Ebrima"/>
              </a:rPr>
              <a:t>with a </a:t>
            </a:r>
            <a:r>
              <a:rPr sz="2600" spc="-20" dirty="0">
                <a:solidFill>
                  <a:srgbClr val="FF0000"/>
                </a:solidFill>
                <a:latin typeface="Ebrima"/>
                <a:cs typeface="Ebrima"/>
              </a:rPr>
              <a:t>jam </a:t>
            </a:r>
            <a:r>
              <a:rPr sz="2600" spc="-5" dirty="0">
                <a:solidFill>
                  <a:srgbClr val="FF0000"/>
                </a:solidFill>
                <a:latin typeface="Ebrima"/>
                <a:cs typeface="Ebrima"/>
              </a:rPr>
              <a:t>signal</a:t>
            </a:r>
            <a:r>
              <a:rPr sz="2600" spc="-5" dirty="0">
                <a:latin typeface="Ebrima"/>
                <a:cs typeface="Ebrima"/>
              </a:rPr>
              <a:t>, </a:t>
            </a:r>
            <a:r>
              <a:rPr sz="2600" spc="5" dirty="0">
                <a:latin typeface="Ebrima"/>
                <a:cs typeface="Ebrima"/>
              </a:rPr>
              <a:t>to </a:t>
            </a:r>
            <a:r>
              <a:rPr sz="2600" spc="10" dirty="0">
                <a:latin typeface="Ebrima"/>
                <a:cs typeface="Ebrima"/>
              </a:rPr>
              <a:t> </a:t>
            </a:r>
            <a:r>
              <a:rPr sz="2600" spc="-10" dirty="0">
                <a:latin typeface="Ebrima"/>
                <a:cs typeface="Ebrima"/>
              </a:rPr>
              <a:t>ensure</a:t>
            </a:r>
            <a:r>
              <a:rPr sz="2600" spc="25" dirty="0">
                <a:latin typeface="Ebrima"/>
                <a:cs typeface="Ebrima"/>
              </a:rPr>
              <a:t> </a:t>
            </a:r>
            <a:r>
              <a:rPr sz="2600" spc="-5" dirty="0">
                <a:latin typeface="Ebrima"/>
                <a:cs typeface="Ebrima"/>
              </a:rPr>
              <a:t>that</a:t>
            </a:r>
            <a:r>
              <a:rPr sz="2600" spc="15" dirty="0">
                <a:latin typeface="Ebrima"/>
                <a:cs typeface="Ebrima"/>
              </a:rPr>
              <a:t> </a:t>
            </a:r>
            <a:r>
              <a:rPr sz="2600" spc="-5" dirty="0">
                <a:latin typeface="Ebrima"/>
                <a:cs typeface="Ebrima"/>
              </a:rPr>
              <a:t>all</a:t>
            </a:r>
            <a:r>
              <a:rPr sz="2600" dirty="0">
                <a:latin typeface="Ebrima"/>
                <a:cs typeface="Ebrima"/>
              </a:rPr>
              <a:t> </a:t>
            </a:r>
            <a:r>
              <a:rPr sz="2600" spc="-5" dirty="0">
                <a:latin typeface="Ebrima"/>
                <a:cs typeface="Ebrima"/>
              </a:rPr>
              <a:t>the</a:t>
            </a:r>
            <a:r>
              <a:rPr sz="2600" spc="-10" dirty="0">
                <a:latin typeface="Ebrima"/>
                <a:cs typeface="Ebrima"/>
              </a:rPr>
              <a:t> other</a:t>
            </a:r>
            <a:r>
              <a:rPr sz="2600" spc="45" dirty="0">
                <a:latin typeface="Ebrima"/>
                <a:cs typeface="Ebrima"/>
              </a:rPr>
              <a:t> </a:t>
            </a:r>
            <a:r>
              <a:rPr sz="2600" spc="-5" dirty="0">
                <a:latin typeface="Ebrima"/>
                <a:cs typeface="Ebrima"/>
              </a:rPr>
              <a:t>stations </a:t>
            </a:r>
            <a:r>
              <a:rPr sz="2600" spc="-10" dirty="0">
                <a:latin typeface="Ebrima"/>
                <a:cs typeface="Ebrima"/>
              </a:rPr>
              <a:t>detect</a:t>
            </a:r>
            <a:r>
              <a:rPr sz="2600" spc="15" dirty="0">
                <a:latin typeface="Ebrima"/>
                <a:cs typeface="Ebrima"/>
              </a:rPr>
              <a:t> </a:t>
            </a:r>
            <a:r>
              <a:rPr sz="2600" spc="-10" dirty="0">
                <a:latin typeface="Ebrima"/>
                <a:cs typeface="Ebrima"/>
              </a:rPr>
              <a:t>collision.</a:t>
            </a:r>
            <a:endParaRPr sz="2600">
              <a:latin typeface="Ebrima"/>
              <a:cs typeface="Ebrima"/>
            </a:endParaRPr>
          </a:p>
          <a:p>
            <a:pPr>
              <a:lnSpc>
                <a:spcPct val="100000"/>
              </a:lnSpc>
              <a:spcBef>
                <a:spcPts val="10"/>
              </a:spcBef>
              <a:buFont typeface="Arial MT"/>
              <a:buChar char="•"/>
            </a:pPr>
            <a:endParaRPr sz="2750">
              <a:latin typeface="Ebrima"/>
              <a:cs typeface="Ebrima"/>
            </a:endParaRPr>
          </a:p>
          <a:p>
            <a:pPr marL="356870" indent="-344805">
              <a:lnSpc>
                <a:spcPct val="100000"/>
              </a:lnSpc>
              <a:spcBef>
                <a:spcPts val="5"/>
              </a:spcBef>
              <a:buFont typeface="Arial MT"/>
              <a:buChar char="•"/>
              <a:tabLst>
                <a:tab pos="356870" algn="l"/>
                <a:tab pos="357505" algn="l"/>
              </a:tabLst>
            </a:pPr>
            <a:r>
              <a:rPr sz="2600" spc="-5" dirty="0">
                <a:latin typeface="Ebrima"/>
                <a:cs typeface="Ebrima"/>
              </a:rPr>
              <a:t>The</a:t>
            </a:r>
            <a:r>
              <a:rPr sz="2600" spc="10" dirty="0">
                <a:latin typeface="Ebrima"/>
                <a:cs typeface="Ebrima"/>
              </a:rPr>
              <a:t> </a:t>
            </a:r>
            <a:r>
              <a:rPr sz="2600" spc="-5" dirty="0">
                <a:latin typeface="Ebrima"/>
                <a:cs typeface="Ebrima"/>
              </a:rPr>
              <a:t>station</a:t>
            </a:r>
            <a:r>
              <a:rPr sz="2600" spc="-20" dirty="0">
                <a:latin typeface="Ebrima"/>
                <a:cs typeface="Ebrima"/>
              </a:rPr>
              <a:t> </a:t>
            </a:r>
            <a:r>
              <a:rPr sz="2600" spc="-10" dirty="0">
                <a:latin typeface="Ebrima"/>
                <a:cs typeface="Ebrima"/>
              </a:rPr>
              <a:t>increments</a:t>
            </a:r>
            <a:r>
              <a:rPr sz="2600" spc="65" dirty="0">
                <a:latin typeface="Ebrima"/>
                <a:cs typeface="Ebrima"/>
              </a:rPr>
              <a:t> </a:t>
            </a:r>
            <a:r>
              <a:rPr sz="2600" spc="-5" dirty="0">
                <a:latin typeface="Ebrima"/>
                <a:cs typeface="Ebrima"/>
              </a:rPr>
              <a:t>the</a:t>
            </a:r>
            <a:r>
              <a:rPr sz="2600" spc="-10" dirty="0">
                <a:latin typeface="Ebrima"/>
                <a:cs typeface="Ebrima"/>
              </a:rPr>
              <a:t> </a:t>
            </a:r>
            <a:r>
              <a:rPr sz="2600" spc="-5" dirty="0">
                <a:latin typeface="Ebrima"/>
                <a:cs typeface="Ebrima"/>
              </a:rPr>
              <a:t>retransmission</a:t>
            </a:r>
            <a:r>
              <a:rPr sz="2600" spc="5" dirty="0">
                <a:latin typeface="Ebrima"/>
                <a:cs typeface="Ebrima"/>
              </a:rPr>
              <a:t> </a:t>
            </a:r>
            <a:r>
              <a:rPr sz="2600" spc="-10" dirty="0">
                <a:latin typeface="Ebrima"/>
                <a:cs typeface="Ebrima"/>
              </a:rPr>
              <a:t>counter.</a:t>
            </a:r>
            <a:endParaRPr sz="2600">
              <a:latin typeface="Ebrima"/>
              <a:cs typeface="Ebrima"/>
            </a:endParaRPr>
          </a:p>
          <a:p>
            <a:pPr>
              <a:lnSpc>
                <a:spcPct val="100000"/>
              </a:lnSpc>
              <a:spcBef>
                <a:spcPts val="20"/>
              </a:spcBef>
              <a:buFont typeface="Arial MT"/>
              <a:buChar char="•"/>
            </a:pPr>
            <a:endParaRPr sz="3000">
              <a:latin typeface="Ebrima"/>
              <a:cs typeface="Ebrima"/>
            </a:endParaRPr>
          </a:p>
          <a:p>
            <a:pPr marL="356870" marR="15240" indent="-344805" algn="just">
              <a:lnSpc>
                <a:spcPts val="2810"/>
              </a:lnSpc>
              <a:buFont typeface="Arial MT"/>
              <a:buChar char="•"/>
              <a:tabLst>
                <a:tab pos="357505" algn="l"/>
              </a:tabLst>
            </a:pPr>
            <a:r>
              <a:rPr sz="2600" dirty="0">
                <a:latin typeface="Ebrima"/>
                <a:cs typeface="Ebrima"/>
              </a:rPr>
              <a:t>If</a:t>
            </a:r>
            <a:r>
              <a:rPr sz="2600" spc="300" dirty="0">
                <a:latin typeface="Ebrima"/>
                <a:cs typeface="Ebrima"/>
              </a:rPr>
              <a:t> </a:t>
            </a:r>
            <a:r>
              <a:rPr sz="2600" spc="-5" dirty="0">
                <a:latin typeface="Ebrima"/>
                <a:cs typeface="Ebrima"/>
              </a:rPr>
              <a:t>the</a:t>
            </a:r>
            <a:r>
              <a:rPr sz="2600" spc="285" dirty="0">
                <a:latin typeface="Ebrima"/>
                <a:cs typeface="Ebrima"/>
              </a:rPr>
              <a:t> </a:t>
            </a:r>
            <a:r>
              <a:rPr sz="2600" spc="-10" dirty="0">
                <a:latin typeface="Ebrima"/>
                <a:cs typeface="Ebrima"/>
              </a:rPr>
              <a:t>maximum</a:t>
            </a:r>
            <a:r>
              <a:rPr sz="2600" spc="300" dirty="0">
                <a:latin typeface="Ebrima"/>
                <a:cs typeface="Ebrima"/>
              </a:rPr>
              <a:t> </a:t>
            </a:r>
            <a:r>
              <a:rPr sz="2600" spc="-5" dirty="0">
                <a:latin typeface="Ebrima"/>
                <a:cs typeface="Ebrima"/>
              </a:rPr>
              <a:t>number</a:t>
            </a:r>
            <a:r>
              <a:rPr sz="2600" spc="315" dirty="0">
                <a:latin typeface="Ebrima"/>
                <a:cs typeface="Ebrima"/>
              </a:rPr>
              <a:t> </a:t>
            </a:r>
            <a:r>
              <a:rPr sz="2600" spc="-10" dirty="0">
                <a:latin typeface="Ebrima"/>
                <a:cs typeface="Ebrima"/>
              </a:rPr>
              <a:t>of</a:t>
            </a:r>
            <a:r>
              <a:rPr sz="2600" spc="310" dirty="0">
                <a:latin typeface="Ebrima"/>
                <a:cs typeface="Ebrima"/>
              </a:rPr>
              <a:t> </a:t>
            </a:r>
            <a:r>
              <a:rPr sz="2600" spc="-10" dirty="0">
                <a:latin typeface="Ebrima"/>
                <a:cs typeface="Ebrima"/>
              </a:rPr>
              <a:t>retransmission</a:t>
            </a:r>
            <a:r>
              <a:rPr sz="2600" spc="295" dirty="0">
                <a:latin typeface="Ebrima"/>
                <a:cs typeface="Ebrima"/>
              </a:rPr>
              <a:t> </a:t>
            </a:r>
            <a:r>
              <a:rPr sz="2600" spc="-10" dirty="0">
                <a:latin typeface="Ebrima"/>
                <a:cs typeface="Ebrima"/>
              </a:rPr>
              <a:t>attempts </a:t>
            </a:r>
            <a:r>
              <a:rPr sz="2600" spc="-700" dirty="0">
                <a:latin typeface="Ebrima"/>
                <a:cs typeface="Ebrima"/>
              </a:rPr>
              <a:t> </a:t>
            </a:r>
            <a:r>
              <a:rPr sz="2600" spc="-10" dirty="0">
                <a:latin typeface="Ebrima"/>
                <a:cs typeface="Ebrima"/>
              </a:rPr>
              <a:t>is</a:t>
            </a:r>
            <a:r>
              <a:rPr sz="2600" spc="5" dirty="0">
                <a:latin typeface="Ebrima"/>
                <a:cs typeface="Ebrima"/>
              </a:rPr>
              <a:t> </a:t>
            </a:r>
            <a:r>
              <a:rPr sz="2600" spc="-5" dirty="0">
                <a:latin typeface="Ebrima"/>
                <a:cs typeface="Ebrima"/>
              </a:rPr>
              <a:t>reached,</a:t>
            </a:r>
            <a:r>
              <a:rPr sz="2600" spc="15" dirty="0">
                <a:latin typeface="Ebrima"/>
                <a:cs typeface="Ebrima"/>
              </a:rPr>
              <a:t> </a:t>
            </a:r>
            <a:r>
              <a:rPr sz="2600" spc="-10" dirty="0">
                <a:latin typeface="Ebrima"/>
                <a:cs typeface="Ebrima"/>
              </a:rPr>
              <a:t>then</a:t>
            </a:r>
            <a:r>
              <a:rPr sz="2600" spc="25" dirty="0">
                <a:latin typeface="Ebrima"/>
                <a:cs typeface="Ebrima"/>
              </a:rPr>
              <a:t> </a:t>
            </a:r>
            <a:r>
              <a:rPr sz="2600" spc="-5" dirty="0">
                <a:latin typeface="Ebrima"/>
                <a:cs typeface="Ebrima"/>
              </a:rPr>
              <a:t>the</a:t>
            </a:r>
            <a:r>
              <a:rPr sz="2600" spc="-10" dirty="0">
                <a:latin typeface="Ebrima"/>
                <a:cs typeface="Ebrima"/>
              </a:rPr>
              <a:t> </a:t>
            </a:r>
            <a:r>
              <a:rPr sz="2600" spc="-5" dirty="0">
                <a:latin typeface="Ebrima"/>
                <a:cs typeface="Ebrima"/>
              </a:rPr>
              <a:t>station aborts</a:t>
            </a:r>
            <a:r>
              <a:rPr sz="2600" spc="15" dirty="0">
                <a:latin typeface="Ebrima"/>
                <a:cs typeface="Ebrima"/>
              </a:rPr>
              <a:t> </a:t>
            </a:r>
            <a:r>
              <a:rPr sz="2600" spc="-5" dirty="0">
                <a:latin typeface="Ebrima"/>
                <a:cs typeface="Ebrima"/>
              </a:rPr>
              <a:t>transmission.</a:t>
            </a:r>
            <a:endParaRPr sz="2600">
              <a:latin typeface="Ebrima"/>
              <a:cs typeface="Ebrima"/>
            </a:endParaRPr>
          </a:p>
          <a:p>
            <a:pPr>
              <a:lnSpc>
                <a:spcPct val="100000"/>
              </a:lnSpc>
              <a:spcBef>
                <a:spcPts val="15"/>
              </a:spcBef>
              <a:buFont typeface="Arial MT"/>
              <a:buChar char="•"/>
            </a:pPr>
            <a:endParaRPr sz="2950">
              <a:latin typeface="Ebrima"/>
              <a:cs typeface="Ebrima"/>
            </a:endParaRPr>
          </a:p>
          <a:p>
            <a:pPr marL="356870" marR="12065" indent="-344805" algn="just">
              <a:lnSpc>
                <a:spcPct val="90000"/>
              </a:lnSpc>
              <a:buFont typeface="Arial MT"/>
              <a:buChar char="•"/>
              <a:tabLst>
                <a:tab pos="357505" algn="l"/>
              </a:tabLst>
            </a:pPr>
            <a:r>
              <a:rPr sz="2600" spc="-10" dirty="0">
                <a:latin typeface="Ebrima"/>
                <a:cs typeface="Ebrima"/>
              </a:rPr>
              <a:t>Otherwise,</a:t>
            </a:r>
            <a:r>
              <a:rPr sz="2600" spc="-5" dirty="0">
                <a:latin typeface="Ebrima"/>
                <a:cs typeface="Ebrima"/>
              </a:rPr>
              <a:t> </a:t>
            </a:r>
            <a:r>
              <a:rPr sz="2600" dirty="0">
                <a:latin typeface="Ebrima"/>
                <a:cs typeface="Ebrima"/>
              </a:rPr>
              <a:t>the</a:t>
            </a:r>
            <a:r>
              <a:rPr sz="2600" spc="5" dirty="0">
                <a:latin typeface="Ebrima"/>
                <a:cs typeface="Ebrima"/>
              </a:rPr>
              <a:t> </a:t>
            </a:r>
            <a:r>
              <a:rPr sz="2600" spc="-5" dirty="0">
                <a:latin typeface="Ebrima"/>
                <a:cs typeface="Ebrima"/>
              </a:rPr>
              <a:t>station</a:t>
            </a:r>
            <a:r>
              <a:rPr sz="2600" dirty="0">
                <a:latin typeface="Ebrima"/>
                <a:cs typeface="Ebrima"/>
              </a:rPr>
              <a:t> </a:t>
            </a:r>
            <a:r>
              <a:rPr sz="2600" spc="-5" dirty="0">
                <a:solidFill>
                  <a:srgbClr val="FF0000"/>
                </a:solidFill>
                <a:latin typeface="Ebrima"/>
                <a:cs typeface="Ebrima"/>
              </a:rPr>
              <a:t>waits</a:t>
            </a:r>
            <a:r>
              <a:rPr sz="2600" dirty="0">
                <a:solidFill>
                  <a:srgbClr val="FF0000"/>
                </a:solidFill>
                <a:latin typeface="Ebrima"/>
                <a:cs typeface="Ebrima"/>
              </a:rPr>
              <a:t> </a:t>
            </a:r>
            <a:r>
              <a:rPr sz="2600" spc="-5" dirty="0">
                <a:solidFill>
                  <a:srgbClr val="FF0000"/>
                </a:solidFill>
                <a:latin typeface="Ebrima"/>
                <a:cs typeface="Ebrima"/>
              </a:rPr>
              <a:t>for</a:t>
            </a:r>
            <a:r>
              <a:rPr sz="2600" dirty="0">
                <a:solidFill>
                  <a:srgbClr val="FF0000"/>
                </a:solidFill>
                <a:latin typeface="Ebrima"/>
                <a:cs typeface="Ebrima"/>
              </a:rPr>
              <a:t> </a:t>
            </a:r>
            <a:r>
              <a:rPr sz="2600" spc="-5" dirty="0">
                <a:solidFill>
                  <a:srgbClr val="FF0000"/>
                </a:solidFill>
                <a:latin typeface="Ebrima"/>
                <a:cs typeface="Ebrima"/>
              </a:rPr>
              <a:t>a</a:t>
            </a:r>
            <a:r>
              <a:rPr sz="2600" dirty="0">
                <a:solidFill>
                  <a:srgbClr val="FF0000"/>
                </a:solidFill>
                <a:latin typeface="Ebrima"/>
                <a:cs typeface="Ebrima"/>
              </a:rPr>
              <a:t> </a:t>
            </a:r>
            <a:r>
              <a:rPr sz="2600" spc="-10" dirty="0">
                <a:solidFill>
                  <a:srgbClr val="FF0000"/>
                </a:solidFill>
                <a:latin typeface="Ebrima"/>
                <a:cs typeface="Ebrima"/>
              </a:rPr>
              <a:t>backoff</a:t>
            </a:r>
            <a:r>
              <a:rPr sz="2600" spc="-5" dirty="0">
                <a:solidFill>
                  <a:srgbClr val="FF0000"/>
                </a:solidFill>
                <a:latin typeface="Ebrima"/>
                <a:cs typeface="Ebrima"/>
              </a:rPr>
              <a:t> </a:t>
            </a:r>
            <a:r>
              <a:rPr sz="2600" spc="-15" dirty="0">
                <a:solidFill>
                  <a:srgbClr val="FF0000"/>
                </a:solidFill>
                <a:latin typeface="Ebrima"/>
                <a:cs typeface="Ebrima"/>
              </a:rPr>
              <a:t>period </a:t>
            </a:r>
            <a:r>
              <a:rPr sz="2600" spc="-10" dirty="0">
                <a:solidFill>
                  <a:srgbClr val="FF0000"/>
                </a:solidFill>
                <a:latin typeface="Ebrima"/>
                <a:cs typeface="Ebrima"/>
              </a:rPr>
              <a:t> </a:t>
            </a:r>
            <a:r>
              <a:rPr sz="2600" spc="-10" dirty="0">
                <a:latin typeface="Ebrima"/>
                <a:cs typeface="Ebrima"/>
              </a:rPr>
              <a:t>which</a:t>
            </a:r>
            <a:r>
              <a:rPr sz="2600" spc="-5" dirty="0">
                <a:latin typeface="Ebrima"/>
                <a:cs typeface="Ebrima"/>
              </a:rPr>
              <a:t> is</a:t>
            </a:r>
            <a:r>
              <a:rPr sz="2600" dirty="0">
                <a:latin typeface="Ebrima"/>
                <a:cs typeface="Ebrima"/>
              </a:rPr>
              <a:t> </a:t>
            </a:r>
            <a:r>
              <a:rPr sz="2600" spc="-5" dirty="0">
                <a:latin typeface="Ebrima"/>
                <a:cs typeface="Ebrima"/>
              </a:rPr>
              <a:t>generally</a:t>
            </a:r>
            <a:r>
              <a:rPr sz="2600" dirty="0">
                <a:latin typeface="Ebrima"/>
                <a:cs typeface="Ebrima"/>
              </a:rPr>
              <a:t> </a:t>
            </a:r>
            <a:r>
              <a:rPr sz="2600" spc="-5" dirty="0">
                <a:latin typeface="Ebrima"/>
                <a:cs typeface="Ebrima"/>
              </a:rPr>
              <a:t>a</a:t>
            </a:r>
            <a:r>
              <a:rPr sz="2600" dirty="0">
                <a:latin typeface="Ebrima"/>
                <a:cs typeface="Ebrima"/>
              </a:rPr>
              <a:t> </a:t>
            </a:r>
            <a:r>
              <a:rPr sz="2600" spc="-5" dirty="0">
                <a:latin typeface="Ebrima"/>
                <a:cs typeface="Ebrima"/>
              </a:rPr>
              <a:t>function</a:t>
            </a:r>
            <a:r>
              <a:rPr sz="2600" dirty="0">
                <a:latin typeface="Ebrima"/>
                <a:cs typeface="Ebrima"/>
              </a:rPr>
              <a:t> </a:t>
            </a:r>
            <a:r>
              <a:rPr sz="2600" spc="-10" dirty="0">
                <a:latin typeface="Ebrima"/>
                <a:cs typeface="Ebrima"/>
              </a:rPr>
              <a:t>of</a:t>
            </a:r>
            <a:r>
              <a:rPr sz="2600" spc="-5" dirty="0">
                <a:latin typeface="Ebrima"/>
                <a:cs typeface="Ebrima"/>
              </a:rPr>
              <a:t> </a:t>
            </a:r>
            <a:r>
              <a:rPr sz="2600" dirty="0">
                <a:latin typeface="Ebrima"/>
                <a:cs typeface="Ebrima"/>
              </a:rPr>
              <a:t>the</a:t>
            </a:r>
            <a:r>
              <a:rPr sz="2600" spc="5" dirty="0">
                <a:latin typeface="Ebrima"/>
                <a:cs typeface="Ebrima"/>
              </a:rPr>
              <a:t> </a:t>
            </a:r>
            <a:r>
              <a:rPr sz="2600" spc="-10" dirty="0">
                <a:latin typeface="Ebrima"/>
                <a:cs typeface="Ebrima"/>
              </a:rPr>
              <a:t>number</a:t>
            </a:r>
            <a:r>
              <a:rPr sz="2600" spc="-5" dirty="0">
                <a:latin typeface="Ebrima"/>
                <a:cs typeface="Ebrima"/>
              </a:rPr>
              <a:t> </a:t>
            </a:r>
            <a:r>
              <a:rPr sz="2600" spc="-15" dirty="0">
                <a:latin typeface="Ebrima"/>
                <a:cs typeface="Ebrima"/>
              </a:rPr>
              <a:t>of </a:t>
            </a:r>
            <a:r>
              <a:rPr sz="2600" spc="-10" dirty="0">
                <a:latin typeface="Ebrima"/>
                <a:cs typeface="Ebrima"/>
              </a:rPr>
              <a:t> collisions</a:t>
            </a:r>
            <a:r>
              <a:rPr sz="2600" spc="25" dirty="0">
                <a:latin typeface="Ebrima"/>
                <a:cs typeface="Ebrima"/>
              </a:rPr>
              <a:t> </a:t>
            </a:r>
            <a:r>
              <a:rPr sz="2600" spc="-5" dirty="0">
                <a:latin typeface="Ebrima"/>
                <a:cs typeface="Ebrima"/>
              </a:rPr>
              <a:t>and</a:t>
            </a:r>
            <a:r>
              <a:rPr sz="2600" spc="10" dirty="0">
                <a:latin typeface="Ebrima"/>
                <a:cs typeface="Ebrima"/>
              </a:rPr>
              <a:t> </a:t>
            </a:r>
            <a:r>
              <a:rPr sz="2600" spc="-5" dirty="0">
                <a:latin typeface="Ebrima"/>
                <a:cs typeface="Ebrima"/>
              </a:rPr>
              <a:t>restart</a:t>
            </a:r>
            <a:r>
              <a:rPr sz="2600" spc="-30" dirty="0">
                <a:latin typeface="Ebrima"/>
                <a:cs typeface="Ebrima"/>
              </a:rPr>
              <a:t> </a:t>
            </a:r>
            <a:r>
              <a:rPr sz="2600" spc="-10" dirty="0">
                <a:latin typeface="Ebrima"/>
                <a:cs typeface="Ebrima"/>
              </a:rPr>
              <a:t>main</a:t>
            </a:r>
            <a:r>
              <a:rPr sz="2600" spc="20" dirty="0">
                <a:latin typeface="Ebrima"/>
                <a:cs typeface="Ebrima"/>
              </a:rPr>
              <a:t> </a:t>
            </a:r>
            <a:r>
              <a:rPr sz="2600" spc="-5" dirty="0">
                <a:latin typeface="Ebrima"/>
                <a:cs typeface="Ebrima"/>
              </a:rPr>
              <a:t>algorithm.</a:t>
            </a:r>
            <a:endParaRPr sz="2600">
              <a:latin typeface="Ebrima"/>
              <a:cs typeface="Ebri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8186" y="330149"/>
            <a:ext cx="6163945" cy="574675"/>
          </a:xfrm>
          <a:prstGeom prst="rect">
            <a:avLst/>
          </a:prstGeom>
        </p:spPr>
        <p:txBody>
          <a:bodyPr vert="horz" wrap="square" lIns="0" tIns="12700" rIns="0" bIns="0" rtlCol="0">
            <a:spAutoFit/>
          </a:bodyPr>
          <a:lstStyle/>
          <a:p>
            <a:pPr marL="12700">
              <a:lnSpc>
                <a:spcPct val="100000"/>
              </a:lnSpc>
              <a:spcBef>
                <a:spcPts val="100"/>
              </a:spcBef>
            </a:pPr>
            <a:r>
              <a:rPr sz="3600" b="0" spc="-20" dirty="0">
                <a:latin typeface="Calibri"/>
                <a:cs typeface="Calibri"/>
              </a:rPr>
              <a:t>Relation</a:t>
            </a:r>
            <a:r>
              <a:rPr sz="3600" b="0" spc="-10" dirty="0">
                <a:latin typeface="Calibri"/>
                <a:cs typeface="Calibri"/>
              </a:rPr>
              <a:t> </a:t>
            </a:r>
            <a:r>
              <a:rPr sz="3600" b="0" spc="-5" dirty="0">
                <a:latin typeface="Calibri"/>
                <a:cs typeface="Calibri"/>
              </a:rPr>
              <a:t>of</a:t>
            </a:r>
            <a:r>
              <a:rPr sz="3600" b="0" spc="-10" dirty="0">
                <a:latin typeface="Calibri"/>
                <a:cs typeface="Calibri"/>
              </a:rPr>
              <a:t> </a:t>
            </a:r>
            <a:r>
              <a:rPr sz="3600" b="0" spc="-15" dirty="0">
                <a:latin typeface="Calibri"/>
                <a:cs typeface="Calibri"/>
              </a:rPr>
              <a:t>frames </a:t>
            </a:r>
            <a:r>
              <a:rPr sz="3600" b="0" dirty="0">
                <a:latin typeface="Calibri"/>
                <a:cs typeface="Calibri"/>
              </a:rPr>
              <a:t>and</a:t>
            </a:r>
            <a:r>
              <a:rPr sz="3600" b="0" spc="-15" dirty="0">
                <a:latin typeface="Calibri"/>
                <a:cs typeface="Calibri"/>
              </a:rPr>
              <a:t> </a:t>
            </a:r>
            <a:r>
              <a:rPr sz="3600" b="0" spc="-10" dirty="0">
                <a:latin typeface="Calibri"/>
                <a:cs typeface="Calibri"/>
              </a:rPr>
              <a:t>checksum</a:t>
            </a:r>
            <a:endParaRPr sz="3600">
              <a:latin typeface="Calibri"/>
              <a:cs typeface="Calibri"/>
            </a:endParaRPr>
          </a:p>
        </p:txBody>
      </p:sp>
      <p:sp>
        <p:nvSpPr>
          <p:cNvPr id="3" name="object 3"/>
          <p:cNvSpPr txBox="1"/>
          <p:nvPr/>
        </p:nvSpPr>
        <p:spPr>
          <a:xfrm>
            <a:off x="307340" y="1115390"/>
            <a:ext cx="8575040" cy="4662805"/>
          </a:xfrm>
          <a:prstGeom prst="rect">
            <a:avLst/>
          </a:prstGeom>
        </p:spPr>
        <p:txBody>
          <a:bodyPr vert="horz" wrap="square" lIns="0" tIns="56515" rIns="0" bIns="0" rtlCol="0">
            <a:spAutoFit/>
          </a:bodyPr>
          <a:lstStyle/>
          <a:p>
            <a:pPr marL="356870" marR="5080" indent="-344805" algn="just">
              <a:lnSpc>
                <a:spcPts val="2810"/>
              </a:lnSpc>
              <a:spcBef>
                <a:spcPts val="445"/>
              </a:spcBef>
              <a:buFont typeface="Arial MT"/>
              <a:buChar char="•"/>
              <a:tabLst>
                <a:tab pos="357505" algn="l"/>
              </a:tabLst>
            </a:pPr>
            <a:r>
              <a:rPr sz="2600" spc="-5" dirty="0">
                <a:latin typeface="Calibri"/>
                <a:cs typeface="Calibri"/>
              </a:rPr>
              <a:t>The usual </a:t>
            </a:r>
            <a:r>
              <a:rPr sz="2600" spc="-10" dirty="0">
                <a:latin typeface="Calibri"/>
                <a:cs typeface="Calibri"/>
              </a:rPr>
              <a:t>approach </a:t>
            </a:r>
            <a:r>
              <a:rPr sz="2600" spc="-5" dirty="0">
                <a:latin typeface="Calibri"/>
                <a:cs typeface="Calibri"/>
              </a:rPr>
              <a:t>is </a:t>
            </a:r>
            <a:r>
              <a:rPr sz="2600" spc="-25" dirty="0">
                <a:latin typeface="Calibri"/>
                <a:cs typeface="Calibri"/>
              </a:rPr>
              <a:t>for </a:t>
            </a:r>
            <a:r>
              <a:rPr sz="2600" spc="-5" dirty="0">
                <a:latin typeface="Calibri"/>
                <a:cs typeface="Calibri"/>
              </a:rPr>
              <a:t>the </a:t>
            </a:r>
            <a:r>
              <a:rPr sz="2600" spc="-15" dirty="0">
                <a:latin typeface="Calibri"/>
                <a:cs typeface="Calibri"/>
              </a:rPr>
              <a:t>data </a:t>
            </a:r>
            <a:r>
              <a:rPr sz="2600" dirty="0">
                <a:latin typeface="Calibri"/>
                <a:cs typeface="Calibri"/>
              </a:rPr>
              <a:t>link </a:t>
            </a:r>
            <a:r>
              <a:rPr sz="2600" spc="-20" dirty="0">
                <a:latin typeface="Calibri"/>
                <a:cs typeface="Calibri"/>
              </a:rPr>
              <a:t>layer to </a:t>
            </a:r>
            <a:r>
              <a:rPr sz="2600" spc="-10" dirty="0">
                <a:latin typeface="Calibri"/>
                <a:cs typeface="Calibri"/>
              </a:rPr>
              <a:t>break </a:t>
            </a:r>
            <a:r>
              <a:rPr sz="2600" spc="-5" dirty="0">
                <a:latin typeface="Calibri"/>
                <a:cs typeface="Calibri"/>
              </a:rPr>
              <a:t>the </a:t>
            </a:r>
            <a:r>
              <a:rPr sz="2600" spc="5" dirty="0">
                <a:latin typeface="Calibri"/>
                <a:cs typeface="Calibri"/>
              </a:rPr>
              <a:t>bit </a:t>
            </a:r>
            <a:r>
              <a:rPr sz="2600" spc="10" dirty="0">
                <a:latin typeface="Calibri"/>
                <a:cs typeface="Calibri"/>
              </a:rPr>
              <a:t> </a:t>
            </a:r>
            <a:r>
              <a:rPr sz="2600" spc="-15" dirty="0">
                <a:latin typeface="Calibri"/>
                <a:cs typeface="Calibri"/>
              </a:rPr>
              <a:t>stream </a:t>
            </a:r>
            <a:r>
              <a:rPr sz="2600" spc="-5" dirty="0">
                <a:latin typeface="Calibri"/>
                <a:cs typeface="Calibri"/>
              </a:rPr>
              <a:t>up </a:t>
            </a:r>
            <a:r>
              <a:rPr sz="2600" spc="-15" dirty="0">
                <a:latin typeface="Calibri"/>
                <a:cs typeface="Calibri"/>
              </a:rPr>
              <a:t>into </a:t>
            </a:r>
            <a:r>
              <a:rPr sz="2600" spc="-10" dirty="0">
                <a:latin typeface="Calibri"/>
                <a:cs typeface="Calibri"/>
              </a:rPr>
              <a:t>discrete </a:t>
            </a:r>
            <a:r>
              <a:rPr sz="2600" spc="-15" dirty="0">
                <a:latin typeface="Calibri"/>
                <a:cs typeface="Calibri"/>
              </a:rPr>
              <a:t>frames </a:t>
            </a:r>
            <a:r>
              <a:rPr sz="2600" spc="-5" dirty="0">
                <a:latin typeface="Calibri"/>
                <a:cs typeface="Calibri"/>
              </a:rPr>
              <a:t>and </a:t>
            </a:r>
            <a:r>
              <a:rPr sz="2600" spc="-10" dirty="0">
                <a:latin typeface="Calibri"/>
                <a:cs typeface="Calibri"/>
              </a:rPr>
              <a:t>compute </a:t>
            </a:r>
            <a:r>
              <a:rPr sz="2600" spc="-5" dirty="0">
                <a:latin typeface="Calibri"/>
                <a:cs typeface="Calibri"/>
              </a:rPr>
              <a:t>the </a:t>
            </a:r>
            <a:r>
              <a:rPr sz="2600" spc="-10" dirty="0">
                <a:latin typeface="Calibri"/>
                <a:cs typeface="Calibri"/>
              </a:rPr>
              <a:t>checksum </a:t>
            </a:r>
            <a:r>
              <a:rPr sz="2600" spc="-5" dirty="0">
                <a:latin typeface="Calibri"/>
                <a:cs typeface="Calibri"/>
              </a:rPr>
              <a:t> </a:t>
            </a:r>
            <a:r>
              <a:rPr sz="2600" spc="-25" dirty="0">
                <a:latin typeface="Calibri"/>
                <a:cs typeface="Calibri"/>
              </a:rPr>
              <a:t>for</a:t>
            </a:r>
            <a:r>
              <a:rPr sz="2600" spc="-10" dirty="0">
                <a:latin typeface="Calibri"/>
                <a:cs typeface="Calibri"/>
              </a:rPr>
              <a:t> </a:t>
            </a:r>
            <a:r>
              <a:rPr sz="2600" spc="-5" dirty="0">
                <a:latin typeface="Calibri"/>
                <a:cs typeface="Calibri"/>
              </a:rPr>
              <a:t>each</a:t>
            </a:r>
            <a:r>
              <a:rPr sz="2600" dirty="0">
                <a:latin typeface="Calibri"/>
                <a:cs typeface="Calibri"/>
              </a:rPr>
              <a:t> </a:t>
            </a:r>
            <a:r>
              <a:rPr sz="2600" spc="-10" dirty="0">
                <a:latin typeface="Calibri"/>
                <a:cs typeface="Calibri"/>
              </a:rPr>
              <a:t>frame.</a:t>
            </a:r>
            <a:endParaRPr sz="2600">
              <a:latin typeface="Calibri"/>
              <a:cs typeface="Calibri"/>
            </a:endParaRPr>
          </a:p>
          <a:p>
            <a:pPr>
              <a:lnSpc>
                <a:spcPct val="100000"/>
              </a:lnSpc>
              <a:spcBef>
                <a:spcPts val="30"/>
              </a:spcBef>
              <a:buFont typeface="Arial MT"/>
              <a:buChar char="•"/>
            </a:pPr>
            <a:endParaRPr sz="3300">
              <a:latin typeface="Calibri"/>
              <a:cs typeface="Calibri"/>
            </a:endParaRPr>
          </a:p>
          <a:p>
            <a:pPr marL="356870" marR="6350" indent="-344805" algn="just">
              <a:lnSpc>
                <a:spcPts val="2810"/>
              </a:lnSpc>
              <a:buFont typeface="Arial MT"/>
              <a:buChar char="•"/>
              <a:tabLst>
                <a:tab pos="357505" algn="l"/>
              </a:tabLst>
            </a:pPr>
            <a:r>
              <a:rPr sz="2600" spc="-5" dirty="0">
                <a:latin typeface="Calibri"/>
                <a:cs typeface="Calibri"/>
              </a:rPr>
              <a:t>When a </a:t>
            </a:r>
            <a:r>
              <a:rPr sz="2600" spc="-15" dirty="0">
                <a:latin typeface="Calibri"/>
                <a:cs typeface="Calibri"/>
              </a:rPr>
              <a:t>frame </a:t>
            </a:r>
            <a:r>
              <a:rPr sz="2600" spc="-5" dirty="0">
                <a:latin typeface="Calibri"/>
                <a:cs typeface="Calibri"/>
              </a:rPr>
              <a:t>arrives </a:t>
            </a:r>
            <a:r>
              <a:rPr sz="2600" spc="-15" dirty="0">
                <a:latin typeface="Calibri"/>
                <a:cs typeface="Calibri"/>
              </a:rPr>
              <a:t>at </a:t>
            </a:r>
            <a:r>
              <a:rPr sz="2600" spc="-5" dirty="0">
                <a:latin typeface="Calibri"/>
                <a:cs typeface="Calibri"/>
              </a:rPr>
              <a:t>the </a:t>
            </a:r>
            <a:r>
              <a:rPr sz="2600" spc="-10" dirty="0">
                <a:latin typeface="Calibri"/>
                <a:cs typeface="Calibri"/>
              </a:rPr>
              <a:t>destination,</a:t>
            </a:r>
            <a:r>
              <a:rPr sz="2600" spc="-5" dirty="0">
                <a:latin typeface="Calibri"/>
                <a:cs typeface="Calibri"/>
              </a:rPr>
              <a:t> the </a:t>
            </a:r>
            <a:r>
              <a:rPr sz="2600" spc="-10" dirty="0">
                <a:latin typeface="Calibri"/>
                <a:cs typeface="Calibri"/>
              </a:rPr>
              <a:t>checksum </a:t>
            </a:r>
            <a:r>
              <a:rPr sz="2600" dirty="0">
                <a:latin typeface="Calibri"/>
                <a:cs typeface="Calibri"/>
              </a:rPr>
              <a:t>is </a:t>
            </a:r>
            <a:r>
              <a:rPr sz="2600" spc="5" dirty="0">
                <a:latin typeface="Calibri"/>
                <a:cs typeface="Calibri"/>
              </a:rPr>
              <a:t> </a:t>
            </a:r>
            <a:r>
              <a:rPr sz="2600" spc="-10" dirty="0">
                <a:latin typeface="Calibri"/>
                <a:cs typeface="Calibri"/>
              </a:rPr>
              <a:t>recomputed.</a:t>
            </a:r>
            <a:endParaRPr sz="2600">
              <a:latin typeface="Calibri"/>
              <a:cs typeface="Calibri"/>
            </a:endParaRPr>
          </a:p>
          <a:p>
            <a:pPr>
              <a:lnSpc>
                <a:spcPct val="100000"/>
              </a:lnSpc>
              <a:spcBef>
                <a:spcPts val="40"/>
              </a:spcBef>
              <a:buFont typeface="Arial MT"/>
              <a:buChar char="•"/>
            </a:pPr>
            <a:endParaRPr sz="3250">
              <a:latin typeface="Calibri"/>
              <a:cs typeface="Calibri"/>
            </a:endParaRPr>
          </a:p>
          <a:p>
            <a:pPr marL="356870" marR="7620" indent="-344805" algn="just">
              <a:lnSpc>
                <a:spcPct val="90100"/>
              </a:lnSpc>
              <a:buFont typeface="Arial MT"/>
              <a:buChar char="•"/>
              <a:tabLst>
                <a:tab pos="357505" algn="l"/>
              </a:tabLst>
            </a:pPr>
            <a:r>
              <a:rPr sz="2600" spc="-10" dirty="0">
                <a:latin typeface="Calibri"/>
                <a:cs typeface="Calibri"/>
              </a:rPr>
              <a:t>If </a:t>
            </a:r>
            <a:r>
              <a:rPr sz="2600" spc="-5" dirty="0">
                <a:latin typeface="Calibri"/>
                <a:cs typeface="Calibri"/>
              </a:rPr>
              <a:t>the </a:t>
            </a:r>
            <a:r>
              <a:rPr sz="2600" spc="-10" dirty="0">
                <a:latin typeface="Calibri"/>
                <a:cs typeface="Calibri"/>
              </a:rPr>
              <a:t>newly-computed checksum </a:t>
            </a:r>
            <a:r>
              <a:rPr sz="2600" spc="-5" dirty="0">
                <a:latin typeface="Calibri"/>
                <a:cs typeface="Calibri"/>
              </a:rPr>
              <a:t>is </a:t>
            </a:r>
            <a:r>
              <a:rPr sz="2600" spc="-20" dirty="0">
                <a:latin typeface="Calibri"/>
                <a:cs typeface="Calibri"/>
              </a:rPr>
              <a:t>different from </a:t>
            </a:r>
            <a:r>
              <a:rPr sz="2600" spc="-5" dirty="0">
                <a:latin typeface="Calibri"/>
                <a:cs typeface="Calibri"/>
              </a:rPr>
              <a:t>the one </a:t>
            </a:r>
            <a:r>
              <a:rPr sz="2600" dirty="0">
                <a:latin typeface="Calibri"/>
                <a:cs typeface="Calibri"/>
              </a:rPr>
              <a:t> </a:t>
            </a:r>
            <a:r>
              <a:rPr sz="2600" spc="-15" dirty="0">
                <a:latin typeface="Calibri"/>
                <a:cs typeface="Calibri"/>
              </a:rPr>
              <a:t>contained </a:t>
            </a:r>
            <a:r>
              <a:rPr sz="2600" spc="-5" dirty="0">
                <a:latin typeface="Calibri"/>
                <a:cs typeface="Calibri"/>
              </a:rPr>
              <a:t>in the </a:t>
            </a:r>
            <a:r>
              <a:rPr sz="2600" spc="-15" dirty="0">
                <a:latin typeface="Calibri"/>
                <a:cs typeface="Calibri"/>
              </a:rPr>
              <a:t>frame, </a:t>
            </a:r>
            <a:r>
              <a:rPr sz="2600" spc="-5" dirty="0">
                <a:latin typeface="Calibri"/>
                <a:cs typeface="Calibri"/>
              </a:rPr>
              <a:t>the </a:t>
            </a:r>
            <a:r>
              <a:rPr sz="2600" spc="-15" dirty="0">
                <a:latin typeface="Calibri"/>
                <a:cs typeface="Calibri"/>
              </a:rPr>
              <a:t>data </a:t>
            </a:r>
            <a:r>
              <a:rPr sz="2600" spc="-5" dirty="0">
                <a:latin typeface="Calibri"/>
                <a:cs typeface="Calibri"/>
              </a:rPr>
              <a:t>link </a:t>
            </a:r>
            <a:r>
              <a:rPr sz="2600" spc="-20" dirty="0">
                <a:latin typeface="Calibri"/>
                <a:cs typeface="Calibri"/>
              </a:rPr>
              <a:t>layer</a:t>
            </a:r>
            <a:r>
              <a:rPr sz="2600" spc="545" dirty="0">
                <a:latin typeface="Calibri"/>
                <a:cs typeface="Calibri"/>
              </a:rPr>
              <a:t> </a:t>
            </a:r>
            <a:r>
              <a:rPr sz="2600" spc="-10" dirty="0">
                <a:latin typeface="Calibri"/>
                <a:cs typeface="Calibri"/>
              </a:rPr>
              <a:t>knows that </a:t>
            </a:r>
            <a:r>
              <a:rPr sz="2600" dirty="0">
                <a:latin typeface="Calibri"/>
                <a:cs typeface="Calibri"/>
              </a:rPr>
              <a:t>an </a:t>
            </a:r>
            <a:r>
              <a:rPr sz="2600" spc="5" dirty="0">
                <a:latin typeface="Calibri"/>
                <a:cs typeface="Calibri"/>
              </a:rPr>
              <a:t> </a:t>
            </a:r>
            <a:r>
              <a:rPr sz="2600" spc="-15" dirty="0">
                <a:latin typeface="Calibri"/>
                <a:cs typeface="Calibri"/>
              </a:rPr>
              <a:t>error</a:t>
            </a:r>
            <a:r>
              <a:rPr sz="2600" spc="-10" dirty="0">
                <a:latin typeface="Calibri"/>
                <a:cs typeface="Calibri"/>
              </a:rPr>
              <a:t> </a:t>
            </a:r>
            <a:r>
              <a:rPr sz="2600" spc="-5" dirty="0">
                <a:latin typeface="Calibri"/>
                <a:cs typeface="Calibri"/>
              </a:rPr>
              <a:t>has</a:t>
            </a:r>
            <a:r>
              <a:rPr sz="2600" dirty="0">
                <a:latin typeface="Calibri"/>
                <a:cs typeface="Calibri"/>
              </a:rPr>
              <a:t> </a:t>
            </a:r>
            <a:r>
              <a:rPr sz="2600" spc="-5" dirty="0">
                <a:latin typeface="Calibri"/>
                <a:cs typeface="Calibri"/>
              </a:rPr>
              <a:t>occurred</a:t>
            </a:r>
            <a:r>
              <a:rPr sz="2600" dirty="0">
                <a:latin typeface="Calibri"/>
                <a:cs typeface="Calibri"/>
              </a:rPr>
              <a:t> </a:t>
            </a:r>
            <a:r>
              <a:rPr sz="2600" spc="-5" dirty="0">
                <a:latin typeface="Calibri"/>
                <a:cs typeface="Calibri"/>
              </a:rPr>
              <a:t>and</a:t>
            </a:r>
            <a:r>
              <a:rPr sz="2600" dirty="0">
                <a:latin typeface="Calibri"/>
                <a:cs typeface="Calibri"/>
              </a:rPr>
              <a:t> </a:t>
            </a:r>
            <a:r>
              <a:rPr sz="2600" spc="-30" dirty="0">
                <a:latin typeface="Calibri"/>
                <a:cs typeface="Calibri"/>
              </a:rPr>
              <a:t>takes</a:t>
            </a:r>
            <a:r>
              <a:rPr sz="2600" spc="-25" dirty="0">
                <a:latin typeface="Calibri"/>
                <a:cs typeface="Calibri"/>
              </a:rPr>
              <a:t> </a:t>
            </a:r>
            <a:r>
              <a:rPr sz="2600" spc="-15" dirty="0">
                <a:latin typeface="Calibri"/>
                <a:cs typeface="Calibri"/>
              </a:rPr>
              <a:t>steps</a:t>
            </a:r>
            <a:r>
              <a:rPr sz="2600" spc="-10" dirty="0">
                <a:latin typeface="Calibri"/>
                <a:cs typeface="Calibri"/>
              </a:rPr>
              <a:t> </a:t>
            </a:r>
            <a:r>
              <a:rPr sz="2600" spc="-20" dirty="0">
                <a:latin typeface="Calibri"/>
                <a:cs typeface="Calibri"/>
              </a:rPr>
              <a:t>to</a:t>
            </a:r>
            <a:r>
              <a:rPr sz="2600" spc="-15" dirty="0">
                <a:latin typeface="Calibri"/>
                <a:cs typeface="Calibri"/>
              </a:rPr>
              <a:t> </a:t>
            </a:r>
            <a:r>
              <a:rPr sz="2600" dirty="0">
                <a:latin typeface="Calibri"/>
                <a:cs typeface="Calibri"/>
              </a:rPr>
              <a:t>deal</a:t>
            </a:r>
            <a:r>
              <a:rPr sz="2600" spc="5" dirty="0">
                <a:latin typeface="Calibri"/>
                <a:cs typeface="Calibri"/>
              </a:rPr>
              <a:t> </a:t>
            </a:r>
            <a:r>
              <a:rPr sz="2600" dirty="0">
                <a:latin typeface="Calibri"/>
                <a:cs typeface="Calibri"/>
              </a:rPr>
              <a:t>with</a:t>
            </a:r>
            <a:r>
              <a:rPr sz="2600" spc="5" dirty="0">
                <a:latin typeface="Calibri"/>
                <a:cs typeface="Calibri"/>
              </a:rPr>
              <a:t> </a:t>
            </a:r>
            <a:r>
              <a:rPr sz="2600" dirty="0">
                <a:latin typeface="Calibri"/>
                <a:cs typeface="Calibri"/>
              </a:rPr>
              <a:t>it</a:t>
            </a:r>
            <a:r>
              <a:rPr sz="2600" spc="5" dirty="0">
                <a:latin typeface="Calibri"/>
                <a:cs typeface="Calibri"/>
              </a:rPr>
              <a:t> </a:t>
            </a:r>
            <a:r>
              <a:rPr sz="2600" dirty="0">
                <a:latin typeface="Calibri"/>
                <a:cs typeface="Calibri"/>
              </a:rPr>
              <a:t>(e.g., </a:t>
            </a:r>
            <a:r>
              <a:rPr sz="2600" spc="5" dirty="0">
                <a:latin typeface="Calibri"/>
                <a:cs typeface="Calibri"/>
              </a:rPr>
              <a:t> </a:t>
            </a:r>
            <a:r>
              <a:rPr sz="2600" spc="-10" dirty="0">
                <a:latin typeface="Calibri"/>
                <a:cs typeface="Calibri"/>
              </a:rPr>
              <a:t>discarding </a:t>
            </a:r>
            <a:r>
              <a:rPr sz="2600" spc="-5" dirty="0">
                <a:latin typeface="Calibri"/>
                <a:cs typeface="Calibri"/>
              </a:rPr>
              <a:t>the bad </a:t>
            </a:r>
            <a:r>
              <a:rPr sz="2600" spc="-20" dirty="0">
                <a:latin typeface="Calibri"/>
                <a:cs typeface="Calibri"/>
              </a:rPr>
              <a:t>frame </a:t>
            </a:r>
            <a:r>
              <a:rPr sz="2600" dirty="0">
                <a:latin typeface="Calibri"/>
                <a:cs typeface="Calibri"/>
              </a:rPr>
              <a:t>and </a:t>
            </a:r>
            <a:r>
              <a:rPr sz="2600" spc="-5" dirty="0">
                <a:latin typeface="Calibri"/>
                <a:cs typeface="Calibri"/>
              </a:rPr>
              <a:t>possibly </a:t>
            </a:r>
            <a:r>
              <a:rPr sz="2600" dirty="0">
                <a:latin typeface="Calibri"/>
                <a:cs typeface="Calibri"/>
              </a:rPr>
              <a:t>also </a:t>
            </a:r>
            <a:r>
              <a:rPr sz="2600" spc="-5" dirty="0">
                <a:latin typeface="Calibri"/>
                <a:cs typeface="Calibri"/>
              </a:rPr>
              <a:t>sending back </a:t>
            </a:r>
            <a:r>
              <a:rPr sz="2600" dirty="0">
                <a:latin typeface="Calibri"/>
                <a:cs typeface="Calibri"/>
              </a:rPr>
              <a:t>an </a:t>
            </a:r>
            <a:r>
              <a:rPr sz="2600" spc="5" dirty="0">
                <a:latin typeface="Calibri"/>
                <a:cs typeface="Calibri"/>
              </a:rPr>
              <a:t> </a:t>
            </a:r>
            <a:r>
              <a:rPr sz="2600" spc="-15" dirty="0">
                <a:latin typeface="Calibri"/>
                <a:cs typeface="Calibri"/>
              </a:rPr>
              <a:t>error</a:t>
            </a:r>
            <a:r>
              <a:rPr sz="2600" spc="20" dirty="0">
                <a:latin typeface="Calibri"/>
                <a:cs typeface="Calibri"/>
              </a:rPr>
              <a:t> </a:t>
            </a:r>
            <a:r>
              <a:rPr sz="2600" spc="-5" dirty="0">
                <a:latin typeface="Calibri"/>
                <a:cs typeface="Calibri"/>
              </a:rPr>
              <a:t>report).</a:t>
            </a:r>
            <a:endParaRPr sz="2600">
              <a:latin typeface="Calibri"/>
              <a:cs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372" y="188163"/>
            <a:ext cx="1675130" cy="512445"/>
          </a:xfrm>
          <a:prstGeom prst="rect">
            <a:avLst/>
          </a:prstGeom>
        </p:spPr>
        <p:txBody>
          <a:bodyPr vert="horz" wrap="square" lIns="0" tIns="12065" rIns="0" bIns="0" rtlCol="0">
            <a:spAutoFit/>
          </a:bodyPr>
          <a:lstStyle/>
          <a:p>
            <a:pPr marL="12700">
              <a:lnSpc>
                <a:spcPct val="100000"/>
              </a:lnSpc>
              <a:spcBef>
                <a:spcPts val="95"/>
              </a:spcBef>
            </a:pPr>
            <a:r>
              <a:rPr spc="-20" dirty="0"/>
              <a:t>C</a:t>
            </a:r>
            <a:r>
              <a:rPr spc="-5" dirty="0"/>
              <a:t>SMA/</a:t>
            </a:r>
            <a:r>
              <a:rPr spc="-20" dirty="0"/>
              <a:t>C</a:t>
            </a:r>
            <a:r>
              <a:rPr spc="-5" dirty="0"/>
              <a:t>D</a:t>
            </a:r>
          </a:p>
        </p:txBody>
      </p:sp>
      <p:pic>
        <p:nvPicPr>
          <p:cNvPr id="3" name="object 3"/>
          <p:cNvPicPr/>
          <p:nvPr/>
        </p:nvPicPr>
        <p:blipFill>
          <a:blip r:embed="rId2" cstate="print"/>
          <a:stretch>
            <a:fillRect/>
          </a:stretch>
        </p:blipFill>
        <p:spPr>
          <a:xfrm>
            <a:off x="469391" y="835151"/>
            <a:ext cx="8278368" cy="6022846"/>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358" y="189356"/>
            <a:ext cx="3933190" cy="512445"/>
          </a:xfrm>
          <a:prstGeom prst="rect">
            <a:avLst/>
          </a:prstGeom>
        </p:spPr>
        <p:txBody>
          <a:bodyPr vert="horz" wrap="square" lIns="0" tIns="11430" rIns="0" bIns="0" rtlCol="0">
            <a:spAutoFit/>
          </a:bodyPr>
          <a:lstStyle/>
          <a:p>
            <a:pPr marL="12700">
              <a:lnSpc>
                <a:spcPct val="100000"/>
              </a:lnSpc>
              <a:spcBef>
                <a:spcPts val="90"/>
              </a:spcBef>
            </a:pPr>
            <a:r>
              <a:rPr spc="-10" dirty="0"/>
              <a:t>Collision-free</a:t>
            </a:r>
            <a:r>
              <a:rPr spc="20" dirty="0"/>
              <a:t> </a:t>
            </a:r>
            <a:r>
              <a:rPr spc="-15" dirty="0"/>
              <a:t>protocols</a:t>
            </a:r>
          </a:p>
        </p:txBody>
      </p:sp>
      <p:sp>
        <p:nvSpPr>
          <p:cNvPr id="3" name="object 3"/>
          <p:cNvSpPr txBox="1"/>
          <p:nvPr/>
        </p:nvSpPr>
        <p:spPr>
          <a:xfrm>
            <a:off x="536244" y="1030935"/>
            <a:ext cx="8079105" cy="4965700"/>
          </a:xfrm>
          <a:prstGeom prst="rect">
            <a:avLst/>
          </a:prstGeom>
        </p:spPr>
        <p:txBody>
          <a:bodyPr vert="horz" wrap="square" lIns="0" tIns="49530" rIns="0" bIns="0" rtlCol="0">
            <a:spAutoFit/>
          </a:bodyPr>
          <a:lstStyle/>
          <a:p>
            <a:pPr marL="356870" marR="7620" indent="-344805" algn="just">
              <a:lnSpc>
                <a:spcPct val="90000"/>
              </a:lnSpc>
              <a:spcBef>
                <a:spcPts val="390"/>
              </a:spcBef>
              <a:buFont typeface="Arial MT"/>
              <a:buChar char="•"/>
              <a:tabLst>
                <a:tab pos="357505" algn="l"/>
              </a:tabLst>
            </a:pPr>
            <a:r>
              <a:rPr sz="2400" spc="-5" dirty="0">
                <a:latin typeface="Calibri"/>
                <a:cs typeface="Calibri"/>
              </a:rPr>
              <a:t>In </a:t>
            </a:r>
            <a:r>
              <a:rPr sz="2400" spc="-10" dirty="0">
                <a:latin typeface="Calibri"/>
                <a:cs typeface="Calibri"/>
              </a:rPr>
              <a:t>computer networks, </a:t>
            </a:r>
            <a:r>
              <a:rPr sz="2400" spc="-5" dirty="0">
                <a:latin typeface="Calibri"/>
                <a:cs typeface="Calibri"/>
              </a:rPr>
              <a:t>when </a:t>
            </a:r>
            <a:r>
              <a:rPr sz="2400" spc="-10" dirty="0">
                <a:latin typeface="Calibri"/>
                <a:cs typeface="Calibri"/>
              </a:rPr>
              <a:t>more </a:t>
            </a:r>
            <a:r>
              <a:rPr sz="2400" spc="-5" dirty="0">
                <a:latin typeface="Calibri"/>
                <a:cs typeface="Calibri"/>
              </a:rPr>
              <a:t>than one </a:t>
            </a:r>
            <a:r>
              <a:rPr sz="2400" spc="-20" dirty="0">
                <a:latin typeface="Calibri"/>
                <a:cs typeface="Calibri"/>
              </a:rPr>
              <a:t>station </a:t>
            </a:r>
            <a:r>
              <a:rPr sz="2400" dirty="0">
                <a:latin typeface="Calibri"/>
                <a:cs typeface="Calibri"/>
              </a:rPr>
              <a:t>tries </a:t>
            </a:r>
            <a:r>
              <a:rPr sz="2400" spc="-15" dirty="0">
                <a:latin typeface="Calibri"/>
                <a:cs typeface="Calibri"/>
              </a:rPr>
              <a:t>to </a:t>
            </a:r>
            <a:r>
              <a:rPr sz="2400" spc="-10" dirty="0">
                <a:latin typeface="Calibri"/>
                <a:cs typeface="Calibri"/>
              </a:rPr>
              <a:t> transmit </a:t>
            </a:r>
            <a:r>
              <a:rPr sz="2400" spc="-5" dirty="0">
                <a:latin typeface="Calibri"/>
                <a:cs typeface="Calibri"/>
              </a:rPr>
              <a:t>simultaneously </a:t>
            </a:r>
            <a:r>
              <a:rPr sz="2400" dirty="0">
                <a:latin typeface="Calibri"/>
                <a:cs typeface="Calibri"/>
              </a:rPr>
              <a:t>via a </a:t>
            </a:r>
            <a:r>
              <a:rPr sz="2400" spc="-10" dirty="0">
                <a:latin typeface="Calibri"/>
                <a:cs typeface="Calibri"/>
              </a:rPr>
              <a:t>shared </a:t>
            </a:r>
            <a:r>
              <a:rPr sz="2400" spc="-5" dirty="0">
                <a:latin typeface="Calibri"/>
                <a:cs typeface="Calibri"/>
              </a:rPr>
              <a:t>channel, the </a:t>
            </a:r>
            <a:r>
              <a:rPr sz="2400" spc="-15" dirty="0">
                <a:latin typeface="Calibri"/>
                <a:cs typeface="Calibri"/>
              </a:rPr>
              <a:t>transmitted </a:t>
            </a:r>
            <a:r>
              <a:rPr sz="2400" spc="-10" dirty="0">
                <a:latin typeface="Calibri"/>
                <a:cs typeface="Calibri"/>
              </a:rPr>
              <a:t> data</a:t>
            </a:r>
            <a:r>
              <a:rPr sz="2400" spc="-40"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garbled.</a:t>
            </a:r>
            <a:r>
              <a:rPr sz="2400" spc="-25" dirty="0">
                <a:latin typeface="Calibri"/>
                <a:cs typeface="Calibri"/>
              </a:rPr>
              <a:t> </a:t>
            </a:r>
            <a:r>
              <a:rPr sz="2400" dirty="0">
                <a:latin typeface="Calibri"/>
                <a:cs typeface="Calibri"/>
              </a:rPr>
              <a:t>This</a:t>
            </a:r>
            <a:r>
              <a:rPr sz="2400" spc="-15" dirty="0">
                <a:latin typeface="Calibri"/>
                <a:cs typeface="Calibri"/>
              </a:rPr>
              <a:t> </a:t>
            </a:r>
            <a:r>
              <a:rPr sz="2400" spc="-10" dirty="0">
                <a:latin typeface="Calibri"/>
                <a:cs typeface="Calibri"/>
              </a:rPr>
              <a:t>event</a:t>
            </a:r>
            <a:r>
              <a:rPr sz="2400" spc="-30"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called</a:t>
            </a:r>
            <a:r>
              <a:rPr sz="2400" dirty="0">
                <a:latin typeface="Calibri"/>
                <a:cs typeface="Calibri"/>
              </a:rPr>
              <a:t> </a:t>
            </a:r>
            <a:r>
              <a:rPr sz="2400" spc="-5" dirty="0">
                <a:latin typeface="Calibri"/>
                <a:cs typeface="Calibri"/>
              </a:rPr>
              <a:t>collision.</a:t>
            </a:r>
            <a:endParaRPr sz="2400">
              <a:latin typeface="Calibri"/>
              <a:cs typeface="Calibri"/>
            </a:endParaRPr>
          </a:p>
          <a:p>
            <a:pPr marL="356870" marR="5080" indent="-344805" algn="just">
              <a:lnSpc>
                <a:spcPts val="2590"/>
              </a:lnSpc>
              <a:spcBef>
                <a:spcPts val="620"/>
              </a:spcBef>
              <a:buFont typeface="Arial MT"/>
              <a:buChar char="•"/>
              <a:tabLst>
                <a:tab pos="427355" algn="l"/>
              </a:tabLst>
            </a:pPr>
            <a:r>
              <a:rPr dirty="0"/>
              <a:t>	</a:t>
            </a:r>
            <a:r>
              <a:rPr sz="2400" dirty="0">
                <a:latin typeface="Calibri"/>
                <a:cs typeface="Calibri"/>
              </a:rPr>
              <a:t>The Medium </a:t>
            </a:r>
            <a:r>
              <a:rPr sz="2400" spc="-5" dirty="0">
                <a:latin typeface="Calibri"/>
                <a:cs typeface="Calibri"/>
              </a:rPr>
              <a:t>Access </a:t>
            </a:r>
            <a:r>
              <a:rPr sz="2400" spc="-20" dirty="0">
                <a:latin typeface="Calibri"/>
                <a:cs typeface="Calibri"/>
              </a:rPr>
              <a:t>Control </a:t>
            </a:r>
            <a:r>
              <a:rPr sz="2400" spc="-15" dirty="0">
                <a:latin typeface="Calibri"/>
                <a:cs typeface="Calibri"/>
              </a:rPr>
              <a:t>(MAC) </a:t>
            </a:r>
            <a:r>
              <a:rPr sz="2400" spc="-20" dirty="0">
                <a:latin typeface="Calibri"/>
                <a:cs typeface="Calibri"/>
              </a:rPr>
              <a:t>layer </a:t>
            </a:r>
            <a:r>
              <a:rPr sz="2400" dirty="0">
                <a:latin typeface="Calibri"/>
                <a:cs typeface="Calibri"/>
              </a:rPr>
              <a:t>of </a:t>
            </a:r>
            <a:r>
              <a:rPr sz="2400" spc="5" dirty="0">
                <a:latin typeface="Calibri"/>
                <a:cs typeface="Calibri"/>
              </a:rPr>
              <a:t>the </a:t>
            </a:r>
            <a:r>
              <a:rPr sz="2400" spc="-5" dirty="0">
                <a:latin typeface="Calibri"/>
                <a:cs typeface="Calibri"/>
              </a:rPr>
              <a:t>OSI model </a:t>
            </a:r>
            <a:r>
              <a:rPr sz="2400" dirty="0">
                <a:latin typeface="Calibri"/>
                <a:cs typeface="Calibri"/>
              </a:rPr>
              <a:t>is </a:t>
            </a:r>
            <a:r>
              <a:rPr sz="2400" spc="5" dirty="0">
                <a:latin typeface="Calibri"/>
                <a:cs typeface="Calibri"/>
              </a:rPr>
              <a:t> </a:t>
            </a:r>
            <a:r>
              <a:rPr sz="2400" spc="-5" dirty="0">
                <a:latin typeface="Calibri"/>
                <a:cs typeface="Calibri"/>
              </a:rPr>
              <a:t>responsible</a:t>
            </a:r>
            <a:r>
              <a:rPr sz="2400" spc="-50" dirty="0">
                <a:latin typeface="Calibri"/>
                <a:cs typeface="Calibri"/>
              </a:rPr>
              <a:t> </a:t>
            </a:r>
            <a:r>
              <a:rPr sz="2400" spc="-15" dirty="0">
                <a:latin typeface="Calibri"/>
                <a:cs typeface="Calibri"/>
              </a:rPr>
              <a:t>for</a:t>
            </a:r>
            <a:r>
              <a:rPr sz="2400" spc="-10" dirty="0">
                <a:latin typeface="Calibri"/>
                <a:cs typeface="Calibri"/>
              </a:rPr>
              <a:t> </a:t>
            </a:r>
            <a:r>
              <a:rPr sz="2400" dirty="0">
                <a:latin typeface="Calibri"/>
                <a:cs typeface="Calibri"/>
              </a:rPr>
              <a:t>handling</a:t>
            </a:r>
            <a:r>
              <a:rPr sz="2400" spc="-55" dirty="0">
                <a:latin typeface="Calibri"/>
                <a:cs typeface="Calibri"/>
              </a:rPr>
              <a:t> </a:t>
            </a:r>
            <a:r>
              <a:rPr sz="2400" spc="-10" dirty="0">
                <a:latin typeface="Calibri"/>
                <a:cs typeface="Calibri"/>
              </a:rPr>
              <a:t>collision</a:t>
            </a:r>
            <a:r>
              <a:rPr sz="2400" spc="10" dirty="0">
                <a:latin typeface="Calibri"/>
                <a:cs typeface="Calibri"/>
              </a:rPr>
              <a:t> </a:t>
            </a:r>
            <a:r>
              <a:rPr sz="2400" dirty="0">
                <a:latin typeface="Calibri"/>
                <a:cs typeface="Calibri"/>
              </a:rPr>
              <a:t>of</a:t>
            </a:r>
            <a:r>
              <a:rPr sz="2400" spc="-30" dirty="0">
                <a:latin typeface="Calibri"/>
                <a:cs typeface="Calibri"/>
              </a:rPr>
              <a:t> </a:t>
            </a:r>
            <a:r>
              <a:rPr sz="2400" spc="-5" dirty="0">
                <a:latin typeface="Calibri"/>
                <a:cs typeface="Calibri"/>
              </a:rPr>
              <a:t>frames.</a:t>
            </a:r>
            <a:endParaRPr sz="2400">
              <a:latin typeface="Calibri"/>
              <a:cs typeface="Calibri"/>
            </a:endParaRPr>
          </a:p>
          <a:p>
            <a:pPr marL="356870" marR="7620" indent="-344805" algn="just">
              <a:lnSpc>
                <a:spcPts val="2590"/>
              </a:lnSpc>
              <a:spcBef>
                <a:spcPts val="580"/>
              </a:spcBef>
              <a:buFont typeface="Arial MT"/>
              <a:buChar char="•"/>
              <a:tabLst>
                <a:tab pos="427355" algn="l"/>
              </a:tabLst>
            </a:pPr>
            <a:r>
              <a:rPr dirty="0"/>
              <a:t>	</a:t>
            </a:r>
            <a:r>
              <a:rPr sz="2400" spc="-10" dirty="0">
                <a:latin typeface="Calibri"/>
                <a:cs typeface="Calibri"/>
              </a:rPr>
              <a:t>Collision </a:t>
            </a:r>
            <a:r>
              <a:rPr sz="2400" dirty="0">
                <a:latin typeface="Calibri"/>
                <a:cs typeface="Calibri"/>
              </a:rPr>
              <a:t>– </a:t>
            </a:r>
            <a:r>
              <a:rPr sz="2400" spc="-10" dirty="0">
                <a:latin typeface="Calibri"/>
                <a:cs typeface="Calibri"/>
              </a:rPr>
              <a:t>free </a:t>
            </a:r>
            <a:r>
              <a:rPr sz="2400" spc="-20" dirty="0">
                <a:latin typeface="Calibri"/>
                <a:cs typeface="Calibri"/>
              </a:rPr>
              <a:t>protocols </a:t>
            </a:r>
            <a:r>
              <a:rPr sz="2400" spc="-10" dirty="0">
                <a:latin typeface="Calibri"/>
                <a:cs typeface="Calibri"/>
              </a:rPr>
              <a:t>are </a:t>
            </a:r>
            <a:r>
              <a:rPr sz="2400" dirty="0">
                <a:latin typeface="Calibri"/>
                <a:cs typeface="Calibri"/>
              </a:rPr>
              <a:t>devised </a:t>
            </a:r>
            <a:r>
              <a:rPr sz="2400" spc="-5" dirty="0">
                <a:latin typeface="Calibri"/>
                <a:cs typeface="Calibri"/>
              </a:rPr>
              <a:t>so </a:t>
            </a:r>
            <a:r>
              <a:rPr sz="2400" spc="-10" dirty="0">
                <a:latin typeface="Calibri"/>
                <a:cs typeface="Calibri"/>
              </a:rPr>
              <a:t>that </a:t>
            </a:r>
            <a:r>
              <a:rPr sz="2400" spc="-5" dirty="0">
                <a:latin typeface="Calibri"/>
                <a:cs typeface="Calibri"/>
              </a:rPr>
              <a:t>collisions </a:t>
            </a:r>
            <a:r>
              <a:rPr sz="2400" spc="5" dirty="0">
                <a:latin typeface="Calibri"/>
                <a:cs typeface="Calibri"/>
              </a:rPr>
              <a:t>do </a:t>
            </a:r>
            <a:r>
              <a:rPr sz="2400" spc="-5" dirty="0">
                <a:latin typeface="Calibri"/>
                <a:cs typeface="Calibri"/>
              </a:rPr>
              <a:t>not </a:t>
            </a:r>
            <a:r>
              <a:rPr sz="2400" dirty="0">
                <a:latin typeface="Calibri"/>
                <a:cs typeface="Calibri"/>
              </a:rPr>
              <a:t> </a:t>
            </a:r>
            <a:r>
              <a:rPr sz="2400" spc="-45" dirty="0">
                <a:latin typeface="Calibri"/>
                <a:cs typeface="Calibri"/>
              </a:rPr>
              <a:t>occur.</a:t>
            </a:r>
            <a:endParaRPr sz="2400">
              <a:latin typeface="Calibri"/>
              <a:cs typeface="Calibri"/>
            </a:endParaRPr>
          </a:p>
          <a:p>
            <a:pPr marL="356870" marR="5080" indent="-344805" algn="just">
              <a:lnSpc>
                <a:spcPct val="90000"/>
              </a:lnSpc>
              <a:spcBef>
                <a:spcPts val="545"/>
              </a:spcBef>
              <a:buFont typeface="Arial MT"/>
              <a:buChar char="•"/>
              <a:tabLst>
                <a:tab pos="357505" algn="l"/>
              </a:tabLst>
            </a:pPr>
            <a:r>
              <a:rPr sz="2400" spc="-15" dirty="0">
                <a:latin typeface="Calibri"/>
                <a:cs typeface="Calibri"/>
              </a:rPr>
              <a:t>Protocols </a:t>
            </a:r>
            <a:r>
              <a:rPr sz="2400" spc="-30" dirty="0">
                <a:latin typeface="Calibri"/>
                <a:cs typeface="Calibri"/>
              </a:rPr>
              <a:t>like </a:t>
            </a:r>
            <a:r>
              <a:rPr sz="2400" spc="-10" dirty="0">
                <a:latin typeface="Calibri"/>
                <a:cs typeface="Calibri"/>
              </a:rPr>
              <a:t>CSMA/CD </a:t>
            </a:r>
            <a:r>
              <a:rPr sz="2400" dirty="0">
                <a:latin typeface="Calibri"/>
                <a:cs typeface="Calibri"/>
              </a:rPr>
              <a:t>and </a:t>
            </a:r>
            <a:r>
              <a:rPr sz="2400" spc="-5" dirty="0">
                <a:latin typeface="Calibri"/>
                <a:cs typeface="Calibri"/>
              </a:rPr>
              <a:t>CSMA/CA </a:t>
            </a:r>
            <a:r>
              <a:rPr sz="2400" dirty="0">
                <a:latin typeface="Calibri"/>
                <a:cs typeface="Calibri"/>
              </a:rPr>
              <a:t>nullifies </a:t>
            </a:r>
            <a:r>
              <a:rPr sz="2400" spc="-5" dirty="0">
                <a:latin typeface="Calibri"/>
                <a:cs typeface="Calibri"/>
              </a:rPr>
              <a:t>the possibility </a:t>
            </a:r>
            <a:r>
              <a:rPr sz="2400" dirty="0">
                <a:latin typeface="Calibri"/>
                <a:cs typeface="Calibri"/>
              </a:rPr>
              <a:t> of </a:t>
            </a:r>
            <a:r>
              <a:rPr sz="2400" spc="-5" dirty="0">
                <a:latin typeface="Calibri"/>
                <a:cs typeface="Calibri"/>
              </a:rPr>
              <a:t>collisions once the </a:t>
            </a:r>
            <a:r>
              <a:rPr sz="2400" spc="-10" dirty="0">
                <a:latin typeface="Calibri"/>
                <a:cs typeface="Calibri"/>
              </a:rPr>
              <a:t>transmission </a:t>
            </a:r>
            <a:r>
              <a:rPr sz="2400" spc="-5" dirty="0">
                <a:latin typeface="Calibri"/>
                <a:cs typeface="Calibri"/>
              </a:rPr>
              <a:t>channel </a:t>
            </a:r>
            <a:r>
              <a:rPr sz="2400" dirty="0">
                <a:latin typeface="Calibri"/>
                <a:cs typeface="Calibri"/>
              </a:rPr>
              <a:t>is </a:t>
            </a:r>
            <a:r>
              <a:rPr sz="2400" spc="-5" dirty="0">
                <a:latin typeface="Calibri"/>
                <a:cs typeface="Calibri"/>
              </a:rPr>
              <a:t>acquired </a:t>
            </a:r>
            <a:r>
              <a:rPr sz="2400" dirty="0">
                <a:latin typeface="Calibri"/>
                <a:cs typeface="Calibri"/>
              </a:rPr>
              <a:t>by </a:t>
            </a:r>
            <a:r>
              <a:rPr sz="2400" spc="-15" dirty="0">
                <a:latin typeface="Calibri"/>
                <a:cs typeface="Calibri"/>
              </a:rPr>
              <a:t>any </a:t>
            </a:r>
            <a:r>
              <a:rPr sz="2400" spc="-10" dirty="0">
                <a:latin typeface="Calibri"/>
                <a:cs typeface="Calibri"/>
              </a:rPr>
              <a:t> station.</a:t>
            </a:r>
            <a:endParaRPr sz="2400">
              <a:latin typeface="Calibri"/>
              <a:cs typeface="Calibri"/>
            </a:endParaRPr>
          </a:p>
          <a:p>
            <a:pPr marL="356870" marR="5080" indent="-344805" algn="just">
              <a:lnSpc>
                <a:spcPct val="90000"/>
              </a:lnSpc>
              <a:spcBef>
                <a:spcPts val="575"/>
              </a:spcBef>
              <a:buFont typeface="Arial MT"/>
              <a:buChar char="•"/>
              <a:tabLst>
                <a:tab pos="357505" algn="l"/>
              </a:tabLst>
            </a:pPr>
            <a:r>
              <a:rPr sz="2400" spc="-35" dirty="0">
                <a:latin typeface="Calibri"/>
                <a:cs typeface="Calibri"/>
              </a:rPr>
              <a:t>However, </a:t>
            </a:r>
            <a:r>
              <a:rPr sz="2400" spc="-5" dirty="0">
                <a:latin typeface="Calibri"/>
                <a:cs typeface="Calibri"/>
              </a:rPr>
              <a:t>collision </a:t>
            </a:r>
            <a:r>
              <a:rPr sz="2400" spc="-20" dirty="0">
                <a:latin typeface="Calibri"/>
                <a:cs typeface="Calibri"/>
              </a:rPr>
              <a:t>can </a:t>
            </a:r>
            <a:r>
              <a:rPr sz="2400" spc="-15" dirty="0">
                <a:latin typeface="Calibri"/>
                <a:cs typeface="Calibri"/>
              </a:rPr>
              <a:t>still </a:t>
            </a:r>
            <a:r>
              <a:rPr sz="2400" spc="-5" dirty="0">
                <a:latin typeface="Calibri"/>
                <a:cs typeface="Calibri"/>
              </a:rPr>
              <a:t>occur during </a:t>
            </a:r>
            <a:r>
              <a:rPr sz="2400" spc="5" dirty="0">
                <a:latin typeface="Calibri"/>
                <a:cs typeface="Calibri"/>
              </a:rPr>
              <a:t>the </a:t>
            </a:r>
            <a:r>
              <a:rPr sz="2400" spc="-15" dirty="0">
                <a:latin typeface="Calibri"/>
                <a:cs typeface="Calibri"/>
              </a:rPr>
              <a:t>contention </a:t>
            </a:r>
            <a:r>
              <a:rPr sz="2400" spc="-5" dirty="0">
                <a:latin typeface="Calibri"/>
                <a:cs typeface="Calibri"/>
              </a:rPr>
              <a:t>period </a:t>
            </a:r>
            <a:r>
              <a:rPr sz="2400" dirty="0">
                <a:latin typeface="Calibri"/>
                <a:cs typeface="Calibri"/>
              </a:rPr>
              <a:t> if </a:t>
            </a:r>
            <a:r>
              <a:rPr sz="2400" spc="-15" dirty="0">
                <a:latin typeface="Calibri"/>
                <a:cs typeface="Calibri"/>
              </a:rPr>
              <a:t>more </a:t>
            </a:r>
            <a:r>
              <a:rPr sz="2400" spc="-5" dirty="0">
                <a:latin typeface="Calibri"/>
                <a:cs typeface="Calibri"/>
              </a:rPr>
              <a:t>than </a:t>
            </a:r>
            <a:r>
              <a:rPr sz="2400" dirty="0">
                <a:latin typeface="Calibri"/>
                <a:cs typeface="Calibri"/>
              </a:rPr>
              <a:t>one </a:t>
            </a:r>
            <a:r>
              <a:rPr sz="2400" spc="-15" dirty="0">
                <a:latin typeface="Calibri"/>
                <a:cs typeface="Calibri"/>
              </a:rPr>
              <a:t>stations </a:t>
            </a:r>
            <a:r>
              <a:rPr sz="2400" spc="-10" dirty="0">
                <a:latin typeface="Calibri"/>
                <a:cs typeface="Calibri"/>
              </a:rPr>
              <a:t>starts </a:t>
            </a:r>
            <a:r>
              <a:rPr sz="2400" spc="-20" dirty="0">
                <a:latin typeface="Calibri"/>
                <a:cs typeface="Calibri"/>
              </a:rPr>
              <a:t>to </a:t>
            </a:r>
            <a:r>
              <a:rPr sz="2400" spc="-15" dirty="0">
                <a:latin typeface="Calibri"/>
                <a:cs typeface="Calibri"/>
              </a:rPr>
              <a:t>transmit </a:t>
            </a:r>
            <a:r>
              <a:rPr sz="2400" spc="-25" dirty="0">
                <a:latin typeface="Calibri"/>
                <a:cs typeface="Calibri"/>
              </a:rPr>
              <a:t>at </a:t>
            </a:r>
            <a:r>
              <a:rPr sz="2400" spc="-5" dirty="0">
                <a:latin typeface="Calibri"/>
                <a:cs typeface="Calibri"/>
              </a:rPr>
              <a:t>the same time. </a:t>
            </a:r>
            <a:r>
              <a:rPr sz="2400" dirty="0">
                <a:latin typeface="Calibri"/>
                <a:cs typeface="Calibri"/>
              </a:rPr>
              <a:t> </a:t>
            </a:r>
            <a:r>
              <a:rPr sz="2400" spc="-5" dirty="0">
                <a:latin typeface="Calibri"/>
                <a:cs typeface="Calibri"/>
              </a:rPr>
              <a:t>Collision </a:t>
            </a:r>
            <a:r>
              <a:rPr sz="2400" dirty="0">
                <a:latin typeface="Calibri"/>
                <a:cs typeface="Calibri"/>
              </a:rPr>
              <a:t>– </a:t>
            </a:r>
            <a:r>
              <a:rPr sz="2400" spc="-10" dirty="0">
                <a:latin typeface="Calibri"/>
                <a:cs typeface="Calibri"/>
              </a:rPr>
              <a:t>free </a:t>
            </a:r>
            <a:r>
              <a:rPr sz="2400" spc="-20" dirty="0">
                <a:latin typeface="Calibri"/>
                <a:cs typeface="Calibri"/>
              </a:rPr>
              <a:t>protocols </a:t>
            </a:r>
            <a:r>
              <a:rPr sz="2400" spc="-10" dirty="0">
                <a:latin typeface="Calibri"/>
                <a:cs typeface="Calibri"/>
              </a:rPr>
              <a:t>resolves collision </a:t>
            </a:r>
            <a:r>
              <a:rPr sz="2400" spc="-15" dirty="0">
                <a:latin typeface="Calibri"/>
                <a:cs typeface="Calibri"/>
              </a:rPr>
              <a:t>in </a:t>
            </a:r>
            <a:r>
              <a:rPr sz="2400" spc="-5" dirty="0">
                <a:latin typeface="Calibri"/>
                <a:cs typeface="Calibri"/>
              </a:rPr>
              <a:t>the </a:t>
            </a:r>
            <a:r>
              <a:rPr sz="2400" spc="-15" dirty="0">
                <a:latin typeface="Calibri"/>
                <a:cs typeface="Calibri"/>
              </a:rPr>
              <a:t>contention </a:t>
            </a:r>
            <a:r>
              <a:rPr sz="2400" spc="-10" dirty="0">
                <a:latin typeface="Calibri"/>
                <a:cs typeface="Calibri"/>
              </a:rPr>
              <a:t> </a:t>
            </a:r>
            <a:r>
              <a:rPr sz="2400" dirty="0">
                <a:latin typeface="Calibri"/>
                <a:cs typeface="Calibri"/>
              </a:rPr>
              <a:t>period</a:t>
            </a:r>
            <a:r>
              <a:rPr sz="2400" spc="-25" dirty="0">
                <a:latin typeface="Calibri"/>
                <a:cs typeface="Calibri"/>
              </a:rPr>
              <a:t> </a:t>
            </a:r>
            <a:r>
              <a:rPr sz="2400" dirty="0">
                <a:latin typeface="Calibri"/>
                <a:cs typeface="Calibri"/>
              </a:rPr>
              <a:t>and </a:t>
            </a:r>
            <a:r>
              <a:rPr sz="2400" spc="-5" dirty="0">
                <a:latin typeface="Calibri"/>
                <a:cs typeface="Calibri"/>
              </a:rPr>
              <a:t>so </a:t>
            </a:r>
            <a:r>
              <a:rPr sz="2400" spc="5" dirty="0">
                <a:latin typeface="Calibri"/>
                <a:cs typeface="Calibri"/>
              </a:rPr>
              <a:t>the</a:t>
            </a:r>
            <a:r>
              <a:rPr sz="2400" spc="-35" dirty="0">
                <a:latin typeface="Calibri"/>
                <a:cs typeface="Calibri"/>
              </a:rPr>
              <a:t> </a:t>
            </a:r>
            <a:r>
              <a:rPr sz="2400" dirty="0">
                <a:latin typeface="Calibri"/>
                <a:cs typeface="Calibri"/>
              </a:rPr>
              <a:t>possibilities</a:t>
            </a:r>
            <a:r>
              <a:rPr sz="2400" spc="-50" dirty="0">
                <a:latin typeface="Calibri"/>
                <a:cs typeface="Calibri"/>
              </a:rPr>
              <a:t> </a:t>
            </a:r>
            <a:r>
              <a:rPr sz="2400" dirty="0">
                <a:latin typeface="Calibri"/>
                <a:cs typeface="Calibri"/>
              </a:rPr>
              <a:t>of </a:t>
            </a:r>
            <a:r>
              <a:rPr sz="2400" spc="-10" dirty="0">
                <a:latin typeface="Calibri"/>
                <a:cs typeface="Calibri"/>
              </a:rPr>
              <a:t>collisions</a:t>
            </a:r>
            <a:r>
              <a:rPr sz="2400" spc="-25" dirty="0">
                <a:latin typeface="Calibri"/>
                <a:cs typeface="Calibri"/>
              </a:rPr>
              <a:t> </a:t>
            </a:r>
            <a:r>
              <a:rPr sz="2400" spc="-10" dirty="0">
                <a:latin typeface="Calibri"/>
                <a:cs typeface="Calibri"/>
              </a:rPr>
              <a:t>are </a:t>
            </a:r>
            <a:r>
              <a:rPr sz="2400" spc="-5" dirty="0">
                <a:latin typeface="Calibri"/>
                <a:cs typeface="Calibri"/>
              </a:rPr>
              <a:t>eliminated.</a:t>
            </a:r>
            <a:endParaRPr sz="2400">
              <a:latin typeface="Calibri"/>
              <a:cs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8358" y="108331"/>
            <a:ext cx="3933190" cy="512445"/>
          </a:xfrm>
          <a:prstGeom prst="rect">
            <a:avLst/>
          </a:prstGeom>
        </p:spPr>
        <p:txBody>
          <a:bodyPr vert="horz" wrap="square" lIns="0" tIns="11430" rIns="0" bIns="0" rtlCol="0">
            <a:spAutoFit/>
          </a:bodyPr>
          <a:lstStyle/>
          <a:p>
            <a:pPr marL="12700">
              <a:lnSpc>
                <a:spcPct val="100000"/>
              </a:lnSpc>
              <a:spcBef>
                <a:spcPts val="90"/>
              </a:spcBef>
            </a:pPr>
            <a:r>
              <a:rPr spc="-10" dirty="0"/>
              <a:t>Collision-free</a:t>
            </a:r>
            <a:r>
              <a:rPr spc="20" dirty="0"/>
              <a:t> </a:t>
            </a:r>
            <a:r>
              <a:rPr spc="-15" dirty="0"/>
              <a:t>protocols</a:t>
            </a:r>
          </a:p>
        </p:txBody>
      </p:sp>
      <p:sp>
        <p:nvSpPr>
          <p:cNvPr id="3" name="object 3"/>
          <p:cNvSpPr txBox="1"/>
          <p:nvPr/>
        </p:nvSpPr>
        <p:spPr>
          <a:xfrm>
            <a:off x="536244" y="774014"/>
            <a:ext cx="4603115" cy="2503170"/>
          </a:xfrm>
          <a:prstGeom prst="rect">
            <a:avLst/>
          </a:prstGeom>
        </p:spPr>
        <p:txBody>
          <a:bodyPr vert="horz" wrap="square" lIns="0" tIns="13970" rIns="0" bIns="0" rtlCol="0">
            <a:spAutoFit/>
          </a:bodyPr>
          <a:lstStyle/>
          <a:p>
            <a:pPr marL="12700">
              <a:lnSpc>
                <a:spcPct val="100000"/>
              </a:lnSpc>
              <a:spcBef>
                <a:spcPts val="110"/>
              </a:spcBef>
            </a:pPr>
            <a:r>
              <a:rPr sz="2800" spc="-25" dirty="0">
                <a:latin typeface="Calibri"/>
                <a:cs typeface="Calibri"/>
              </a:rPr>
              <a:t>Types</a:t>
            </a:r>
            <a:r>
              <a:rPr sz="2800" spc="-15" dirty="0">
                <a:latin typeface="Calibri"/>
                <a:cs typeface="Calibri"/>
              </a:rPr>
              <a:t> </a:t>
            </a:r>
            <a:r>
              <a:rPr sz="2800" dirty="0">
                <a:latin typeface="Calibri"/>
                <a:cs typeface="Calibri"/>
              </a:rPr>
              <a:t>of</a:t>
            </a:r>
            <a:r>
              <a:rPr sz="2800" spc="-25" dirty="0">
                <a:latin typeface="Calibri"/>
                <a:cs typeface="Calibri"/>
              </a:rPr>
              <a:t> </a:t>
            </a:r>
            <a:r>
              <a:rPr sz="2800" spc="-5" dirty="0">
                <a:latin typeface="Calibri"/>
                <a:cs typeface="Calibri"/>
              </a:rPr>
              <a:t>collision-free</a:t>
            </a:r>
            <a:r>
              <a:rPr sz="2800" spc="-75" dirty="0">
                <a:latin typeface="Calibri"/>
                <a:cs typeface="Calibri"/>
              </a:rPr>
              <a:t> </a:t>
            </a:r>
            <a:r>
              <a:rPr sz="2800" spc="-15" dirty="0">
                <a:latin typeface="Calibri"/>
                <a:cs typeface="Calibri"/>
              </a:rPr>
              <a:t>protocols</a:t>
            </a:r>
            <a:endParaRPr sz="2800">
              <a:latin typeface="Calibri"/>
              <a:cs typeface="Calibri"/>
            </a:endParaRPr>
          </a:p>
          <a:p>
            <a:pPr>
              <a:lnSpc>
                <a:spcPct val="100000"/>
              </a:lnSpc>
              <a:spcBef>
                <a:spcPts val="5"/>
              </a:spcBef>
            </a:pPr>
            <a:endParaRPr sz="3300">
              <a:latin typeface="Calibri"/>
              <a:cs typeface="Calibri"/>
            </a:endParaRPr>
          </a:p>
          <a:p>
            <a:pPr marL="12700" marR="1673860">
              <a:lnSpc>
                <a:spcPct val="120000"/>
              </a:lnSpc>
              <a:spcBef>
                <a:spcPts val="5"/>
              </a:spcBef>
            </a:pPr>
            <a:r>
              <a:rPr sz="2800" dirty="0">
                <a:latin typeface="Calibri"/>
                <a:cs typeface="Calibri"/>
              </a:rPr>
              <a:t>1.Bit-map </a:t>
            </a:r>
            <a:r>
              <a:rPr sz="2800" spc="-15" dirty="0">
                <a:latin typeface="Calibri"/>
                <a:cs typeface="Calibri"/>
              </a:rPr>
              <a:t>protocol </a:t>
            </a:r>
            <a:r>
              <a:rPr sz="2800" spc="-10" dirty="0">
                <a:latin typeface="Calibri"/>
                <a:cs typeface="Calibri"/>
              </a:rPr>
              <a:t> </a:t>
            </a:r>
            <a:r>
              <a:rPr sz="2800" spc="-80" dirty="0">
                <a:latin typeface="Calibri"/>
                <a:cs typeface="Calibri"/>
              </a:rPr>
              <a:t>2.Token</a:t>
            </a:r>
            <a:r>
              <a:rPr sz="2800" spc="-40" dirty="0">
                <a:latin typeface="Calibri"/>
                <a:cs typeface="Calibri"/>
              </a:rPr>
              <a:t> </a:t>
            </a:r>
            <a:r>
              <a:rPr sz="2800" dirty="0">
                <a:latin typeface="Calibri"/>
                <a:cs typeface="Calibri"/>
              </a:rPr>
              <a:t>passing </a:t>
            </a:r>
            <a:r>
              <a:rPr sz="2800" spc="5" dirty="0">
                <a:latin typeface="Calibri"/>
                <a:cs typeface="Calibri"/>
              </a:rPr>
              <a:t> 3.Binary</a:t>
            </a:r>
            <a:r>
              <a:rPr sz="2800" spc="-125" dirty="0">
                <a:latin typeface="Calibri"/>
                <a:cs typeface="Calibri"/>
              </a:rPr>
              <a:t> </a:t>
            </a:r>
            <a:r>
              <a:rPr sz="2800" spc="-10" dirty="0">
                <a:latin typeface="Calibri"/>
                <a:cs typeface="Calibri"/>
              </a:rPr>
              <a:t>countdown</a:t>
            </a:r>
            <a:endParaRPr sz="2800">
              <a:latin typeface="Calibri"/>
              <a:cs typeface="Calibri"/>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7291" y="188163"/>
            <a:ext cx="2874645" cy="512445"/>
          </a:xfrm>
          <a:prstGeom prst="rect">
            <a:avLst/>
          </a:prstGeom>
        </p:spPr>
        <p:txBody>
          <a:bodyPr vert="horz" wrap="square" lIns="0" tIns="12065" rIns="0" bIns="0" rtlCol="0">
            <a:spAutoFit/>
          </a:bodyPr>
          <a:lstStyle/>
          <a:p>
            <a:pPr marL="12700">
              <a:lnSpc>
                <a:spcPct val="100000"/>
              </a:lnSpc>
              <a:spcBef>
                <a:spcPts val="95"/>
              </a:spcBef>
            </a:pPr>
            <a:r>
              <a:rPr spc="-5" dirty="0"/>
              <a:t>Bit-map</a:t>
            </a:r>
            <a:r>
              <a:rPr spc="-70" dirty="0"/>
              <a:t> </a:t>
            </a:r>
            <a:r>
              <a:rPr spc="-15" dirty="0"/>
              <a:t>protocol</a:t>
            </a:r>
          </a:p>
        </p:txBody>
      </p:sp>
      <p:sp>
        <p:nvSpPr>
          <p:cNvPr id="3" name="object 3"/>
          <p:cNvSpPr txBox="1"/>
          <p:nvPr/>
        </p:nvSpPr>
        <p:spPr>
          <a:xfrm>
            <a:off x="547217" y="852042"/>
            <a:ext cx="8079105" cy="5001895"/>
          </a:xfrm>
          <a:prstGeom prst="rect">
            <a:avLst/>
          </a:prstGeom>
        </p:spPr>
        <p:txBody>
          <a:bodyPr vert="horz" wrap="square" lIns="0" tIns="12700" rIns="0" bIns="0" rtlCol="0">
            <a:spAutoFit/>
          </a:bodyPr>
          <a:lstStyle/>
          <a:p>
            <a:pPr marL="356870" marR="6985" indent="-344805" algn="just">
              <a:lnSpc>
                <a:spcPct val="100000"/>
              </a:lnSpc>
              <a:spcBef>
                <a:spcPts val="100"/>
              </a:spcBef>
              <a:buFont typeface="Arial MT"/>
              <a:buChar char="•"/>
              <a:tabLst>
                <a:tab pos="357505" algn="l"/>
              </a:tabLst>
            </a:pPr>
            <a:r>
              <a:rPr sz="2400" spc="-5" dirty="0">
                <a:latin typeface="Calibri"/>
                <a:cs typeface="Calibri"/>
              </a:rPr>
              <a:t>In this </a:t>
            </a:r>
            <a:r>
              <a:rPr sz="2400" spc="-10" dirty="0">
                <a:latin typeface="Calibri"/>
                <a:cs typeface="Calibri"/>
              </a:rPr>
              <a:t>collision-free </a:t>
            </a:r>
            <a:r>
              <a:rPr sz="2400" spc="-15" dirty="0">
                <a:latin typeface="Calibri"/>
                <a:cs typeface="Calibri"/>
              </a:rPr>
              <a:t>protocol, </a:t>
            </a:r>
            <a:r>
              <a:rPr sz="2400" spc="5" dirty="0">
                <a:latin typeface="Calibri"/>
                <a:cs typeface="Calibri"/>
              </a:rPr>
              <a:t>the </a:t>
            </a:r>
            <a:r>
              <a:rPr sz="2400" dirty="0">
                <a:latin typeface="Calibri"/>
                <a:cs typeface="Calibri"/>
              </a:rPr>
              <a:t>basic </a:t>
            </a:r>
            <a:r>
              <a:rPr sz="2400" spc="-5" dirty="0">
                <a:latin typeface="Calibri"/>
                <a:cs typeface="Calibri"/>
              </a:rPr>
              <a:t>bit-map method, each </a:t>
            </a:r>
            <a:r>
              <a:rPr sz="2400" dirty="0">
                <a:latin typeface="Calibri"/>
                <a:cs typeface="Calibri"/>
              </a:rPr>
              <a:t> </a:t>
            </a:r>
            <a:r>
              <a:rPr sz="2400" spc="-10" dirty="0">
                <a:latin typeface="Calibri"/>
                <a:cs typeface="Calibri"/>
              </a:rPr>
              <a:t>contention</a:t>
            </a:r>
            <a:r>
              <a:rPr sz="2400" spc="-80" dirty="0">
                <a:latin typeface="Calibri"/>
                <a:cs typeface="Calibri"/>
              </a:rPr>
              <a:t> </a:t>
            </a:r>
            <a:r>
              <a:rPr sz="2400" dirty="0">
                <a:latin typeface="Calibri"/>
                <a:cs typeface="Calibri"/>
              </a:rPr>
              <a:t>period</a:t>
            </a:r>
            <a:r>
              <a:rPr sz="2400" spc="-25" dirty="0">
                <a:latin typeface="Calibri"/>
                <a:cs typeface="Calibri"/>
              </a:rPr>
              <a:t> </a:t>
            </a:r>
            <a:r>
              <a:rPr sz="2400" spc="-10" dirty="0">
                <a:latin typeface="Calibri"/>
                <a:cs typeface="Calibri"/>
              </a:rPr>
              <a:t>consists</a:t>
            </a:r>
            <a:r>
              <a:rPr sz="2400" spc="-15" dirty="0">
                <a:latin typeface="Calibri"/>
                <a:cs typeface="Calibri"/>
              </a:rPr>
              <a:t> </a:t>
            </a:r>
            <a:r>
              <a:rPr sz="2400" dirty="0">
                <a:latin typeface="Calibri"/>
                <a:cs typeface="Calibri"/>
              </a:rPr>
              <a:t>of</a:t>
            </a:r>
            <a:r>
              <a:rPr sz="2400" spc="-25" dirty="0">
                <a:latin typeface="Calibri"/>
                <a:cs typeface="Calibri"/>
              </a:rPr>
              <a:t> </a:t>
            </a:r>
            <a:r>
              <a:rPr sz="2400" spc="-15" dirty="0">
                <a:latin typeface="Calibri"/>
                <a:cs typeface="Calibri"/>
              </a:rPr>
              <a:t>exactly</a:t>
            </a:r>
            <a:r>
              <a:rPr sz="2400" spc="5" dirty="0">
                <a:latin typeface="Calibri"/>
                <a:cs typeface="Calibri"/>
              </a:rPr>
              <a:t> </a:t>
            </a:r>
            <a:r>
              <a:rPr sz="2400" dirty="0">
                <a:latin typeface="Calibri"/>
                <a:cs typeface="Calibri"/>
              </a:rPr>
              <a:t>N</a:t>
            </a:r>
            <a:r>
              <a:rPr sz="2400" spc="-10" dirty="0">
                <a:latin typeface="Calibri"/>
                <a:cs typeface="Calibri"/>
              </a:rPr>
              <a:t> </a:t>
            </a:r>
            <a:r>
              <a:rPr sz="2400" dirty="0">
                <a:latin typeface="Calibri"/>
                <a:cs typeface="Calibri"/>
              </a:rPr>
              <a:t>slots.</a:t>
            </a:r>
            <a:endParaRPr sz="2400">
              <a:latin typeface="Calibri"/>
              <a:cs typeface="Calibri"/>
            </a:endParaRPr>
          </a:p>
          <a:p>
            <a:pPr marL="356870" marR="5080" indent="-344805" algn="just">
              <a:lnSpc>
                <a:spcPct val="100000"/>
              </a:lnSpc>
              <a:spcBef>
                <a:spcPts val="575"/>
              </a:spcBef>
              <a:buFont typeface="Arial MT"/>
              <a:buChar char="•"/>
              <a:tabLst>
                <a:tab pos="427990" algn="l"/>
              </a:tabLst>
            </a:pPr>
            <a:r>
              <a:rPr dirty="0"/>
              <a:t>	</a:t>
            </a:r>
            <a:r>
              <a:rPr sz="2400" spc="-5" dirty="0">
                <a:latin typeface="Calibri"/>
                <a:cs typeface="Calibri"/>
              </a:rPr>
              <a:t>If </a:t>
            </a:r>
            <a:r>
              <a:rPr sz="2400" spc="-20" dirty="0">
                <a:latin typeface="Calibri"/>
                <a:cs typeface="Calibri"/>
              </a:rPr>
              <a:t>station </a:t>
            </a:r>
            <a:r>
              <a:rPr sz="2400" dirty="0">
                <a:latin typeface="Calibri"/>
                <a:cs typeface="Calibri"/>
              </a:rPr>
              <a:t>0 has a </a:t>
            </a:r>
            <a:r>
              <a:rPr sz="2400" spc="-10" dirty="0">
                <a:latin typeface="Calibri"/>
                <a:cs typeface="Calibri"/>
              </a:rPr>
              <a:t>frame </a:t>
            </a:r>
            <a:r>
              <a:rPr sz="2400" spc="-20" dirty="0">
                <a:latin typeface="Calibri"/>
                <a:cs typeface="Calibri"/>
              </a:rPr>
              <a:t>to </a:t>
            </a:r>
            <a:r>
              <a:rPr sz="2400" spc="-5" dirty="0">
                <a:latin typeface="Calibri"/>
                <a:cs typeface="Calibri"/>
              </a:rPr>
              <a:t>send, </a:t>
            </a:r>
            <a:r>
              <a:rPr sz="2400" spc="-15" dirty="0">
                <a:latin typeface="Calibri"/>
                <a:cs typeface="Calibri"/>
              </a:rPr>
              <a:t>it </a:t>
            </a:r>
            <a:r>
              <a:rPr sz="2400" spc="-5" dirty="0">
                <a:latin typeface="Calibri"/>
                <a:cs typeface="Calibri"/>
              </a:rPr>
              <a:t>transmits </a:t>
            </a:r>
            <a:r>
              <a:rPr sz="2400" dirty="0">
                <a:latin typeface="Calibri"/>
                <a:cs typeface="Calibri"/>
              </a:rPr>
              <a:t>a 1 </a:t>
            </a:r>
            <a:r>
              <a:rPr sz="2400" spc="-5" dirty="0">
                <a:latin typeface="Calibri"/>
                <a:cs typeface="Calibri"/>
              </a:rPr>
              <a:t>bit during the </a:t>
            </a:r>
            <a:r>
              <a:rPr sz="2400" dirty="0">
                <a:latin typeface="Calibri"/>
                <a:cs typeface="Calibri"/>
              </a:rPr>
              <a:t> </a:t>
            </a:r>
            <a:r>
              <a:rPr sz="2400" spc="-15" dirty="0">
                <a:latin typeface="Calibri"/>
                <a:cs typeface="Calibri"/>
              </a:rPr>
              <a:t>zeroth </a:t>
            </a:r>
            <a:r>
              <a:rPr sz="2400" spc="-5" dirty="0">
                <a:latin typeface="Calibri"/>
                <a:cs typeface="Calibri"/>
              </a:rPr>
              <a:t>slot. </a:t>
            </a:r>
            <a:r>
              <a:rPr sz="2400" dirty="0">
                <a:latin typeface="Calibri"/>
                <a:cs typeface="Calibri"/>
              </a:rPr>
              <a:t>No </a:t>
            </a:r>
            <a:r>
              <a:rPr sz="2400" spc="-5" dirty="0">
                <a:latin typeface="Calibri"/>
                <a:cs typeface="Calibri"/>
              </a:rPr>
              <a:t>other </a:t>
            </a:r>
            <a:r>
              <a:rPr sz="2400" spc="-20" dirty="0">
                <a:latin typeface="Calibri"/>
                <a:cs typeface="Calibri"/>
              </a:rPr>
              <a:t>station </a:t>
            </a:r>
            <a:r>
              <a:rPr sz="2400" dirty="0">
                <a:latin typeface="Calibri"/>
                <a:cs typeface="Calibri"/>
              </a:rPr>
              <a:t>is </a:t>
            </a:r>
            <a:r>
              <a:rPr sz="2400" spc="-10" dirty="0">
                <a:latin typeface="Calibri"/>
                <a:cs typeface="Calibri"/>
              </a:rPr>
              <a:t>allowed to transmit </a:t>
            </a:r>
            <a:r>
              <a:rPr sz="2400" dirty="0">
                <a:latin typeface="Calibri"/>
                <a:cs typeface="Calibri"/>
              </a:rPr>
              <a:t>during </a:t>
            </a:r>
            <a:r>
              <a:rPr sz="2400" spc="-5" dirty="0">
                <a:latin typeface="Calibri"/>
                <a:cs typeface="Calibri"/>
              </a:rPr>
              <a:t>this </a:t>
            </a:r>
            <a:r>
              <a:rPr sz="2400" dirty="0">
                <a:latin typeface="Calibri"/>
                <a:cs typeface="Calibri"/>
              </a:rPr>
              <a:t> slot.</a:t>
            </a:r>
            <a:endParaRPr sz="2400">
              <a:latin typeface="Calibri"/>
              <a:cs typeface="Calibri"/>
            </a:endParaRPr>
          </a:p>
          <a:p>
            <a:pPr marL="356870" marR="5080" indent="-344805" algn="just">
              <a:lnSpc>
                <a:spcPct val="100000"/>
              </a:lnSpc>
              <a:spcBef>
                <a:spcPts val="580"/>
              </a:spcBef>
              <a:buFont typeface="Arial MT"/>
              <a:buChar char="•"/>
              <a:tabLst>
                <a:tab pos="357505" algn="l"/>
              </a:tabLst>
            </a:pPr>
            <a:r>
              <a:rPr sz="2400" spc="-15" dirty="0">
                <a:latin typeface="Calibri"/>
                <a:cs typeface="Calibri"/>
              </a:rPr>
              <a:t>Regardless</a:t>
            </a:r>
            <a:r>
              <a:rPr sz="2400" spc="-10" dirty="0">
                <a:latin typeface="Calibri"/>
                <a:cs typeface="Calibri"/>
              </a:rPr>
              <a:t> of</a:t>
            </a:r>
            <a:r>
              <a:rPr sz="2400" spc="-5" dirty="0">
                <a:latin typeface="Calibri"/>
                <a:cs typeface="Calibri"/>
              </a:rPr>
              <a:t> </a:t>
            </a:r>
            <a:r>
              <a:rPr sz="2400" spc="-15" dirty="0">
                <a:latin typeface="Calibri"/>
                <a:cs typeface="Calibri"/>
              </a:rPr>
              <a:t>what</a:t>
            </a:r>
            <a:r>
              <a:rPr sz="2400" spc="-10" dirty="0">
                <a:latin typeface="Calibri"/>
                <a:cs typeface="Calibri"/>
              </a:rPr>
              <a:t> </a:t>
            </a:r>
            <a:r>
              <a:rPr sz="2400" spc="-20" dirty="0">
                <a:latin typeface="Calibri"/>
                <a:cs typeface="Calibri"/>
              </a:rPr>
              <a:t>station</a:t>
            </a:r>
            <a:r>
              <a:rPr sz="2400" spc="-15" dirty="0">
                <a:latin typeface="Calibri"/>
                <a:cs typeface="Calibri"/>
              </a:rPr>
              <a:t> </a:t>
            </a:r>
            <a:r>
              <a:rPr sz="2400" dirty="0">
                <a:latin typeface="Calibri"/>
                <a:cs typeface="Calibri"/>
              </a:rPr>
              <a:t>0</a:t>
            </a:r>
            <a:r>
              <a:rPr sz="2400" spc="5" dirty="0">
                <a:latin typeface="Calibri"/>
                <a:cs typeface="Calibri"/>
              </a:rPr>
              <a:t> </a:t>
            </a:r>
            <a:r>
              <a:rPr sz="2400" spc="-5" dirty="0">
                <a:latin typeface="Calibri"/>
                <a:cs typeface="Calibri"/>
              </a:rPr>
              <a:t>does,</a:t>
            </a:r>
            <a:r>
              <a:rPr sz="2400" dirty="0">
                <a:latin typeface="Calibri"/>
                <a:cs typeface="Calibri"/>
              </a:rPr>
              <a:t> </a:t>
            </a:r>
            <a:r>
              <a:rPr sz="2400" spc="-20" dirty="0">
                <a:latin typeface="Calibri"/>
                <a:cs typeface="Calibri"/>
              </a:rPr>
              <a:t>station</a:t>
            </a:r>
            <a:r>
              <a:rPr sz="2400" spc="-15" dirty="0">
                <a:latin typeface="Calibri"/>
                <a:cs typeface="Calibri"/>
              </a:rPr>
              <a:t> </a:t>
            </a:r>
            <a:r>
              <a:rPr sz="2400" dirty="0">
                <a:latin typeface="Calibri"/>
                <a:cs typeface="Calibri"/>
              </a:rPr>
              <a:t>1</a:t>
            </a:r>
            <a:r>
              <a:rPr sz="2400" spc="5" dirty="0">
                <a:latin typeface="Calibri"/>
                <a:cs typeface="Calibri"/>
              </a:rPr>
              <a:t> </a:t>
            </a:r>
            <a:r>
              <a:rPr sz="2400" spc="-20" dirty="0">
                <a:latin typeface="Calibri"/>
                <a:cs typeface="Calibri"/>
              </a:rPr>
              <a:t>gets</a:t>
            </a:r>
            <a:r>
              <a:rPr sz="2400" spc="-15" dirty="0">
                <a:latin typeface="Calibri"/>
                <a:cs typeface="Calibri"/>
              </a:rPr>
              <a:t> </a:t>
            </a:r>
            <a:r>
              <a:rPr sz="2400" spc="10" dirty="0">
                <a:latin typeface="Calibri"/>
                <a:cs typeface="Calibri"/>
              </a:rPr>
              <a:t>the </a:t>
            </a:r>
            <a:r>
              <a:rPr sz="2400" spc="15" dirty="0">
                <a:latin typeface="Calibri"/>
                <a:cs typeface="Calibri"/>
              </a:rPr>
              <a:t> </a:t>
            </a:r>
            <a:r>
              <a:rPr sz="2400" spc="-5" dirty="0">
                <a:latin typeface="Calibri"/>
                <a:cs typeface="Calibri"/>
              </a:rPr>
              <a:t>opportunity </a:t>
            </a:r>
            <a:r>
              <a:rPr sz="2400" spc="-10" dirty="0">
                <a:latin typeface="Calibri"/>
                <a:cs typeface="Calibri"/>
              </a:rPr>
              <a:t>to </a:t>
            </a:r>
            <a:r>
              <a:rPr sz="2400" spc="-15" dirty="0">
                <a:latin typeface="Calibri"/>
                <a:cs typeface="Calibri"/>
              </a:rPr>
              <a:t>transmit </a:t>
            </a:r>
            <a:r>
              <a:rPr sz="2400" dirty="0">
                <a:latin typeface="Calibri"/>
                <a:cs typeface="Calibri"/>
              </a:rPr>
              <a:t>a 1 during </a:t>
            </a:r>
            <a:r>
              <a:rPr sz="2400" spc="-10" dirty="0">
                <a:latin typeface="Calibri"/>
                <a:cs typeface="Calibri"/>
              </a:rPr>
              <a:t>slot </a:t>
            </a:r>
            <a:r>
              <a:rPr sz="2400" dirty="0">
                <a:latin typeface="Calibri"/>
                <a:cs typeface="Calibri"/>
              </a:rPr>
              <a:t>1, </a:t>
            </a:r>
            <a:r>
              <a:rPr sz="2400" spc="-5" dirty="0">
                <a:latin typeface="Calibri"/>
                <a:cs typeface="Calibri"/>
              </a:rPr>
              <a:t>but only </a:t>
            </a:r>
            <a:r>
              <a:rPr sz="2400" dirty="0">
                <a:latin typeface="Calibri"/>
                <a:cs typeface="Calibri"/>
              </a:rPr>
              <a:t>if </a:t>
            </a:r>
            <a:r>
              <a:rPr sz="2400" spc="-15" dirty="0">
                <a:latin typeface="Calibri"/>
                <a:cs typeface="Calibri"/>
              </a:rPr>
              <a:t>it </a:t>
            </a:r>
            <a:r>
              <a:rPr sz="2400" dirty="0">
                <a:latin typeface="Calibri"/>
                <a:cs typeface="Calibri"/>
              </a:rPr>
              <a:t>has a </a:t>
            </a:r>
            <a:r>
              <a:rPr sz="2400" spc="5" dirty="0">
                <a:latin typeface="Calibri"/>
                <a:cs typeface="Calibri"/>
              </a:rPr>
              <a:t> </a:t>
            </a:r>
            <a:r>
              <a:rPr sz="2400" spc="-10" dirty="0">
                <a:latin typeface="Calibri"/>
                <a:cs typeface="Calibri"/>
              </a:rPr>
              <a:t>frame </a:t>
            </a:r>
            <a:r>
              <a:rPr sz="2400" spc="5" dirty="0">
                <a:latin typeface="Calibri"/>
                <a:cs typeface="Calibri"/>
              </a:rPr>
              <a:t>queued.</a:t>
            </a:r>
            <a:endParaRPr sz="2400">
              <a:latin typeface="Calibri"/>
              <a:cs typeface="Calibri"/>
            </a:endParaRPr>
          </a:p>
          <a:p>
            <a:pPr marL="356870" marR="6350" indent="-344805" algn="just">
              <a:lnSpc>
                <a:spcPct val="100000"/>
              </a:lnSpc>
              <a:spcBef>
                <a:spcPts val="580"/>
              </a:spcBef>
              <a:buFont typeface="Arial MT"/>
              <a:buChar char="•"/>
              <a:tabLst>
                <a:tab pos="427990" algn="l"/>
              </a:tabLst>
            </a:pPr>
            <a:r>
              <a:rPr dirty="0"/>
              <a:t>	</a:t>
            </a:r>
            <a:r>
              <a:rPr sz="2400" spc="-5" dirty="0">
                <a:latin typeface="Calibri"/>
                <a:cs typeface="Calibri"/>
              </a:rPr>
              <a:t>In </a:t>
            </a:r>
            <a:r>
              <a:rPr sz="2400" spc="-10" dirty="0">
                <a:latin typeface="Calibri"/>
                <a:cs typeface="Calibri"/>
              </a:rPr>
              <a:t>general, </a:t>
            </a:r>
            <a:r>
              <a:rPr sz="2400" spc="-20" dirty="0">
                <a:latin typeface="Calibri"/>
                <a:cs typeface="Calibri"/>
              </a:rPr>
              <a:t>station </a:t>
            </a:r>
            <a:r>
              <a:rPr sz="2400" dirty="0">
                <a:latin typeface="Calibri"/>
                <a:cs typeface="Calibri"/>
              </a:rPr>
              <a:t>j </a:t>
            </a:r>
            <a:r>
              <a:rPr sz="2400" spc="-15" dirty="0">
                <a:latin typeface="Calibri"/>
                <a:cs typeface="Calibri"/>
              </a:rPr>
              <a:t>may </a:t>
            </a:r>
            <a:r>
              <a:rPr sz="2400" dirty="0">
                <a:latin typeface="Calibri"/>
                <a:cs typeface="Calibri"/>
              </a:rPr>
              <a:t>announce </a:t>
            </a:r>
            <a:r>
              <a:rPr sz="2400" spc="-10" dirty="0">
                <a:latin typeface="Calibri"/>
                <a:cs typeface="Calibri"/>
              </a:rPr>
              <a:t>that </a:t>
            </a:r>
            <a:r>
              <a:rPr sz="2400" spc="-15" dirty="0">
                <a:latin typeface="Calibri"/>
                <a:cs typeface="Calibri"/>
              </a:rPr>
              <a:t>it </a:t>
            </a:r>
            <a:r>
              <a:rPr sz="2400" dirty="0">
                <a:latin typeface="Calibri"/>
                <a:cs typeface="Calibri"/>
              </a:rPr>
              <a:t>has a </a:t>
            </a:r>
            <a:r>
              <a:rPr sz="2400" spc="-15" dirty="0">
                <a:latin typeface="Calibri"/>
                <a:cs typeface="Calibri"/>
              </a:rPr>
              <a:t>frame </a:t>
            </a:r>
            <a:r>
              <a:rPr sz="2400" spc="-10" dirty="0">
                <a:latin typeface="Calibri"/>
                <a:cs typeface="Calibri"/>
              </a:rPr>
              <a:t>to send </a:t>
            </a:r>
            <a:r>
              <a:rPr sz="2400" spc="-5" dirty="0">
                <a:latin typeface="Calibri"/>
                <a:cs typeface="Calibri"/>
              </a:rPr>
              <a:t> </a:t>
            </a:r>
            <a:r>
              <a:rPr sz="2400" spc="5" dirty="0">
                <a:latin typeface="Calibri"/>
                <a:cs typeface="Calibri"/>
              </a:rPr>
              <a:t>by </a:t>
            </a:r>
            <a:r>
              <a:rPr sz="2400" spc="-5" dirty="0">
                <a:latin typeface="Calibri"/>
                <a:cs typeface="Calibri"/>
              </a:rPr>
              <a:t>inserting </a:t>
            </a:r>
            <a:r>
              <a:rPr sz="2400" dirty="0">
                <a:latin typeface="Calibri"/>
                <a:cs typeface="Calibri"/>
              </a:rPr>
              <a:t>a 1 bit </a:t>
            </a:r>
            <a:r>
              <a:rPr sz="2400" spc="-15" dirty="0">
                <a:latin typeface="Calibri"/>
                <a:cs typeface="Calibri"/>
              </a:rPr>
              <a:t>into </a:t>
            </a:r>
            <a:r>
              <a:rPr sz="2400" spc="-10" dirty="0">
                <a:latin typeface="Calibri"/>
                <a:cs typeface="Calibri"/>
              </a:rPr>
              <a:t>slot </a:t>
            </a:r>
            <a:r>
              <a:rPr sz="2400" dirty="0">
                <a:latin typeface="Calibri"/>
                <a:cs typeface="Calibri"/>
              </a:rPr>
              <a:t>j. </a:t>
            </a:r>
            <a:r>
              <a:rPr sz="2400" spc="-5" dirty="0">
                <a:latin typeface="Calibri"/>
                <a:cs typeface="Calibri"/>
              </a:rPr>
              <a:t>After </a:t>
            </a:r>
            <a:r>
              <a:rPr sz="2400" dirty="0">
                <a:latin typeface="Calibri"/>
                <a:cs typeface="Calibri"/>
              </a:rPr>
              <a:t>all N </a:t>
            </a:r>
            <a:r>
              <a:rPr sz="2400" spc="-5" dirty="0">
                <a:latin typeface="Calibri"/>
                <a:cs typeface="Calibri"/>
              </a:rPr>
              <a:t>slots </a:t>
            </a:r>
            <a:r>
              <a:rPr sz="2400" spc="-20" dirty="0">
                <a:latin typeface="Calibri"/>
                <a:cs typeface="Calibri"/>
              </a:rPr>
              <a:t>have </a:t>
            </a:r>
            <a:r>
              <a:rPr sz="2400" dirty="0">
                <a:latin typeface="Calibri"/>
                <a:cs typeface="Calibri"/>
              </a:rPr>
              <a:t>passed </a:t>
            </a:r>
            <a:r>
              <a:rPr sz="2400" spc="-60" dirty="0">
                <a:latin typeface="Calibri"/>
                <a:cs typeface="Calibri"/>
              </a:rPr>
              <a:t>by, </a:t>
            </a:r>
            <a:r>
              <a:rPr sz="2400" spc="-55" dirty="0">
                <a:latin typeface="Calibri"/>
                <a:cs typeface="Calibri"/>
              </a:rPr>
              <a:t> </a:t>
            </a:r>
            <a:r>
              <a:rPr sz="2400" dirty="0">
                <a:latin typeface="Calibri"/>
                <a:cs typeface="Calibri"/>
              </a:rPr>
              <a:t>each </a:t>
            </a:r>
            <a:r>
              <a:rPr sz="2400" spc="-20" dirty="0">
                <a:latin typeface="Calibri"/>
                <a:cs typeface="Calibri"/>
              </a:rPr>
              <a:t>station</a:t>
            </a:r>
            <a:r>
              <a:rPr sz="2400" spc="500" dirty="0">
                <a:latin typeface="Calibri"/>
                <a:cs typeface="Calibri"/>
              </a:rPr>
              <a:t> </a:t>
            </a:r>
            <a:r>
              <a:rPr sz="2400" dirty="0">
                <a:latin typeface="Calibri"/>
                <a:cs typeface="Calibri"/>
              </a:rPr>
              <a:t>has </a:t>
            </a:r>
            <a:r>
              <a:rPr sz="2400" spc="-15" dirty="0">
                <a:latin typeface="Calibri"/>
                <a:cs typeface="Calibri"/>
              </a:rPr>
              <a:t>complete </a:t>
            </a:r>
            <a:r>
              <a:rPr sz="2400" spc="-5" dirty="0">
                <a:latin typeface="Calibri"/>
                <a:cs typeface="Calibri"/>
              </a:rPr>
              <a:t>knowledge </a:t>
            </a:r>
            <a:r>
              <a:rPr sz="2400" dirty="0">
                <a:latin typeface="Calibri"/>
                <a:cs typeface="Calibri"/>
              </a:rPr>
              <a:t>of </a:t>
            </a:r>
            <a:r>
              <a:rPr sz="2400" spc="-5" dirty="0">
                <a:latin typeface="Calibri"/>
                <a:cs typeface="Calibri"/>
              </a:rPr>
              <a:t>which </a:t>
            </a:r>
            <a:r>
              <a:rPr sz="2400" spc="-10" dirty="0">
                <a:latin typeface="Calibri"/>
                <a:cs typeface="Calibri"/>
              </a:rPr>
              <a:t>stations </a:t>
            </a:r>
            <a:r>
              <a:rPr sz="2400" spc="-5" dirty="0">
                <a:latin typeface="Calibri"/>
                <a:cs typeface="Calibri"/>
              </a:rPr>
              <a:t>wish </a:t>
            </a:r>
            <a:r>
              <a:rPr sz="2400" dirty="0">
                <a:latin typeface="Calibri"/>
                <a:cs typeface="Calibri"/>
              </a:rPr>
              <a:t> </a:t>
            </a:r>
            <a:r>
              <a:rPr sz="2400" spc="-10" dirty="0">
                <a:latin typeface="Calibri"/>
                <a:cs typeface="Calibri"/>
              </a:rPr>
              <a:t>to</a:t>
            </a:r>
            <a:r>
              <a:rPr sz="2400" spc="-5" dirty="0">
                <a:latin typeface="Calibri"/>
                <a:cs typeface="Calibri"/>
              </a:rPr>
              <a:t> </a:t>
            </a:r>
            <a:r>
              <a:rPr sz="2400" spc="-10" dirty="0">
                <a:latin typeface="Calibri"/>
                <a:cs typeface="Calibri"/>
              </a:rPr>
              <a:t>transmit.</a:t>
            </a:r>
            <a:r>
              <a:rPr sz="2400" spc="-5" dirty="0">
                <a:latin typeface="Calibri"/>
                <a:cs typeface="Calibri"/>
              </a:rPr>
              <a:t> </a:t>
            </a:r>
            <a:r>
              <a:rPr sz="2400" spc="-35" dirty="0">
                <a:latin typeface="Calibri"/>
                <a:cs typeface="Calibri"/>
              </a:rPr>
              <a:t>At</a:t>
            </a:r>
            <a:r>
              <a:rPr sz="2400" spc="-30" dirty="0">
                <a:latin typeface="Calibri"/>
                <a:cs typeface="Calibri"/>
              </a:rPr>
              <a:t> </a:t>
            </a:r>
            <a:r>
              <a:rPr sz="2400" spc="-10" dirty="0">
                <a:latin typeface="Calibri"/>
                <a:cs typeface="Calibri"/>
              </a:rPr>
              <a:t>that</a:t>
            </a:r>
            <a:r>
              <a:rPr sz="2400" spc="-5" dirty="0">
                <a:latin typeface="Calibri"/>
                <a:cs typeface="Calibri"/>
              </a:rPr>
              <a:t> point,</a:t>
            </a:r>
            <a:r>
              <a:rPr sz="2400" dirty="0">
                <a:latin typeface="Calibri"/>
                <a:cs typeface="Calibri"/>
              </a:rPr>
              <a:t> </a:t>
            </a:r>
            <a:r>
              <a:rPr sz="2400" spc="-5" dirty="0">
                <a:latin typeface="Calibri"/>
                <a:cs typeface="Calibri"/>
              </a:rPr>
              <a:t>they</a:t>
            </a:r>
            <a:r>
              <a:rPr sz="2400" dirty="0">
                <a:latin typeface="Calibri"/>
                <a:cs typeface="Calibri"/>
              </a:rPr>
              <a:t> </a:t>
            </a:r>
            <a:r>
              <a:rPr sz="2400" spc="-5" dirty="0">
                <a:latin typeface="Calibri"/>
                <a:cs typeface="Calibri"/>
              </a:rPr>
              <a:t>begin</a:t>
            </a:r>
            <a:r>
              <a:rPr sz="2400" spc="535" dirty="0">
                <a:latin typeface="Calibri"/>
                <a:cs typeface="Calibri"/>
              </a:rPr>
              <a:t> </a:t>
            </a:r>
            <a:r>
              <a:rPr sz="2400" spc="-10" dirty="0">
                <a:latin typeface="Calibri"/>
                <a:cs typeface="Calibri"/>
              </a:rPr>
              <a:t>transmitting</a:t>
            </a:r>
            <a:r>
              <a:rPr sz="2400" spc="525" dirty="0">
                <a:latin typeface="Calibri"/>
                <a:cs typeface="Calibri"/>
              </a:rPr>
              <a:t> </a:t>
            </a:r>
            <a:r>
              <a:rPr sz="2400" dirty="0">
                <a:latin typeface="Calibri"/>
                <a:cs typeface="Calibri"/>
              </a:rPr>
              <a:t>in </a:t>
            </a:r>
            <a:r>
              <a:rPr sz="2400" spc="5" dirty="0">
                <a:latin typeface="Calibri"/>
                <a:cs typeface="Calibri"/>
              </a:rPr>
              <a:t> </a:t>
            </a:r>
            <a:r>
              <a:rPr sz="2400" spc="-5" dirty="0">
                <a:latin typeface="Calibri"/>
                <a:cs typeface="Calibri"/>
              </a:rPr>
              <a:t>numerical</a:t>
            </a:r>
            <a:r>
              <a:rPr sz="2400" spc="-30" dirty="0">
                <a:latin typeface="Calibri"/>
                <a:cs typeface="Calibri"/>
              </a:rPr>
              <a:t> </a:t>
            </a:r>
            <a:r>
              <a:rPr sz="2400" spc="-45" dirty="0">
                <a:latin typeface="Calibri"/>
                <a:cs typeface="Calibri"/>
              </a:rPr>
              <a:t>order.</a:t>
            </a:r>
            <a:endParaRPr sz="2400">
              <a:latin typeface="Calibri"/>
              <a:cs typeface="Calibri"/>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45663" y="225044"/>
            <a:ext cx="2872105" cy="512445"/>
          </a:xfrm>
          <a:prstGeom prst="rect">
            <a:avLst/>
          </a:prstGeom>
        </p:spPr>
        <p:txBody>
          <a:bodyPr vert="horz" wrap="square" lIns="0" tIns="11430" rIns="0" bIns="0" rtlCol="0">
            <a:spAutoFit/>
          </a:bodyPr>
          <a:lstStyle/>
          <a:p>
            <a:pPr marL="12700">
              <a:lnSpc>
                <a:spcPct val="100000"/>
              </a:lnSpc>
              <a:spcBef>
                <a:spcPts val="90"/>
              </a:spcBef>
            </a:pPr>
            <a:r>
              <a:rPr spc="-5" dirty="0"/>
              <a:t>Bit-map</a:t>
            </a:r>
            <a:r>
              <a:rPr spc="-60" dirty="0"/>
              <a:t> </a:t>
            </a:r>
            <a:r>
              <a:rPr spc="-20" dirty="0"/>
              <a:t>protocol</a:t>
            </a:r>
          </a:p>
        </p:txBody>
      </p:sp>
      <p:pic>
        <p:nvPicPr>
          <p:cNvPr id="3" name="object 3"/>
          <p:cNvPicPr/>
          <p:nvPr/>
        </p:nvPicPr>
        <p:blipFill>
          <a:blip r:embed="rId2" cstate="print"/>
          <a:stretch>
            <a:fillRect/>
          </a:stretch>
        </p:blipFill>
        <p:spPr>
          <a:xfrm>
            <a:off x="1115567" y="1776983"/>
            <a:ext cx="6769608" cy="302199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34614" y="310337"/>
            <a:ext cx="2875280" cy="512445"/>
          </a:xfrm>
          <a:prstGeom prst="rect">
            <a:avLst/>
          </a:prstGeom>
        </p:spPr>
        <p:txBody>
          <a:bodyPr vert="horz" wrap="square" lIns="0" tIns="12065" rIns="0" bIns="0" rtlCol="0">
            <a:spAutoFit/>
          </a:bodyPr>
          <a:lstStyle/>
          <a:p>
            <a:pPr marL="12700">
              <a:lnSpc>
                <a:spcPct val="100000"/>
              </a:lnSpc>
              <a:spcBef>
                <a:spcPts val="95"/>
              </a:spcBef>
            </a:pPr>
            <a:r>
              <a:rPr spc="-5" dirty="0"/>
              <a:t>Bit-map</a:t>
            </a:r>
            <a:r>
              <a:rPr spc="-65" dirty="0"/>
              <a:t> </a:t>
            </a:r>
            <a:r>
              <a:rPr spc="-15" dirty="0"/>
              <a:t>protocol</a:t>
            </a:r>
          </a:p>
        </p:txBody>
      </p:sp>
      <p:sp>
        <p:nvSpPr>
          <p:cNvPr id="3" name="object 3"/>
          <p:cNvSpPr txBox="1"/>
          <p:nvPr/>
        </p:nvSpPr>
        <p:spPr>
          <a:xfrm>
            <a:off x="536244" y="886714"/>
            <a:ext cx="8079105" cy="5111750"/>
          </a:xfrm>
          <a:prstGeom prst="rect">
            <a:avLst/>
          </a:prstGeom>
        </p:spPr>
        <p:txBody>
          <a:bodyPr vert="horz" wrap="square" lIns="0" tIns="53975" rIns="0" bIns="0" rtlCol="0">
            <a:spAutoFit/>
          </a:bodyPr>
          <a:lstStyle/>
          <a:p>
            <a:pPr marL="356870" marR="5080" indent="-344805" algn="just">
              <a:lnSpc>
                <a:spcPts val="2590"/>
              </a:lnSpc>
              <a:spcBef>
                <a:spcPts val="425"/>
              </a:spcBef>
              <a:buFont typeface="Arial MT"/>
              <a:buChar char="•"/>
              <a:tabLst>
                <a:tab pos="357505" algn="l"/>
              </a:tabLst>
            </a:pPr>
            <a:r>
              <a:rPr sz="2400" spc="-5" dirty="0">
                <a:latin typeface="Calibri"/>
                <a:cs typeface="Calibri"/>
              </a:rPr>
              <a:t>Since </a:t>
            </a:r>
            <a:r>
              <a:rPr sz="2400" spc="-10" dirty="0">
                <a:latin typeface="Calibri"/>
                <a:cs typeface="Calibri"/>
              </a:rPr>
              <a:t>everyone </a:t>
            </a:r>
            <a:r>
              <a:rPr sz="2400" spc="-5" dirty="0">
                <a:latin typeface="Calibri"/>
                <a:cs typeface="Calibri"/>
              </a:rPr>
              <a:t>agrees </a:t>
            </a:r>
            <a:r>
              <a:rPr sz="2400" spc="-10" dirty="0">
                <a:latin typeface="Calibri"/>
                <a:cs typeface="Calibri"/>
              </a:rPr>
              <a:t>on who goes next, there </a:t>
            </a:r>
            <a:r>
              <a:rPr sz="2400" spc="-5" dirty="0">
                <a:latin typeface="Calibri"/>
                <a:cs typeface="Calibri"/>
              </a:rPr>
              <a:t>will </a:t>
            </a:r>
            <a:r>
              <a:rPr sz="2400" spc="-10" dirty="0">
                <a:latin typeface="Calibri"/>
                <a:cs typeface="Calibri"/>
              </a:rPr>
              <a:t>never </a:t>
            </a:r>
            <a:r>
              <a:rPr sz="2400" spc="10" dirty="0">
                <a:latin typeface="Calibri"/>
                <a:cs typeface="Calibri"/>
              </a:rPr>
              <a:t>be </a:t>
            </a:r>
            <a:r>
              <a:rPr sz="2400" spc="15" dirty="0">
                <a:latin typeface="Calibri"/>
                <a:cs typeface="Calibri"/>
              </a:rPr>
              <a:t> </a:t>
            </a:r>
            <a:r>
              <a:rPr sz="2400" spc="-15" dirty="0">
                <a:latin typeface="Calibri"/>
                <a:cs typeface="Calibri"/>
              </a:rPr>
              <a:t>any</a:t>
            </a:r>
            <a:r>
              <a:rPr sz="2400" spc="-25" dirty="0">
                <a:latin typeface="Calibri"/>
                <a:cs typeface="Calibri"/>
              </a:rPr>
              <a:t> </a:t>
            </a:r>
            <a:r>
              <a:rPr sz="2400" spc="-5" dirty="0">
                <a:latin typeface="Calibri"/>
                <a:cs typeface="Calibri"/>
              </a:rPr>
              <a:t>collisions.</a:t>
            </a:r>
            <a:endParaRPr sz="2400">
              <a:latin typeface="Calibri"/>
              <a:cs typeface="Calibri"/>
            </a:endParaRPr>
          </a:p>
          <a:p>
            <a:pPr>
              <a:lnSpc>
                <a:spcPct val="100000"/>
              </a:lnSpc>
              <a:spcBef>
                <a:spcPts val="50"/>
              </a:spcBef>
              <a:buFont typeface="Arial MT"/>
              <a:buChar char="•"/>
            </a:pPr>
            <a:endParaRPr sz="3000">
              <a:latin typeface="Calibri"/>
              <a:cs typeface="Calibri"/>
            </a:endParaRPr>
          </a:p>
          <a:p>
            <a:pPr marL="356870" marR="6985" indent="-344805" algn="just">
              <a:lnSpc>
                <a:spcPct val="90100"/>
              </a:lnSpc>
              <a:buFont typeface="Arial MT"/>
              <a:buChar char="•"/>
              <a:tabLst>
                <a:tab pos="357505" algn="l"/>
              </a:tabLst>
            </a:pPr>
            <a:r>
              <a:rPr sz="2400" spc="-5" dirty="0">
                <a:latin typeface="Calibri"/>
                <a:cs typeface="Calibri"/>
              </a:rPr>
              <a:t>After </a:t>
            </a:r>
            <a:r>
              <a:rPr sz="2400" spc="5" dirty="0">
                <a:latin typeface="Calibri"/>
                <a:cs typeface="Calibri"/>
              </a:rPr>
              <a:t>the </a:t>
            </a:r>
            <a:r>
              <a:rPr sz="2400" spc="-15" dirty="0">
                <a:latin typeface="Calibri"/>
                <a:cs typeface="Calibri"/>
              </a:rPr>
              <a:t>last </a:t>
            </a:r>
            <a:r>
              <a:rPr sz="2400" spc="-5" dirty="0">
                <a:latin typeface="Calibri"/>
                <a:cs typeface="Calibri"/>
              </a:rPr>
              <a:t>ready </a:t>
            </a:r>
            <a:r>
              <a:rPr sz="2400" spc="-25" dirty="0">
                <a:latin typeface="Calibri"/>
                <a:cs typeface="Calibri"/>
              </a:rPr>
              <a:t>station </a:t>
            </a:r>
            <a:r>
              <a:rPr sz="2400" dirty="0">
                <a:latin typeface="Calibri"/>
                <a:cs typeface="Calibri"/>
              </a:rPr>
              <a:t>has </a:t>
            </a:r>
            <a:r>
              <a:rPr sz="2400" spc="-15" dirty="0">
                <a:latin typeface="Calibri"/>
                <a:cs typeface="Calibri"/>
              </a:rPr>
              <a:t>transmitted </a:t>
            </a:r>
            <a:r>
              <a:rPr sz="2400" spc="-10" dirty="0">
                <a:latin typeface="Calibri"/>
                <a:cs typeface="Calibri"/>
              </a:rPr>
              <a:t>its </a:t>
            </a:r>
            <a:r>
              <a:rPr sz="2400" spc="-15" dirty="0">
                <a:latin typeface="Calibri"/>
                <a:cs typeface="Calibri"/>
              </a:rPr>
              <a:t>frame, an event </a:t>
            </a:r>
            <a:r>
              <a:rPr sz="2400" spc="-530" dirty="0">
                <a:latin typeface="Calibri"/>
                <a:cs typeface="Calibri"/>
              </a:rPr>
              <a:t> </a:t>
            </a:r>
            <a:r>
              <a:rPr sz="2400" dirty="0">
                <a:latin typeface="Calibri"/>
                <a:cs typeface="Calibri"/>
              </a:rPr>
              <a:t>all</a:t>
            </a:r>
            <a:r>
              <a:rPr sz="2400" spc="5" dirty="0">
                <a:latin typeface="Calibri"/>
                <a:cs typeface="Calibri"/>
              </a:rPr>
              <a:t> </a:t>
            </a:r>
            <a:r>
              <a:rPr sz="2400" spc="-20" dirty="0">
                <a:latin typeface="Calibri"/>
                <a:cs typeface="Calibri"/>
              </a:rPr>
              <a:t>stations</a:t>
            </a:r>
            <a:r>
              <a:rPr sz="2400" spc="-15" dirty="0">
                <a:latin typeface="Calibri"/>
                <a:cs typeface="Calibri"/>
              </a:rPr>
              <a:t> can</a:t>
            </a:r>
            <a:r>
              <a:rPr sz="2400" spc="-10" dirty="0">
                <a:latin typeface="Calibri"/>
                <a:cs typeface="Calibri"/>
              </a:rPr>
              <a:t> </a:t>
            </a:r>
            <a:r>
              <a:rPr sz="2400" dirty="0">
                <a:latin typeface="Calibri"/>
                <a:cs typeface="Calibri"/>
              </a:rPr>
              <a:t>easily</a:t>
            </a:r>
            <a:r>
              <a:rPr sz="2400" spc="5" dirty="0">
                <a:latin typeface="Calibri"/>
                <a:cs typeface="Calibri"/>
              </a:rPr>
              <a:t> </a:t>
            </a:r>
            <a:r>
              <a:rPr sz="2400" spc="-30" dirty="0">
                <a:latin typeface="Calibri"/>
                <a:cs typeface="Calibri"/>
              </a:rPr>
              <a:t>monitor,</a:t>
            </a:r>
            <a:r>
              <a:rPr sz="2400" spc="-25" dirty="0">
                <a:latin typeface="Calibri"/>
                <a:cs typeface="Calibri"/>
              </a:rPr>
              <a:t> </a:t>
            </a:r>
            <a:r>
              <a:rPr sz="2400" spc="-5" dirty="0">
                <a:latin typeface="Calibri"/>
                <a:cs typeface="Calibri"/>
              </a:rPr>
              <a:t>another</a:t>
            </a:r>
            <a:r>
              <a:rPr sz="2400" dirty="0">
                <a:latin typeface="Calibri"/>
                <a:cs typeface="Calibri"/>
              </a:rPr>
              <a:t> N</a:t>
            </a:r>
            <a:r>
              <a:rPr sz="2400" spc="540" dirty="0">
                <a:latin typeface="Calibri"/>
                <a:cs typeface="Calibri"/>
              </a:rPr>
              <a:t> </a:t>
            </a:r>
            <a:r>
              <a:rPr sz="2400" spc="-10" dirty="0">
                <a:latin typeface="Calibri"/>
                <a:cs typeface="Calibri"/>
              </a:rPr>
              <a:t>bit</a:t>
            </a:r>
            <a:r>
              <a:rPr sz="2400" spc="525" dirty="0">
                <a:latin typeface="Calibri"/>
                <a:cs typeface="Calibri"/>
              </a:rPr>
              <a:t> </a:t>
            </a:r>
            <a:r>
              <a:rPr sz="2400" spc="-15" dirty="0">
                <a:latin typeface="Calibri"/>
                <a:cs typeface="Calibri"/>
              </a:rPr>
              <a:t>contention </a:t>
            </a:r>
            <a:r>
              <a:rPr sz="2400" spc="-10" dirty="0">
                <a:latin typeface="Calibri"/>
                <a:cs typeface="Calibri"/>
              </a:rPr>
              <a:t> </a:t>
            </a:r>
            <a:r>
              <a:rPr sz="2400" dirty="0">
                <a:latin typeface="Calibri"/>
                <a:cs typeface="Calibri"/>
              </a:rPr>
              <a:t>period</a:t>
            </a:r>
            <a:r>
              <a:rPr sz="2400" spc="-25"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begun.</a:t>
            </a:r>
            <a:endParaRPr sz="2400">
              <a:latin typeface="Calibri"/>
              <a:cs typeface="Calibri"/>
            </a:endParaRPr>
          </a:p>
          <a:p>
            <a:pPr>
              <a:lnSpc>
                <a:spcPct val="100000"/>
              </a:lnSpc>
              <a:buFont typeface="Arial MT"/>
              <a:buChar char="•"/>
            </a:pPr>
            <a:endParaRPr sz="3100">
              <a:latin typeface="Calibri"/>
              <a:cs typeface="Calibri"/>
            </a:endParaRPr>
          </a:p>
          <a:p>
            <a:pPr marL="356870" marR="6350" indent="-344805" algn="just">
              <a:lnSpc>
                <a:spcPts val="2590"/>
              </a:lnSpc>
              <a:buFont typeface="Arial MT"/>
              <a:buChar char="•"/>
              <a:tabLst>
                <a:tab pos="357505" algn="l"/>
              </a:tabLst>
            </a:pPr>
            <a:r>
              <a:rPr sz="2400" spc="-5" dirty="0">
                <a:latin typeface="Calibri"/>
                <a:cs typeface="Calibri"/>
              </a:rPr>
              <a:t>If</a:t>
            </a:r>
            <a:r>
              <a:rPr sz="2400" spc="110" dirty="0">
                <a:latin typeface="Calibri"/>
                <a:cs typeface="Calibri"/>
              </a:rPr>
              <a:t> </a:t>
            </a:r>
            <a:r>
              <a:rPr sz="2400" dirty="0">
                <a:latin typeface="Calibri"/>
                <a:cs typeface="Calibri"/>
              </a:rPr>
              <a:t>a</a:t>
            </a:r>
            <a:r>
              <a:rPr sz="2400" spc="110" dirty="0">
                <a:latin typeface="Calibri"/>
                <a:cs typeface="Calibri"/>
              </a:rPr>
              <a:t> </a:t>
            </a:r>
            <a:r>
              <a:rPr sz="2400" spc="-20" dirty="0">
                <a:latin typeface="Calibri"/>
                <a:cs typeface="Calibri"/>
              </a:rPr>
              <a:t>station</a:t>
            </a:r>
            <a:r>
              <a:rPr sz="2400" spc="90" dirty="0">
                <a:latin typeface="Calibri"/>
                <a:cs typeface="Calibri"/>
              </a:rPr>
              <a:t> </a:t>
            </a:r>
            <a:r>
              <a:rPr sz="2400" spc="-5" dirty="0">
                <a:latin typeface="Calibri"/>
                <a:cs typeface="Calibri"/>
              </a:rPr>
              <a:t>becomes</a:t>
            </a:r>
            <a:r>
              <a:rPr sz="2400" spc="90" dirty="0">
                <a:latin typeface="Calibri"/>
                <a:cs typeface="Calibri"/>
              </a:rPr>
              <a:t> </a:t>
            </a:r>
            <a:r>
              <a:rPr sz="2400" spc="-10" dirty="0">
                <a:latin typeface="Calibri"/>
                <a:cs typeface="Calibri"/>
              </a:rPr>
              <a:t>ready</a:t>
            </a:r>
            <a:r>
              <a:rPr sz="2400" spc="95" dirty="0">
                <a:latin typeface="Calibri"/>
                <a:cs typeface="Calibri"/>
              </a:rPr>
              <a:t> </a:t>
            </a:r>
            <a:r>
              <a:rPr sz="2400" spc="-15" dirty="0">
                <a:latin typeface="Calibri"/>
                <a:cs typeface="Calibri"/>
              </a:rPr>
              <a:t>just</a:t>
            </a:r>
            <a:r>
              <a:rPr sz="2400" spc="114" dirty="0">
                <a:latin typeface="Calibri"/>
                <a:cs typeface="Calibri"/>
              </a:rPr>
              <a:t> </a:t>
            </a:r>
            <a:r>
              <a:rPr sz="2400" spc="-10" dirty="0">
                <a:latin typeface="Calibri"/>
                <a:cs typeface="Calibri"/>
              </a:rPr>
              <a:t>after</a:t>
            </a:r>
            <a:r>
              <a:rPr sz="2400" spc="105" dirty="0">
                <a:latin typeface="Calibri"/>
                <a:cs typeface="Calibri"/>
              </a:rPr>
              <a:t> </a:t>
            </a:r>
            <a:r>
              <a:rPr sz="2400" spc="-10" dirty="0">
                <a:latin typeface="Calibri"/>
                <a:cs typeface="Calibri"/>
              </a:rPr>
              <a:t>its</a:t>
            </a:r>
            <a:r>
              <a:rPr sz="2400" spc="80" dirty="0">
                <a:latin typeface="Calibri"/>
                <a:cs typeface="Calibri"/>
              </a:rPr>
              <a:t> </a:t>
            </a:r>
            <a:r>
              <a:rPr sz="2400" spc="-10" dirty="0">
                <a:latin typeface="Calibri"/>
                <a:cs typeface="Calibri"/>
              </a:rPr>
              <a:t>bit</a:t>
            </a:r>
            <a:r>
              <a:rPr sz="2400" spc="110" dirty="0">
                <a:latin typeface="Calibri"/>
                <a:cs typeface="Calibri"/>
              </a:rPr>
              <a:t> </a:t>
            </a:r>
            <a:r>
              <a:rPr sz="2400" spc="-10" dirty="0">
                <a:latin typeface="Calibri"/>
                <a:cs typeface="Calibri"/>
              </a:rPr>
              <a:t>slot</a:t>
            </a:r>
            <a:r>
              <a:rPr sz="2400" spc="95" dirty="0">
                <a:latin typeface="Calibri"/>
                <a:cs typeface="Calibri"/>
              </a:rPr>
              <a:t> </a:t>
            </a:r>
            <a:r>
              <a:rPr sz="2400" spc="-5" dirty="0">
                <a:latin typeface="Calibri"/>
                <a:cs typeface="Calibri"/>
              </a:rPr>
              <a:t>has</a:t>
            </a:r>
            <a:r>
              <a:rPr sz="2400" spc="105" dirty="0">
                <a:latin typeface="Calibri"/>
                <a:cs typeface="Calibri"/>
              </a:rPr>
              <a:t> </a:t>
            </a:r>
            <a:r>
              <a:rPr sz="2400" dirty="0">
                <a:latin typeface="Calibri"/>
                <a:cs typeface="Calibri"/>
              </a:rPr>
              <a:t>passed</a:t>
            </a:r>
            <a:r>
              <a:rPr sz="2400" spc="100" dirty="0">
                <a:latin typeface="Calibri"/>
                <a:cs typeface="Calibri"/>
              </a:rPr>
              <a:t> </a:t>
            </a:r>
            <a:r>
              <a:rPr sz="2400" spc="-55" dirty="0">
                <a:latin typeface="Calibri"/>
                <a:cs typeface="Calibri"/>
              </a:rPr>
              <a:t>by, </a:t>
            </a:r>
            <a:r>
              <a:rPr sz="2400" spc="-535" dirty="0">
                <a:latin typeface="Calibri"/>
                <a:cs typeface="Calibri"/>
              </a:rPr>
              <a:t> </a:t>
            </a:r>
            <a:r>
              <a:rPr sz="2400" dirty="0">
                <a:latin typeface="Calibri"/>
                <a:cs typeface="Calibri"/>
              </a:rPr>
              <a:t>it is </a:t>
            </a:r>
            <a:r>
              <a:rPr sz="2400" spc="-5" dirty="0">
                <a:latin typeface="Calibri"/>
                <a:cs typeface="Calibri"/>
              </a:rPr>
              <a:t>out </a:t>
            </a:r>
            <a:r>
              <a:rPr sz="2400" dirty="0">
                <a:latin typeface="Calibri"/>
                <a:cs typeface="Calibri"/>
              </a:rPr>
              <a:t>of </a:t>
            </a:r>
            <a:r>
              <a:rPr sz="2400" spc="-10" dirty="0">
                <a:latin typeface="Calibri"/>
                <a:cs typeface="Calibri"/>
              </a:rPr>
              <a:t>luck </a:t>
            </a:r>
            <a:r>
              <a:rPr sz="2400" dirty="0">
                <a:latin typeface="Calibri"/>
                <a:cs typeface="Calibri"/>
              </a:rPr>
              <a:t>and </a:t>
            </a:r>
            <a:r>
              <a:rPr sz="2400" spc="-10" dirty="0">
                <a:latin typeface="Calibri"/>
                <a:cs typeface="Calibri"/>
              </a:rPr>
              <a:t>must remain silent until </a:t>
            </a:r>
            <a:r>
              <a:rPr sz="2400" spc="-5" dirty="0">
                <a:latin typeface="Calibri"/>
                <a:cs typeface="Calibri"/>
              </a:rPr>
              <a:t>every </a:t>
            </a:r>
            <a:r>
              <a:rPr sz="2400" spc="-15" dirty="0">
                <a:latin typeface="Calibri"/>
                <a:cs typeface="Calibri"/>
              </a:rPr>
              <a:t>station </a:t>
            </a:r>
            <a:r>
              <a:rPr sz="2400" dirty="0">
                <a:latin typeface="Calibri"/>
                <a:cs typeface="Calibri"/>
              </a:rPr>
              <a:t>has </a:t>
            </a:r>
            <a:r>
              <a:rPr sz="2400" spc="5" dirty="0">
                <a:latin typeface="Calibri"/>
                <a:cs typeface="Calibri"/>
              </a:rPr>
              <a:t> </a:t>
            </a:r>
            <a:r>
              <a:rPr sz="2400" dirty="0">
                <a:latin typeface="Calibri"/>
                <a:cs typeface="Calibri"/>
              </a:rPr>
              <a:t>had</a:t>
            </a:r>
            <a:r>
              <a:rPr sz="2400" spc="-5"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chance </a:t>
            </a:r>
            <a:r>
              <a:rPr sz="2400" dirty="0">
                <a:latin typeface="Calibri"/>
                <a:cs typeface="Calibri"/>
              </a:rPr>
              <a:t>and</a:t>
            </a:r>
            <a:r>
              <a:rPr sz="2400" spc="-25" dirty="0">
                <a:latin typeface="Calibri"/>
                <a:cs typeface="Calibri"/>
              </a:rPr>
              <a:t> </a:t>
            </a:r>
            <a:r>
              <a:rPr sz="2400" spc="5" dirty="0">
                <a:latin typeface="Calibri"/>
                <a:cs typeface="Calibri"/>
              </a:rPr>
              <a:t>the</a:t>
            </a:r>
            <a:r>
              <a:rPr sz="2400" spc="-10" dirty="0">
                <a:latin typeface="Calibri"/>
                <a:cs typeface="Calibri"/>
              </a:rPr>
              <a:t> </a:t>
            </a:r>
            <a:r>
              <a:rPr sz="2400" dirty="0">
                <a:latin typeface="Calibri"/>
                <a:cs typeface="Calibri"/>
              </a:rPr>
              <a:t>bit</a:t>
            </a:r>
            <a:r>
              <a:rPr sz="2400" spc="-25" dirty="0">
                <a:latin typeface="Calibri"/>
                <a:cs typeface="Calibri"/>
              </a:rPr>
              <a:t> </a:t>
            </a:r>
            <a:r>
              <a:rPr sz="2400" dirty="0">
                <a:latin typeface="Calibri"/>
                <a:cs typeface="Calibri"/>
              </a:rPr>
              <a:t>map</a:t>
            </a:r>
            <a:r>
              <a:rPr sz="2400" spc="-30" dirty="0">
                <a:latin typeface="Calibri"/>
                <a:cs typeface="Calibri"/>
              </a:rPr>
              <a:t> </a:t>
            </a:r>
            <a:r>
              <a:rPr sz="2400" dirty="0">
                <a:latin typeface="Calibri"/>
                <a:cs typeface="Calibri"/>
              </a:rPr>
              <a:t>has</a:t>
            </a:r>
            <a:r>
              <a:rPr sz="2400" spc="-15" dirty="0">
                <a:latin typeface="Calibri"/>
                <a:cs typeface="Calibri"/>
              </a:rPr>
              <a:t> </a:t>
            </a:r>
            <a:r>
              <a:rPr sz="2400" spc="-10" dirty="0">
                <a:latin typeface="Calibri"/>
                <a:cs typeface="Calibri"/>
              </a:rPr>
              <a:t>come </a:t>
            </a:r>
            <a:r>
              <a:rPr sz="2400" spc="-5" dirty="0">
                <a:latin typeface="Calibri"/>
                <a:cs typeface="Calibri"/>
              </a:rPr>
              <a:t>around</a:t>
            </a:r>
            <a:r>
              <a:rPr sz="2400" spc="-20" dirty="0">
                <a:latin typeface="Calibri"/>
                <a:cs typeface="Calibri"/>
              </a:rPr>
              <a:t> </a:t>
            </a:r>
            <a:r>
              <a:rPr sz="2400" spc="-10" dirty="0">
                <a:latin typeface="Calibri"/>
                <a:cs typeface="Calibri"/>
              </a:rPr>
              <a:t>again.</a:t>
            </a:r>
            <a:endParaRPr sz="2400">
              <a:latin typeface="Calibri"/>
              <a:cs typeface="Calibri"/>
            </a:endParaRPr>
          </a:p>
          <a:p>
            <a:pPr>
              <a:lnSpc>
                <a:spcPct val="100000"/>
              </a:lnSpc>
              <a:spcBef>
                <a:spcPts val="55"/>
              </a:spcBef>
              <a:buFont typeface="Arial MT"/>
              <a:buChar char="•"/>
            </a:pPr>
            <a:endParaRPr sz="3000">
              <a:latin typeface="Calibri"/>
              <a:cs typeface="Calibri"/>
            </a:endParaRPr>
          </a:p>
          <a:p>
            <a:pPr marL="356870" marR="6350" indent="-344805" algn="just">
              <a:lnSpc>
                <a:spcPct val="90000"/>
              </a:lnSpc>
              <a:buFont typeface="Arial MT"/>
              <a:buChar char="•"/>
              <a:tabLst>
                <a:tab pos="357505" algn="l"/>
              </a:tabLst>
            </a:pPr>
            <a:r>
              <a:rPr sz="2400" spc="-15" dirty="0">
                <a:latin typeface="Calibri"/>
                <a:cs typeface="Calibri"/>
              </a:rPr>
              <a:t>Protocols </a:t>
            </a:r>
            <a:r>
              <a:rPr sz="2400" spc="-20" dirty="0">
                <a:latin typeface="Calibri"/>
                <a:cs typeface="Calibri"/>
              </a:rPr>
              <a:t>like </a:t>
            </a:r>
            <a:r>
              <a:rPr sz="2400" dirty="0">
                <a:latin typeface="Calibri"/>
                <a:cs typeface="Calibri"/>
              </a:rPr>
              <a:t>this in </a:t>
            </a:r>
            <a:r>
              <a:rPr sz="2400" spc="-10" dirty="0">
                <a:latin typeface="Calibri"/>
                <a:cs typeface="Calibri"/>
              </a:rPr>
              <a:t>which </a:t>
            </a:r>
            <a:r>
              <a:rPr sz="2400" spc="5" dirty="0">
                <a:latin typeface="Calibri"/>
                <a:cs typeface="Calibri"/>
              </a:rPr>
              <a:t>the </a:t>
            </a:r>
            <a:r>
              <a:rPr sz="2400" spc="-5" dirty="0">
                <a:latin typeface="Calibri"/>
                <a:cs typeface="Calibri"/>
              </a:rPr>
              <a:t>desire </a:t>
            </a:r>
            <a:r>
              <a:rPr sz="2400" spc="-10" dirty="0">
                <a:latin typeface="Calibri"/>
                <a:cs typeface="Calibri"/>
              </a:rPr>
              <a:t>to </a:t>
            </a:r>
            <a:r>
              <a:rPr sz="2400" spc="-15" dirty="0">
                <a:latin typeface="Calibri"/>
                <a:cs typeface="Calibri"/>
              </a:rPr>
              <a:t>transmit </a:t>
            </a:r>
            <a:r>
              <a:rPr sz="2400" dirty="0">
                <a:latin typeface="Calibri"/>
                <a:cs typeface="Calibri"/>
              </a:rPr>
              <a:t>is </a:t>
            </a:r>
            <a:r>
              <a:rPr sz="2400" spc="-15" dirty="0">
                <a:latin typeface="Calibri"/>
                <a:cs typeface="Calibri"/>
              </a:rPr>
              <a:t>broadcast </a:t>
            </a:r>
            <a:r>
              <a:rPr sz="2400" spc="-10" dirty="0">
                <a:latin typeface="Calibri"/>
                <a:cs typeface="Calibri"/>
              </a:rPr>
              <a:t> </a:t>
            </a:r>
            <a:r>
              <a:rPr sz="2400" spc="-15" dirty="0">
                <a:latin typeface="Calibri"/>
                <a:cs typeface="Calibri"/>
              </a:rPr>
              <a:t>before</a:t>
            </a:r>
            <a:r>
              <a:rPr sz="2400" spc="-10" dirty="0">
                <a:latin typeface="Calibri"/>
                <a:cs typeface="Calibri"/>
              </a:rPr>
              <a:t> </a:t>
            </a:r>
            <a:r>
              <a:rPr sz="2400" spc="-5" dirty="0">
                <a:latin typeface="Calibri"/>
                <a:cs typeface="Calibri"/>
              </a:rPr>
              <a:t>the</a:t>
            </a:r>
            <a:r>
              <a:rPr sz="2400" dirty="0">
                <a:latin typeface="Calibri"/>
                <a:cs typeface="Calibri"/>
              </a:rPr>
              <a:t> </a:t>
            </a:r>
            <a:r>
              <a:rPr sz="2400" spc="-5" dirty="0">
                <a:latin typeface="Calibri"/>
                <a:cs typeface="Calibri"/>
              </a:rPr>
              <a:t>actual</a:t>
            </a:r>
            <a:r>
              <a:rPr sz="2400" dirty="0">
                <a:latin typeface="Calibri"/>
                <a:cs typeface="Calibri"/>
              </a:rPr>
              <a:t> </a:t>
            </a:r>
            <a:r>
              <a:rPr sz="2400" spc="-10" dirty="0">
                <a:latin typeface="Calibri"/>
                <a:cs typeface="Calibri"/>
              </a:rPr>
              <a:t>transmission</a:t>
            </a:r>
            <a:r>
              <a:rPr sz="2400" spc="-5" dirty="0">
                <a:latin typeface="Calibri"/>
                <a:cs typeface="Calibri"/>
              </a:rPr>
              <a:t> </a:t>
            </a:r>
            <a:r>
              <a:rPr sz="2400" spc="-10" dirty="0">
                <a:latin typeface="Calibri"/>
                <a:cs typeface="Calibri"/>
              </a:rPr>
              <a:t>are</a:t>
            </a:r>
            <a:r>
              <a:rPr sz="2400" spc="-5" dirty="0">
                <a:latin typeface="Calibri"/>
                <a:cs typeface="Calibri"/>
              </a:rPr>
              <a:t> </a:t>
            </a:r>
            <a:r>
              <a:rPr sz="2400" spc="-10" dirty="0">
                <a:latin typeface="Calibri"/>
                <a:cs typeface="Calibri"/>
              </a:rPr>
              <a:t>called</a:t>
            </a:r>
            <a:r>
              <a:rPr sz="2400" spc="525" dirty="0">
                <a:latin typeface="Calibri"/>
                <a:cs typeface="Calibri"/>
              </a:rPr>
              <a:t> </a:t>
            </a:r>
            <a:r>
              <a:rPr sz="2400" spc="-10" dirty="0">
                <a:latin typeface="Calibri"/>
                <a:cs typeface="Calibri"/>
              </a:rPr>
              <a:t>reservation </a:t>
            </a:r>
            <a:r>
              <a:rPr sz="2400" spc="-530" dirty="0">
                <a:latin typeface="Calibri"/>
                <a:cs typeface="Calibri"/>
              </a:rPr>
              <a:t> </a:t>
            </a:r>
            <a:r>
              <a:rPr sz="2400" spc="-10" dirty="0">
                <a:latin typeface="Calibri"/>
                <a:cs typeface="Calibri"/>
              </a:rPr>
              <a:t>protocols.</a:t>
            </a:r>
            <a:endParaRPr sz="2400">
              <a:latin typeface="Calibri"/>
              <a:cs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7790" y="225044"/>
            <a:ext cx="2353945" cy="512445"/>
          </a:xfrm>
          <a:prstGeom prst="rect">
            <a:avLst/>
          </a:prstGeom>
        </p:spPr>
        <p:txBody>
          <a:bodyPr vert="horz" wrap="square" lIns="0" tIns="11430" rIns="0" bIns="0" rtlCol="0">
            <a:spAutoFit/>
          </a:bodyPr>
          <a:lstStyle/>
          <a:p>
            <a:pPr marL="12700">
              <a:lnSpc>
                <a:spcPct val="100000"/>
              </a:lnSpc>
              <a:spcBef>
                <a:spcPts val="90"/>
              </a:spcBef>
            </a:pPr>
            <a:r>
              <a:rPr spc="-80" dirty="0"/>
              <a:t>Token</a:t>
            </a:r>
            <a:r>
              <a:rPr spc="-25" dirty="0"/>
              <a:t> </a:t>
            </a:r>
            <a:r>
              <a:rPr spc="-15" dirty="0"/>
              <a:t>Passing</a:t>
            </a:r>
          </a:p>
        </p:txBody>
      </p:sp>
      <p:sp>
        <p:nvSpPr>
          <p:cNvPr id="3" name="object 3"/>
          <p:cNvSpPr txBox="1"/>
          <p:nvPr/>
        </p:nvSpPr>
        <p:spPr>
          <a:xfrm>
            <a:off x="536244" y="852042"/>
            <a:ext cx="8079740" cy="4709160"/>
          </a:xfrm>
          <a:prstGeom prst="rect">
            <a:avLst/>
          </a:prstGeom>
        </p:spPr>
        <p:txBody>
          <a:bodyPr vert="horz" wrap="square" lIns="0" tIns="12700" rIns="0" bIns="0" rtlCol="0">
            <a:spAutoFit/>
          </a:bodyPr>
          <a:lstStyle/>
          <a:p>
            <a:pPr marL="356870" marR="6350" indent="-344805" algn="just">
              <a:lnSpc>
                <a:spcPct val="100000"/>
              </a:lnSpc>
              <a:spcBef>
                <a:spcPts val="100"/>
              </a:spcBef>
              <a:buFont typeface="Arial MT"/>
              <a:buChar char="•"/>
              <a:tabLst>
                <a:tab pos="357505" algn="l"/>
              </a:tabLst>
            </a:pPr>
            <a:r>
              <a:rPr sz="2400" dirty="0">
                <a:latin typeface="Calibri"/>
                <a:cs typeface="Calibri"/>
              </a:rPr>
              <a:t>A </a:t>
            </a:r>
            <a:r>
              <a:rPr sz="2400" spc="-20" dirty="0">
                <a:latin typeface="Calibri"/>
                <a:cs typeface="Calibri"/>
              </a:rPr>
              <a:t>token </a:t>
            </a:r>
            <a:r>
              <a:rPr sz="2400" dirty="0">
                <a:latin typeface="Calibri"/>
                <a:cs typeface="Calibri"/>
              </a:rPr>
              <a:t>is a </a:t>
            </a:r>
            <a:r>
              <a:rPr sz="2400" spc="-10" dirty="0">
                <a:latin typeface="Calibri"/>
                <a:cs typeface="Calibri"/>
              </a:rPr>
              <a:t>small message </a:t>
            </a:r>
            <a:r>
              <a:rPr sz="2400" spc="-15" dirty="0">
                <a:latin typeface="Calibri"/>
                <a:cs typeface="Calibri"/>
              </a:rPr>
              <a:t>that circulates </a:t>
            </a:r>
            <a:r>
              <a:rPr sz="2400" spc="-5" dirty="0">
                <a:latin typeface="Calibri"/>
                <a:cs typeface="Calibri"/>
              </a:rPr>
              <a:t>among the </a:t>
            </a:r>
            <a:r>
              <a:rPr sz="2400" spc="-15" dirty="0">
                <a:latin typeface="Calibri"/>
                <a:cs typeface="Calibri"/>
              </a:rPr>
              <a:t>stations </a:t>
            </a:r>
            <a:r>
              <a:rPr sz="2400" spc="-10" dirty="0">
                <a:latin typeface="Calibri"/>
                <a:cs typeface="Calibri"/>
              </a:rPr>
              <a:t> </a:t>
            </a:r>
            <a:r>
              <a:rPr sz="2400" dirty="0">
                <a:latin typeface="Calibri"/>
                <a:cs typeface="Calibri"/>
              </a:rPr>
              <a:t>of</a:t>
            </a:r>
            <a:r>
              <a:rPr sz="2400" spc="360" dirty="0">
                <a:latin typeface="Calibri"/>
                <a:cs typeface="Calibri"/>
              </a:rPr>
              <a:t> </a:t>
            </a:r>
            <a:r>
              <a:rPr sz="2400" dirty="0">
                <a:latin typeface="Calibri"/>
                <a:cs typeface="Calibri"/>
              </a:rPr>
              <a:t>a</a:t>
            </a:r>
            <a:r>
              <a:rPr sz="2400" spc="360" dirty="0">
                <a:latin typeface="Calibri"/>
                <a:cs typeface="Calibri"/>
              </a:rPr>
              <a:t> </a:t>
            </a:r>
            <a:r>
              <a:rPr sz="2400" spc="-15" dirty="0">
                <a:latin typeface="Calibri"/>
                <a:cs typeface="Calibri"/>
              </a:rPr>
              <a:t>computer</a:t>
            </a:r>
            <a:r>
              <a:rPr sz="2400" spc="365" dirty="0">
                <a:latin typeface="Calibri"/>
                <a:cs typeface="Calibri"/>
              </a:rPr>
              <a:t> </a:t>
            </a:r>
            <a:r>
              <a:rPr sz="2400" spc="-15" dirty="0">
                <a:latin typeface="Calibri"/>
                <a:cs typeface="Calibri"/>
              </a:rPr>
              <a:t>network</a:t>
            </a:r>
            <a:r>
              <a:rPr sz="2400" spc="330" dirty="0">
                <a:latin typeface="Calibri"/>
                <a:cs typeface="Calibri"/>
              </a:rPr>
              <a:t> </a:t>
            </a:r>
            <a:r>
              <a:rPr sz="2400" spc="-10" dirty="0">
                <a:latin typeface="Calibri"/>
                <a:cs typeface="Calibri"/>
              </a:rPr>
              <a:t>providing</a:t>
            </a:r>
            <a:r>
              <a:rPr sz="2400" spc="365" dirty="0">
                <a:latin typeface="Calibri"/>
                <a:cs typeface="Calibri"/>
              </a:rPr>
              <a:t> </a:t>
            </a:r>
            <a:r>
              <a:rPr sz="2400" spc="-5" dirty="0">
                <a:latin typeface="Calibri"/>
                <a:cs typeface="Calibri"/>
              </a:rPr>
              <a:t>permission</a:t>
            </a:r>
            <a:r>
              <a:rPr sz="2400" spc="355" dirty="0">
                <a:latin typeface="Calibri"/>
                <a:cs typeface="Calibri"/>
              </a:rPr>
              <a:t> </a:t>
            </a:r>
            <a:r>
              <a:rPr sz="2400" spc="-20" dirty="0">
                <a:latin typeface="Calibri"/>
                <a:cs typeface="Calibri"/>
              </a:rPr>
              <a:t>to</a:t>
            </a:r>
            <a:r>
              <a:rPr sz="2400" spc="330" dirty="0">
                <a:latin typeface="Calibri"/>
                <a:cs typeface="Calibri"/>
              </a:rPr>
              <a:t> </a:t>
            </a:r>
            <a:r>
              <a:rPr sz="2400" spc="5" dirty="0">
                <a:latin typeface="Calibri"/>
                <a:cs typeface="Calibri"/>
              </a:rPr>
              <a:t>the</a:t>
            </a:r>
            <a:r>
              <a:rPr sz="2400" spc="360" dirty="0">
                <a:latin typeface="Calibri"/>
                <a:cs typeface="Calibri"/>
              </a:rPr>
              <a:t> </a:t>
            </a:r>
            <a:r>
              <a:rPr sz="2400" spc="-20" dirty="0">
                <a:latin typeface="Calibri"/>
                <a:cs typeface="Calibri"/>
              </a:rPr>
              <a:t>stations </a:t>
            </a:r>
            <a:r>
              <a:rPr sz="2400" spc="-530" dirty="0">
                <a:latin typeface="Calibri"/>
                <a:cs typeface="Calibri"/>
              </a:rPr>
              <a:t> </a:t>
            </a:r>
            <a:r>
              <a:rPr sz="2400" spc="-15" dirty="0">
                <a:latin typeface="Calibri"/>
                <a:cs typeface="Calibri"/>
              </a:rPr>
              <a:t>for</a:t>
            </a:r>
            <a:r>
              <a:rPr sz="2400" spc="-10" dirty="0">
                <a:latin typeface="Calibri"/>
                <a:cs typeface="Calibri"/>
              </a:rPr>
              <a:t> </a:t>
            </a:r>
            <a:r>
              <a:rPr sz="2400" spc="-5" dirty="0">
                <a:latin typeface="Calibri"/>
                <a:cs typeface="Calibri"/>
              </a:rPr>
              <a:t>transmission.</a:t>
            </a:r>
            <a:endParaRPr sz="2400">
              <a:latin typeface="Calibri"/>
              <a:cs typeface="Calibri"/>
            </a:endParaRPr>
          </a:p>
          <a:p>
            <a:pPr>
              <a:lnSpc>
                <a:spcPct val="100000"/>
              </a:lnSpc>
              <a:spcBef>
                <a:spcPts val="5"/>
              </a:spcBef>
              <a:buFont typeface="Arial MT"/>
              <a:buChar char="•"/>
            </a:pPr>
            <a:endParaRPr sz="3300">
              <a:latin typeface="Calibri"/>
              <a:cs typeface="Calibri"/>
            </a:endParaRPr>
          </a:p>
          <a:p>
            <a:pPr marL="356870" marR="7620" indent="-344805" algn="just">
              <a:lnSpc>
                <a:spcPct val="100000"/>
              </a:lnSpc>
              <a:buFont typeface="Arial MT"/>
              <a:buChar char="•"/>
              <a:tabLst>
                <a:tab pos="357505" algn="l"/>
              </a:tabLst>
            </a:pPr>
            <a:r>
              <a:rPr sz="2400" spc="-5" dirty="0">
                <a:latin typeface="Calibri"/>
                <a:cs typeface="Calibri"/>
              </a:rPr>
              <a:t>If </a:t>
            </a:r>
            <a:r>
              <a:rPr sz="2400" dirty="0">
                <a:latin typeface="Calibri"/>
                <a:cs typeface="Calibri"/>
              </a:rPr>
              <a:t>a </a:t>
            </a:r>
            <a:r>
              <a:rPr sz="2400" spc="-20" dirty="0">
                <a:latin typeface="Calibri"/>
                <a:cs typeface="Calibri"/>
              </a:rPr>
              <a:t>station </a:t>
            </a:r>
            <a:r>
              <a:rPr sz="2400" dirty="0">
                <a:latin typeface="Calibri"/>
                <a:cs typeface="Calibri"/>
              </a:rPr>
              <a:t>has a </a:t>
            </a:r>
            <a:r>
              <a:rPr sz="2400" spc="-15" dirty="0">
                <a:latin typeface="Calibri"/>
                <a:cs typeface="Calibri"/>
              </a:rPr>
              <a:t>frame </a:t>
            </a:r>
            <a:r>
              <a:rPr sz="2400" spc="-20" dirty="0">
                <a:latin typeface="Calibri"/>
                <a:cs typeface="Calibri"/>
              </a:rPr>
              <a:t>to </a:t>
            </a:r>
            <a:r>
              <a:rPr sz="2400" spc="-10" dirty="0">
                <a:latin typeface="Calibri"/>
                <a:cs typeface="Calibri"/>
              </a:rPr>
              <a:t>transmit when </a:t>
            </a:r>
            <a:r>
              <a:rPr sz="2400" spc="-15" dirty="0">
                <a:latin typeface="Calibri"/>
                <a:cs typeface="Calibri"/>
              </a:rPr>
              <a:t>it </a:t>
            </a:r>
            <a:r>
              <a:rPr sz="2400" spc="-10" dirty="0">
                <a:latin typeface="Calibri"/>
                <a:cs typeface="Calibri"/>
              </a:rPr>
              <a:t>receives </a:t>
            </a:r>
            <a:r>
              <a:rPr sz="2400" dirty="0">
                <a:latin typeface="Calibri"/>
                <a:cs typeface="Calibri"/>
              </a:rPr>
              <a:t>a </a:t>
            </a:r>
            <a:r>
              <a:rPr sz="2400" spc="-20" dirty="0">
                <a:latin typeface="Calibri"/>
                <a:cs typeface="Calibri"/>
              </a:rPr>
              <a:t>token, </a:t>
            </a:r>
            <a:r>
              <a:rPr sz="2400" dirty="0">
                <a:latin typeface="Calibri"/>
                <a:cs typeface="Calibri"/>
              </a:rPr>
              <a:t>it </a:t>
            </a:r>
            <a:r>
              <a:rPr sz="2400" spc="5" dirty="0">
                <a:latin typeface="Calibri"/>
                <a:cs typeface="Calibri"/>
              </a:rPr>
              <a:t> </a:t>
            </a:r>
            <a:r>
              <a:rPr sz="2400" dirty="0">
                <a:latin typeface="Calibri"/>
                <a:cs typeface="Calibri"/>
              </a:rPr>
              <a:t>sends</a:t>
            </a:r>
            <a:r>
              <a:rPr sz="2400" spc="5" dirty="0">
                <a:latin typeface="Calibri"/>
                <a:cs typeface="Calibri"/>
              </a:rPr>
              <a:t> the</a:t>
            </a:r>
            <a:r>
              <a:rPr sz="2400" spc="10" dirty="0">
                <a:latin typeface="Calibri"/>
                <a:cs typeface="Calibri"/>
              </a:rPr>
              <a:t> </a:t>
            </a:r>
            <a:r>
              <a:rPr sz="2400" spc="-15" dirty="0">
                <a:latin typeface="Calibri"/>
                <a:cs typeface="Calibri"/>
              </a:rPr>
              <a:t>frame</a:t>
            </a:r>
            <a:r>
              <a:rPr sz="2400" spc="-10" dirty="0">
                <a:latin typeface="Calibri"/>
                <a:cs typeface="Calibri"/>
              </a:rPr>
              <a:t> </a:t>
            </a:r>
            <a:r>
              <a:rPr sz="2400" spc="-5" dirty="0">
                <a:latin typeface="Calibri"/>
                <a:cs typeface="Calibri"/>
              </a:rPr>
              <a:t>and</a:t>
            </a:r>
            <a:r>
              <a:rPr sz="2400" dirty="0">
                <a:latin typeface="Calibri"/>
                <a:cs typeface="Calibri"/>
              </a:rPr>
              <a:t> then</a:t>
            </a:r>
            <a:r>
              <a:rPr sz="2400" spc="5" dirty="0">
                <a:latin typeface="Calibri"/>
                <a:cs typeface="Calibri"/>
              </a:rPr>
              <a:t> </a:t>
            </a:r>
            <a:r>
              <a:rPr sz="2400" dirty="0">
                <a:latin typeface="Calibri"/>
                <a:cs typeface="Calibri"/>
              </a:rPr>
              <a:t>passes</a:t>
            </a:r>
            <a:r>
              <a:rPr sz="2400" spc="5" dirty="0">
                <a:latin typeface="Calibri"/>
                <a:cs typeface="Calibri"/>
              </a:rPr>
              <a:t> </a:t>
            </a:r>
            <a:r>
              <a:rPr sz="2400" dirty="0">
                <a:latin typeface="Calibri"/>
                <a:cs typeface="Calibri"/>
              </a:rPr>
              <a:t>the</a:t>
            </a:r>
            <a:r>
              <a:rPr sz="2400" spc="5" dirty="0">
                <a:latin typeface="Calibri"/>
                <a:cs typeface="Calibri"/>
              </a:rPr>
              <a:t> </a:t>
            </a:r>
            <a:r>
              <a:rPr sz="2400" spc="-25" dirty="0">
                <a:latin typeface="Calibri"/>
                <a:cs typeface="Calibri"/>
              </a:rPr>
              <a:t>token</a:t>
            </a:r>
            <a:r>
              <a:rPr sz="2400" spc="-20" dirty="0">
                <a:latin typeface="Calibri"/>
                <a:cs typeface="Calibri"/>
              </a:rPr>
              <a:t> </a:t>
            </a:r>
            <a:r>
              <a:rPr sz="2400" spc="-10" dirty="0">
                <a:latin typeface="Calibri"/>
                <a:cs typeface="Calibri"/>
              </a:rPr>
              <a:t>to</a:t>
            </a:r>
            <a:r>
              <a:rPr sz="2400" spc="-5" dirty="0">
                <a:latin typeface="Calibri"/>
                <a:cs typeface="Calibri"/>
              </a:rPr>
              <a:t> </a:t>
            </a:r>
            <a:r>
              <a:rPr sz="2400" dirty="0">
                <a:latin typeface="Calibri"/>
                <a:cs typeface="Calibri"/>
              </a:rPr>
              <a:t>the</a:t>
            </a:r>
            <a:r>
              <a:rPr sz="2400" spc="540" dirty="0">
                <a:latin typeface="Calibri"/>
                <a:cs typeface="Calibri"/>
              </a:rPr>
              <a:t> </a:t>
            </a:r>
            <a:r>
              <a:rPr sz="2400" spc="-15" dirty="0">
                <a:latin typeface="Calibri"/>
                <a:cs typeface="Calibri"/>
              </a:rPr>
              <a:t>next </a:t>
            </a:r>
            <a:r>
              <a:rPr sz="2400" spc="-10" dirty="0">
                <a:latin typeface="Calibri"/>
                <a:cs typeface="Calibri"/>
              </a:rPr>
              <a:t> </a:t>
            </a:r>
            <a:r>
              <a:rPr sz="2400" spc="-15" dirty="0">
                <a:latin typeface="Calibri"/>
                <a:cs typeface="Calibri"/>
              </a:rPr>
              <a:t>station;</a:t>
            </a:r>
            <a:r>
              <a:rPr sz="2400" spc="-10" dirty="0">
                <a:latin typeface="Calibri"/>
                <a:cs typeface="Calibri"/>
              </a:rPr>
              <a:t> </a:t>
            </a:r>
            <a:r>
              <a:rPr sz="2400" dirty="0">
                <a:latin typeface="Calibri"/>
                <a:cs typeface="Calibri"/>
              </a:rPr>
              <a:t>otherwise</a:t>
            </a:r>
            <a:r>
              <a:rPr sz="2400" spc="5" dirty="0">
                <a:latin typeface="Calibri"/>
                <a:cs typeface="Calibri"/>
              </a:rPr>
              <a:t> </a:t>
            </a:r>
            <a:r>
              <a:rPr sz="2400" dirty="0">
                <a:latin typeface="Calibri"/>
                <a:cs typeface="Calibri"/>
              </a:rPr>
              <a:t>it</a:t>
            </a:r>
            <a:r>
              <a:rPr sz="2400" spc="5" dirty="0">
                <a:latin typeface="Calibri"/>
                <a:cs typeface="Calibri"/>
              </a:rPr>
              <a:t> </a:t>
            </a:r>
            <a:r>
              <a:rPr sz="2400" spc="-5" dirty="0">
                <a:latin typeface="Calibri"/>
                <a:cs typeface="Calibri"/>
              </a:rPr>
              <a:t>simply</a:t>
            </a:r>
            <a:r>
              <a:rPr sz="2400" dirty="0">
                <a:latin typeface="Calibri"/>
                <a:cs typeface="Calibri"/>
              </a:rPr>
              <a:t> passes</a:t>
            </a:r>
            <a:r>
              <a:rPr sz="2400" spc="5" dirty="0">
                <a:latin typeface="Calibri"/>
                <a:cs typeface="Calibri"/>
              </a:rPr>
              <a:t> </a:t>
            </a:r>
            <a:r>
              <a:rPr sz="2400" spc="-5" dirty="0">
                <a:latin typeface="Calibri"/>
                <a:cs typeface="Calibri"/>
              </a:rPr>
              <a:t>the</a:t>
            </a:r>
            <a:r>
              <a:rPr sz="2400" dirty="0">
                <a:latin typeface="Calibri"/>
                <a:cs typeface="Calibri"/>
              </a:rPr>
              <a:t> </a:t>
            </a:r>
            <a:r>
              <a:rPr sz="2400" spc="-25" dirty="0">
                <a:latin typeface="Calibri"/>
                <a:cs typeface="Calibri"/>
              </a:rPr>
              <a:t>token</a:t>
            </a:r>
            <a:r>
              <a:rPr sz="2400" spc="-20" dirty="0">
                <a:latin typeface="Calibri"/>
                <a:cs typeface="Calibri"/>
              </a:rPr>
              <a:t> </a:t>
            </a:r>
            <a:r>
              <a:rPr sz="2400" spc="-10" dirty="0">
                <a:latin typeface="Calibri"/>
                <a:cs typeface="Calibri"/>
              </a:rPr>
              <a:t>to</a:t>
            </a:r>
            <a:r>
              <a:rPr sz="2400" spc="-5" dirty="0">
                <a:latin typeface="Calibri"/>
                <a:cs typeface="Calibri"/>
              </a:rPr>
              <a:t> </a:t>
            </a:r>
            <a:r>
              <a:rPr sz="2400" spc="5" dirty="0">
                <a:latin typeface="Calibri"/>
                <a:cs typeface="Calibri"/>
              </a:rPr>
              <a:t>the</a:t>
            </a:r>
            <a:r>
              <a:rPr sz="2400" spc="10" dirty="0">
                <a:latin typeface="Calibri"/>
                <a:cs typeface="Calibri"/>
              </a:rPr>
              <a:t> </a:t>
            </a:r>
            <a:r>
              <a:rPr sz="2400" spc="-15" dirty="0">
                <a:latin typeface="Calibri"/>
                <a:cs typeface="Calibri"/>
              </a:rPr>
              <a:t>next </a:t>
            </a:r>
            <a:r>
              <a:rPr sz="2400" spc="-10" dirty="0">
                <a:latin typeface="Calibri"/>
                <a:cs typeface="Calibri"/>
              </a:rPr>
              <a:t> station.</a:t>
            </a:r>
            <a:endParaRPr sz="2400">
              <a:latin typeface="Calibri"/>
              <a:cs typeface="Calibri"/>
            </a:endParaRPr>
          </a:p>
          <a:p>
            <a:pPr>
              <a:lnSpc>
                <a:spcPct val="100000"/>
              </a:lnSpc>
              <a:spcBef>
                <a:spcPts val="10"/>
              </a:spcBef>
              <a:buFont typeface="Arial MT"/>
              <a:buChar char="•"/>
            </a:pPr>
            <a:endParaRPr sz="3300">
              <a:latin typeface="Calibri"/>
              <a:cs typeface="Calibri"/>
            </a:endParaRPr>
          </a:p>
          <a:p>
            <a:pPr marL="356870" marR="5080" indent="-344805" algn="just">
              <a:lnSpc>
                <a:spcPct val="100000"/>
              </a:lnSpc>
              <a:spcBef>
                <a:spcPts val="5"/>
              </a:spcBef>
              <a:buFont typeface="Arial MT"/>
              <a:buChar char="•"/>
              <a:tabLst>
                <a:tab pos="357505" algn="l"/>
              </a:tabLst>
            </a:pPr>
            <a:r>
              <a:rPr sz="2400" spc="-10" dirty="0">
                <a:latin typeface="Calibri"/>
                <a:cs typeface="Calibri"/>
              </a:rPr>
              <a:t>For </a:t>
            </a:r>
            <a:r>
              <a:rPr sz="2400" spc="-25" dirty="0">
                <a:latin typeface="Calibri"/>
                <a:cs typeface="Calibri"/>
              </a:rPr>
              <a:t>token </a:t>
            </a:r>
            <a:r>
              <a:rPr sz="2400" dirty="0">
                <a:latin typeface="Calibri"/>
                <a:cs typeface="Calibri"/>
              </a:rPr>
              <a:t>passing </a:t>
            </a:r>
            <a:r>
              <a:rPr sz="2400" spc="-5" dirty="0">
                <a:latin typeface="Calibri"/>
                <a:cs typeface="Calibri"/>
              </a:rPr>
              <a:t>mechanism </a:t>
            </a:r>
            <a:r>
              <a:rPr sz="2400" spc="-10" dirty="0">
                <a:latin typeface="Calibri"/>
                <a:cs typeface="Calibri"/>
              </a:rPr>
              <a:t>to </a:t>
            </a:r>
            <a:r>
              <a:rPr sz="2400" spc="-15" dirty="0">
                <a:latin typeface="Calibri"/>
                <a:cs typeface="Calibri"/>
              </a:rPr>
              <a:t>operate, </a:t>
            </a:r>
            <a:r>
              <a:rPr sz="2400" spc="-5" dirty="0">
                <a:latin typeface="Calibri"/>
                <a:cs typeface="Calibri"/>
              </a:rPr>
              <a:t>the </a:t>
            </a:r>
            <a:r>
              <a:rPr sz="2400" spc="-20" dirty="0">
                <a:latin typeface="Calibri"/>
                <a:cs typeface="Calibri"/>
              </a:rPr>
              <a:t>stations </a:t>
            </a:r>
            <a:r>
              <a:rPr sz="2400" spc="-10" dirty="0">
                <a:latin typeface="Calibri"/>
                <a:cs typeface="Calibri"/>
              </a:rPr>
              <a:t>should </a:t>
            </a:r>
            <a:r>
              <a:rPr sz="2400" spc="-5" dirty="0">
                <a:latin typeface="Calibri"/>
                <a:cs typeface="Calibri"/>
              </a:rPr>
              <a:t> </a:t>
            </a:r>
            <a:r>
              <a:rPr sz="2400" spc="5" dirty="0">
                <a:latin typeface="Calibri"/>
                <a:cs typeface="Calibri"/>
              </a:rPr>
              <a:t>be</a:t>
            </a:r>
            <a:r>
              <a:rPr sz="2400" spc="10" dirty="0">
                <a:latin typeface="Calibri"/>
                <a:cs typeface="Calibri"/>
              </a:rPr>
              <a:t> </a:t>
            </a:r>
            <a:r>
              <a:rPr sz="2400" spc="-10" dirty="0">
                <a:latin typeface="Calibri"/>
                <a:cs typeface="Calibri"/>
              </a:rPr>
              <a:t>connected</a:t>
            </a:r>
            <a:r>
              <a:rPr sz="2400" spc="-5" dirty="0">
                <a:latin typeface="Calibri"/>
                <a:cs typeface="Calibri"/>
              </a:rPr>
              <a:t> </a:t>
            </a:r>
            <a:r>
              <a:rPr sz="2400" spc="-15" dirty="0">
                <a:latin typeface="Calibri"/>
                <a:cs typeface="Calibri"/>
              </a:rPr>
              <a:t>in</a:t>
            </a:r>
            <a:r>
              <a:rPr sz="2400" spc="-10"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single</a:t>
            </a:r>
            <a:r>
              <a:rPr sz="2400" spc="-5" dirty="0">
                <a:latin typeface="Calibri"/>
                <a:cs typeface="Calibri"/>
              </a:rPr>
              <a:t> ring</a:t>
            </a:r>
            <a:r>
              <a:rPr sz="2400" dirty="0">
                <a:latin typeface="Calibri"/>
                <a:cs typeface="Calibri"/>
              </a:rPr>
              <a:t> as</a:t>
            </a:r>
            <a:r>
              <a:rPr sz="2400" spc="5" dirty="0">
                <a:latin typeface="Calibri"/>
                <a:cs typeface="Calibri"/>
              </a:rPr>
              <a:t> </a:t>
            </a:r>
            <a:r>
              <a:rPr sz="2400" spc="-10" dirty="0">
                <a:latin typeface="Calibri"/>
                <a:cs typeface="Calibri"/>
              </a:rPr>
              <a:t>shown</a:t>
            </a:r>
            <a:r>
              <a:rPr sz="2400" spc="-5" dirty="0">
                <a:latin typeface="Calibri"/>
                <a:cs typeface="Calibri"/>
              </a:rPr>
              <a:t> </a:t>
            </a:r>
            <a:r>
              <a:rPr sz="2400" dirty="0">
                <a:latin typeface="Calibri"/>
                <a:cs typeface="Calibri"/>
              </a:rPr>
              <a:t>in</a:t>
            </a:r>
            <a:r>
              <a:rPr sz="2400" spc="5" dirty="0">
                <a:latin typeface="Calibri"/>
                <a:cs typeface="Calibri"/>
              </a:rPr>
              <a:t> </a:t>
            </a:r>
            <a:r>
              <a:rPr sz="2400" spc="-5" dirty="0">
                <a:latin typeface="Calibri"/>
                <a:cs typeface="Calibri"/>
              </a:rPr>
              <a:t>the</a:t>
            </a:r>
            <a:r>
              <a:rPr sz="2400" spc="530" dirty="0">
                <a:latin typeface="Calibri"/>
                <a:cs typeface="Calibri"/>
              </a:rPr>
              <a:t> </a:t>
            </a:r>
            <a:r>
              <a:rPr sz="2400" spc="-10" dirty="0">
                <a:latin typeface="Calibri"/>
                <a:cs typeface="Calibri"/>
              </a:rPr>
              <a:t>following </a:t>
            </a:r>
            <a:r>
              <a:rPr sz="2400" spc="-5" dirty="0">
                <a:latin typeface="Calibri"/>
                <a:cs typeface="Calibri"/>
              </a:rPr>
              <a:t> </a:t>
            </a:r>
            <a:r>
              <a:rPr sz="2400" spc="-10" dirty="0">
                <a:latin typeface="Calibri"/>
                <a:cs typeface="Calibri"/>
              </a:rPr>
              <a:t>diagram</a:t>
            </a:r>
            <a:endParaRPr sz="2400">
              <a:latin typeface="Calibri"/>
              <a:cs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6741" y="346913"/>
            <a:ext cx="2352040" cy="512445"/>
          </a:xfrm>
          <a:prstGeom prst="rect">
            <a:avLst/>
          </a:prstGeom>
        </p:spPr>
        <p:txBody>
          <a:bodyPr vert="horz" wrap="square" lIns="0" tIns="12065" rIns="0" bIns="0" rtlCol="0">
            <a:spAutoFit/>
          </a:bodyPr>
          <a:lstStyle/>
          <a:p>
            <a:pPr marL="12700">
              <a:lnSpc>
                <a:spcPct val="100000"/>
              </a:lnSpc>
              <a:spcBef>
                <a:spcPts val="95"/>
              </a:spcBef>
            </a:pPr>
            <a:r>
              <a:rPr spc="-80" dirty="0"/>
              <a:t>Token</a:t>
            </a:r>
            <a:r>
              <a:rPr spc="-40" dirty="0"/>
              <a:t> </a:t>
            </a:r>
            <a:r>
              <a:rPr spc="-15" dirty="0"/>
              <a:t>Passing</a:t>
            </a:r>
          </a:p>
        </p:txBody>
      </p:sp>
      <p:pic>
        <p:nvPicPr>
          <p:cNvPr id="3" name="object 3"/>
          <p:cNvPicPr/>
          <p:nvPr/>
        </p:nvPicPr>
        <p:blipFill>
          <a:blip r:embed="rId2" cstate="print"/>
          <a:stretch>
            <a:fillRect/>
          </a:stretch>
        </p:blipFill>
        <p:spPr>
          <a:xfrm>
            <a:off x="1834895" y="1755648"/>
            <a:ext cx="5068824" cy="3361944"/>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7790" y="260426"/>
            <a:ext cx="2355215" cy="512445"/>
          </a:xfrm>
          <a:prstGeom prst="rect">
            <a:avLst/>
          </a:prstGeom>
        </p:spPr>
        <p:txBody>
          <a:bodyPr vert="horz" wrap="square" lIns="0" tIns="12065" rIns="0" bIns="0" rtlCol="0">
            <a:spAutoFit/>
          </a:bodyPr>
          <a:lstStyle/>
          <a:p>
            <a:pPr marL="12700">
              <a:lnSpc>
                <a:spcPct val="100000"/>
              </a:lnSpc>
              <a:spcBef>
                <a:spcPts val="95"/>
              </a:spcBef>
            </a:pPr>
            <a:r>
              <a:rPr spc="-80" dirty="0"/>
              <a:t>Token</a:t>
            </a:r>
            <a:r>
              <a:rPr spc="-15" dirty="0"/>
              <a:t> Passing</a:t>
            </a:r>
          </a:p>
        </p:txBody>
      </p:sp>
      <p:sp>
        <p:nvSpPr>
          <p:cNvPr id="3" name="object 3"/>
          <p:cNvSpPr txBox="1"/>
          <p:nvPr/>
        </p:nvSpPr>
        <p:spPr>
          <a:xfrm>
            <a:off x="536244" y="815466"/>
            <a:ext cx="8079105" cy="5294630"/>
          </a:xfrm>
          <a:prstGeom prst="rect">
            <a:avLst/>
          </a:prstGeom>
        </p:spPr>
        <p:txBody>
          <a:bodyPr vert="horz" wrap="square" lIns="0" tIns="53975" rIns="0" bIns="0" rtlCol="0">
            <a:spAutoFit/>
          </a:bodyPr>
          <a:lstStyle/>
          <a:p>
            <a:pPr marL="356870" marR="6985" indent="-344805" algn="just">
              <a:lnSpc>
                <a:spcPts val="2590"/>
              </a:lnSpc>
              <a:spcBef>
                <a:spcPts val="425"/>
              </a:spcBef>
              <a:buFont typeface="Arial MT"/>
              <a:buChar char="•"/>
              <a:tabLst>
                <a:tab pos="357505" algn="l"/>
              </a:tabLst>
            </a:pPr>
            <a:r>
              <a:rPr sz="2400" spc="-5" dirty="0">
                <a:latin typeface="Calibri"/>
                <a:cs typeface="Calibri"/>
              </a:rPr>
              <a:t>In</a:t>
            </a:r>
            <a:r>
              <a:rPr sz="2400" dirty="0">
                <a:latin typeface="Calibri"/>
                <a:cs typeface="Calibri"/>
              </a:rPr>
              <a:t> </a:t>
            </a:r>
            <a:r>
              <a:rPr sz="2400" spc="5" dirty="0">
                <a:latin typeface="Calibri"/>
                <a:cs typeface="Calibri"/>
              </a:rPr>
              <a:t>the</a:t>
            </a:r>
            <a:r>
              <a:rPr sz="2400" spc="10" dirty="0">
                <a:latin typeface="Calibri"/>
                <a:cs typeface="Calibri"/>
              </a:rPr>
              <a:t> </a:t>
            </a:r>
            <a:r>
              <a:rPr sz="2400" spc="-10" dirty="0">
                <a:latin typeface="Calibri"/>
                <a:cs typeface="Calibri"/>
              </a:rPr>
              <a:t>above</a:t>
            </a:r>
            <a:r>
              <a:rPr sz="2400" spc="-5" dirty="0">
                <a:latin typeface="Calibri"/>
                <a:cs typeface="Calibri"/>
              </a:rPr>
              <a:t> </a:t>
            </a:r>
            <a:r>
              <a:rPr sz="2400" spc="-10" dirty="0">
                <a:latin typeface="Calibri"/>
                <a:cs typeface="Calibri"/>
              </a:rPr>
              <a:t>configuration,</a:t>
            </a:r>
            <a:r>
              <a:rPr sz="2400" spc="-5" dirty="0">
                <a:latin typeface="Calibri"/>
                <a:cs typeface="Calibri"/>
              </a:rPr>
              <a:t> passing</a:t>
            </a:r>
            <a:r>
              <a:rPr sz="2400" dirty="0">
                <a:latin typeface="Calibri"/>
                <a:cs typeface="Calibri"/>
              </a:rPr>
              <a:t> </a:t>
            </a:r>
            <a:r>
              <a:rPr sz="2400" spc="5" dirty="0">
                <a:latin typeface="Calibri"/>
                <a:cs typeface="Calibri"/>
              </a:rPr>
              <a:t>the</a:t>
            </a:r>
            <a:r>
              <a:rPr sz="2400" spc="10" dirty="0">
                <a:latin typeface="Calibri"/>
                <a:cs typeface="Calibri"/>
              </a:rPr>
              <a:t> </a:t>
            </a:r>
            <a:r>
              <a:rPr sz="2400" spc="-20" dirty="0">
                <a:latin typeface="Calibri"/>
                <a:cs typeface="Calibri"/>
              </a:rPr>
              <a:t>token</a:t>
            </a:r>
            <a:r>
              <a:rPr sz="2400" spc="-15" dirty="0">
                <a:latin typeface="Calibri"/>
                <a:cs typeface="Calibri"/>
              </a:rPr>
              <a:t> </a:t>
            </a:r>
            <a:r>
              <a:rPr sz="2400" spc="-5" dirty="0">
                <a:latin typeface="Calibri"/>
                <a:cs typeface="Calibri"/>
              </a:rPr>
              <a:t>comprise</a:t>
            </a:r>
            <a:r>
              <a:rPr sz="2400" dirty="0">
                <a:latin typeface="Calibri"/>
                <a:cs typeface="Calibri"/>
              </a:rPr>
              <a:t> </a:t>
            </a:r>
            <a:r>
              <a:rPr sz="2400" spc="-20" dirty="0">
                <a:latin typeface="Calibri"/>
                <a:cs typeface="Calibri"/>
              </a:rPr>
              <a:t>of </a:t>
            </a:r>
            <a:r>
              <a:rPr sz="2400" spc="-15" dirty="0">
                <a:latin typeface="Calibri"/>
                <a:cs typeface="Calibri"/>
              </a:rPr>
              <a:t> </a:t>
            </a:r>
            <a:r>
              <a:rPr sz="2400" spc="-5" dirty="0">
                <a:latin typeface="Calibri"/>
                <a:cs typeface="Calibri"/>
              </a:rPr>
              <a:t>receiving</a:t>
            </a:r>
            <a:r>
              <a:rPr sz="2400" dirty="0">
                <a:latin typeface="Calibri"/>
                <a:cs typeface="Calibri"/>
              </a:rPr>
              <a:t> </a:t>
            </a:r>
            <a:r>
              <a:rPr sz="2400" spc="5" dirty="0">
                <a:latin typeface="Calibri"/>
                <a:cs typeface="Calibri"/>
              </a:rPr>
              <a:t>the</a:t>
            </a:r>
            <a:r>
              <a:rPr sz="2400" spc="10" dirty="0">
                <a:latin typeface="Calibri"/>
                <a:cs typeface="Calibri"/>
              </a:rPr>
              <a:t> </a:t>
            </a:r>
            <a:r>
              <a:rPr sz="2400" spc="-25" dirty="0">
                <a:latin typeface="Calibri"/>
                <a:cs typeface="Calibri"/>
              </a:rPr>
              <a:t>token</a:t>
            </a:r>
            <a:r>
              <a:rPr sz="2400" spc="-20" dirty="0">
                <a:latin typeface="Calibri"/>
                <a:cs typeface="Calibri"/>
              </a:rPr>
              <a:t> </a:t>
            </a:r>
            <a:r>
              <a:rPr sz="2400" spc="-10" dirty="0">
                <a:latin typeface="Calibri"/>
                <a:cs typeface="Calibri"/>
              </a:rPr>
              <a:t>from</a:t>
            </a:r>
            <a:r>
              <a:rPr sz="2400" spc="-5" dirty="0">
                <a:latin typeface="Calibri"/>
                <a:cs typeface="Calibri"/>
              </a:rPr>
              <a:t> </a:t>
            </a:r>
            <a:r>
              <a:rPr sz="2400" spc="5" dirty="0">
                <a:latin typeface="Calibri"/>
                <a:cs typeface="Calibri"/>
              </a:rPr>
              <a:t>the</a:t>
            </a:r>
            <a:r>
              <a:rPr sz="2400" spc="10" dirty="0">
                <a:latin typeface="Calibri"/>
                <a:cs typeface="Calibri"/>
              </a:rPr>
              <a:t> </a:t>
            </a:r>
            <a:r>
              <a:rPr sz="2400" spc="-5" dirty="0">
                <a:latin typeface="Calibri"/>
                <a:cs typeface="Calibri"/>
              </a:rPr>
              <a:t>preceding</a:t>
            </a:r>
            <a:r>
              <a:rPr sz="2400" dirty="0">
                <a:latin typeface="Calibri"/>
                <a:cs typeface="Calibri"/>
              </a:rPr>
              <a:t> </a:t>
            </a:r>
            <a:r>
              <a:rPr sz="2400" spc="-20" dirty="0">
                <a:latin typeface="Calibri"/>
                <a:cs typeface="Calibri"/>
              </a:rPr>
              <a:t>station</a:t>
            </a:r>
            <a:r>
              <a:rPr sz="2400" spc="-15" dirty="0">
                <a:latin typeface="Calibri"/>
                <a:cs typeface="Calibri"/>
              </a:rPr>
              <a:t> </a:t>
            </a:r>
            <a:r>
              <a:rPr sz="2400" spc="-5" dirty="0">
                <a:latin typeface="Calibri"/>
                <a:cs typeface="Calibri"/>
              </a:rPr>
              <a:t>and </a:t>
            </a:r>
            <a:r>
              <a:rPr sz="2400" dirty="0">
                <a:latin typeface="Calibri"/>
                <a:cs typeface="Calibri"/>
              </a:rPr>
              <a:t> </a:t>
            </a:r>
            <a:r>
              <a:rPr sz="2400" spc="-10" dirty="0">
                <a:latin typeface="Calibri"/>
                <a:cs typeface="Calibri"/>
              </a:rPr>
              <a:t>transmitting</a:t>
            </a:r>
            <a:r>
              <a:rPr sz="2400" spc="-80" dirty="0">
                <a:latin typeface="Calibri"/>
                <a:cs typeface="Calibri"/>
              </a:rPr>
              <a:t> </a:t>
            </a:r>
            <a:r>
              <a:rPr sz="2400" spc="-10" dirty="0">
                <a:latin typeface="Calibri"/>
                <a:cs typeface="Calibri"/>
              </a:rPr>
              <a:t>to </a:t>
            </a:r>
            <a:r>
              <a:rPr sz="2400" spc="5" dirty="0">
                <a:latin typeface="Calibri"/>
                <a:cs typeface="Calibri"/>
              </a:rPr>
              <a:t>the</a:t>
            </a:r>
            <a:r>
              <a:rPr sz="2400" spc="-35" dirty="0">
                <a:latin typeface="Calibri"/>
                <a:cs typeface="Calibri"/>
              </a:rPr>
              <a:t> </a:t>
            </a:r>
            <a:r>
              <a:rPr sz="2400" spc="-5" dirty="0">
                <a:latin typeface="Calibri"/>
                <a:cs typeface="Calibri"/>
              </a:rPr>
              <a:t>successor</a:t>
            </a:r>
            <a:r>
              <a:rPr sz="2400" spc="-10" dirty="0">
                <a:latin typeface="Calibri"/>
                <a:cs typeface="Calibri"/>
              </a:rPr>
              <a:t> station.</a:t>
            </a:r>
            <a:endParaRPr sz="2400">
              <a:latin typeface="Calibri"/>
              <a:cs typeface="Calibri"/>
            </a:endParaRPr>
          </a:p>
          <a:p>
            <a:pPr marL="356870" marR="6350" indent="-344805" algn="just">
              <a:lnSpc>
                <a:spcPct val="90100"/>
              </a:lnSpc>
              <a:spcBef>
                <a:spcPts val="545"/>
              </a:spcBef>
              <a:buFont typeface="Arial MT"/>
              <a:buChar char="•"/>
              <a:tabLst>
                <a:tab pos="357505" algn="l"/>
              </a:tabLst>
            </a:pPr>
            <a:r>
              <a:rPr sz="2400" dirty="0">
                <a:latin typeface="Calibri"/>
                <a:cs typeface="Calibri"/>
              </a:rPr>
              <a:t>The </a:t>
            </a:r>
            <a:r>
              <a:rPr sz="2400" spc="-15" dirty="0">
                <a:latin typeface="Calibri"/>
                <a:cs typeface="Calibri"/>
              </a:rPr>
              <a:t>data </a:t>
            </a:r>
            <a:r>
              <a:rPr sz="2400" spc="-5" dirty="0">
                <a:latin typeface="Calibri"/>
                <a:cs typeface="Calibri"/>
              </a:rPr>
              <a:t>flow </a:t>
            </a:r>
            <a:r>
              <a:rPr sz="2400" dirty="0">
                <a:latin typeface="Calibri"/>
                <a:cs typeface="Calibri"/>
              </a:rPr>
              <a:t>is </a:t>
            </a:r>
            <a:r>
              <a:rPr sz="2400" spc="-10" dirty="0">
                <a:latin typeface="Calibri"/>
                <a:cs typeface="Calibri"/>
              </a:rPr>
              <a:t>unidirectional </a:t>
            </a:r>
            <a:r>
              <a:rPr sz="2400" spc="-15" dirty="0">
                <a:latin typeface="Calibri"/>
                <a:cs typeface="Calibri"/>
              </a:rPr>
              <a:t>in </a:t>
            </a:r>
            <a:r>
              <a:rPr sz="2400" spc="-5" dirty="0">
                <a:latin typeface="Calibri"/>
                <a:cs typeface="Calibri"/>
              </a:rPr>
              <a:t>the </a:t>
            </a:r>
            <a:r>
              <a:rPr sz="2400" spc="-10" dirty="0">
                <a:latin typeface="Calibri"/>
                <a:cs typeface="Calibri"/>
              </a:rPr>
              <a:t>direction </a:t>
            </a:r>
            <a:r>
              <a:rPr sz="2400" dirty="0">
                <a:latin typeface="Calibri"/>
                <a:cs typeface="Calibri"/>
              </a:rPr>
              <a:t>of </a:t>
            </a:r>
            <a:r>
              <a:rPr sz="2400" spc="-5" dirty="0">
                <a:latin typeface="Calibri"/>
                <a:cs typeface="Calibri"/>
              </a:rPr>
              <a:t>the </a:t>
            </a:r>
            <a:r>
              <a:rPr sz="2400" spc="-25" dirty="0">
                <a:latin typeface="Calibri"/>
                <a:cs typeface="Calibri"/>
              </a:rPr>
              <a:t>token </a:t>
            </a:r>
            <a:r>
              <a:rPr sz="2400" spc="-20" dirty="0">
                <a:latin typeface="Calibri"/>
                <a:cs typeface="Calibri"/>
              </a:rPr>
              <a:t> </a:t>
            </a:r>
            <a:r>
              <a:rPr sz="2400" dirty="0">
                <a:latin typeface="Calibri"/>
                <a:cs typeface="Calibri"/>
              </a:rPr>
              <a:t>passing.</a:t>
            </a:r>
            <a:r>
              <a:rPr sz="2400" spc="5" dirty="0">
                <a:latin typeface="Calibri"/>
                <a:cs typeface="Calibri"/>
              </a:rPr>
              <a:t> </a:t>
            </a:r>
            <a:r>
              <a:rPr sz="2400" spc="-5" dirty="0">
                <a:latin typeface="Calibri"/>
                <a:cs typeface="Calibri"/>
              </a:rPr>
              <a:t>The</a:t>
            </a:r>
            <a:r>
              <a:rPr sz="2400" dirty="0">
                <a:latin typeface="Calibri"/>
                <a:cs typeface="Calibri"/>
              </a:rPr>
              <a:t> </a:t>
            </a:r>
            <a:r>
              <a:rPr sz="2400" spc="-25" dirty="0">
                <a:latin typeface="Calibri"/>
                <a:cs typeface="Calibri"/>
              </a:rPr>
              <a:t>token</a:t>
            </a:r>
            <a:r>
              <a:rPr sz="2400" spc="-20" dirty="0">
                <a:latin typeface="Calibri"/>
                <a:cs typeface="Calibri"/>
              </a:rPr>
              <a:t> </a:t>
            </a:r>
            <a:r>
              <a:rPr sz="2400" spc="-25" dirty="0">
                <a:latin typeface="Calibri"/>
                <a:cs typeface="Calibri"/>
              </a:rPr>
              <a:t>may</a:t>
            </a:r>
            <a:r>
              <a:rPr sz="2400" spc="-20" dirty="0">
                <a:latin typeface="Calibri"/>
                <a:cs typeface="Calibri"/>
              </a:rPr>
              <a:t> </a:t>
            </a:r>
            <a:r>
              <a:rPr sz="2400" spc="5" dirty="0">
                <a:latin typeface="Calibri"/>
                <a:cs typeface="Calibri"/>
              </a:rPr>
              <a:t>be</a:t>
            </a:r>
            <a:r>
              <a:rPr sz="2400" spc="10" dirty="0">
                <a:latin typeface="Calibri"/>
                <a:cs typeface="Calibri"/>
              </a:rPr>
              <a:t> </a:t>
            </a:r>
            <a:r>
              <a:rPr sz="2400" spc="-20" dirty="0">
                <a:latin typeface="Calibri"/>
                <a:cs typeface="Calibri"/>
              </a:rPr>
              <a:t>generated</a:t>
            </a:r>
            <a:r>
              <a:rPr sz="2400" spc="-15" dirty="0">
                <a:latin typeface="Calibri"/>
                <a:cs typeface="Calibri"/>
              </a:rPr>
              <a:t> </a:t>
            </a:r>
            <a:r>
              <a:rPr sz="2400" spc="5" dirty="0">
                <a:latin typeface="Calibri"/>
                <a:cs typeface="Calibri"/>
              </a:rPr>
              <a:t>by</a:t>
            </a:r>
            <a:r>
              <a:rPr sz="2400" spc="10" dirty="0">
                <a:latin typeface="Calibri"/>
                <a:cs typeface="Calibri"/>
              </a:rPr>
              <a:t> </a:t>
            </a:r>
            <a:r>
              <a:rPr sz="2400" spc="5" dirty="0">
                <a:latin typeface="Calibri"/>
                <a:cs typeface="Calibri"/>
              </a:rPr>
              <a:t>the</a:t>
            </a:r>
            <a:r>
              <a:rPr sz="2400" spc="10" dirty="0">
                <a:latin typeface="Calibri"/>
                <a:cs typeface="Calibri"/>
              </a:rPr>
              <a:t> </a:t>
            </a:r>
            <a:r>
              <a:rPr sz="2400" spc="-20" dirty="0">
                <a:latin typeface="Calibri"/>
                <a:cs typeface="Calibri"/>
              </a:rPr>
              <a:t>station</a:t>
            </a:r>
            <a:r>
              <a:rPr sz="2400" spc="500" dirty="0">
                <a:latin typeface="Calibri"/>
                <a:cs typeface="Calibri"/>
              </a:rPr>
              <a:t> </a:t>
            </a:r>
            <a:r>
              <a:rPr sz="2400" spc="-15" dirty="0">
                <a:latin typeface="Calibri"/>
                <a:cs typeface="Calibri"/>
              </a:rPr>
              <a:t>that </a:t>
            </a:r>
            <a:r>
              <a:rPr sz="2400" spc="-10" dirty="0">
                <a:latin typeface="Calibri"/>
                <a:cs typeface="Calibri"/>
              </a:rPr>
              <a:t> wants to </a:t>
            </a:r>
            <a:r>
              <a:rPr sz="2400" spc="-5" dirty="0">
                <a:latin typeface="Calibri"/>
                <a:cs typeface="Calibri"/>
              </a:rPr>
              <a:t>send the </a:t>
            </a:r>
            <a:r>
              <a:rPr sz="2400" spc="-15" dirty="0">
                <a:latin typeface="Calibri"/>
                <a:cs typeface="Calibri"/>
              </a:rPr>
              <a:t>frame </a:t>
            </a:r>
            <a:r>
              <a:rPr sz="2400" spc="-10" dirty="0">
                <a:latin typeface="Calibri"/>
                <a:cs typeface="Calibri"/>
              </a:rPr>
              <a:t>or </a:t>
            </a:r>
            <a:r>
              <a:rPr sz="2400" spc="-5" dirty="0">
                <a:latin typeface="Calibri"/>
                <a:cs typeface="Calibri"/>
              </a:rPr>
              <a:t>the </a:t>
            </a:r>
            <a:r>
              <a:rPr sz="2400" spc="-15" dirty="0">
                <a:latin typeface="Calibri"/>
                <a:cs typeface="Calibri"/>
              </a:rPr>
              <a:t>station </a:t>
            </a:r>
            <a:r>
              <a:rPr sz="2400" spc="-10" dirty="0">
                <a:latin typeface="Calibri"/>
                <a:cs typeface="Calibri"/>
              </a:rPr>
              <a:t>that </a:t>
            </a:r>
            <a:r>
              <a:rPr sz="2400" spc="-15" dirty="0">
                <a:latin typeface="Calibri"/>
                <a:cs typeface="Calibri"/>
              </a:rPr>
              <a:t>wants </a:t>
            </a:r>
            <a:r>
              <a:rPr sz="2400" spc="-20" dirty="0">
                <a:latin typeface="Calibri"/>
                <a:cs typeface="Calibri"/>
              </a:rPr>
              <a:t>to </a:t>
            </a:r>
            <a:r>
              <a:rPr sz="2400" spc="-10" dirty="0">
                <a:latin typeface="Calibri"/>
                <a:cs typeface="Calibri"/>
              </a:rPr>
              <a:t>receive </a:t>
            </a:r>
            <a:r>
              <a:rPr sz="2400" spc="-5" dirty="0">
                <a:latin typeface="Calibri"/>
                <a:cs typeface="Calibri"/>
              </a:rPr>
              <a:t> </a:t>
            </a:r>
            <a:r>
              <a:rPr sz="2400" spc="5" dirty="0">
                <a:latin typeface="Calibri"/>
                <a:cs typeface="Calibri"/>
              </a:rPr>
              <a:t>the</a:t>
            </a:r>
            <a:r>
              <a:rPr sz="2400" spc="-40" dirty="0">
                <a:latin typeface="Calibri"/>
                <a:cs typeface="Calibri"/>
              </a:rPr>
              <a:t> </a:t>
            </a:r>
            <a:r>
              <a:rPr sz="2400" spc="-5" dirty="0">
                <a:latin typeface="Calibri"/>
                <a:cs typeface="Calibri"/>
              </a:rPr>
              <a:t>frame.</a:t>
            </a:r>
            <a:endParaRPr sz="2400">
              <a:latin typeface="Calibri"/>
              <a:cs typeface="Calibri"/>
            </a:endParaRPr>
          </a:p>
          <a:p>
            <a:pPr marL="356870" indent="-344805" algn="just">
              <a:lnSpc>
                <a:spcPts val="2735"/>
              </a:lnSpc>
              <a:spcBef>
                <a:spcPts val="285"/>
              </a:spcBef>
              <a:buFont typeface="Arial MT"/>
              <a:buChar char="•"/>
              <a:tabLst>
                <a:tab pos="357505" algn="l"/>
              </a:tabLst>
            </a:pPr>
            <a:r>
              <a:rPr sz="2400" spc="-5" dirty="0">
                <a:latin typeface="Calibri"/>
                <a:cs typeface="Calibri"/>
              </a:rPr>
              <a:t>In</a:t>
            </a:r>
            <a:r>
              <a:rPr sz="2400" spc="645" dirty="0">
                <a:latin typeface="Calibri"/>
                <a:cs typeface="Calibri"/>
              </a:rPr>
              <a:t> </a:t>
            </a:r>
            <a:r>
              <a:rPr sz="2400" spc="-10" dirty="0">
                <a:latin typeface="Calibri"/>
                <a:cs typeface="Calibri"/>
              </a:rPr>
              <a:t>order</a:t>
            </a:r>
            <a:r>
              <a:rPr sz="2400" spc="615" dirty="0">
                <a:latin typeface="Calibri"/>
                <a:cs typeface="Calibri"/>
              </a:rPr>
              <a:t> </a:t>
            </a:r>
            <a:r>
              <a:rPr sz="2400" spc="-10" dirty="0">
                <a:latin typeface="Calibri"/>
                <a:cs typeface="Calibri"/>
              </a:rPr>
              <a:t>that</a:t>
            </a:r>
            <a:r>
              <a:rPr sz="2400" spc="620" dirty="0">
                <a:latin typeface="Calibri"/>
                <a:cs typeface="Calibri"/>
              </a:rPr>
              <a:t> </a:t>
            </a:r>
            <a:r>
              <a:rPr sz="2400" spc="-20" dirty="0">
                <a:latin typeface="Calibri"/>
                <a:cs typeface="Calibri"/>
              </a:rPr>
              <a:t>tokens</a:t>
            </a:r>
            <a:r>
              <a:rPr sz="2400" spc="635" dirty="0">
                <a:latin typeface="Calibri"/>
                <a:cs typeface="Calibri"/>
              </a:rPr>
              <a:t> </a:t>
            </a:r>
            <a:r>
              <a:rPr sz="2400" spc="-25" dirty="0">
                <a:latin typeface="Calibri"/>
                <a:cs typeface="Calibri"/>
              </a:rPr>
              <a:t>are</a:t>
            </a:r>
            <a:r>
              <a:rPr sz="2400" spc="640" dirty="0">
                <a:latin typeface="Calibri"/>
                <a:cs typeface="Calibri"/>
              </a:rPr>
              <a:t> </a:t>
            </a:r>
            <a:r>
              <a:rPr sz="2400" spc="-5" dirty="0">
                <a:latin typeface="Calibri"/>
                <a:cs typeface="Calibri"/>
              </a:rPr>
              <a:t>not</a:t>
            </a:r>
            <a:r>
              <a:rPr sz="2400" spc="650" dirty="0">
                <a:latin typeface="Calibri"/>
                <a:cs typeface="Calibri"/>
              </a:rPr>
              <a:t> </a:t>
            </a:r>
            <a:r>
              <a:rPr sz="2400" spc="-15" dirty="0">
                <a:latin typeface="Calibri"/>
                <a:cs typeface="Calibri"/>
              </a:rPr>
              <a:t>circulated</a:t>
            </a:r>
            <a:r>
              <a:rPr sz="2400" spc="650" dirty="0">
                <a:latin typeface="Calibri"/>
                <a:cs typeface="Calibri"/>
              </a:rPr>
              <a:t> </a:t>
            </a:r>
            <a:r>
              <a:rPr sz="2400" spc="-25" dirty="0">
                <a:latin typeface="Calibri"/>
                <a:cs typeface="Calibri"/>
              </a:rPr>
              <a:t>infinitely,</a:t>
            </a:r>
            <a:r>
              <a:rPr sz="2400" spc="640" dirty="0">
                <a:latin typeface="Calibri"/>
                <a:cs typeface="Calibri"/>
              </a:rPr>
              <a:t> </a:t>
            </a:r>
            <a:r>
              <a:rPr sz="2400" spc="-5" dirty="0">
                <a:latin typeface="Calibri"/>
                <a:cs typeface="Calibri"/>
              </a:rPr>
              <a:t>they</a:t>
            </a:r>
            <a:r>
              <a:rPr sz="2400" spc="630" dirty="0">
                <a:latin typeface="Calibri"/>
                <a:cs typeface="Calibri"/>
              </a:rPr>
              <a:t> </a:t>
            </a:r>
            <a:r>
              <a:rPr sz="2400" spc="-10" dirty="0">
                <a:latin typeface="Calibri"/>
                <a:cs typeface="Calibri"/>
              </a:rPr>
              <a:t>are</a:t>
            </a:r>
            <a:endParaRPr sz="2400">
              <a:latin typeface="Calibri"/>
              <a:cs typeface="Calibri"/>
            </a:endParaRPr>
          </a:p>
          <a:p>
            <a:pPr marL="356870" algn="just">
              <a:lnSpc>
                <a:spcPts val="2735"/>
              </a:lnSpc>
            </a:pPr>
            <a:r>
              <a:rPr sz="2400" spc="-10" dirty="0">
                <a:latin typeface="Calibri"/>
                <a:cs typeface="Calibri"/>
              </a:rPr>
              <a:t>removed</a:t>
            </a:r>
            <a:r>
              <a:rPr sz="2400" spc="-30" dirty="0">
                <a:latin typeface="Calibri"/>
                <a:cs typeface="Calibri"/>
              </a:rPr>
              <a:t> </a:t>
            </a:r>
            <a:r>
              <a:rPr sz="2400" spc="-10" dirty="0">
                <a:latin typeface="Calibri"/>
                <a:cs typeface="Calibri"/>
              </a:rPr>
              <a:t>from</a:t>
            </a:r>
            <a:r>
              <a:rPr sz="2400" spc="-40" dirty="0">
                <a:latin typeface="Calibri"/>
                <a:cs typeface="Calibri"/>
              </a:rPr>
              <a:t> </a:t>
            </a:r>
            <a:r>
              <a:rPr sz="2400" spc="5" dirty="0">
                <a:latin typeface="Calibri"/>
                <a:cs typeface="Calibri"/>
              </a:rPr>
              <a:t>the</a:t>
            </a:r>
            <a:r>
              <a:rPr sz="2400" spc="-10" dirty="0">
                <a:latin typeface="Calibri"/>
                <a:cs typeface="Calibri"/>
              </a:rPr>
              <a:t> network</a:t>
            </a:r>
            <a:r>
              <a:rPr sz="2400" spc="-20" dirty="0">
                <a:latin typeface="Calibri"/>
                <a:cs typeface="Calibri"/>
              </a:rPr>
              <a:t> </a:t>
            </a:r>
            <a:r>
              <a:rPr sz="2400" dirty="0">
                <a:latin typeface="Calibri"/>
                <a:cs typeface="Calibri"/>
              </a:rPr>
              <a:t>once</a:t>
            </a:r>
            <a:r>
              <a:rPr sz="2400" spc="-10" dirty="0">
                <a:latin typeface="Calibri"/>
                <a:cs typeface="Calibri"/>
              </a:rPr>
              <a:t> </a:t>
            </a:r>
            <a:r>
              <a:rPr sz="2400" dirty="0">
                <a:latin typeface="Calibri"/>
                <a:cs typeface="Calibri"/>
              </a:rPr>
              <a:t>their</a:t>
            </a:r>
            <a:r>
              <a:rPr sz="2400" spc="-30" dirty="0">
                <a:latin typeface="Calibri"/>
                <a:cs typeface="Calibri"/>
              </a:rPr>
              <a:t> </a:t>
            </a:r>
            <a:r>
              <a:rPr sz="2400" spc="5" dirty="0">
                <a:latin typeface="Calibri"/>
                <a:cs typeface="Calibri"/>
              </a:rPr>
              <a:t>purpose</a:t>
            </a:r>
            <a:r>
              <a:rPr sz="2400" spc="-40" dirty="0">
                <a:latin typeface="Calibri"/>
                <a:cs typeface="Calibri"/>
              </a:rPr>
              <a:t> </a:t>
            </a:r>
            <a:r>
              <a:rPr sz="2400" dirty="0">
                <a:latin typeface="Calibri"/>
                <a:cs typeface="Calibri"/>
              </a:rPr>
              <a:t>is</a:t>
            </a:r>
            <a:r>
              <a:rPr sz="2400" spc="-25" dirty="0">
                <a:latin typeface="Calibri"/>
                <a:cs typeface="Calibri"/>
              </a:rPr>
              <a:t> </a:t>
            </a:r>
            <a:r>
              <a:rPr sz="2400" spc="-5" dirty="0">
                <a:latin typeface="Calibri"/>
                <a:cs typeface="Calibri"/>
              </a:rPr>
              <a:t>completed.</a:t>
            </a:r>
            <a:endParaRPr sz="2400">
              <a:latin typeface="Calibri"/>
              <a:cs typeface="Calibri"/>
            </a:endParaRPr>
          </a:p>
          <a:p>
            <a:pPr marL="12700" algn="just">
              <a:lnSpc>
                <a:spcPct val="100000"/>
              </a:lnSpc>
              <a:spcBef>
                <a:spcPts val="290"/>
              </a:spcBef>
            </a:pPr>
            <a:r>
              <a:rPr sz="2400" b="1" spc="-10" dirty="0">
                <a:solidFill>
                  <a:srgbClr val="FF0000"/>
                </a:solidFill>
                <a:latin typeface="Calibri"/>
                <a:cs typeface="Calibri"/>
              </a:rPr>
              <a:t>Performance</a:t>
            </a:r>
            <a:r>
              <a:rPr sz="2400" b="1" spc="-30" dirty="0">
                <a:solidFill>
                  <a:srgbClr val="FF0000"/>
                </a:solidFill>
                <a:latin typeface="Calibri"/>
                <a:cs typeface="Calibri"/>
              </a:rPr>
              <a:t> </a:t>
            </a:r>
            <a:r>
              <a:rPr sz="2400" b="1" spc="-5" dirty="0">
                <a:solidFill>
                  <a:srgbClr val="FF0000"/>
                </a:solidFill>
                <a:latin typeface="Calibri"/>
                <a:cs typeface="Calibri"/>
              </a:rPr>
              <a:t>Analysis</a:t>
            </a:r>
            <a:endParaRPr sz="2400">
              <a:latin typeface="Calibri"/>
              <a:cs typeface="Calibri"/>
            </a:endParaRPr>
          </a:p>
          <a:p>
            <a:pPr marL="356870" marR="5080" indent="-344805" algn="just">
              <a:lnSpc>
                <a:spcPct val="90000"/>
              </a:lnSpc>
              <a:spcBef>
                <a:spcPts val="580"/>
              </a:spcBef>
              <a:buFont typeface="Arial MT"/>
              <a:buChar char="•"/>
              <a:tabLst>
                <a:tab pos="357505" algn="l"/>
              </a:tabLst>
            </a:pPr>
            <a:r>
              <a:rPr sz="2400" dirty="0">
                <a:latin typeface="Calibri"/>
                <a:cs typeface="Calibri"/>
              </a:rPr>
              <a:t>The</a:t>
            </a:r>
            <a:r>
              <a:rPr sz="2400" spc="235" dirty="0">
                <a:latin typeface="Calibri"/>
                <a:cs typeface="Calibri"/>
              </a:rPr>
              <a:t> </a:t>
            </a:r>
            <a:r>
              <a:rPr sz="2400" spc="-10" dirty="0">
                <a:latin typeface="Calibri"/>
                <a:cs typeface="Calibri"/>
              </a:rPr>
              <a:t>performance</a:t>
            </a:r>
            <a:r>
              <a:rPr sz="2400" spc="250" dirty="0">
                <a:latin typeface="Calibri"/>
                <a:cs typeface="Calibri"/>
              </a:rPr>
              <a:t> </a:t>
            </a:r>
            <a:r>
              <a:rPr sz="2400" dirty="0">
                <a:latin typeface="Calibri"/>
                <a:cs typeface="Calibri"/>
              </a:rPr>
              <a:t>is</a:t>
            </a:r>
            <a:r>
              <a:rPr sz="2400" spc="220" dirty="0">
                <a:latin typeface="Calibri"/>
                <a:cs typeface="Calibri"/>
              </a:rPr>
              <a:t> </a:t>
            </a:r>
            <a:r>
              <a:rPr sz="2400" spc="-10" dirty="0">
                <a:latin typeface="Calibri"/>
                <a:cs typeface="Calibri"/>
              </a:rPr>
              <a:t>similar</a:t>
            </a:r>
            <a:r>
              <a:rPr sz="2400" spc="235" dirty="0">
                <a:latin typeface="Calibri"/>
                <a:cs typeface="Calibri"/>
              </a:rPr>
              <a:t> </a:t>
            </a:r>
            <a:r>
              <a:rPr sz="2400" spc="-10" dirty="0">
                <a:latin typeface="Calibri"/>
                <a:cs typeface="Calibri"/>
              </a:rPr>
              <a:t>to</a:t>
            </a:r>
            <a:r>
              <a:rPr sz="2400" spc="210" dirty="0">
                <a:latin typeface="Calibri"/>
                <a:cs typeface="Calibri"/>
              </a:rPr>
              <a:t> </a:t>
            </a:r>
            <a:r>
              <a:rPr sz="2400" spc="-10" dirty="0">
                <a:latin typeface="Calibri"/>
                <a:cs typeface="Calibri"/>
              </a:rPr>
              <a:t>conventional</a:t>
            </a:r>
            <a:r>
              <a:rPr sz="2400" spc="200" dirty="0">
                <a:latin typeface="Calibri"/>
                <a:cs typeface="Calibri"/>
              </a:rPr>
              <a:t> </a:t>
            </a:r>
            <a:r>
              <a:rPr sz="2400" spc="-10" dirty="0">
                <a:latin typeface="Calibri"/>
                <a:cs typeface="Calibri"/>
              </a:rPr>
              <a:t>bit</a:t>
            </a:r>
            <a:r>
              <a:rPr sz="2400" spc="245" dirty="0">
                <a:latin typeface="Calibri"/>
                <a:cs typeface="Calibri"/>
              </a:rPr>
              <a:t> </a:t>
            </a:r>
            <a:r>
              <a:rPr sz="2400" spc="-10" dirty="0">
                <a:latin typeface="Calibri"/>
                <a:cs typeface="Calibri"/>
              </a:rPr>
              <a:t>map</a:t>
            </a:r>
            <a:r>
              <a:rPr sz="2400" spc="240" dirty="0">
                <a:latin typeface="Calibri"/>
                <a:cs typeface="Calibri"/>
              </a:rPr>
              <a:t> </a:t>
            </a:r>
            <a:r>
              <a:rPr sz="2400" spc="-15" dirty="0">
                <a:latin typeface="Calibri"/>
                <a:cs typeface="Calibri"/>
              </a:rPr>
              <a:t>protocol. </a:t>
            </a:r>
            <a:r>
              <a:rPr sz="2400" spc="-530" dirty="0">
                <a:latin typeface="Calibri"/>
                <a:cs typeface="Calibri"/>
              </a:rPr>
              <a:t> </a:t>
            </a:r>
            <a:r>
              <a:rPr sz="2400" spc="-5" dirty="0">
                <a:latin typeface="Calibri"/>
                <a:cs typeface="Calibri"/>
              </a:rPr>
              <a:t>If </a:t>
            </a:r>
            <a:r>
              <a:rPr sz="2400" dirty="0">
                <a:latin typeface="Calibri"/>
                <a:cs typeface="Calibri"/>
              </a:rPr>
              <a:t>N </a:t>
            </a:r>
            <a:r>
              <a:rPr sz="2400" spc="-5" dirty="0">
                <a:latin typeface="Calibri"/>
                <a:cs typeface="Calibri"/>
              </a:rPr>
              <a:t>number </a:t>
            </a:r>
            <a:r>
              <a:rPr sz="2400" spc="-10" dirty="0">
                <a:latin typeface="Calibri"/>
                <a:cs typeface="Calibri"/>
              </a:rPr>
              <a:t>of </a:t>
            </a:r>
            <a:r>
              <a:rPr sz="2400" spc="-20" dirty="0">
                <a:latin typeface="Calibri"/>
                <a:cs typeface="Calibri"/>
              </a:rPr>
              <a:t>stations are </a:t>
            </a:r>
            <a:r>
              <a:rPr sz="2400" dirty="0">
                <a:latin typeface="Calibri"/>
                <a:cs typeface="Calibri"/>
              </a:rPr>
              <a:t>in </a:t>
            </a:r>
            <a:r>
              <a:rPr sz="2400" spc="5" dirty="0">
                <a:latin typeface="Calibri"/>
                <a:cs typeface="Calibri"/>
              </a:rPr>
              <a:t>the </a:t>
            </a:r>
            <a:r>
              <a:rPr sz="2400" spc="-25" dirty="0">
                <a:latin typeface="Calibri"/>
                <a:cs typeface="Calibri"/>
              </a:rPr>
              <a:t>token </a:t>
            </a:r>
            <a:r>
              <a:rPr sz="2400" spc="-5" dirty="0">
                <a:latin typeface="Calibri"/>
                <a:cs typeface="Calibri"/>
              </a:rPr>
              <a:t>ring, </a:t>
            </a:r>
            <a:r>
              <a:rPr sz="2400" spc="5" dirty="0">
                <a:latin typeface="Calibri"/>
                <a:cs typeface="Calibri"/>
              </a:rPr>
              <a:t>the </a:t>
            </a:r>
            <a:r>
              <a:rPr sz="2400" spc="-5" dirty="0">
                <a:latin typeface="Calibri"/>
                <a:cs typeface="Calibri"/>
              </a:rPr>
              <a:t>waiting time </a:t>
            </a:r>
            <a:r>
              <a:rPr sz="2400" dirty="0">
                <a:latin typeface="Calibri"/>
                <a:cs typeface="Calibri"/>
              </a:rPr>
              <a:t> of each </a:t>
            </a:r>
            <a:r>
              <a:rPr sz="2400" spc="-20" dirty="0">
                <a:latin typeface="Calibri"/>
                <a:cs typeface="Calibri"/>
              </a:rPr>
              <a:t>station </a:t>
            </a:r>
            <a:r>
              <a:rPr sz="2400" dirty="0">
                <a:latin typeface="Calibri"/>
                <a:cs typeface="Calibri"/>
              </a:rPr>
              <a:t>is </a:t>
            </a:r>
            <a:r>
              <a:rPr sz="2400" spc="-5" dirty="0">
                <a:latin typeface="Calibri"/>
                <a:cs typeface="Calibri"/>
              </a:rPr>
              <a:t>(N </a:t>
            </a:r>
            <a:r>
              <a:rPr sz="2400" dirty="0">
                <a:latin typeface="Calibri"/>
                <a:cs typeface="Calibri"/>
              </a:rPr>
              <a:t>– </a:t>
            </a:r>
            <a:r>
              <a:rPr sz="2400" spc="-10" dirty="0">
                <a:latin typeface="Calibri"/>
                <a:cs typeface="Calibri"/>
              </a:rPr>
              <a:t>1). </a:t>
            </a:r>
            <a:r>
              <a:rPr sz="2400" dirty="0">
                <a:latin typeface="Calibri"/>
                <a:cs typeface="Calibri"/>
              </a:rPr>
              <a:t>The </a:t>
            </a:r>
            <a:r>
              <a:rPr sz="2400" spc="-15" dirty="0">
                <a:latin typeface="Calibri"/>
                <a:cs typeface="Calibri"/>
              </a:rPr>
              <a:t>advantage </a:t>
            </a:r>
            <a:r>
              <a:rPr sz="2400" dirty="0">
                <a:latin typeface="Calibri"/>
                <a:cs typeface="Calibri"/>
              </a:rPr>
              <a:t>of this </a:t>
            </a:r>
            <a:r>
              <a:rPr sz="2400" spc="-15" dirty="0">
                <a:latin typeface="Calibri"/>
                <a:cs typeface="Calibri"/>
              </a:rPr>
              <a:t>protocol </a:t>
            </a:r>
            <a:r>
              <a:rPr sz="2400" spc="-10" dirty="0">
                <a:latin typeface="Calibri"/>
                <a:cs typeface="Calibri"/>
              </a:rPr>
              <a:t>over </a:t>
            </a:r>
            <a:r>
              <a:rPr sz="2400" spc="-5" dirty="0">
                <a:latin typeface="Calibri"/>
                <a:cs typeface="Calibri"/>
              </a:rPr>
              <a:t> </a:t>
            </a:r>
            <a:r>
              <a:rPr sz="2400" dirty="0">
                <a:latin typeface="Calibri"/>
                <a:cs typeface="Calibri"/>
              </a:rPr>
              <a:t>bit </a:t>
            </a:r>
            <a:r>
              <a:rPr sz="2400" spc="-10" dirty="0">
                <a:latin typeface="Calibri"/>
                <a:cs typeface="Calibri"/>
              </a:rPr>
              <a:t>map </a:t>
            </a:r>
            <a:r>
              <a:rPr sz="2400" spc="-15" dirty="0">
                <a:latin typeface="Calibri"/>
                <a:cs typeface="Calibri"/>
              </a:rPr>
              <a:t>protocol </a:t>
            </a:r>
            <a:r>
              <a:rPr sz="2400" dirty="0">
                <a:latin typeface="Calibri"/>
                <a:cs typeface="Calibri"/>
              </a:rPr>
              <a:t>is </a:t>
            </a:r>
            <a:r>
              <a:rPr sz="2400" spc="-10" dirty="0">
                <a:latin typeface="Calibri"/>
                <a:cs typeface="Calibri"/>
              </a:rPr>
              <a:t>that </a:t>
            </a:r>
            <a:r>
              <a:rPr sz="2400" dirty="0">
                <a:latin typeface="Calibri"/>
                <a:cs typeface="Calibri"/>
              </a:rPr>
              <a:t>all </a:t>
            </a:r>
            <a:r>
              <a:rPr sz="2400" spc="5" dirty="0">
                <a:latin typeface="Calibri"/>
                <a:cs typeface="Calibri"/>
              </a:rPr>
              <a:t>the </a:t>
            </a:r>
            <a:r>
              <a:rPr sz="2400" spc="-15" dirty="0">
                <a:latin typeface="Calibri"/>
                <a:cs typeface="Calibri"/>
              </a:rPr>
              <a:t>stations </a:t>
            </a:r>
            <a:r>
              <a:rPr sz="2400" spc="-20" dirty="0">
                <a:latin typeface="Calibri"/>
                <a:cs typeface="Calibri"/>
              </a:rPr>
              <a:t>have </a:t>
            </a:r>
            <a:r>
              <a:rPr sz="2400" spc="-5" dirty="0">
                <a:latin typeface="Calibri"/>
                <a:cs typeface="Calibri"/>
              </a:rPr>
              <a:t>equal priority </a:t>
            </a:r>
            <a:r>
              <a:rPr sz="2400" spc="-15" dirty="0">
                <a:latin typeface="Calibri"/>
                <a:cs typeface="Calibri"/>
              </a:rPr>
              <a:t>for </a:t>
            </a:r>
            <a:r>
              <a:rPr sz="2400" spc="-10" dirty="0">
                <a:latin typeface="Calibri"/>
                <a:cs typeface="Calibri"/>
              </a:rPr>
              <a:t> </a:t>
            </a:r>
            <a:r>
              <a:rPr sz="2400" spc="-5" dirty="0">
                <a:latin typeface="Calibri"/>
                <a:cs typeface="Calibri"/>
              </a:rPr>
              <a:t>transmission.</a:t>
            </a:r>
            <a:endParaRPr sz="2400">
              <a:latin typeface="Calibri"/>
              <a:cs typeface="Calibri"/>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454" y="239394"/>
            <a:ext cx="3153410" cy="512445"/>
          </a:xfrm>
          <a:prstGeom prst="rect">
            <a:avLst/>
          </a:prstGeom>
        </p:spPr>
        <p:txBody>
          <a:bodyPr vert="horz" wrap="square" lIns="0" tIns="11430" rIns="0" bIns="0" rtlCol="0">
            <a:spAutoFit/>
          </a:bodyPr>
          <a:lstStyle/>
          <a:p>
            <a:pPr marL="12700">
              <a:lnSpc>
                <a:spcPct val="100000"/>
              </a:lnSpc>
              <a:spcBef>
                <a:spcPts val="90"/>
              </a:spcBef>
            </a:pPr>
            <a:r>
              <a:rPr spc="-5" dirty="0"/>
              <a:t>Binary</a:t>
            </a:r>
            <a:r>
              <a:rPr spc="-45" dirty="0"/>
              <a:t> </a:t>
            </a:r>
            <a:r>
              <a:rPr spc="-20" dirty="0"/>
              <a:t>Countdown</a:t>
            </a:r>
          </a:p>
        </p:txBody>
      </p:sp>
      <p:sp>
        <p:nvSpPr>
          <p:cNvPr id="3" name="object 3"/>
          <p:cNvSpPr txBox="1"/>
          <p:nvPr/>
        </p:nvSpPr>
        <p:spPr>
          <a:xfrm>
            <a:off x="536244" y="895857"/>
            <a:ext cx="8073390" cy="5208270"/>
          </a:xfrm>
          <a:prstGeom prst="rect">
            <a:avLst/>
          </a:prstGeom>
        </p:spPr>
        <p:txBody>
          <a:bodyPr vert="horz" wrap="square" lIns="0" tIns="11430" rIns="0" bIns="0" rtlCol="0">
            <a:spAutoFit/>
          </a:bodyPr>
          <a:lstStyle/>
          <a:p>
            <a:pPr marL="344170" indent="-344170">
              <a:lnSpc>
                <a:spcPts val="2280"/>
              </a:lnSpc>
              <a:spcBef>
                <a:spcPts val="90"/>
              </a:spcBef>
              <a:buFont typeface="Arial MT"/>
              <a:buChar char="•"/>
              <a:tabLst>
                <a:tab pos="344170" algn="l"/>
                <a:tab pos="357505" algn="l"/>
              </a:tabLst>
            </a:pPr>
            <a:r>
              <a:rPr sz="2000" spc="-5" dirty="0">
                <a:latin typeface="Calibri"/>
                <a:cs typeface="Calibri"/>
              </a:rPr>
              <a:t>A</a:t>
            </a:r>
            <a:r>
              <a:rPr sz="2000" spc="30" dirty="0">
                <a:latin typeface="Calibri"/>
                <a:cs typeface="Calibri"/>
              </a:rPr>
              <a:t> </a:t>
            </a:r>
            <a:r>
              <a:rPr sz="2000" spc="-10" dirty="0">
                <a:latin typeface="Calibri"/>
                <a:cs typeface="Calibri"/>
              </a:rPr>
              <a:t>problem</a:t>
            </a:r>
            <a:r>
              <a:rPr sz="2000" spc="60" dirty="0">
                <a:latin typeface="Calibri"/>
                <a:cs typeface="Calibri"/>
              </a:rPr>
              <a:t> </a:t>
            </a:r>
            <a:r>
              <a:rPr sz="2000" spc="-10" dirty="0">
                <a:latin typeface="Calibri"/>
                <a:cs typeface="Calibri"/>
              </a:rPr>
              <a:t>with</a:t>
            </a:r>
            <a:r>
              <a:rPr sz="2000" spc="45" dirty="0">
                <a:latin typeface="Calibri"/>
                <a:cs typeface="Calibri"/>
              </a:rPr>
              <a:t> </a:t>
            </a:r>
            <a:r>
              <a:rPr sz="2000" spc="-5" dirty="0">
                <a:latin typeface="Calibri"/>
                <a:cs typeface="Calibri"/>
              </a:rPr>
              <a:t>the</a:t>
            </a:r>
            <a:r>
              <a:rPr sz="2000" spc="30" dirty="0">
                <a:latin typeface="Calibri"/>
                <a:cs typeface="Calibri"/>
              </a:rPr>
              <a:t> </a:t>
            </a:r>
            <a:r>
              <a:rPr sz="2000" dirty="0">
                <a:latin typeface="Calibri"/>
                <a:cs typeface="Calibri"/>
              </a:rPr>
              <a:t>basic</a:t>
            </a:r>
            <a:r>
              <a:rPr sz="2000" spc="30" dirty="0">
                <a:latin typeface="Calibri"/>
                <a:cs typeface="Calibri"/>
              </a:rPr>
              <a:t> </a:t>
            </a:r>
            <a:r>
              <a:rPr sz="2000" spc="-5" dirty="0">
                <a:latin typeface="Calibri"/>
                <a:cs typeface="Calibri"/>
              </a:rPr>
              <a:t>bit-map</a:t>
            </a:r>
            <a:r>
              <a:rPr sz="2000" spc="45" dirty="0">
                <a:latin typeface="Calibri"/>
                <a:cs typeface="Calibri"/>
              </a:rPr>
              <a:t> </a:t>
            </a:r>
            <a:r>
              <a:rPr sz="2000" spc="-15" dirty="0">
                <a:latin typeface="Calibri"/>
                <a:cs typeface="Calibri"/>
              </a:rPr>
              <a:t>protocol</a:t>
            </a:r>
            <a:r>
              <a:rPr sz="2000" spc="40" dirty="0">
                <a:latin typeface="Calibri"/>
                <a:cs typeface="Calibri"/>
              </a:rPr>
              <a:t> </a:t>
            </a:r>
            <a:r>
              <a:rPr sz="2000" spc="5" dirty="0">
                <a:latin typeface="Calibri"/>
                <a:cs typeface="Calibri"/>
              </a:rPr>
              <a:t>is</a:t>
            </a:r>
            <a:r>
              <a:rPr sz="2000" spc="25" dirty="0">
                <a:latin typeface="Calibri"/>
                <a:cs typeface="Calibri"/>
              </a:rPr>
              <a:t> </a:t>
            </a:r>
            <a:r>
              <a:rPr sz="2000" spc="-10" dirty="0">
                <a:latin typeface="Calibri"/>
                <a:cs typeface="Calibri"/>
              </a:rPr>
              <a:t>that</a:t>
            </a:r>
            <a:r>
              <a:rPr sz="2000" spc="40" dirty="0">
                <a:latin typeface="Calibri"/>
                <a:cs typeface="Calibri"/>
              </a:rPr>
              <a:t> </a:t>
            </a:r>
            <a:r>
              <a:rPr sz="2000" spc="5" dirty="0">
                <a:latin typeface="Calibri"/>
                <a:cs typeface="Calibri"/>
              </a:rPr>
              <a:t>the</a:t>
            </a:r>
            <a:r>
              <a:rPr sz="2000" spc="25" dirty="0">
                <a:latin typeface="Calibri"/>
                <a:cs typeface="Calibri"/>
              </a:rPr>
              <a:t> </a:t>
            </a:r>
            <a:r>
              <a:rPr sz="2000" spc="-10" dirty="0">
                <a:latin typeface="Calibri"/>
                <a:cs typeface="Calibri"/>
              </a:rPr>
              <a:t>overhead</a:t>
            </a:r>
            <a:r>
              <a:rPr sz="2000" spc="65" dirty="0">
                <a:latin typeface="Calibri"/>
                <a:cs typeface="Calibri"/>
              </a:rPr>
              <a:t> </a:t>
            </a:r>
            <a:r>
              <a:rPr sz="2000" spc="-5" dirty="0">
                <a:latin typeface="Calibri"/>
                <a:cs typeface="Calibri"/>
              </a:rPr>
              <a:t>is</a:t>
            </a:r>
            <a:r>
              <a:rPr sz="2000" spc="50" dirty="0">
                <a:latin typeface="Calibri"/>
                <a:cs typeface="Calibri"/>
              </a:rPr>
              <a:t> </a:t>
            </a:r>
            <a:r>
              <a:rPr sz="2000" spc="-5" dirty="0">
                <a:latin typeface="Calibri"/>
                <a:cs typeface="Calibri"/>
              </a:rPr>
              <a:t>1</a:t>
            </a:r>
            <a:r>
              <a:rPr sz="2000" spc="30" dirty="0">
                <a:latin typeface="Calibri"/>
                <a:cs typeface="Calibri"/>
              </a:rPr>
              <a:t> </a:t>
            </a:r>
            <a:r>
              <a:rPr sz="2000" spc="-5" dirty="0">
                <a:latin typeface="Calibri"/>
                <a:cs typeface="Calibri"/>
              </a:rPr>
              <a:t>bit</a:t>
            </a:r>
            <a:r>
              <a:rPr sz="2000" spc="40" dirty="0">
                <a:latin typeface="Calibri"/>
                <a:cs typeface="Calibri"/>
              </a:rPr>
              <a:t> </a:t>
            </a:r>
            <a:r>
              <a:rPr sz="2000" spc="-10" dirty="0">
                <a:latin typeface="Calibri"/>
                <a:cs typeface="Calibri"/>
              </a:rPr>
              <a:t>per</a:t>
            </a:r>
            <a:endParaRPr sz="2000">
              <a:latin typeface="Calibri"/>
              <a:cs typeface="Calibri"/>
            </a:endParaRPr>
          </a:p>
          <a:p>
            <a:pPr marL="52705" algn="ctr">
              <a:lnSpc>
                <a:spcPts val="2280"/>
              </a:lnSpc>
            </a:pPr>
            <a:r>
              <a:rPr sz="2000" spc="-15" dirty="0">
                <a:latin typeface="Calibri"/>
                <a:cs typeface="Calibri"/>
              </a:rPr>
              <a:t>station,</a:t>
            </a:r>
            <a:r>
              <a:rPr sz="2000" spc="45" dirty="0">
                <a:latin typeface="Calibri"/>
                <a:cs typeface="Calibri"/>
              </a:rPr>
              <a:t> </a:t>
            </a:r>
            <a:r>
              <a:rPr sz="2000" spc="-15" dirty="0">
                <a:latin typeface="Calibri"/>
                <a:cs typeface="Calibri"/>
              </a:rPr>
              <a:t>so</a:t>
            </a:r>
            <a:r>
              <a:rPr sz="2000" spc="10" dirty="0">
                <a:latin typeface="Calibri"/>
                <a:cs typeface="Calibri"/>
              </a:rPr>
              <a:t> </a:t>
            </a:r>
            <a:r>
              <a:rPr sz="2000" spc="-5" dirty="0">
                <a:latin typeface="Calibri"/>
                <a:cs typeface="Calibri"/>
              </a:rPr>
              <a:t>it</a:t>
            </a:r>
            <a:r>
              <a:rPr sz="2000" spc="10" dirty="0">
                <a:latin typeface="Calibri"/>
                <a:cs typeface="Calibri"/>
              </a:rPr>
              <a:t> </a:t>
            </a:r>
            <a:r>
              <a:rPr sz="2000" spc="-5" dirty="0">
                <a:latin typeface="Calibri"/>
                <a:cs typeface="Calibri"/>
              </a:rPr>
              <a:t>does</a:t>
            </a:r>
            <a:r>
              <a:rPr sz="2000" spc="25" dirty="0">
                <a:latin typeface="Calibri"/>
                <a:cs typeface="Calibri"/>
              </a:rPr>
              <a:t> </a:t>
            </a:r>
            <a:r>
              <a:rPr sz="2000" spc="-5" dirty="0">
                <a:latin typeface="Calibri"/>
                <a:cs typeface="Calibri"/>
              </a:rPr>
              <a:t>not </a:t>
            </a:r>
            <a:r>
              <a:rPr sz="2000" spc="-15" dirty="0">
                <a:latin typeface="Calibri"/>
                <a:cs typeface="Calibri"/>
              </a:rPr>
              <a:t>scale</a:t>
            </a:r>
            <a:r>
              <a:rPr sz="2000" spc="75" dirty="0">
                <a:latin typeface="Calibri"/>
                <a:cs typeface="Calibri"/>
              </a:rPr>
              <a:t> </a:t>
            </a:r>
            <a:r>
              <a:rPr sz="2000" spc="-15" dirty="0">
                <a:latin typeface="Calibri"/>
                <a:cs typeface="Calibri"/>
              </a:rPr>
              <a:t>well</a:t>
            </a:r>
            <a:r>
              <a:rPr sz="2000" spc="35" dirty="0">
                <a:latin typeface="Calibri"/>
                <a:cs typeface="Calibri"/>
              </a:rPr>
              <a:t> </a:t>
            </a:r>
            <a:r>
              <a:rPr sz="2000" spc="-15" dirty="0">
                <a:latin typeface="Calibri"/>
                <a:cs typeface="Calibri"/>
              </a:rPr>
              <a:t>to</a:t>
            </a:r>
            <a:r>
              <a:rPr sz="2000" spc="10" dirty="0">
                <a:latin typeface="Calibri"/>
                <a:cs typeface="Calibri"/>
              </a:rPr>
              <a:t> </a:t>
            </a:r>
            <a:r>
              <a:rPr sz="2000" spc="-15" dirty="0">
                <a:latin typeface="Calibri"/>
                <a:cs typeface="Calibri"/>
              </a:rPr>
              <a:t>networks</a:t>
            </a:r>
            <a:r>
              <a:rPr sz="2000" spc="50" dirty="0">
                <a:latin typeface="Calibri"/>
                <a:cs typeface="Calibri"/>
              </a:rPr>
              <a:t> </a:t>
            </a:r>
            <a:r>
              <a:rPr sz="2000" spc="-5" dirty="0">
                <a:latin typeface="Calibri"/>
                <a:cs typeface="Calibri"/>
              </a:rPr>
              <a:t>with</a:t>
            </a:r>
            <a:r>
              <a:rPr sz="2000" spc="20" dirty="0">
                <a:latin typeface="Calibri"/>
                <a:cs typeface="Calibri"/>
              </a:rPr>
              <a:t> </a:t>
            </a:r>
            <a:r>
              <a:rPr sz="2000" spc="-5" dirty="0">
                <a:latin typeface="Calibri"/>
                <a:cs typeface="Calibri"/>
              </a:rPr>
              <a:t>thousands</a:t>
            </a:r>
            <a:r>
              <a:rPr sz="2000" spc="10" dirty="0">
                <a:latin typeface="Calibri"/>
                <a:cs typeface="Calibri"/>
              </a:rPr>
              <a:t> </a:t>
            </a:r>
            <a:r>
              <a:rPr sz="2000" spc="-5" dirty="0">
                <a:latin typeface="Calibri"/>
                <a:cs typeface="Calibri"/>
              </a:rPr>
              <a:t>of</a:t>
            </a:r>
            <a:r>
              <a:rPr sz="2000" dirty="0">
                <a:latin typeface="Calibri"/>
                <a:cs typeface="Calibri"/>
              </a:rPr>
              <a:t> </a:t>
            </a:r>
            <a:r>
              <a:rPr sz="2000" spc="-15" dirty="0">
                <a:latin typeface="Calibri"/>
                <a:cs typeface="Calibri"/>
              </a:rPr>
              <a:t>stations.</a:t>
            </a:r>
            <a:endParaRPr sz="2000">
              <a:latin typeface="Calibri"/>
              <a:cs typeface="Calibri"/>
            </a:endParaRPr>
          </a:p>
          <a:p>
            <a:pPr>
              <a:lnSpc>
                <a:spcPct val="100000"/>
              </a:lnSpc>
              <a:spcBef>
                <a:spcPts val="10"/>
              </a:spcBef>
            </a:pPr>
            <a:endParaRPr sz="2550">
              <a:latin typeface="Calibri"/>
              <a:cs typeface="Calibri"/>
            </a:endParaRPr>
          </a:p>
          <a:p>
            <a:pPr marL="356870" marR="5080" indent="-344805" algn="just">
              <a:lnSpc>
                <a:spcPct val="90000"/>
              </a:lnSpc>
              <a:buFont typeface="Arial MT"/>
              <a:buChar char="•"/>
              <a:tabLst>
                <a:tab pos="357505" algn="l"/>
              </a:tabLst>
            </a:pPr>
            <a:r>
              <a:rPr sz="2000" spc="-45" dirty="0">
                <a:latin typeface="Calibri"/>
                <a:cs typeface="Calibri"/>
              </a:rPr>
              <a:t>We </a:t>
            </a:r>
            <a:r>
              <a:rPr sz="2000" spc="-15" dirty="0">
                <a:latin typeface="Calibri"/>
                <a:cs typeface="Calibri"/>
              </a:rPr>
              <a:t>can </a:t>
            </a:r>
            <a:r>
              <a:rPr sz="2000" spc="-5" dirty="0">
                <a:latin typeface="Calibri"/>
                <a:cs typeface="Calibri"/>
              </a:rPr>
              <a:t>do </a:t>
            </a:r>
            <a:r>
              <a:rPr sz="2000" spc="-15" dirty="0">
                <a:latin typeface="Calibri"/>
                <a:cs typeface="Calibri"/>
              </a:rPr>
              <a:t>better </a:t>
            </a:r>
            <a:r>
              <a:rPr sz="2000" spc="-5" dirty="0">
                <a:latin typeface="Calibri"/>
                <a:cs typeface="Calibri"/>
              </a:rPr>
              <a:t>than that by using binary </a:t>
            </a:r>
            <a:r>
              <a:rPr sz="2000" spc="-15" dirty="0">
                <a:latin typeface="Calibri"/>
                <a:cs typeface="Calibri"/>
              </a:rPr>
              <a:t>station </a:t>
            </a:r>
            <a:r>
              <a:rPr sz="2000" spc="-5" dirty="0">
                <a:latin typeface="Calibri"/>
                <a:cs typeface="Calibri"/>
              </a:rPr>
              <a:t>addresses. A </a:t>
            </a:r>
            <a:r>
              <a:rPr sz="2000" spc="-15" dirty="0">
                <a:latin typeface="Calibri"/>
                <a:cs typeface="Calibri"/>
              </a:rPr>
              <a:t>station </a:t>
            </a:r>
            <a:r>
              <a:rPr sz="2000" spc="-10" dirty="0">
                <a:latin typeface="Calibri"/>
                <a:cs typeface="Calibri"/>
              </a:rPr>
              <a:t> wanting </a:t>
            </a:r>
            <a:r>
              <a:rPr sz="2000" spc="-15" dirty="0">
                <a:latin typeface="Calibri"/>
                <a:cs typeface="Calibri"/>
              </a:rPr>
              <a:t>to </a:t>
            </a:r>
            <a:r>
              <a:rPr sz="2000" dirty="0">
                <a:latin typeface="Calibri"/>
                <a:cs typeface="Calibri"/>
              </a:rPr>
              <a:t>use </a:t>
            </a:r>
            <a:r>
              <a:rPr sz="2000" spc="-5" dirty="0">
                <a:latin typeface="Calibri"/>
                <a:cs typeface="Calibri"/>
              </a:rPr>
              <a:t>the channel now </a:t>
            </a:r>
            <a:r>
              <a:rPr sz="2000" spc="-10" dirty="0">
                <a:latin typeface="Calibri"/>
                <a:cs typeface="Calibri"/>
              </a:rPr>
              <a:t>broadcasts </a:t>
            </a:r>
            <a:r>
              <a:rPr sz="2000" dirty="0">
                <a:latin typeface="Calibri"/>
                <a:cs typeface="Calibri"/>
              </a:rPr>
              <a:t>its </a:t>
            </a:r>
            <a:r>
              <a:rPr sz="2000" spc="-5" dirty="0">
                <a:latin typeface="Calibri"/>
                <a:cs typeface="Calibri"/>
              </a:rPr>
              <a:t>address as a </a:t>
            </a:r>
            <a:r>
              <a:rPr sz="2000" dirty="0">
                <a:latin typeface="Calibri"/>
                <a:cs typeface="Calibri"/>
              </a:rPr>
              <a:t>binary </a:t>
            </a:r>
            <a:r>
              <a:rPr sz="2000" spc="-5" dirty="0">
                <a:latin typeface="Calibri"/>
                <a:cs typeface="Calibri"/>
              </a:rPr>
              <a:t>bit </a:t>
            </a:r>
            <a:r>
              <a:rPr sz="2000" dirty="0">
                <a:latin typeface="Calibri"/>
                <a:cs typeface="Calibri"/>
              </a:rPr>
              <a:t> </a:t>
            </a:r>
            <a:r>
              <a:rPr sz="2000" spc="-5" dirty="0">
                <a:latin typeface="Calibri"/>
                <a:cs typeface="Calibri"/>
              </a:rPr>
              <a:t>string,</a:t>
            </a:r>
            <a:r>
              <a:rPr sz="2000" spc="35" dirty="0">
                <a:latin typeface="Calibri"/>
                <a:cs typeface="Calibri"/>
              </a:rPr>
              <a:t> </a:t>
            </a:r>
            <a:r>
              <a:rPr sz="2000" spc="-10" dirty="0">
                <a:latin typeface="Calibri"/>
                <a:cs typeface="Calibri"/>
              </a:rPr>
              <a:t>starting</a:t>
            </a:r>
            <a:r>
              <a:rPr sz="2000" spc="30" dirty="0">
                <a:latin typeface="Calibri"/>
                <a:cs typeface="Calibri"/>
              </a:rPr>
              <a:t> </a:t>
            </a:r>
            <a:r>
              <a:rPr sz="2000" spc="-5" dirty="0">
                <a:latin typeface="Calibri"/>
                <a:cs typeface="Calibri"/>
              </a:rPr>
              <a:t>with</a:t>
            </a:r>
            <a:r>
              <a:rPr sz="2000" spc="10" dirty="0">
                <a:latin typeface="Calibri"/>
                <a:cs typeface="Calibri"/>
              </a:rPr>
              <a:t> </a:t>
            </a:r>
            <a:r>
              <a:rPr sz="2000" spc="-5" dirty="0">
                <a:latin typeface="Calibri"/>
                <a:cs typeface="Calibri"/>
              </a:rPr>
              <a:t>the</a:t>
            </a:r>
            <a:r>
              <a:rPr sz="2000" spc="20" dirty="0">
                <a:latin typeface="Calibri"/>
                <a:cs typeface="Calibri"/>
              </a:rPr>
              <a:t> </a:t>
            </a:r>
            <a:r>
              <a:rPr sz="2000" spc="-10" dirty="0">
                <a:latin typeface="Calibri"/>
                <a:cs typeface="Calibri"/>
              </a:rPr>
              <a:t>high-order</a:t>
            </a:r>
            <a:r>
              <a:rPr sz="2000" spc="-5" dirty="0">
                <a:latin typeface="Calibri"/>
                <a:cs typeface="Calibri"/>
              </a:rPr>
              <a:t> bit.</a:t>
            </a:r>
            <a:endParaRPr sz="2000">
              <a:latin typeface="Calibri"/>
              <a:cs typeface="Calibri"/>
            </a:endParaRPr>
          </a:p>
          <a:p>
            <a:pPr>
              <a:lnSpc>
                <a:spcPct val="100000"/>
              </a:lnSpc>
              <a:spcBef>
                <a:spcPts val="15"/>
              </a:spcBef>
              <a:buFont typeface="Arial MT"/>
              <a:buChar char="•"/>
            </a:pPr>
            <a:endParaRPr sz="2350">
              <a:latin typeface="Calibri"/>
              <a:cs typeface="Calibri"/>
            </a:endParaRPr>
          </a:p>
          <a:p>
            <a:pPr marL="344170" indent="-344170">
              <a:lnSpc>
                <a:spcPts val="2280"/>
              </a:lnSpc>
              <a:buFont typeface="Arial MT"/>
              <a:buChar char="•"/>
              <a:tabLst>
                <a:tab pos="344170" algn="l"/>
                <a:tab pos="357505" algn="l"/>
              </a:tabLst>
            </a:pPr>
            <a:r>
              <a:rPr sz="2000" spc="-10" dirty="0">
                <a:latin typeface="Calibri"/>
                <a:cs typeface="Calibri"/>
              </a:rPr>
              <a:t>All</a:t>
            </a:r>
            <a:r>
              <a:rPr sz="2000" spc="50" dirty="0">
                <a:latin typeface="Calibri"/>
                <a:cs typeface="Calibri"/>
              </a:rPr>
              <a:t> </a:t>
            </a:r>
            <a:r>
              <a:rPr sz="2000" spc="-5" dirty="0">
                <a:latin typeface="Calibri"/>
                <a:cs typeface="Calibri"/>
              </a:rPr>
              <a:t>addresses</a:t>
            </a:r>
            <a:r>
              <a:rPr sz="2000" spc="40" dirty="0">
                <a:latin typeface="Calibri"/>
                <a:cs typeface="Calibri"/>
              </a:rPr>
              <a:t> </a:t>
            </a:r>
            <a:r>
              <a:rPr sz="2000" spc="-10" dirty="0">
                <a:latin typeface="Calibri"/>
                <a:cs typeface="Calibri"/>
              </a:rPr>
              <a:t>are</a:t>
            </a:r>
            <a:r>
              <a:rPr sz="2000" spc="45" dirty="0">
                <a:latin typeface="Calibri"/>
                <a:cs typeface="Calibri"/>
              </a:rPr>
              <a:t> </a:t>
            </a:r>
            <a:r>
              <a:rPr sz="2000" dirty="0">
                <a:latin typeface="Calibri"/>
                <a:cs typeface="Calibri"/>
              </a:rPr>
              <a:t>assumed</a:t>
            </a:r>
            <a:r>
              <a:rPr sz="2000" spc="75" dirty="0">
                <a:latin typeface="Calibri"/>
                <a:cs typeface="Calibri"/>
              </a:rPr>
              <a:t> </a:t>
            </a:r>
            <a:r>
              <a:rPr sz="2000" spc="-15" dirty="0">
                <a:latin typeface="Calibri"/>
                <a:cs typeface="Calibri"/>
              </a:rPr>
              <a:t>to</a:t>
            </a:r>
            <a:r>
              <a:rPr sz="2000" spc="60" dirty="0">
                <a:latin typeface="Calibri"/>
                <a:cs typeface="Calibri"/>
              </a:rPr>
              <a:t> </a:t>
            </a:r>
            <a:r>
              <a:rPr sz="2000" spc="-5" dirty="0">
                <a:latin typeface="Calibri"/>
                <a:cs typeface="Calibri"/>
              </a:rPr>
              <a:t>be</a:t>
            </a:r>
            <a:r>
              <a:rPr sz="2000" spc="45" dirty="0">
                <a:latin typeface="Calibri"/>
                <a:cs typeface="Calibri"/>
              </a:rPr>
              <a:t> </a:t>
            </a:r>
            <a:r>
              <a:rPr sz="2000" dirty="0">
                <a:latin typeface="Calibri"/>
                <a:cs typeface="Calibri"/>
              </a:rPr>
              <a:t>the</a:t>
            </a:r>
            <a:r>
              <a:rPr sz="2000" spc="50" dirty="0">
                <a:latin typeface="Calibri"/>
                <a:cs typeface="Calibri"/>
              </a:rPr>
              <a:t> </a:t>
            </a:r>
            <a:r>
              <a:rPr sz="2000" spc="-5" dirty="0">
                <a:latin typeface="Calibri"/>
                <a:cs typeface="Calibri"/>
              </a:rPr>
              <a:t>same</a:t>
            </a:r>
            <a:r>
              <a:rPr sz="2000" spc="45" dirty="0">
                <a:latin typeface="Calibri"/>
                <a:cs typeface="Calibri"/>
              </a:rPr>
              <a:t> </a:t>
            </a:r>
            <a:r>
              <a:rPr sz="2000" spc="-5" dirty="0">
                <a:latin typeface="Calibri"/>
                <a:cs typeface="Calibri"/>
              </a:rPr>
              <a:t>length.</a:t>
            </a:r>
            <a:r>
              <a:rPr sz="2000" spc="55" dirty="0">
                <a:latin typeface="Calibri"/>
                <a:cs typeface="Calibri"/>
              </a:rPr>
              <a:t> </a:t>
            </a:r>
            <a:r>
              <a:rPr sz="2000" spc="-10" dirty="0">
                <a:latin typeface="Calibri"/>
                <a:cs typeface="Calibri"/>
              </a:rPr>
              <a:t>The</a:t>
            </a:r>
            <a:r>
              <a:rPr sz="2000" spc="50" dirty="0">
                <a:latin typeface="Calibri"/>
                <a:cs typeface="Calibri"/>
              </a:rPr>
              <a:t> </a:t>
            </a:r>
            <a:r>
              <a:rPr sz="2000" spc="-5" dirty="0">
                <a:latin typeface="Calibri"/>
                <a:cs typeface="Calibri"/>
              </a:rPr>
              <a:t>bits</a:t>
            </a:r>
            <a:r>
              <a:rPr sz="2000" spc="45" dirty="0">
                <a:latin typeface="Calibri"/>
                <a:cs typeface="Calibri"/>
              </a:rPr>
              <a:t> </a:t>
            </a:r>
            <a:r>
              <a:rPr sz="2000" spc="5" dirty="0">
                <a:latin typeface="Calibri"/>
                <a:cs typeface="Calibri"/>
              </a:rPr>
              <a:t>in</a:t>
            </a:r>
            <a:r>
              <a:rPr sz="2000" spc="65" dirty="0">
                <a:latin typeface="Calibri"/>
                <a:cs typeface="Calibri"/>
              </a:rPr>
              <a:t> </a:t>
            </a:r>
            <a:r>
              <a:rPr sz="2000" spc="-10" dirty="0">
                <a:latin typeface="Calibri"/>
                <a:cs typeface="Calibri"/>
              </a:rPr>
              <a:t>each</a:t>
            </a:r>
            <a:r>
              <a:rPr sz="2000" spc="70" dirty="0">
                <a:latin typeface="Calibri"/>
                <a:cs typeface="Calibri"/>
              </a:rPr>
              <a:t> </a:t>
            </a:r>
            <a:r>
              <a:rPr sz="2000" spc="-5" dirty="0">
                <a:latin typeface="Calibri"/>
                <a:cs typeface="Calibri"/>
              </a:rPr>
              <a:t>address</a:t>
            </a:r>
            <a:endParaRPr sz="2000">
              <a:latin typeface="Calibri"/>
              <a:cs typeface="Calibri"/>
            </a:endParaRPr>
          </a:p>
          <a:p>
            <a:pPr marL="356870">
              <a:lnSpc>
                <a:spcPts val="2280"/>
              </a:lnSpc>
            </a:pPr>
            <a:r>
              <a:rPr sz="2000" spc="-5" dirty="0">
                <a:latin typeface="Calibri"/>
                <a:cs typeface="Calibri"/>
              </a:rPr>
              <a:t>position</a:t>
            </a:r>
            <a:r>
              <a:rPr sz="2000" spc="15" dirty="0">
                <a:latin typeface="Calibri"/>
                <a:cs typeface="Calibri"/>
              </a:rPr>
              <a:t> </a:t>
            </a:r>
            <a:r>
              <a:rPr sz="2000" spc="-15" dirty="0">
                <a:latin typeface="Calibri"/>
                <a:cs typeface="Calibri"/>
              </a:rPr>
              <a:t>from</a:t>
            </a:r>
            <a:r>
              <a:rPr sz="2000" spc="30" dirty="0">
                <a:latin typeface="Calibri"/>
                <a:cs typeface="Calibri"/>
              </a:rPr>
              <a:t> </a:t>
            </a:r>
            <a:r>
              <a:rPr sz="2000" spc="-20" dirty="0">
                <a:latin typeface="Calibri"/>
                <a:cs typeface="Calibri"/>
              </a:rPr>
              <a:t>different</a:t>
            </a:r>
            <a:r>
              <a:rPr sz="2000" spc="65" dirty="0">
                <a:latin typeface="Calibri"/>
                <a:cs typeface="Calibri"/>
              </a:rPr>
              <a:t> </a:t>
            </a:r>
            <a:r>
              <a:rPr sz="2000" spc="-15" dirty="0">
                <a:latin typeface="Calibri"/>
                <a:cs typeface="Calibri"/>
              </a:rPr>
              <a:t>stations</a:t>
            </a:r>
            <a:r>
              <a:rPr sz="2000" spc="50" dirty="0">
                <a:latin typeface="Calibri"/>
                <a:cs typeface="Calibri"/>
              </a:rPr>
              <a:t> </a:t>
            </a:r>
            <a:r>
              <a:rPr sz="2000" spc="-15" dirty="0">
                <a:latin typeface="Calibri"/>
                <a:cs typeface="Calibri"/>
              </a:rPr>
              <a:t>are</a:t>
            </a:r>
            <a:r>
              <a:rPr sz="2000" spc="25" dirty="0">
                <a:latin typeface="Calibri"/>
                <a:cs typeface="Calibri"/>
              </a:rPr>
              <a:t> </a:t>
            </a:r>
            <a:r>
              <a:rPr sz="2000" spc="-10" dirty="0">
                <a:latin typeface="Calibri"/>
                <a:cs typeface="Calibri"/>
              </a:rPr>
              <a:t>BOOLEAN</a:t>
            </a:r>
            <a:r>
              <a:rPr sz="2000" spc="15" dirty="0">
                <a:latin typeface="Calibri"/>
                <a:cs typeface="Calibri"/>
              </a:rPr>
              <a:t> </a:t>
            </a:r>
            <a:r>
              <a:rPr sz="2000" spc="-15" dirty="0">
                <a:latin typeface="Calibri"/>
                <a:cs typeface="Calibri"/>
              </a:rPr>
              <a:t>ORed</a:t>
            </a:r>
            <a:r>
              <a:rPr sz="2000" spc="5" dirty="0">
                <a:latin typeface="Calibri"/>
                <a:cs typeface="Calibri"/>
              </a:rPr>
              <a:t> </a:t>
            </a:r>
            <a:r>
              <a:rPr sz="2000" spc="-35" dirty="0">
                <a:latin typeface="Calibri"/>
                <a:cs typeface="Calibri"/>
              </a:rPr>
              <a:t>together.</a:t>
            </a:r>
            <a:endParaRPr sz="2000">
              <a:latin typeface="Calibri"/>
              <a:cs typeface="Calibri"/>
            </a:endParaRPr>
          </a:p>
          <a:p>
            <a:pPr>
              <a:lnSpc>
                <a:spcPct val="100000"/>
              </a:lnSpc>
              <a:spcBef>
                <a:spcPts val="40"/>
              </a:spcBef>
            </a:pPr>
            <a:endParaRPr sz="2550">
              <a:latin typeface="Calibri"/>
              <a:cs typeface="Calibri"/>
            </a:endParaRPr>
          </a:p>
          <a:p>
            <a:pPr marL="356870" marR="5715" indent="-344805" algn="just">
              <a:lnSpc>
                <a:spcPts val="2160"/>
              </a:lnSpc>
              <a:buFont typeface="Arial MT"/>
              <a:buChar char="•"/>
              <a:tabLst>
                <a:tab pos="357505" algn="l"/>
              </a:tabLst>
            </a:pPr>
            <a:r>
              <a:rPr sz="2000" spc="-45" dirty="0">
                <a:latin typeface="Calibri"/>
                <a:cs typeface="Calibri"/>
              </a:rPr>
              <a:t>We </a:t>
            </a:r>
            <a:r>
              <a:rPr sz="2000" spc="-10" dirty="0">
                <a:latin typeface="Calibri"/>
                <a:cs typeface="Calibri"/>
              </a:rPr>
              <a:t>will </a:t>
            </a:r>
            <a:r>
              <a:rPr sz="2000" spc="-5" dirty="0">
                <a:latin typeface="Calibri"/>
                <a:cs typeface="Calibri"/>
              </a:rPr>
              <a:t>call this </a:t>
            </a:r>
            <a:r>
              <a:rPr sz="2000" spc="-15" dirty="0">
                <a:latin typeface="Calibri"/>
                <a:cs typeface="Calibri"/>
              </a:rPr>
              <a:t>protocol </a:t>
            </a:r>
            <a:r>
              <a:rPr sz="2000" spc="-5" dirty="0">
                <a:latin typeface="Calibri"/>
                <a:cs typeface="Calibri"/>
              </a:rPr>
              <a:t>binary </a:t>
            </a:r>
            <a:r>
              <a:rPr sz="2000" spc="-10" dirty="0">
                <a:latin typeface="Calibri"/>
                <a:cs typeface="Calibri"/>
              </a:rPr>
              <a:t>countdown. </a:t>
            </a:r>
            <a:r>
              <a:rPr sz="2000" spc="-5" dirty="0">
                <a:latin typeface="Calibri"/>
                <a:cs typeface="Calibri"/>
              </a:rPr>
              <a:t>It implicitly assumes </a:t>
            </a:r>
            <a:r>
              <a:rPr sz="2000" spc="-10" dirty="0">
                <a:latin typeface="Calibri"/>
                <a:cs typeface="Calibri"/>
              </a:rPr>
              <a:t>that </a:t>
            </a:r>
            <a:r>
              <a:rPr sz="2000" spc="-5" dirty="0">
                <a:latin typeface="Calibri"/>
                <a:cs typeface="Calibri"/>
              </a:rPr>
              <a:t>the </a:t>
            </a:r>
            <a:r>
              <a:rPr sz="2000" dirty="0">
                <a:latin typeface="Calibri"/>
                <a:cs typeface="Calibri"/>
              </a:rPr>
              <a:t> </a:t>
            </a:r>
            <a:r>
              <a:rPr sz="2000" spc="-10" dirty="0">
                <a:latin typeface="Calibri"/>
                <a:cs typeface="Calibri"/>
              </a:rPr>
              <a:t>transmission</a:t>
            </a:r>
            <a:r>
              <a:rPr sz="2000" spc="-5" dirty="0">
                <a:latin typeface="Calibri"/>
                <a:cs typeface="Calibri"/>
              </a:rPr>
              <a:t> </a:t>
            </a:r>
            <a:r>
              <a:rPr sz="2000" spc="-15" dirty="0">
                <a:latin typeface="Calibri"/>
                <a:cs typeface="Calibri"/>
              </a:rPr>
              <a:t>delays</a:t>
            </a:r>
            <a:r>
              <a:rPr sz="2000" spc="-10" dirty="0">
                <a:latin typeface="Calibri"/>
                <a:cs typeface="Calibri"/>
              </a:rPr>
              <a:t> </a:t>
            </a:r>
            <a:r>
              <a:rPr sz="2000" spc="-5" dirty="0">
                <a:latin typeface="Calibri"/>
                <a:cs typeface="Calibri"/>
              </a:rPr>
              <a:t>are</a:t>
            </a:r>
            <a:r>
              <a:rPr sz="2000" dirty="0">
                <a:latin typeface="Calibri"/>
                <a:cs typeface="Calibri"/>
              </a:rPr>
              <a:t> </a:t>
            </a:r>
            <a:r>
              <a:rPr sz="2000" spc="-5" dirty="0">
                <a:latin typeface="Calibri"/>
                <a:cs typeface="Calibri"/>
              </a:rPr>
              <a:t>negligible</a:t>
            </a:r>
            <a:r>
              <a:rPr sz="2000" dirty="0">
                <a:latin typeface="Calibri"/>
                <a:cs typeface="Calibri"/>
              </a:rPr>
              <a:t> </a:t>
            </a:r>
            <a:r>
              <a:rPr sz="2000" spc="-15" dirty="0">
                <a:latin typeface="Calibri"/>
                <a:cs typeface="Calibri"/>
              </a:rPr>
              <a:t>so</a:t>
            </a:r>
            <a:r>
              <a:rPr sz="2000" spc="-10" dirty="0">
                <a:latin typeface="Calibri"/>
                <a:cs typeface="Calibri"/>
              </a:rPr>
              <a:t> that</a:t>
            </a:r>
            <a:r>
              <a:rPr sz="2000" spc="-5" dirty="0">
                <a:latin typeface="Calibri"/>
                <a:cs typeface="Calibri"/>
              </a:rPr>
              <a:t> all</a:t>
            </a:r>
            <a:r>
              <a:rPr sz="2000" dirty="0">
                <a:latin typeface="Calibri"/>
                <a:cs typeface="Calibri"/>
              </a:rPr>
              <a:t> </a:t>
            </a:r>
            <a:r>
              <a:rPr sz="2000" spc="-10" dirty="0">
                <a:latin typeface="Calibri"/>
                <a:cs typeface="Calibri"/>
              </a:rPr>
              <a:t>stations</a:t>
            </a:r>
            <a:r>
              <a:rPr sz="2000" spc="-5" dirty="0">
                <a:latin typeface="Calibri"/>
                <a:cs typeface="Calibri"/>
              </a:rPr>
              <a:t> </a:t>
            </a:r>
            <a:r>
              <a:rPr sz="2000" spc="-10" dirty="0">
                <a:latin typeface="Calibri"/>
                <a:cs typeface="Calibri"/>
              </a:rPr>
              <a:t>see</a:t>
            </a:r>
            <a:r>
              <a:rPr sz="2000" spc="-5" dirty="0">
                <a:latin typeface="Calibri"/>
                <a:cs typeface="Calibri"/>
              </a:rPr>
              <a:t> asserted</a:t>
            </a:r>
            <a:r>
              <a:rPr sz="2000" dirty="0">
                <a:latin typeface="Calibri"/>
                <a:cs typeface="Calibri"/>
              </a:rPr>
              <a:t> bits </a:t>
            </a:r>
            <a:r>
              <a:rPr sz="2000" spc="-440" dirty="0">
                <a:latin typeface="Calibri"/>
                <a:cs typeface="Calibri"/>
              </a:rPr>
              <a:t> </a:t>
            </a:r>
            <a:r>
              <a:rPr sz="2000" spc="-10" dirty="0">
                <a:latin typeface="Calibri"/>
                <a:cs typeface="Calibri"/>
              </a:rPr>
              <a:t>essentially</a:t>
            </a:r>
            <a:r>
              <a:rPr sz="2000" spc="85" dirty="0">
                <a:latin typeface="Calibri"/>
                <a:cs typeface="Calibri"/>
              </a:rPr>
              <a:t> </a:t>
            </a:r>
            <a:r>
              <a:rPr sz="2000" spc="-20" dirty="0">
                <a:latin typeface="Calibri"/>
                <a:cs typeface="Calibri"/>
              </a:rPr>
              <a:t>instantaneously.</a:t>
            </a:r>
            <a:endParaRPr sz="2000">
              <a:latin typeface="Calibri"/>
              <a:cs typeface="Calibri"/>
            </a:endParaRPr>
          </a:p>
          <a:p>
            <a:pPr>
              <a:lnSpc>
                <a:spcPct val="100000"/>
              </a:lnSpc>
              <a:spcBef>
                <a:spcPts val="40"/>
              </a:spcBef>
              <a:buFont typeface="Arial MT"/>
              <a:buChar char="•"/>
            </a:pPr>
            <a:endParaRPr sz="2500">
              <a:latin typeface="Calibri"/>
              <a:cs typeface="Calibri"/>
            </a:endParaRPr>
          </a:p>
          <a:p>
            <a:pPr marL="356870" marR="7620" indent="-344805" algn="just">
              <a:lnSpc>
                <a:spcPct val="90000"/>
              </a:lnSpc>
              <a:buFont typeface="Arial MT"/>
              <a:buChar char="•"/>
              <a:tabLst>
                <a:tab pos="357505" algn="l"/>
              </a:tabLst>
            </a:pPr>
            <a:r>
              <a:rPr sz="2000" spc="-95" dirty="0">
                <a:latin typeface="Calibri"/>
                <a:cs typeface="Calibri"/>
              </a:rPr>
              <a:t>To </a:t>
            </a:r>
            <a:r>
              <a:rPr sz="2000" spc="-15" dirty="0">
                <a:latin typeface="Calibri"/>
                <a:cs typeface="Calibri"/>
              </a:rPr>
              <a:t>avoid </a:t>
            </a:r>
            <a:r>
              <a:rPr sz="2000" spc="-10" dirty="0">
                <a:latin typeface="Calibri"/>
                <a:cs typeface="Calibri"/>
              </a:rPr>
              <a:t>conflicts, </a:t>
            </a:r>
            <a:r>
              <a:rPr sz="2000" spc="-5" dirty="0">
                <a:latin typeface="Calibri"/>
                <a:cs typeface="Calibri"/>
              </a:rPr>
              <a:t>an arbitration rule </a:t>
            </a:r>
            <a:r>
              <a:rPr sz="2000" spc="-10" dirty="0">
                <a:latin typeface="Calibri"/>
                <a:cs typeface="Calibri"/>
              </a:rPr>
              <a:t>must </a:t>
            </a:r>
            <a:r>
              <a:rPr sz="2000" spc="-5" dirty="0">
                <a:latin typeface="Calibri"/>
                <a:cs typeface="Calibri"/>
              </a:rPr>
              <a:t>be </a:t>
            </a:r>
            <a:r>
              <a:rPr sz="2000" dirty="0">
                <a:latin typeface="Calibri"/>
                <a:cs typeface="Calibri"/>
              </a:rPr>
              <a:t>applied: </a:t>
            </a:r>
            <a:r>
              <a:rPr sz="2000" spc="10" dirty="0">
                <a:latin typeface="Calibri"/>
                <a:cs typeface="Calibri"/>
              </a:rPr>
              <a:t>as </a:t>
            </a:r>
            <a:r>
              <a:rPr sz="2000" spc="-5" dirty="0">
                <a:latin typeface="Calibri"/>
                <a:cs typeface="Calibri"/>
              </a:rPr>
              <a:t>soon </a:t>
            </a:r>
            <a:r>
              <a:rPr sz="2000" dirty="0">
                <a:latin typeface="Calibri"/>
                <a:cs typeface="Calibri"/>
              </a:rPr>
              <a:t>as </a:t>
            </a:r>
            <a:r>
              <a:rPr sz="2000" spc="-5" dirty="0">
                <a:latin typeface="Calibri"/>
                <a:cs typeface="Calibri"/>
              </a:rPr>
              <a:t>a </a:t>
            </a:r>
            <a:r>
              <a:rPr sz="2000" spc="-15" dirty="0">
                <a:latin typeface="Calibri"/>
                <a:cs typeface="Calibri"/>
              </a:rPr>
              <a:t>station </a:t>
            </a:r>
            <a:r>
              <a:rPr sz="2000" spc="-10" dirty="0">
                <a:latin typeface="Calibri"/>
                <a:cs typeface="Calibri"/>
              </a:rPr>
              <a:t> </a:t>
            </a:r>
            <a:r>
              <a:rPr sz="2000" spc="-5" dirty="0">
                <a:latin typeface="Calibri"/>
                <a:cs typeface="Calibri"/>
              </a:rPr>
              <a:t>sees</a:t>
            </a:r>
            <a:r>
              <a:rPr sz="2000" dirty="0">
                <a:latin typeface="Calibri"/>
                <a:cs typeface="Calibri"/>
              </a:rPr>
              <a:t> </a:t>
            </a:r>
            <a:r>
              <a:rPr sz="2000" spc="-10" dirty="0">
                <a:latin typeface="Calibri"/>
                <a:cs typeface="Calibri"/>
              </a:rPr>
              <a:t>that</a:t>
            </a:r>
            <a:r>
              <a:rPr sz="2000" spc="-5" dirty="0">
                <a:latin typeface="Calibri"/>
                <a:cs typeface="Calibri"/>
              </a:rPr>
              <a:t> a</a:t>
            </a:r>
            <a:r>
              <a:rPr sz="2000" dirty="0">
                <a:latin typeface="Calibri"/>
                <a:cs typeface="Calibri"/>
              </a:rPr>
              <a:t> </a:t>
            </a:r>
            <a:r>
              <a:rPr sz="2000" spc="-5" dirty="0">
                <a:latin typeface="Calibri"/>
                <a:cs typeface="Calibri"/>
              </a:rPr>
              <a:t>high-order</a:t>
            </a:r>
            <a:r>
              <a:rPr sz="2000" dirty="0">
                <a:latin typeface="Calibri"/>
                <a:cs typeface="Calibri"/>
              </a:rPr>
              <a:t> </a:t>
            </a:r>
            <a:r>
              <a:rPr sz="2000" spc="-5" dirty="0">
                <a:latin typeface="Calibri"/>
                <a:cs typeface="Calibri"/>
              </a:rPr>
              <a:t>bit</a:t>
            </a:r>
            <a:r>
              <a:rPr sz="2000" dirty="0">
                <a:latin typeface="Calibri"/>
                <a:cs typeface="Calibri"/>
              </a:rPr>
              <a:t> </a:t>
            </a:r>
            <a:r>
              <a:rPr sz="2000" spc="-5" dirty="0">
                <a:latin typeface="Calibri"/>
                <a:cs typeface="Calibri"/>
              </a:rPr>
              <a:t>position</a:t>
            </a:r>
            <a:r>
              <a:rPr sz="2000" dirty="0">
                <a:latin typeface="Calibri"/>
                <a:cs typeface="Calibri"/>
              </a:rPr>
              <a:t> </a:t>
            </a:r>
            <a:r>
              <a:rPr sz="2000" spc="-10" dirty="0">
                <a:latin typeface="Calibri"/>
                <a:cs typeface="Calibri"/>
              </a:rPr>
              <a:t>that</a:t>
            </a:r>
            <a:r>
              <a:rPr sz="2000" spc="-5" dirty="0">
                <a:latin typeface="Calibri"/>
                <a:cs typeface="Calibri"/>
              </a:rPr>
              <a:t> </a:t>
            </a:r>
            <a:r>
              <a:rPr sz="2000" spc="5" dirty="0">
                <a:latin typeface="Calibri"/>
                <a:cs typeface="Calibri"/>
              </a:rPr>
              <a:t>is</a:t>
            </a:r>
            <a:r>
              <a:rPr sz="2000" spc="10" dirty="0">
                <a:latin typeface="Calibri"/>
                <a:cs typeface="Calibri"/>
              </a:rPr>
              <a:t> </a:t>
            </a:r>
            <a:r>
              <a:rPr sz="2000" spc="-5" dirty="0">
                <a:latin typeface="Calibri"/>
                <a:cs typeface="Calibri"/>
              </a:rPr>
              <a:t>0</a:t>
            </a:r>
            <a:r>
              <a:rPr sz="2000" dirty="0">
                <a:latin typeface="Calibri"/>
                <a:cs typeface="Calibri"/>
              </a:rPr>
              <a:t> </a:t>
            </a:r>
            <a:r>
              <a:rPr sz="2000" spc="-10" dirty="0">
                <a:latin typeface="Calibri"/>
                <a:cs typeface="Calibri"/>
              </a:rPr>
              <a:t>in</a:t>
            </a:r>
            <a:r>
              <a:rPr sz="2000" spc="-5" dirty="0">
                <a:latin typeface="Calibri"/>
                <a:cs typeface="Calibri"/>
              </a:rPr>
              <a:t> </a:t>
            </a:r>
            <a:r>
              <a:rPr sz="2000" dirty="0">
                <a:latin typeface="Calibri"/>
                <a:cs typeface="Calibri"/>
              </a:rPr>
              <a:t>its</a:t>
            </a:r>
            <a:r>
              <a:rPr sz="2000" spc="5" dirty="0">
                <a:latin typeface="Calibri"/>
                <a:cs typeface="Calibri"/>
              </a:rPr>
              <a:t> </a:t>
            </a:r>
            <a:r>
              <a:rPr sz="2000" spc="-5" dirty="0">
                <a:latin typeface="Calibri"/>
                <a:cs typeface="Calibri"/>
              </a:rPr>
              <a:t>address</a:t>
            </a:r>
            <a:r>
              <a:rPr sz="2000" dirty="0">
                <a:latin typeface="Calibri"/>
                <a:cs typeface="Calibri"/>
              </a:rPr>
              <a:t> </a:t>
            </a:r>
            <a:r>
              <a:rPr sz="2000" spc="5" dirty="0">
                <a:latin typeface="Calibri"/>
                <a:cs typeface="Calibri"/>
              </a:rPr>
              <a:t>has</a:t>
            </a:r>
            <a:r>
              <a:rPr sz="2000" spc="10" dirty="0">
                <a:latin typeface="Calibri"/>
                <a:cs typeface="Calibri"/>
              </a:rPr>
              <a:t> </a:t>
            </a:r>
            <a:r>
              <a:rPr sz="2000" spc="-5" dirty="0">
                <a:latin typeface="Calibri"/>
                <a:cs typeface="Calibri"/>
              </a:rPr>
              <a:t>been </a:t>
            </a:r>
            <a:r>
              <a:rPr sz="2000" dirty="0">
                <a:latin typeface="Calibri"/>
                <a:cs typeface="Calibri"/>
              </a:rPr>
              <a:t> </a:t>
            </a:r>
            <a:r>
              <a:rPr sz="2000" spc="-15" dirty="0">
                <a:latin typeface="Calibri"/>
                <a:cs typeface="Calibri"/>
              </a:rPr>
              <a:t>overwritten</a:t>
            </a:r>
            <a:r>
              <a:rPr sz="2000" spc="55" dirty="0">
                <a:latin typeface="Calibri"/>
                <a:cs typeface="Calibri"/>
              </a:rPr>
              <a:t> </a:t>
            </a:r>
            <a:r>
              <a:rPr sz="2000" spc="-5" dirty="0">
                <a:latin typeface="Calibri"/>
                <a:cs typeface="Calibri"/>
              </a:rPr>
              <a:t>with</a:t>
            </a:r>
            <a:r>
              <a:rPr sz="2000" spc="35" dirty="0">
                <a:latin typeface="Calibri"/>
                <a:cs typeface="Calibri"/>
              </a:rPr>
              <a:t> </a:t>
            </a:r>
            <a:r>
              <a:rPr sz="2000" spc="-5" dirty="0">
                <a:latin typeface="Calibri"/>
                <a:cs typeface="Calibri"/>
              </a:rPr>
              <a:t>a</a:t>
            </a:r>
            <a:r>
              <a:rPr sz="2000" spc="5" dirty="0">
                <a:latin typeface="Calibri"/>
                <a:cs typeface="Calibri"/>
              </a:rPr>
              <a:t> </a:t>
            </a:r>
            <a:r>
              <a:rPr sz="2000" spc="-5" dirty="0">
                <a:latin typeface="Calibri"/>
                <a:cs typeface="Calibri"/>
              </a:rPr>
              <a:t>1.</a:t>
            </a:r>
            <a:endParaRPr sz="2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6442</Words>
  <Application>Microsoft Office PowerPoint</Application>
  <PresentationFormat>On-screen Show (4:3)</PresentationFormat>
  <Paragraphs>696</Paragraphs>
  <Slides>161</Slides>
  <Notes>0</Notes>
  <HiddenSlides>0</HiddenSlides>
  <MMClips>0</MMClips>
  <ScaleCrop>false</ScaleCrop>
  <HeadingPairs>
    <vt:vector size="4" baseType="variant">
      <vt:variant>
        <vt:lpstr>Theme</vt:lpstr>
      </vt:variant>
      <vt:variant>
        <vt:i4>1</vt:i4>
      </vt:variant>
      <vt:variant>
        <vt:lpstr>Slide Titles</vt:lpstr>
      </vt:variant>
      <vt:variant>
        <vt:i4>161</vt:i4>
      </vt:variant>
    </vt:vector>
  </HeadingPairs>
  <TitlesOfParts>
    <vt:vector size="162" baseType="lpstr">
      <vt:lpstr>Office Theme</vt:lpstr>
      <vt:lpstr>UNIT-II</vt:lpstr>
      <vt:lpstr>Data Link Layer Design Issues</vt:lpstr>
      <vt:lpstr>Functions of the Data Link Layer</vt:lpstr>
      <vt:lpstr>PowerPoint Presentation</vt:lpstr>
      <vt:lpstr>Services Provided to Network Layer</vt:lpstr>
      <vt:lpstr>Services Provided to Network Layer</vt:lpstr>
      <vt:lpstr>Services Provided to Network Layer</vt:lpstr>
      <vt:lpstr>Three distinct phases of CO</vt:lpstr>
      <vt:lpstr>Relation of frames and checksum</vt:lpstr>
      <vt:lpstr>Framing</vt:lpstr>
      <vt:lpstr>Byte Count</vt:lpstr>
      <vt:lpstr>Byte Count</vt:lpstr>
      <vt:lpstr>Byte Stuffing</vt:lpstr>
      <vt:lpstr>Byte Stuffing</vt:lpstr>
      <vt:lpstr>Bit Stuffing</vt:lpstr>
      <vt:lpstr>Bit Stuffing</vt:lpstr>
      <vt:lpstr>Error Control</vt:lpstr>
      <vt:lpstr>Error Control</vt:lpstr>
      <vt:lpstr>Error Control</vt:lpstr>
      <vt:lpstr>Flow Control</vt:lpstr>
      <vt:lpstr>Error Detection and Correction</vt:lpstr>
      <vt:lpstr>Types of errors</vt:lpstr>
      <vt:lpstr>Single-bit error Only one bit in the data unit changes.</vt:lpstr>
      <vt:lpstr>Multiple-bit error</vt:lpstr>
      <vt:lpstr>Burst error Means two or more bits in the data unit have changed.</vt:lpstr>
      <vt:lpstr>Error Detecting Codes</vt:lpstr>
      <vt:lpstr>Simple Parity check</vt:lpstr>
      <vt:lpstr>Two-dimensional Parity check</vt:lpstr>
      <vt:lpstr>Checksum</vt:lpstr>
      <vt:lpstr>Checksum</vt:lpstr>
      <vt:lpstr>PowerPoint Presentation</vt:lpstr>
      <vt:lpstr>Cyclic redundancy check (CRC)</vt:lpstr>
      <vt:lpstr>Polynomials</vt:lpstr>
      <vt:lpstr>Polynomial and Divisor</vt:lpstr>
      <vt:lpstr>Standard Polynomials The numbers 12, 16, and 32 refers to the size of CRC remainder.  The CRC divisors are 13, 17, and 33 bits, respectively.</vt:lpstr>
      <vt:lpstr>Cyclic redundancy check (CRC)</vt:lpstr>
      <vt:lpstr>Cyclic redundancy check (CRC)</vt:lpstr>
      <vt:lpstr>Performance:</vt:lpstr>
      <vt:lpstr>Error correction</vt:lpstr>
      <vt:lpstr>Single-bit error correction:</vt:lpstr>
      <vt:lpstr>Data Link Layer Protocols</vt:lpstr>
      <vt:lpstr>Elementary Data Link protocols</vt:lpstr>
      <vt:lpstr>Unrestricted Simplex Protocol</vt:lpstr>
      <vt:lpstr>Unrestricted Simplex Protocol</vt:lpstr>
      <vt:lpstr>Simplex Stop and Wait protocol</vt:lpstr>
      <vt:lpstr>Simplex Stop and Wait protocol</vt:lpstr>
      <vt:lpstr>Simplex Stop and Wait protocol</vt:lpstr>
      <vt:lpstr>Simplex Protocol for Noisy Channel</vt:lpstr>
      <vt:lpstr>Simplex Protocol for Noisy Channel</vt:lpstr>
      <vt:lpstr>Sliding Window Protocols</vt:lpstr>
      <vt:lpstr>PowerPoint Presentation</vt:lpstr>
      <vt:lpstr>One-bit sliding window protocol</vt:lpstr>
      <vt:lpstr>Go-Back-N ARQ</vt:lpstr>
      <vt:lpstr>Go-Back-N ARQ</vt:lpstr>
      <vt:lpstr>Go-Back-N ARQ</vt:lpstr>
      <vt:lpstr>Go-Back-N ARQ</vt:lpstr>
      <vt:lpstr>Go-Back-N ARQ</vt:lpstr>
      <vt:lpstr>Go-Back-N ARQ</vt:lpstr>
      <vt:lpstr>Go-Back-N ARQ</vt:lpstr>
      <vt:lpstr>Go-Back-N ARQ</vt:lpstr>
      <vt:lpstr>Go-Back-N ARQ</vt:lpstr>
      <vt:lpstr>Selective Repeat ARQ</vt:lpstr>
      <vt:lpstr>Selective Repeat ARQ</vt:lpstr>
      <vt:lpstr>Selective Repeat ARQ</vt:lpstr>
      <vt:lpstr>Selective Repeat ARQ</vt:lpstr>
      <vt:lpstr>Selective Repeat ARQ</vt:lpstr>
      <vt:lpstr>Selective Repeat ARQ</vt:lpstr>
      <vt:lpstr>Selective Repeat ARQ</vt:lpstr>
      <vt:lpstr>Selective Repeat ARQ</vt:lpstr>
      <vt:lpstr>Selective Repeat ARQ</vt:lpstr>
      <vt:lpstr>The Medium Access Control  Sub layer</vt:lpstr>
      <vt:lpstr>Channel Allocation Problem</vt:lpstr>
      <vt:lpstr>Channel Allocation Techniques</vt:lpstr>
      <vt:lpstr>Channel Allocation Techniques</vt:lpstr>
      <vt:lpstr>Channel Allocation Techniques</vt:lpstr>
      <vt:lpstr>CSMA Protocols</vt:lpstr>
      <vt:lpstr>CSMA Protocols</vt:lpstr>
      <vt:lpstr>CSMA Protocols</vt:lpstr>
      <vt:lpstr>I-persistent CSMA</vt:lpstr>
      <vt:lpstr>I-persistent CSMA</vt:lpstr>
      <vt:lpstr>Non-persistent CSMA</vt:lpstr>
      <vt:lpstr>Non-persistent CSMA</vt:lpstr>
      <vt:lpstr>Non-persistent CSMA</vt:lpstr>
      <vt:lpstr>p-persistent CSMA</vt:lpstr>
      <vt:lpstr>p-persistent CSMA</vt:lpstr>
      <vt:lpstr>p-persistent CSMA</vt:lpstr>
      <vt:lpstr>CSMA/CD</vt:lpstr>
      <vt:lpstr>CSMA/CD</vt:lpstr>
      <vt:lpstr>CSMA/CD</vt:lpstr>
      <vt:lpstr>CSMA/CD</vt:lpstr>
      <vt:lpstr>Collision-free protocols</vt:lpstr>
      <vt:lpstr>Collision-free protocols</vt:lpstr>
      <vt:lpstr>Bit-map protocol</vt:lpstr>
      <vt:lpstr>Bit-map protocol</vt:lpstr>
      <vt:lpstr>Bit-map protocol</vt:lpstr>
      <vt:lpstr>Token Passing</vt:lpstr>
      <vt:lpstr>Token Passing</vt:lpstr>
      <vt:lpstr>Token Passing</vt:lpstr>
      <vt:lpstr>Binary Countdown</vt:lpstr>
      <vt:lpstr>Binary Countdown</vt:lpstr>
      <vt:lpstr>Wired LANs: Ethernet</vt:lpstr>
      <vt:lpstr>PowerPoint Presentation</vt:lpstr>
      <vt:lpstr>Figure 1.1 IEEE standard for LANs</vt:lpstr>
      <vt:lpstr>Figure 1.2 HDLC frame compared with LLC and MAC frames</vt:lpstr>
      <vt:lpstr>The original Ethernet was created in 1976 at Xerox’s  Palo Alto Research Center (PARC). Since then, it has  gone through four generations. We briefly discuss the  Standard (or traditional) Ethernet in this section.</vt:lpstr>
      <vt:lpstr>Figure 1.3 Ethernet evolution through four generations</vt:lpstr>
      <vt:lpstr>Figure 1.4 802.3 MAC frame</vt:lpstr>
      <vt:lpstr>Figure 1.5 Minimum and maximum lengths</vt:lpstr>
      <vt:lpstr>Note</vt:lpstr>
      <vt:lpstr>Figure 1.6 Example of an Ethernet address in hexadecimal notation</vt:lpstr>
      <vt:lpstr>Figure 1.7 Unicast and multicast addresses</vt:lpstr>
      <vt:lpstr>Note</vt:lpstr>
      <vt:lpstr>Note</vt:lpstr>
      <vt:lpstr>Figure 1.8 Categories of Standard Ethernet</vt:lpstr>
      <vt:lpstr>Figure 1.9 Encoding in a Standard Ethernet implementation</vt:lpstr>
      <vt:lpstr>Figure 1.10 10Base5 implementation</vt:lpstr>
      <vt:lpstr>Figure 1.11 10Base2 implementation</vt:lpstr>
      <vt:lpstr>Figure 1.12 10Base-T implementation</vt:lpstr>
      <vt:lpstr>Figure 1.13 10Base-F implementation</vt:lpstr>
      <vt:lpstr>Table 1.1 Summary of Standard Ethernet implementations</vt:lpstr>
      <vt:lpstr>The 10-Mbps Standard Ethernet has gone through  several changes before moving to the higher data rates.  These changes actually opened the road to the evolution  of the Ethernet to become compatible with other high-  data-rate LANs.</vt:lpstr>
      <vt:lpstr>Figure 1.15 A network with and without a bridge</vt:lpstr>
      <vt:lpstr>Figure 1.16 Collision domains in an unbridged network and a bridged network</vt:lpstr>
      <vt:lpstr>Figure 1.17 Switched Ethernet</vt:lpstr>
      <vt:lpstr>Figure 1.18 Full-duplex switched Ethernet</vt:lpstr>
      <vt:lpstr>Fast Ethernet was designed to compete with LAN</vt:lpstr>
      <vt:lpstr>Figure 1.19 Fast Ethernet topology</vt:lpstr>
      <vt:lpstr>Figure 1.20 Fast Ethernet implementations</vt:lpstr>
      <vt:lpstr>Figure 1.21 Encoding for Fast Ethernet implementation</vt:lpstr>
      <vt:lpstr>Table 1.2 Summary of Fast Ethernet implementations</vt:lpstr>
      <vt:lpstr>The need for an even higher data rate resulted in the  design of the Gigabit Ethernet protocol (1000 Mbps).  The IEEE committee calls the standard 802.3z.</vt:lpstr>
      <vt:lpstr>Figure 1.22 Topologies of Gigabit Ethernet</vt:lpstr>
      <vt:lpstr>Figure 1.23 Gigabit Ethernet implementations</vt:lpstr>
      <vt:lpstr>Figure 1.24 Encoding in Gigabit Ethernet implementations</vt:lpstr>
      <vt:lpstr>Table 1.3 Summary of Gigabit Ethernet implementations</vt:lpstr>
      <vt:lpstr>Table 1.4 Summary of Ten-Gigabit Ethernet implementations</vt:lpstr>
      <vt:lpstr>Wireless LANs</vt:lpstr>
      <vt:lpstr>802.11 Architecture and Protocol Stack (1)</vt:lpstr>
      <vt:lpstr>802.11 Architecture and Protocol Stack (2)</vt:lpstr>
      <vt:lpstr>802.11 Architecture and Protocol Stack (3)</vt:lpstr>
      <vt:lpstr>The 802.11 MAC Sublayer Protocol (1)</vt:lpstr>
      <vt:lpstr>The 802.11 MAC Sublayer Protocol (2)</vt:lpstr>
      <vt:lpstr>The 802.11 MAC Sublayer Protocol (3)</vt:lpstr>
      <vt:lpstr>The 802.11 MAC Sublayer Protocol (4)</vt:lpstr>
      <vt:lpstr>The 802.11 MAC Sublayer Protocol (5)</vt:lpstr>
      <vt:lpstr>802.11 Frame Structure</vt:lpstr>
      <vt:lpstr>Bluetooth</vt:lpstr>
      <vt:lpstr>Bluetooth Architecture</vt:lpstr>
      <vt:lpstr>Bluetooth Architecture</vt:lpstr>
      <vt:lpstr>Bluetooth Architecture</vt:lpstr>
      <vt:lpstr>Bluetooth Architecture</vt:lpstr>
      <vt:lpstr>Bluetooth layers and Protocol Stack </vt:lpstr>
      <vt:lpstr>Bluetooth layers and Protocol Stack </vt:lpstr>
      <vt:lpstr>Bluetooth layers and Protocol Stack </vt:lpstr>
      <vt:lpstr>Bluetooth layers and Protocol Stack </vt:lpstr>
      <vt:lpstr>Bluetooth layers and Protocol Stack </vt:lpstr>
      <vt:lpstr>Bluetooth layers and Protocol Stack </vt:lpstr>
      <vt:lpstr>Bluetooth layers and Protocol Stack </vt:lpstr>
      <vt:lpstr>Bluetooth Frame Format</vt:lpstr>
      <vt:lpstr>Bluetooth Frame Format</vt:lpstr>
      <vt:lpstr>Bluetooth Frame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dc:title>
  <cp:lastModifiedBy>usmanshaik12715@gmail.com</cp:lastModifiedBy>
  <cp:revision>11</cp:revision>
  <dcterms:created xsi:type="dcterms:W3CDTF">2024-02-09T03:54:46Z</dcterms:created>
  <dcterms:modified xsi:type="dcterms:W3CDTF">2024-08-20T14:54:22Z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2023-09-22T00:00:00Z</vt:filetime>
  </property>
  <property fmtid="{D5CDD505-2E9C-101B-9397-08002B2CF9AE}" pid="3" name="Creator">
    <vt:lpwstr>Microsoft® PowerPoint® 2016</vt:lpwstr>
  </property>
  <property fmtid="{D5CDD505-2E9C-101B-9397-08002B2CF9AE}" pid="4" name="LastSaved">
    <vt:filetime>2024-02-09T00:00:00Z</vt:filetime>
  </property>
</Properties>
</file>