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7" r:id="rId2"/>
    <p:sldMasterId id="2147483736" r:id="rId3"/>
  </p:sldMasterIdLst>
  <p:notesMasterIdLst>
    <p:notesMasterId r:id="rId26"/>
  </p:notesMasterIdLst>
  <p:sldIdLst>
    <p:sldId id="270" r:id="rId4"/>
    <p:sldId id="256" r:id="rId5"/>
    <p:sldId id="281" r:id="rId6"/>
    <p:sldId id="274" r:id="rId7"/>
    <p:sldId id="417" r:id="rId8"/>
    <p:sldId id="307" r:id="rId9"/>
    <p:sldId id="308" r:id="rId10"/>
    <p:sldId id="309" r:id="rId11"/>
    <p:sldId id="420" r:id="rId12"/>
    <p:sldId id="310" r:id="rId13"/>
    <p:sldId id="311" r:id="rId14"/>
    <p:sldId id="422" r:id="rId15"/>
    <p:sldId id="312" r:id="rId16"/>
    <p:sldId id="421" r:id="rId17"/>
    <p:sldId id="313" r:id="rId18"/>
    <p:sldId id="314" r:id="rId19"/>
    <p:sldId id="315" r:id="rId20"/>
    <p:sldId id="418" r:id="rId21"/>
    <p:sldId id="419" r:id="rId22"/>
    <p:sldId id="273" r:id="rId23"/>
    <p:sldId id="415" r:id="rId24"/>
    <p:sldId id="4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02E-AAEE-46E7-8201-8B0C8F154ADC}" type="datetimeFigureOut">
              <a:rPr lang="en-IN" smtClean="0"/>
              <a:pPr/>
              <a:t>01-01-2002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E5ABF-8C5D-4ECA-A9E8-A1564DD059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5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825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403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132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921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152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322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0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169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645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857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4561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041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150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720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0229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00">
                <a:latin typeface="Bookman Old Style" panose="02050604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200">
                <a:latin typeface="Bookman Old Style" panose="02050604050505020204" pitchFamily="18" charset="0"/>
              </a:defRPr>
            </a:lvl1pPr>
            <a:lvl2pPr>
              <a:defRPr sz="1200">
                <a:latin typeface="Bookman Old Style" panose="02050604050505020204" pitchFamily="18" charset="0"/>
              </a:defRPr>
            </a:lvl2pPr>
            <a:lvl3pPr>
              <a:defRPr sz="1200">
                <a:latin typeface="Bookman Old Style" panose="02050604050505020204" pitchFamily="18" charset="0"/>
              </a:defRPr>
            </a:lvl3pPr>
            <a:lvl4pPr>
              <a:defRPr sz="1200">
                <a:latin typeface="Bookman Old Style" panose="02050604050505020204" pitchFamily="18" charset="0"/>
              </a:defRPr>
            </a:lvl4pPr>
            <a:lvl5pPr>
              <a:defRPr sz="12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Bookman Old Style" panose="02050604050505020204" pitchFamily="18" charset="0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1A490AF6-A5E7-4058-B3C7-F6CEE1C2D0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9229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303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626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717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113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578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7122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302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3647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6130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4439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30763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603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387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39845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556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6154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571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5312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3415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263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988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033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34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5124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8933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1785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68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0549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6840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51044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493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47428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47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26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87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3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07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65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12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1368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23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96151" y="502920"/>
            <a:ext cx="10971212" cy="590708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Key Points: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switch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concept is not there in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Python.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Similarly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do while loop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is not there in Python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dirty="0" err="1" smtClean="0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','</a:t>
            </a:r>
            <a:r>
              <a:rPr lang="en-GB" sz="2000" dirty="0" err="1">
                <a:solidFill>
                  <a:schemeClr val="tx1"/>
                </a:solidFill>
                <a:latin typeface="Bookman Old Style" pitchFamily="18" charset="0"/>
              </a:rPr>
              <a:t>float','char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 and 'double' such type of words are not reserved words in python, because Python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is Dynamically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typed language.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Note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: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Learning Python language itself learning of all the keywords of Python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GB" sz="2000" dirty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42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2314" cy="90830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Bookman Old Style" pitchFamily="18" charset="0"/>
              </a:rPr>
              <a:t>Data types in Python - Introduction</a:t>
            </a:r>
            <a:endParaRPr lang="en-IN" sz="32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905"/>
            <a:ext cx="10734378" cy="4523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Data Type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represent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the type of data present inside a variable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Python we are not required to specify the type explicitly. Based on value provided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, the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type will be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assigned automatically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Hence Python is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Dynamically Typed Language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000" b="1" dirty="0" smtClean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rgbClr val="FF0000"/>
                </a:solidFill>
                <a:latin typeface="Bookman Old Style" pitchFamily="18" charset="0"/>
              </a:rPr>
              <a:t>Among </a:t>
            </a:r>
            <a:r>
              <a:rPr lang="en-GB" sz="2000" b="1" dirty="0">
                <a:solidFill>
                  <a:srgbClr val="FF0000"/>
                </a:solidFill>
                <a:latin typeface="Bookman Old Style" pitchFamily="18" charset="0"/>
              </a:rPr>
              <a:t>the following two statements, which are correct statements?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1. In Python, 'type' concept is not applicable.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2. In Python, 'type' concept is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available,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but we are not require to declare explicitly.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237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2314" cy="90830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Bookman Old Style" pitchFamily="18" charset="0"/>
              </a:rPr>
              <a:t>Data types in Python - Introduction</a:t>
            </a:r>
            <a:endParaRPr lang="en-IN" sz="32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905"/>
            <a:ext cx="10734378" cy="45234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rgbClr val="00B050"/>
                </a:solidFill>
              </a:rPr>
              <a:t>Statement 2 only correct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92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2314" cy="59740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Python contains the following in-built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7008"/>
            <a:ext cx="10734378" cy="517550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1</a:t>
            </a: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.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2.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3. complex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4. bool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5. str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6. bytes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7. bytearray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8. range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9.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10. tuple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11. 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12. frozenset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13. dict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14.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Almost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about 14 data types we need to discuss in detail.</a:t>
            </a:r>
            <a:endParaRPr lang="en-IN" sz="20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969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2314" cy="59740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  <a:latin typeface="Bookman Old Style" pitchFamily="18" charset="0"/>
              </a:rPr>
              <a:t>Python contains the following in-built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8" y="1348232"/>
            <a:ext cx="10111232" cy="47378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14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2336"/>
            <a:ext cx="10734378" cy="59801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Before going to discuss about these data types, let us know few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important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points now.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Note: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In Python, every thing is an Object.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Let us take an example,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a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= 10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this statement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10 is an object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of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class '</a:t>
            </a:r>
            <a:r>
              <a:rPr lang="en-GB" sz="2000" b="1" dirty="0" err="1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Here, </a:t>
            </a: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 is the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reference variable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which is pointing to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an 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b="1" dirty="0" err="1" smtClean="0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object. </a:t>
            </a:r>
            <a:endParaRPr lang="en-GB" sz="20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The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vale representing in the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</a:t>
            </a:r>
            <a:r>
              <a:rPr lang="en-GB" sz="2000" b="1" dirty="0" err="1">
                <a:solidFill>
                  <a:schemeClr val="tx1"/>
                </a:solidFill>
                <a:latin typeface="Bookman Old Style" pitchFamily="18" charset="0"/>
              </a:rPr>
              <a:t>int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' object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is 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10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</a:t>
            </a:r>
            <a:endParaRPr lang="en-IN" sz="20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137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402336"/>
            <a:ext cx="10972800" cy="598017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rgbClr val="FF0000"/>
                </a:solidFill>
                <a:latin typeface="Bookman Old Style" pitchFamily="18" charset="0"/>
              </a:rPr>
              <a:t>How can you find the type of 'a'?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By using an in-built function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type()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,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we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can find the type of any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variable.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chemeClr val="tx1"/>
                </a:solidFill>
                <a:latin typeface="Bookman Old Style" pitchFamily="18" charset="0"/>
              </a:rPr>
              <a:t>		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a </a:t>
            </a:r>
            <a:r>
              <a:rPr lang="en-IN" sz="2000" dirty="0">
                <a:solidFill>
                  <a:schemeClr val="tx1"/>
                </a:solidFill>
                <a:latin typeface="Bookman Old Style" pitchFamily="18" charset="0"/>
              </a:rPr>
              <a:t>=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10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</a:rPr>
              <a:t>		type(a)             </a:t>
            </a:r>
            <a:r>
              <a:rPr lang="en-IN" sz="20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    int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 b="1" dirty="0" smtClean="0">
                <a:solidFill>
                  <a:srgbClr val="FF0000"/>
                </a:solidFill>
                <a:latin typeface="Bookman Old Style" pitchFamily="18" charset="0"/>
                <a:sym typeface="Wingdings" pitchFamily="2" charset="2"/>
              </a:rPr>
              <a:t>Where </a:t>
            </a:r>
            <a:r>
              <a:rPr lang="en-GB" sz="1800" b="1" dirty="0">
                <a:solidFill>
                  <a:srgbClr val="FF0000"/>
                </a:solidFill>
                <a:latin typeface="Bookman Old Style" pitchFamily="18" charset="0"/>
                <a:sym typeface="Wingdings" pitchFamily="2" charset="2"/>
              </a:rPr>
              <a:t>the object 10 is stored in the memory? (or) What is the address of the object 'a</a:t>
            </a:r>
            <a:r>
              <a:rPr lang="en-GB" sz="1800" b="1" dirty="0" smtClean="0">
                <a:solidFill>
                  <a:srgbClr val="FF0000"/>
                </a:solidFill>
                <a:latin typeface="Bookman Old Style" pitchFamily="18" charset="0"/>
                <a:sym typeface="Wingdings" pitchFamily="2" charset="2"/>
              </a:rPr>
              <a:t>'?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By using an in-built function </a:t>
            </a: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id(),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we </a:t>
            </a: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can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find the address of an object</a:t>
            </a: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		a </a:t>
            </a: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= 10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		id(a</a:t>
            </a: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)     </a:t>
            </a:r>
            <a:r>
              <a:rPr lang="en-IN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 </a:t>
            </a: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140712714015840</a:t>
            </a:r>
            <a:endParaRPr lang="en-IN" sz="1800" dirty="0" smtClean="0">
              <a:solidFill>
                <a:schemeClr val="tx1"/>
              </a:solidFill>
              <a:latin typeface="Bookman Old Style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95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402336"/>
            <a:ext cx="10972800" cy="598017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rgbClr val="FF0000"/>
                </a:solidFill>
                <a:latin typeface="Bookman Old Style" pitchFamily="18" charset="0"/>
                <a:sym typeface="Wingdings" pitchFamily="2" charset="2"/>
              </a:rPr>
              <a:t>How can you print the value of 'a'?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By using an in-built function </a:t>
            </a: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print(),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we can print the value of a variable</a:t>
            </a: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a = 10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print(a</a:t>
            </a:r>
            <a:r>
              <a:rPr lang="en-IN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)          10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b="1" dirty="0" smtClean="0">
              <a:solidFill>
                <a:schemeClr val="tx1"/>
              </a:solidFill>
              <a:latin typeface="Bookman Old Style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Note: </a:t>
            </a: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The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most commonly used in-built functions in Python are as follows: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1. type()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It is to check the type of variable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2. id()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It </a:t>
            </a: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is used to get address of object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3. print()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Bookman Old Style" pitchFamily="18" charset="0"/>
                <a:sym typeface="Wingdings" pitchFamily="2" charset="2"/>
              </a:rPr>
              <a:t>It is used to print the value</a:t>
            </a:r>
            <a:endParaRPr lang="en-IN" sz="1800" dirty="0" smtClean="0">
              <a:solidFill>
                <a:schemeClr val="tx1"/>
              </a:solidFill>
              <a:latin typeface="Bookman Old Style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210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402336"/>
            <a:ext cx="10972800" cy="59801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Test Your Skills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1</a:t>
            </a:r>
            <a:r>
              <a:rPr lang="en-GB" sz="1800" dirty="0">
                <a:solidFill>
                  <a:schemeClr val="tx1"/>
                </a:solidFill>
              </a:rPr>
              <a:t>. Is Python case sensitive when dealing with identifiers?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	a</a:t>
            </a:r>
            <a:r>
              <a:rPr lang="en-IN" sz="1800" dirty="0">
                <a:solidFill>
                  <a:schemeClr val="tx1"/>
                </a:solidFill>
              </a:rPr>
              <a:t>) </a:t>
            </a:r>
            <a:r>
              <a:rPr lang="en-IN" sz="1800" dirty="0" smtClean="0">
                <a:solidFill>
                  <a:schemeClr val="tx1"/>
                </a:solidFill>
              </a:rPr>
              <a:t>Yes		b</a:t>
            </a:r>
            <a:r>
              <a:rPr lang="en-IN" sz="1800" dirty="0">
                <a:solidFill>
                  <a:schemeClr val="tx1"/>
                </a:solidFill>
              </a:rPr>
              <a:t>) </a:t>
            </a:r>
            <a:r>
              <a:rPr lang="en-IN" sz="1800" dirty="0" smtClean="0">
                <a:solidFill>
                  <a:schemeClr val="tx1"/>
                </a:solidFill>
              </a:rPr>
              <a:t>no		c</a:t>
            </a:r>
            <a:r>
              <a:rPr lang="en-IN" sz="1800" dirty="0">
                <a:solidFill>
                  <a:schemeClr val="tx1"/>
                </a:solidFill>
              </a:rPr>
              <a:t>) machine </a:t>
            </a:r>
            <a:r>
              <a:rPr lang="en-IN" sz="1800" dirty="0" smtClean="0">
                <a:solidFill>
                  <a:schemeClr val="tx1"/>
                </a:solidFill>
              </a:rPr>
              <a:t>dependent		</a:t>
            </a:r>
            <a:r>
              <a:rPr lang="en-GB" sz="1800" dirty="0" smtClean="0">
                <a:solidFill>
                  <a:schemeClr val="tx1"/>
                </a:solidFill>
              </a:rPr>
              <a:t>d</a:t>
            </a:r>
            <a:r>
              <a:rPr lang="en-GB" sz="1800" dirty="0">
                <a:solidFill>
                  <a:schemeClr val="tx1"/>
                </a:solidFill>
              </a:rPr>
              <a:t>) </a:t>
            </a:r>
            <a:r>
              <a:rPr lang="en-GB" sz="1800" dirty="0" smtClean="0">
                <a:solidFill>
                  <a:schemeClr val="tx1"/>
                </a:solidFill>
              </a:rPr>
              <a:t>None </a:t>
            </a:r>
            <a:r>
              <a:rPr lang="en-GB" sz="1800" dirty="0">
                <a:solidFill>
                  <a:schemeClr val="tx1"/>
                </a:solidFill>
              </a:rPr>
              <a:t>of the </a:t>
            </a:r>
            <a:r>
              <a:rPr lang="en-GB" sz="1800" dirty="0" smtClean="0">
                <a:solidFill>
                  <a:schemeClr val="tx1"/>
                </a:solidFill>
              </a:rPr>
              <a:t>mentioned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2. What is the maximum possible length of an identifier?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	a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31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characters		b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63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characters		c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79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characters		d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None 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of the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mentioned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3. Which of the following is invalid?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	a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_a =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1		b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_ _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a =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1		c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_ _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str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_ _ 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=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1		d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none of the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mentioned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4. Which of the following is an invalid variable?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	a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my_string_1		b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1st_string	c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Foo		d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_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5. 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Which of the following is not a keyword?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	a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eval			b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a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ssert		c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n</a:t>
            </a:r>
            <a:r>
              <a:rPr lang="en-GB" sz="1800" dirty="0" smtClean="0">
                <a:solidFill>
                  <a:schemeClr val="tx1"/>
                </a:solidFill>
                <a:sym typeface="Wingdings" pitchFamily="2" charset="2"/>
              </a:rPr>
              <a:t>onlocal		d</a:t>
            </a:r>
            <a:r>
              <a:rPr lang="en-GB" sz="1800" dirty="0">
                <a:solidFill>
                  <a:schemeClr val="tx1"/>
                </a:solidFill>
                <a:sym typeface="Wingdings" pitchFamily="2" charset="2"/>
              </a:rPr>
              <a:t>) pass</a:t>
            </a:r>
            <a:endParaRPr lang="en-IN" sz="1800" dirty="0" smtClean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71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402336"/>
            <a:ext cx="10972800" cy="598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Solutions: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1 : 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 </a:t>
            </a:r>
            <a:r>
              <a:rPr lang="en-GB" sz="2000" dirty="0" smtClean="0">
                <a:solidFill>
                  <a:schemeClr val="tx1"/>
                </a:solidFill>
              </a:rPr>
              <a:t>Python is Case sensitive language.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2 : </a:t>
            </a:r>
            <a:r>
              <a:rPr lang="en-GB" sz="2000" dirty="0">
                <a:solidFill>
                  <a:schemeClr val="tx1"/>
                </a:solidFill>
              </a:rPr>
              <a:t>d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</a:t>
            </a:r>
            <a:r>
              <a:rPr lang="en-GB" sz="2000" dirty="0">
                <a:solidFill>
                  <a:schemeClr val="tx1"/>
                </a:solidFill>
              </a:rPr>
              <a:t> Identifiers can be of any </a:t>
            </a:r>
            <a:r>
              <a:rPr lang="en-GB" sz="2000" dirty="0" smtClean="0">
                <a:solidFill>
                  <a:schemeClr val="tx1"/>
                </a:solidFill>
              </a:rPr>
              <a:t>length in Python.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3 : </a:t>
            </a:r>
            <a:r>
              <a:rPr lang="en-GB" sz="2000" dirty="0">
                <a:solidFill>
                  <a:schemeClr val="tx1"/>
                </a:solidFill>
              </a:rPr>
              <a:t>d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 </a:t>
            </a:r>
            <a:r>
              <a:rPr lang="en-GB" sz="2000" dirty="0">
                <a:solidFill>
                  <a:schemeClr val="tx1"/>
                </a:solidFill>
              </a:rPr>
              <a:t>All the statements will execute successfully 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4 : </a:t>
            </a:r>
            <a:r>
              <a:rPr lang="en-GB" sz="2000" dirty="0">
                <a:solidFill>
                  <a:schemeClr val="tx1"/>
                </a:solidFill>
              </a:rPr>
              <a:t>b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 </a:t>
            </a:r>
            <a:r>
              <a:rPr lang="en-GB" sz="2000" dirty="0">
                <a:solidFill>
                  <a:schemeClr val="tx1"/>
                </a:solidFill>
              </a:rPr>
              <a:t>Variable names should not start with a number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5 : 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Explanation:</a:t>
            </a:r>
            <a:r>
              <a:rPr lang="en-GB" sz="2000" dirty="0">
                <a:solidFill>
                  <a:schemeClr val="tx1"/>
                </a:solidFill>
              </a:rPr>
              <a:t> eval can be used as a variable.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58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388" y="1122363"/>
            <a:ext cx="1108198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cap="all" dirty="0">
                <a:solidFill>
                  <a:schemeClr val="tx1"/>
                </a:solidFill>
                <a:latin typeface="Bookman Old Style" panose="02050604050505020204" pitchFamily="18" charset="0"/>
              </a:rPr>
              <a:t>Python Language </a:t>
            </a:r>
            <a:r>
              <a:rPr lang="en-IN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Fundamentals - 4</a:t>
            </a:r>
            <a:r>
              <a:rPr lang="en-IN" sz="5400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/>
            </a:r>
            <a:br>
              <a:rPr lang="en-IN" sz="5400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IN" sz="2400" cap="all" dirty="0">
                <a:solidFill>
                  <a:schemeClr val="tx1"/>
                </a:solidFill>
                <a:latin typeface="Bookman Old Style" panose="02050604050505020204" pitchFamily="18" charset="0"/>
              </a:rPr>
              <a:t/>
            </a:r>
            <a:br>
              <a:rPr lang="en-IN" sz="2400" cap="all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15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91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4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776" y="692696"/>
            <a:ext cx="10954512" cy="4894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If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you try to </a:t>
            </a: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practice programs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yourself, then you will </a:t>
            </a: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learn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many things </a:t>
            </a: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automatically</a:t>
            </a:r>
          </a:p>
          <a:p>
            <a:pPr marL="457200" lvl="1" indent="0">
              <a:buNone/>
            </a:pP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Spend </a:t>
            </a:r>
            <a:r>
              <a:rPr lang="en-US" sz="2800" dirty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few minutes and then enjoy the </a:t>
            </a:r>
            <a:r>
              <a:rPr lang="en-US" sz="2800" dirty="0" smtClean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study</a:t>
            </a: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altLang="zh-CN" sz="2800" dirty="0">
              <a:solidFill>
                <a:srgbClr val="FF00FF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800" dirty="0">
              <a:solidFill>
                <a:srgbClr val="FF00FF"/>
              </a:solidFill>
              <a:latin typeface="Bookman Old Style" pitchFamily="18" charset="0"/>
              <a:ea typeface="宋体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6413" y="2693015"/>
            <a:ext cx="61391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Thank You</a:t>
            </a:r>
            <a:endParaRPr 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46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2454" y="0"/>
            <a:ext cx="5568287" cy="51315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647666" y="5540991"/>
            <a:ext cx="4517409" cy="50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Guido Van Rossum</a:t>
            </a: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Dept. of CSE, RGMCET(Autonomous), Nandyal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sz="1400" b="1" smtClean="0">
                <a:solidFill>
                  <a:schemeClr val="tx1"/>
                </a:solidFill>
                <a:latin typeface="Bookman Old Style" panose="02050604050505020204" pitchFamily="18" charset="0"/>
              </a:rPr>
              <a:pPr/>
              <a:t>4</a:t>
            </a:fld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1018528" y="1191598"/>
            <a:ext cx="9967920" cy="388077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000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Learning Mantra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If 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you really strong in the basics, then remaining things will become so </a:t>
            </a:r>
            <a:r>
              <a:rPr lang="en-US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easy.</a:t>
            </a:r>
            <a:endParaRPr lang="en-IN" sz="4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65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Agenda: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15"/>
            <a:ext cx="10049806" cy="4608347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1. Python Identifiers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2. Reserved </a:t>
            </a:r>
            <a:r>
              <a:rPr lang="en-US" sz="2400" b="1" dirty="0">
                <a:solidFill>
                  <a:schemeClr val="tx1"/>
                </a:solidFill>
              </a:rPr>
              <a:t>words (or) Keywords in </a:t>
            </a:r>
            <a:r>
              <a:rPr lang="en-US" sz="2400" b="1" dirty="0" smtClean="0">
                <a:solidFill>
                  <a:schemeClr val="tx1"/>
                </a:solidFill>
              </a:rPr>
              <a:t>Python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400" b="1" dirty="0" smtClean="0">
                <a:solidFill>
                  <a:schemeClr val="tx1"/>
                </a:solidFill>
              </a:rPr>
              <a:t>3. Data </a:t>
            </a:r>
            <a:r>
              <a:rPr lang="en-GB" sz="2400" b="1" dirty="0">
                <a:solidFill>
                  <a:schemeClr val="tx1"/>
                </a:solidFill>
              </a:rPr>
              <a:t>types in </a:t>
            </a:r>
            <a:r>
              <a:rPr lang="en-GB" sz="2400" b="1" dirty="0" smtClean="0">
                <a:solidFill>
                  <a:schemeClr val="tx1"/>
                </a:solidFill>
              </a:rPr>
              <a:t>Python - Introduction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51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61569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ookman Old Style" pitchFamily="18" charset="0"/>
              </a:rPr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10002858" cy="482803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What is an Identifier?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A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name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Python program is called identifier. It can be class name or function name or module name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or variable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name.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		Eg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: a = 20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It is a valid Python statement. Here '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a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' is an identifier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302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61569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Bookman Old Style" pitchFamily="18" charset="0"/>
              </a:rPr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10880682" cy="48280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Rules </a:t>
            </a:r>
            <a:r>
              <a:rPr lang="en-GB" sz="2000" b="1" dirty="0">
                <a:solidFill>
                  <a:schemeClr val="tx1"/>
                </a:solidFill>
                <a:latin typeface="Bookman Old Style" pitchFamily="18" charset="0"/>
              </a:rPr>
              <a:t>to define identifiers in Python</a:t>
            </a:r>
            <a:r>
              <a:rPr lang="en-GB" sz="2000" b="1" dirty="0" smtClean="0">
                <a:solidFill>
                  <a:schemeClr val="tx1"/>
                </a:solidFill>
                <a:latin typeface="Bookman Old Style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1. The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only allowed characters in Python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are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alphabet </a:t>
            </a:r>
            <a:r>
              <a:rPr lang="en-GB" dirty="0">
                <a:solidFill>
                  <a:schemeClr val="tx1"/>
                </a:solidFill>
                <a:latin typeface="Bookman Old Style" pitchFamily="18" charset="0"/>
              </a:rPr>
              <a:t>symbols(either lower case or upper </a:t>
            </a: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case)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digits(0 </a:t>
            </a:r>
            <a:r>
              <a:rPr lang="en-GB" dirty="0">
                <a:solidFill>
                  <a:schemeClr val="tx1"/>
                </a:solidFill>
                <a:latin typeface="Bookman Old Style" pitchFamily="18" charset="0"/>
              </a:rPr>
              <a:t>to </a:t>
            </a: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9)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underscore </a:t>
            </a:r>
            <a:r>
              <a:rPr lang="en-GB" dirty="0">
                <a:solidFill>
                  <a:schemeClr val="tx1"/>
                </a:solidFill>
                <a:latin typeface="Bookman Old Style" pitchFamily="18" charset="0"/>
              </a:rPr>
              <a:t>symbol</a:t>
            </a:r>
            <a:r>
              <a:rPr lang="en-GB" dirty="0" smtClean="0">
                <a:solidFill>
                  <a:schemeClr val="tx1"/>
                </a:solidFill>
                <a:latin typeface="Bookman Old Style" pitchFamily="18" charset="0"/>
              </a:rPr>
              <a:t>(_)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2. Identifier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should not starts with digit.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3. Identifiers are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case sensitive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. Of course Python language itself is case sensitive language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4. There is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no length limit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for Python identifiers. But not recommended to use too lengthy identifiers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5. We </a:t>
            </a:r>
            <a:r>
              <a:rPr lang="en-GB" sz="2000" dirty="0">
                <a:solidFill>
                  <a:srgbClr val="002060"/>
                </a:solidFill>
                <a:latin typeface="Bookman Old Style" pitchFamily="18" charset="0"/>
              </a:rPr>
              <a:t>cannot use reserved words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 as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identifiers.</a:t>
            </a:r>
            <a:endParaRPr lang="en-IN" sz="2000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748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615696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Bookman Old Style" pitchFamily="18" charset="0"/>
              </a:rPr>
              <a:t>Reserved words (or) Keywords in Python</a:t>
            </a:r>
            <a:endParaRPr lang="en-IN" sz="32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10880682" cy="482803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In Python some words are reserved to represent some meaning or functionality. Such type of words are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called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Reserved words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or </a:t>
            </a:r>
            <a:r>
              <a:rPr lang="en-GB" sz="2000" dirty="0" smtClean="0">
                <a:solidFill>
                  <a:srgbClr val="002060"/>
                </a:solidFill>
                <a:latin typeface="Bookman Old Style" pitchFamily="18" charset="0"/>
              </a:rPr>
              <a:t>Keywords.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There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are 33 reserved words available in Python.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True,False,None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and, or ,not,is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if,elif,else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while,for,break,continue,return,in,yield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try,except,finally,raise,assert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import,from,as,class,def,pass,global,nonlocal,lambda,del,with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All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33 keywords contains only alphabets </a:t>
            </a: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symbols.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2000" dirty="0" smtClean="0">
                <a:solidFill>
                  <a:schemeClr val="tx1"/>
                </a:solidFill>
                <a:latin typeface="Bookman Old Style" pitchFamily="18" charset="0"/>
              </a:rPr>
              <a:t>Except </a:t>
            </a:r>
            <a:r>
              <a:rPr lang="en-GB" sz="2000" dirty="0">
                <a:solidFill>
                  <a:schemeClr val="tx1"/>
                </a:solidFill>
                <a:latin typeface="Bookman Old Style" pitchFamily="18" charset="0"/>
              </a:rPr>
              <a:t>the following 3 reserved words, all contain only lower case alphabet symbols.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True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False</a:t>
            </a:r>
          </a:p>
          <a:p>
            <a:pPr marL="1085850" lvl="2" indent="-28575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Bookman Old Style" pitchFamily="18" charset="0"/>
              </a:rPr>
              <a:t>None</a:t>
            </a:r>
            <a:endParaRPr lang="en-IN" b="1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452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615696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Bookman Old Style" pitchFamily="18" charset="0"/>
              </a:rPr>
              <a:t>Reserved words (or) Keywords in </a:t>
            </a:r>
            <a:r>
              <a:rPr lang="en-GB" sz="3200" b="1" dirty="0" smtClean="0">
                <a:solidFill>
                  <a:schemeClr val="tx1"/>
                </a:solidFill>
                <a:latin typeface="Bookman Old Style" pitchFamily="18" charset="0"/>
              </a:rPr>
              <a:t>Python</a:t>
            </a:r>
            <a:br>
              <a:rPr lang="en-GB" sz="3200" b="1" dirty="0" smtClean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/>
            </a:r>
            <a:br>
              <a:rPr lang="en-GB" sz="3200" b="1" dirty="0" smtClean="0">
                <a:solidFill>
                  <a:schemeClr val="tx1"/>
                </a:solidFill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/>
            </a:r>
            <a:br>
              <a:rPr lang="en-GB" sz="3200" b="1" dirty="0" smtClean="0">
                <a:solidFill>
                  <a:schemeClr val="tx1"/>
                </a:solidFill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/>
            </a:r>
            <a:br>
              <a:rPr lang="en-GB" sz="3200" b="1" dirty="0" smtClean="0">
                <a:solidFill>
                  <a:schemeClr val="tx1"/>
                </a:solidFill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/>
            </a:r>
            <a:br>
              <a:rPr lang="en-GB" sz="3200" b="1" dirty="0" smtClean="0">
                <a:solidFill>
                  <a:schemeClr val="tx1"/>
                </a:solidFill>
              </a:rPr>
            </a:br>
            <a:r>
              <a:rPr lang="en-GB" sz="3200" b="1" dirty="0">
                <a:solidFill>
                  <a:schemeClr val="tx1"/>
                </a:solidFill>
              </a:rPr>
              <a:t/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2200" dirty="0">
                <a:solidFill>
                  <a:srgbClr val="002060"/>
                </a:solidFill>
              </a:rPr>
              <a:t>35 Keywords are </a:t>
            </a:r>
            <a:r>
              <a:rPr lang="en-GB" sz="2200" dirty="0" smtClean="0">
                <a:solidFill>
                  <a:srgbClr val="002060"/>
                </a:solidFill>
              </a:rPr>
              <a:t>available </a:t>
            </a:r>
            <a:r>
              <a:rPr lang="en-GB" sz="2200" dirty="0">
                <a:solidFill>
                  <a:srgbClr val="002060"/>
                </a:solidFill>
              </a:rPr>
              <a:t>in python </a:t>
            </a:r>
            <a:r>
              <a:rPr lang="en-GB" sz="2200" dirty="0" smtClean="0">
                <a:solidFill>
                  <a:srgbClr val="002060"/>
                </a:solidFill>
              </a:rPr>
              <a:t>3.7</a:t>
            </a:r>
            <a:br>
              <a:rPr lang="en-GB" sz="2200" dirty="0" smtClean="0">
                <a:solidFill>
                  <a:srgbClr val="002060"/>
                </a:solidFill>
              </a:rPr>
            </a:br>
            <a:r>
              <a:rPr lang="en-GB" sz="2200" dirty="0">
                <a:solidFill>
                  <a:srgbClr val="002060"/>
                </a:solidFill>
              </a:rPr>
              <a:t/>
            </a:r>
            <a:br>
              <a:rPr lang="en-GB" sz="2200" dirty="0">
                <a:solidFill>
                  <a:srgbClr val="002060"/>
                </a:solidFill>
              </a:rPr>
            </a:br>
            <a:r>
              <a:rPr lang="en-GB" sz="2200" dirty="0">
                <a:solidFill>
                  <a:schemeClr val="tx1"/>
                </a:solidFill>
              </a:rPr>
              <a:t>In jupyter notebook keywords are highlighted with </a:t>
            </a:r>
            <a:r>
              <a:rPr lang="en-GB" sz="2200" b="1" dirty="0">
                <a:solidFill>
                  <a:srgbClr val="00B050"/>
                </a:solidFill>
              </a:rPr>
              <a:t>Green </a:t>
            </a:r>
            <a:r>
              <a:rPr lang="en-GB" sz="2200" dirty="0" smtClean="0">
                <a:solidFill>
                  <a:schemeClr val="tx1"/>
                </a:solidFill>
              </a:rPr>
              <a:t>colour.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758" y="6004786"/>
            <a:ext cx="6297612" cy="365125"/>
          </a:xfrm>
        </p:spPr>
        <p:txBody>
          <a:bodyPr/>
          <a:lstStyle/>
          <a:p>
            <a:r>
              <a:rPr lang="en-US" dirty="0" smtClean="0"/>
              <a:t>Dept. of CSE, RGMCET(Autonomous), </a:t>
            </a:r>
            <a:r>
              <a:rPr lang="en-US" dirty="0" err="1" smtClean="0"/>
              <a:t>Nandyal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1" y="1252601"/>
            <a:ext cx="83439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683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1266</TotalTime>
  <Words>914</Words>
  <Application>Microsoft Office PowerPoint</Application>
  <PresentationFormat>Custom</PresentationFormat>
  <Paragraphs>177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Facet</vt:lpstr>
      <vt:lpstr>1_Facet</vt:lpstr>
      <vt:lpstr>2_Facet</vt:lpstr>
      <vt:lpstr>Slide 1</vt:lpstr>
      <vt:lpstr>Python Language Fundamentals - 4  </vt:lpstr>
      <vt:lpstr>Slide 3</vt:lpstr>
      <vt:lpstr>Slide 4</vt:lpstr>
      <vt:lpstr>Agenda:</vt:lpstr>
      <vt:lpstr>Python Identifiers</vt:lpstr>
      <vt:lpstr>Python Identifiers</vt:lpstr>
      <vt:lpstr>Reserved words (or) Keywords in Python</vt:lpstr>
      <vt:lpstr>Reserved words (or) Keywords in Python          35 Keywords are available in python 3.7  In jupyter notebook keywords are highlighted with Green colour.</vt:lpstr>
      <vt:lpstr>Slide 10</vt:lpstr>
      <vt:lpstr>Data types in Python - Introduction</vt:lpstr>
      <vt:lpstr>Data types in Python - Introduction</vt:lpstr>
      <vt:lpstr>Python contains the following in-built data types</vt:lpstr>
      <vt:lpstr>Python contains the following in-built data types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 Review core concepts you need to learn to master this subject</dc:title>
  <dc:creator>DELL3010</dc:creator>
  <cp:lastModifiedBy>SYS</cp:lastModifiedBy>
  <cp:revision>385</cp:revision>
  <dcterms:created xsi:type="dcterms:W3CDTF">2020-06-20T07:01:24Z</dcterms:created>
  <dcterms:modified xsi:type="dcterms:W3CDTF">2001-12-31T19:06:21Z</dcterms:modified>
</cp:coreProperties>
</file>