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7" r:id="rId2"/>
    <p:sldMasterId id="2147483736" r:id="rId3"/>
  </p:sldMasterIdLst>
  <p:notesMasterIdLst>
    <p:notesMasterId r:id="rId29"/>
  </p:notesMasterIdLst>
  <p:sldIdLst>
    <p:sldId id="270" r:id="rId4"/>
    <p:sldId id="256" r:id="rId5"/>
    <p:sldId id="281" r:id="rId6"/>
    <p:sldId id="274" r:id="rId7"/>
    <p:sldId id="468" r:id="rId8"/>
    <p:sldId id="275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273" r:id="rId26"/>
    <p:sldId id="415" r:id="rId27"/>
    <p:sldId id="4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02E-AAEE-46E7-8201-8B0C8F154ADC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5ABF-8C5D-4ECA-A9E8-A1564DD05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5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85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22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4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9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13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86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3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25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26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2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2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1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4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1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3E5ABF-8C5D-4ECA-A9E8-A1564DD059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1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9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45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7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616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1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0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0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29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  <a:lvl2pPr>
              <a:defRPr sz="1200">
                <a:latin typeface="Bookman Old Style" panose="02050604050505020204" pitchFamily="18" charset="0"/>
              </a:defRPr>
            </a:lvl2pPr>
            <a:lvl3pPr>
              <a:defRPr sz="1200">
                <a:latin typeface="Bookman Old Style" panose="02050604050505020204" pitchFamily="18" charset="0"/>
              </a:defRPr>
            </a:lvl3pPr>
            <a:lvl4pPr>
              <a:defRPr sz="1200">
                <a:latin typeface="Bookman Old Style" panose="02050604050505020204" pitchFamily="18" charset="0"/>
              </a:defRPr>
            </a:lvl4pPr>
            <a:lvl5pPr>
              <a:defRPr sz="12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Bookman Old Style" panose="02050604050505020204" pitchFamily="18" charset="0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fld id="{1A490AF6-A5E7-4058-B3C7-F6CEE1C2D0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229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7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7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13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8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22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02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47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30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439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63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34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87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456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6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46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7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12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15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88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33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1244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33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85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68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49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40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0448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93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428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0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Dept. of CSE, RGMCET(Autonomous), Nandyal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5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90AF6-A5E7-4058-B3C7-F6CEE1C2D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335" y="586854"/>
            <a:ext cx="8352928" cy="1064525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  <a:endParaRPr lang="en-IN" sz="36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4221088"/>
            <a:ext cx="8208912" cy="1929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RGM College of Engineering &amp; Technology (Autonomous)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Academic Year : </a:t>
            </a:r>
            <a:r>
              <a:rPr 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2020-2021</a:t>
            </a:r>
            <a:endParaRPr lang="en-IN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4"/>
          <a:stretch/>
        </p:blipFill>
        <p:spPr>
          <a:xfrm>
            <a:off x="4511824" y="2426927"/>
            <a:ext cx="2736304" cy="1539780"/>
          </a:xfrm>
          <a:prstGeom prst="rect">
            <a:avLst/>
          </a:prstGeom>
        </p:spPr>
      </p:pic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188369"/>
            <a:ext cx="1760538" cy="1719263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3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10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In Python: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if condition: </a:t>
            </a:r>
            <a:r>
              <a:rPr lang="en-US" sz="2000" dirty="0" smtClean="0">
                <a:solidFill>
                  <a:srgbClr val="002060"/>
                </a:solidFill>
              </a:rPr>
              <a:t>(In </a:t>
            </a:r>
            <a:r>
              <a:rPr lang="en-US" sz="2000" dirty="0">
                <a:solidFill>
                  <a:srgbClr val="002060"/>
                </a:solidFill>
              </a:rPr>
              <a:t>Python any where we are using colon(:) means we are </a:t>
            </a:r>
            <a:r>
              <a:rPr lang="en-US" sz="2000" dirty="0" smtClean="0">
                <a:solidFill>
                  <a:srgbClr val="002060"/>
                </a:solidFill>
              </a:rPr>
              <a:t>defining </a:t>
            </a:r>
            <a:r>
              <a:rPr lang="en-US" sz="2000" dirty="0">
                <a:solidFill>
                  <a:srgbClr val="002060"/>
                </a:solidFill>
              </a:rPr>
              <a:t>block)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statement </a:t>
            </a:r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statement </a:t>
            </a:r>
            <a:r>
              <a:rPr lang="en-US" sz="2000" dirty="0">
                <a:solidFill>
                  <a:srgbClr val="002060"/>
                </a:solidFill>
              </a:rPr>
              <a:t>2 </a:t>
            </a:r>
            <a:r>
              <a:rPr lang="en-US" sz="2000" dirty="0" smtClean="0">
                <a:solidFill>
                  <a:srgbClr val="002060"/>
                </a:solidFill>
              </a:rPr>
              <a:t>		(</a:t>
            </a:r>
            <a:r>
              <a:rPr lang="en-US" sz="2000" dirty="0">
                <a:solidFill>
                  <a:srgbClr val="002060"/>
                </a:solidFill>
              </a:rPr>
              <a:t>These statements are said to be same indentation)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statement </a:t>
            </a:r>
            <a:r>
              <a:rPr lang="en-US" sz="2000" dirty="0">
                <a:solidFill>
                  <a:srgbClr val="002060"/>
                </a:solidFill>
              </a:rPr>
              <a:t>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statement 4 </a:t>
            </a:r>
            <a:r>
              <a:rPr lang="en-US" sz="2000" dirty="0" smtClean="0">
                <a:solidFill>
                  <a:srgbClr val="002060"/>
                </a:solidFill>
              </a:rPr>
              <a:t>			(</a:t>
            </a:r>
            <a:r>
              <a:rPr lang="en-US" sz="2000" dirty="0">
                <a:solidFill>
                  <a:srgbClr val="002060"/>
                </a:solidFill>
              </a:rPr>
              <a:t>This </a:t>
            </a:r>
            <a:r>
              <a:rPr lang="en-US" sz="2000" dirty="0" smtClean="0">
                <a:solidFill>
                  <a:srgbClr val="002060"/>
                </a:solidFill>
              </a:rPr>
              <a:t>statement </a:t>
            </a:r>
            <a:r>
              <a:rPr lang="en-US" sz="2000" dirty="0">
                <a:solidFill>
                  <a:srgbClr val="002060"/>
                </a:solidFill>
              </a:rPr>
              <a:t>is not under if </a:t>
            </a:r>
            <a:r>
              <a:rPr lang="en-US" sz="2000" dirty="0" smtClean="0">
                <a:solidFill>
                  <a:srgbClr val="002060"/>
                </a:solidFill>
              </a:rPr>
              <a:t>statement)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Note: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>
                <a:solidFill>
                  <a:schemeClr val="tx1"/>
                </a:solidFill>
              </a:rPr>
              <a:t>you are not followed indentation, you will </a:t>
            </a:r>
            <a:r>
              <a:rPr lang="en-US" sz="2000" dirty="0" smtClean="0">
                <a:solidFill>
                  <a:schemeClr val="tx1"/>
                </a:solidFill>
              </a:rPr>
              <a:t>get an </a:t>
            </a:r>
            <a:r>
              <a:rPr lang="en-US" sz="2000" b="1" dirty="0">
                <a:solidFill>
                  <a:srgbClr val="FF0000"/>
                </a:solidFill>
              </a:rPr>
              <a:t>indentation </a:t>
            </a:r>
            <a:r>
              <a:rPr lang="en-US" sz="2000" b="1" dirty="0" smtClean="0">
                <a:solidFill>
                  <a:srgbClr val="FF0000"/>
                </a:solidFill>
              </a:rPr>
              <a:t>error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</a:rPr>
              <a:t>Python enabled editors indention is automatically maintained.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11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err="1" smtClean="0">
                <a:solidFill>
                  <a:schemeClr val="tx1"/>
                </a:solidFill>
              </a:rPr>
              <a:t>Eg</a:t>
            </a:r>
            <a:r>
              <a:rPr lang="en-GB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if 10&lt;20: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print('10 is less than 20')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print('End of Program')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10 is less than 20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End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chemeClr val="tx1"/>
                </a:solidFill>
              </a:rPr>
              <a:t>Program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b="1" dirty="0" err="1">
                <a:solidFill>
                  <a:schemeClr val="tx1"/>
                </a:solidFill>
              </a:rPr>
              <a:t>Eg</a:t>
            </a:r>
            <a:r>
              <a:rPr lang="en-GB" sz="20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10&lt;20: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print</a:t>
            </a:r>
            <a:r>
              <a:rPr lang="en-US" sz="2000" dirty="0">
                <a:solidFill>
                  <a:schemeClr val="tx1"/>
                </a:solidFill>
              </a:rPr>
              <a:t>('10 is less than 20')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print('End of Program')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Output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IndentationError:</a:t>
            </a:r>
            <a:r>
              <a:rPr lang="en-US" sz="2000" b="1" dirty="0">
                <a:solidFill>
                  <a:schemeClr val="tx1"/>
                </a:solidFill>
              </a:rPr>
              <a:t> expected an indented block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12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name=input</a:t>
            </a:r>
            <a:r>
              <a:rPr lang="en-US" sz="2000" dirty="0">
                <a:solidFill>
                  <a:schemeClr val="tx1"/>
                </a:solidFill>
              </a:rPr>
              <a:t>("Enter Name:")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name=="Karthi":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("Hello Karthi Good Morning")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print("How are you</a:t>
            </a:r>
            <a:r>
              <a:rPr lang="en-US" sz="2000" dirty="0" smtClean="0">
                <a:solidFill>
                  <a:schemeClr val="tx1"/>
                </a:solidFill>
              </a:rPr>
              <a:t>!!!")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Name</a:t>
            </a:r>
            <a:r>
              <a:rPr lang="en-US" sz="2000" dirty="0" smtClean="0">
                <a:solidFill>
                  <a:schemeClr val="tx1"/>
                </a:solidFill>
              </a:rPr>
              <a:t>: Karthi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Hello Karthi Good Morning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How are you!!!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13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name=input</a:t>
            </a:r>
            <a:r>
              <a:rPr lang="en-US" sz="2000" dirty="0">
                <a:solidFill>
                  <a:schemeClr val="tx1"/>
                </a:solidFill>
              </a:rPr>
              <a:t>("Enter Name:")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name=="Karthi":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("Hello Karthi Good Morning")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print("How are you</a:t>
            </a:r>
            <a:r>
              <a:rPr lang="en-US" sz="2000" dirty="0" smtClean="0">
                <a:solidFill>
                  <a:schemeClr val="tx1"/>
                </a:solidFill>
              </a:rPr>
              <a:t>!!!")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</a:t>
            </a:r>
            <a:r>
              <a:rPr lang="en-US" sz="2000" dirty="0" err="1" smtClean="0">
                <a:solidFill>
                  <a:schemeClr val="tx1"/>
                </a:solidFill>
              </a:rPr>
              <a:t>Name:ravi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How are you!!!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14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ii) if - else Statement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if condition: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Action </a:t>
            </a:r>
            <a:r>
              <a:rPr lang="en-US" sz="2000" dirty="0">
                <a:solidFill>
                  <a:srgbClr val="002060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else: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Action </a:t>
            </a:r>
            <a:r>
              <a:rPr lang="en-US" sz="2000" dirty="0">
                <a:solidFill>
                  <a:srgbClr val="002060"/>
                </a:solidFill>
              </a:rPr>
              <a:t>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if condition is true then Action-1 will be executed otherwise Action-2 will be executed.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15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name = input('Enter Name : 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name == '</a:t>
            </a:r>
            <a:r>
              <a:rPr lang="en-US" sz="2000" dirty="0" err="1">
                <a:solidFill>
                  <a:schemeClr val="tx1"/>
                </a:solidFill>
              </a:rPr>
              <a:t>Karthi</a:t>
            </a:r>
            <a:r>
              <a:rPr lang="en-US" sz="2000" dirty="0">
                <a:solidFill>
                  <a:schemeClr val="tx1"/>
                </a:solidFill>
              </a:rPr>
              <a:t>':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('Hello Karthi! Good Morning')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('Hello Guest! Good </a:t>
            </a:r>
            <a:r>
              <a:rPr lang="en-US" sz="2000" dirty="0" smtClean="0">
                <a:solidFill>
                  <a:schemeClr val="tx1"/>
                </a:solidFill>
              </a:rPr>
              <a:t>Morning')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print('How are you</a:t>
            </a:r>
            <a:r>
              <a:rPr lang="en-US" sz="2000" dirty="0" smtClean="0">
                <a:solidFill>
                  <a:schemeClr val="tx1"/>
                </a:solidFill>
              </a:rPr>
              <a:t>?')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Name : Karthi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Hello Karthi! Good Morning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How are you?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16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name = input('Enter Name : 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name == '</a:t>
            </a:r>
            <a:r>
              <a:rPr lang="en-US" sz="2000" dirty="0" err="1">
                <a:solidFill>
                  <a:schemeClr val="tx1"/>
                </a:solidFill>
              </a:rPr>
              <a:t>Karthi</a:t>
            </a:r>
            <a:r>
              <a:rPr lang="en-US" sz="2000" dirty="0">
                <a:solidFill>
                  <a:schemeClr val="tx1"/>
                </a:solidFill>
              </a:rPr>
              <a:t>':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('Hello Karthi! Good Morning')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else: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('Hello Guest! Good </a:t>
            </a:r>
            <a:r>
              <a:rPr lang="en-US" sz="2000" dirty="0" smtClean="0">
                <a:solidFill>
                  <a:schemeClr val="tx1"/>
                </a:solidFill>
              </a:rPr>
              <a:t>Morning')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print('How are you</a:t>
            </a:r>
            <a:r>
              <a:rPr lang="en-US" sz="2000" dirty="0" smtClean="0">
                <a:solidFill>
                  <a:schemeClr val="tx1"/>
                </a:solidFill>
              </a:rPr>
              <a:t>?')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Name : ram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Hello Guest! Good </a:t>
            </a:r>
            <a:r>
              <a:rPr lang="en-US" sz="2000" dirty="0" smtClean="0">
                <a:solidFill>
                  <a:schemeClr val="tx1"/>
                </a:solidFill>
              </a:rPr>
              <a:t>Morning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How are you?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17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iii) if-</a:t>
            </a:r>
            <a:r>
              <a:rPr lang="en-US" sz="2000" b="1" dirty="0" err="1">
                <a:solidFill>
                  <a:schemeClr val="tx1"/>
                </a:solidFill>
              </a:rPr>
              <a:t>elif</a:t>
            </a:r>
            <a:r>
              <a:rPr lang="en-US" sz="2000" b="1" dirty="0">
                <a:solidFill>
                  <a:schemeClr val="tx1"/>
                </a:solidFill>
              </a:rPr>
              <a:t>-else Statement: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Syntax: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if condition1: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		Action-1</a:t>
            </a:r>
            <a:endParaRPr lang="en-US" sz="2000" dirty="0">
              <a:solidFill>
                <a:srgbClr val="002060"/>
              </a:solidFill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</a:rPr>
              <a:t>elif</a:t>
            </a:r>
            <a:r>
              <a:rPr lang="en-US" sz="2000" dirty="0">
                <a:solidFill>
                  <a:srgbClr val="002060"/>
                </a:solidFill>
              </a:rPr>
              <a:t> condition2: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		Action-2</a:t>
            </a:r>
            <a:endParaRPr lang="en-US" sz="2000" dirty="0">
              <a:solidFill>
                <a:srgbClr val="002060"/>
              </a:solidFill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</a:rPr>
              <a:t>elif</a:t>
            </a:r>
            <a:r>
              <a:rPr lang="en-US" sz="2000" dirty="0">
                <a:solidFill>
                  <a:srgbClr val="002060"/>
                </a:solidFill>
              </a:rPr>
              <a:t> condition3: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		Action-3</a:t>
            </a:r>
            <a:endParaRPr lang="en-US" sz="2000" dirty="0">
              <a:solidFill>
                <a:srgbClr val="002060"/>
              </a:solidFill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2060"/>
                </a:solidFill>
              </a:rPr>
              <a:t>elif</a:t>
            </a:r>
            <a:r>
              <a:rPr lang="en-US" sz="2000" dirty="0">
                <a:solidFill>
                  <a:srgbClr val="002060"/>
                </a:solidFill>
              </a:rPr>
              <a:t> condition4: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		Action-4</a:t>
            </a:r>
            <a:endParaRPr lang="en-US" sz="2000" dirty="0">
              <a:solidFill>
                <a:srgbClr val="002060"/>
              </a:solidFill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...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2060"/>
                </a:solidFill>
              </a:rPr>
              <a:t>else: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			Default Action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Note:</a:t>
            </a:r>
            <a:r>
              <a:rPr lang="en-US" sz="2000" dirty="0" smtClean="0">
                <a:solidFill>
                  <a:schemeClr val="tx1"/>
                </a:solidFill>
              </a:rPr>
              <a:t> Based </a:t>
            </a:r>
            <a:r>
              <a:rPr lang="en-US" sz="2000" dirty="0">
                <a:solidFill>
                  <a:schemeClr val="tx1"/>
                </a:solidFill>
              </a:rPr>
              <a:t>condition the corresponding action will be executed.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18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</a:rPr>
              <a:t>: Program to demonstrate if-</a:t>
            </a:r>
            <a:r>
              <a:rPr lang="en-US" sz="2000" b="1" dirty="0" err="1" smtClean="0">
                <a:solidFill>
                  <a:schemeClr val="tx1"/>
                </a:solidFill>
              </a:rPr>
              <a:t>elif</a:t>
            </a:r>
            <a:r>
              <a:rPr lang="en-US" sz="2000" b="1" dirty="0" smtClean="0">
                <a:solidFill>
                  <a:schemeClr val="tx1"/>
                </a:solidFill>
              </a:rPr>
              <a:t>-else statement.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brand=input("Enter Your </a:t>
            </a:r>
            <a:r>
              <a:rPr lang="en-US" sz="2000" dirty="0" smtClean="0">
                <a:solidFill>
                  <a:schemeClr val="tx1"/>
                </a:solidFill>
              </a:rPr>
              <a:t>Favorite </a:t>
            </a:r>
            <a:r>
              <a:rPr lang="en-US" sz="2000" dirty="0">
                <a:solidFill>
                  <a:schemeClr val="tx1"/>
                </a:solidFill>
              </a:rPr>
              <a:t>Brand:")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brand=="RC":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("It is </a:t>
            </a:r>
            <a:r>
              <a:rPr lang="en-US" sz="2000" dirty="0" smtClean="0">
                <a:solidFill>
                  <a:schemeClr val="tx1"/>
                </a:solidFill>
              </a:rPr>
              <a:t>children's </a:t>
            </a:r>
            <a:r>
              <a:rPr lang="en-US" sz="2000" dirty="0">
                <a:solidFill>
                  <a:schemeClr val="tx1"/>
                </a:solidFill>
              </a:rPr>
              <a:t>brand")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brand=="KF":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("It is not that </a:t>
            </a:r>
            <a:r>
              <a:rPr lang="en-US" sz="2000" dirty="0" smtClean="0">
                <a:solidFill>
                  <a:schemeClr val="tx1"/>
                </a:solidFill>
              </a:rPr>
              <a:t>much good ")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brand=="FO":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("Buy one get Free One")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else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("Other Brands are not recommended</a:t>
            </a:r>
            <a:r>
              <a:rPr lang="en-US" sz="2000" dirty="0" smtClean="0">
                <a:solidFill>
                  <a:schemeClr val="tx1"/>
                </a:solidFill>
              </a:rPr>
              <a:t>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Your </a:t>
            </a:r>
            <a:r>
              <a:rPr lang="en-US" sz="2000" dirty="0" smtClean="0">
                <a:solidFill>
                  <a:schemeClr val="tx1"/>
                </a:solidFill>
              </a:rPr>
              <a:t>Favorite </a:t>
            </a:r>
            <a:r>
              <a:rPr lang="en-US" sz="2000" dirty="0">
                <a:solidFill>
                  <a:schemeClr val="tx1"/>
                </a:solidFill>
              </a:rPr>
              <a:t>Brand:RC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It is </a:t>
            </a:r>
            <a:r>
              <a:rPr lang="en-US" sz="2000" dirty="0" smtClean="0">
                <a:solidFill>
                  <a:schemeClr val="tx1"/>
                </a:solidFill>
              </a:rPr>
              <a:t>children’s </a:t>
            </a:r>
            <a:r>
              <a:rPr lang="en-US" sz="2000" dirty="0">
                <a:solidFill>
                  <a:schemeClr val="tx1"/>
                </a:solidFill>
              </a:rPr>
              <a:t>brand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19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Eg</a:t>
            </a:r>
            <a:r>
              <a:rPr lang="en-US" sz="2000" b="1" dirty="0" smtClean="0">
                <a:solidFill>
                  <a:schemeClr val="tx1"/>
                </a:solidFill>
              </a:rPr>
              <a:t>: Program to demonstrate if-</a:t>
            </a:r>
            <a:r>
              <a:rPr lang="en-US" sz="2000" b="1" dirty="0" err="1" smtClean="0">
                <a:solidFill>
                  <a:schemeClr val="tx1"/>
                </a:solidFill>
              </a:rPr>
              <a:t>elif</a:t>
            </a:r>
            <a:r>
              <a:rPr lang="en-US" sz="2000" b="1" dirty="0" smtClean="0">
                <a:solidFill>
                  <a:schemeClr val="tx1"/>
                </a:solidFill>
              </a:rPr>
              <a:t>-else statement.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brand=input("Enter Your </a:t>
            </a:r>
            <a:r>
              <a:rPr lang="en-US" sz="2000" dirty="0" smtClean="0">
                <a:solidFill>
                  <a:schemeClr val="tx1"/>
                </a:solidFill>
              </a:rPr>
              <a:t>Favorite </a:t>
            </a:r>
            <a:r>
              <a:rPr lang="en-US" sz="2000" dirty="0">
                <a:solidFill>
                  <a:schemeClr val="tx1"/>
                </a:solidFill>
              </a:rPr>
              <a:t>Brand:")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brand=="RC":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("It is </a:t>
            </a:r>
            <a:r>
              <a:rPr lang="en-US" sz="2000" dirty="0" smtClean="0">
                <a:solidFill>
                  <a:schemeClr val="tx1"/>
                </a:solidFill>
              </a:rPr>
              <a:t>children's </a:t>
            </a:r>
            <a:r>
              <a:rPr lang="en-US" sz="2000" dirty="0">
                <a:solidFill>
                  <a:schemeClr val="tx1"/>
                </a:solidFill>
              </a:rPr>
              <a:t>brand")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brand=="KF":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("It is not that </a:t>
            </a:r>
            <a:r>
              <a:rPr lang="en-US" sz="2000" dirty="0" smtClean="0">
                <a:solidFill>
                  <a:schemeClr val="tx1"/>
                </a:solidFill>
              </a:rPr>
              <a:t>much good ")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brand=="FO":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("Buy one get Free One")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else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("Other Brands are not recommended</a:t>
            </a:r>
            <a:r>
              <a:rPr lang="en-US" sz="2000" dirty="0" smtClean="0">
                <a:solidFill>
                  <a:schemeClr val="tx1"/>
                </a:solidFill>
              </a:rPr>
              <a:t>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Your </a:t>
            </a:r>
            <a:r>
              <a:rPr lang="en-US" sz="2000" dirty="0" smtClean="0">
                <a:solidFill>
                  <a:schemeClr val="tx1"/>
                </a:solidFill>
              </a:rPr>
              <a:t>Favorite </a:t>
            </a:r>
            <a:r>
              <a:rPr lang="en-US" sz="2000" dirty="0">
                <a:solidFill>
                  <a:schemeClr val="tx1"/>
                </a:solidFill>
              </a:rPr>
              <a:t>Brand:abc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Other Brands are not recommended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88" y="1122363"/>
            <a:ext cx="11081982" cy="2387600"/>
          </a:xfrm>
        </p:spPr>
        <p:txBody>
          <a:bodyPr>
            <a:normAutofit/>
          </a:bodyPr>
          <a:lstStyle/>
          <a:p>
            <a:pPr algn="l"/>
            <a:r>
              <a:rPr lang="en-IN" sz="4400" b="1" cap="all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FLOW CONTROL STATEMENTS - 1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20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Points to Ponder: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b="1" dirty="0">
                <a:solidFill>
                  <a:schemeClr val="tx1"/>
                </a:solidFill>
              </a:rPr>
              <a:t>. else </a:t>
            </a:r>
            <a:r>
              <a:rPr lang="en-US" sz="2000" dirty="0">
                <a:solidFill>
                  <a:schemeClr val="tx1"/>
                </a:solidFill>
              </a:rPr>
              <a:t>part is always </a:t>
            </a:r>
            <a:r>
              <a:rPr lang="en-US" sz="2000" dirty="0" smtClean="0">
                <a:solidFill>
                  <a:schemeClr val="tx1"/>
                </a:solidFill>
              </a:rPr>
              <a:t>optional.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Hence the following are various possible syntaxes.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if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ii. </a:t>
            </a:r>
            <a:r>
              <a:rPr lang="en-US" sz="2000" dirty="0">
                <a:solidFill>
                  <a:schemeClr val="tx1"/>
                </a:solidFill>
              </a:rPr>
              <a:t>if - </a:t>
            </a:r>
            <a:r>
              <a:rPr lang="en-US" sz="2000" dirty="0" smtClean="0">
                <a:solidFill>
                  <a:schemeClr val="tx1"/>
                </a:solidFill>
              </a:rPr>
              <a:t>else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iii. </a:t>
            </a:r>
            <a:r>
              <a:rPr lang="en-US" sz="2000" dirty="0">
                <a:solidFill>
                  <a:schemeClr val="tx1"/>
                </a:solidFill>
              </a:rPr>
              <a:t>if-</a:t>
            </a: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-else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iv. if-</a:t>
            </a:r>
            <a:r>
              <a:rPr lang="en-US" sz="2000" dirty="0" err="1" smtClean="0">
                <a:solidFill>
                  <a:schemeClr val="tx1"/>
                </a:solidFill>
              </a:rPr>
              <a:t>elif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2. There is </a:t>
            </a:r>
            <a:r>
              <a:rPr lang="en-US" sz="2000" b="1" dirty="0">
                <a:solidFill>
                  <a:schemeClr val="tx1"/>
                </a:solidFill>
              </a:rPr>
              <a:t>no switch statement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Python.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21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 </a:t>
            </a:r>
            <a:r>
              <a:rPr lang="en-US" sz="2000" b="1" dirty="0" smtClean="0">
                <a:solidFill>
                  <a:schemeClr val="tx1"/>
                </a:solidFill>
              </a:rPr>
              <a:t>Programs: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Q 1. Write a program to find biggest of given 2 </a:t>
            </a:r>
            <a:r>
              <a:rPr lang="en-US" sz="2000" b="1" dirty="0" smtClean="0">
                <a:solidFill>
                  <a:schemeClr val="tx1"/>
                </a:solidFill>
              </a:rPr>
              <a:t>numbers.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n1=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(input("Enter First Number:"))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n2=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(input("Enter Second Number:"))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if n1&gt;n2: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("Biggest Number is:",n1)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else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print</a:t>
            </a:r>
            <a:r>
              <a:rPr lang="en-US" sz="2000" dirty="0">
                <a:solidFill>
                  <a:schemeClr val="tx1"/>
                </a:solidFill>
              </a:rPr>
              <a:t>("Biggest Number is:",n2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First Number:10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Enter Second Number:20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Biggest Number is: 20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22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Example </a:t>
            </a:r>
            <a:r>
              <a:rPr lang="en-US" sz="2000" b="1" dirty="0" smtClean="0">
                <a:solidFill>
                  <a:schemeClr val="tx1"/>
                </a:solidFill>
              </a:rPr>
              <a:t>Programs: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Q 2. Write a program to find biggest of given 3 numbers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Q 3. Write a program to find smallest of given 2 numbers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Q 4. Write a program to find smallest of given 3 numbers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Q 5. Write a program to check whether the given number is even or odd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Q 6. Write a program to check whether the given number is in between 1 and 100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Q 7. Write a program to take a single digit number from the key board and print it's value in </a:t>
            </a:r>
            <a:r>
              <a:rPr lang="en-US" sz="2000" dirty="0" smtClean="0">
                <a:solidFill>
                  <a:schemeClr val="tx1"/>
                </a:solidFill>
              </a:rPr>
              <a:t>English word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91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z="1400" b="1" smtClean="0">
                <a:solidFill>
                  <a:schemeClr val="tx1"/>
                </a:solidFill>
                <a:latin typeface="Bookman Old Style" pitchFamily="18" charset="0"/>
              </a:rPr>
              <a:pPr/>
              <a:t>23</a:t>
            </a:fld>
            <a:endParaRPr lang="en-IN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3776" y="692696"/>
            <a:ext cx="10954512" cy="48942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If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 try to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practice programs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yourself, then you will </a:t>
            </a:r>
            <a:endParaRPr lang="en-IN" sz="2800" dirty="0" smtClean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learn </a:t>
            </a:r>
            <a:r>
              <a:rPr lang="en-IN" sz="2800" dirty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many things </a:t>
            </a: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automatically</a:t>
            </a:r>
          </a:p>
          <a:p>
            <a:pPr marL="457200" lvl="1" indent="0">
              <a:buNone/>
            </a:pP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IN" sz="2800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			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Spend </a:t>
            </a:r>
            <a:r>
              <a:rPr lang="en-US" sz="2800" dirty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few minutes and then enjoy the </a:t>
            </a:r>
            <a:r>
              <a:rPr lang="en-US" sz="2800" dirty="0" smtClean="0">
                <a:solidFill>
                  <a:srgbClr val="B808BC"/>
                </a:solidFill>
                <a:latin typeface="Bookman Old Style" pitchFamily="18" charset="0"/>
                <a:cs typeface="Times New Roman" pitchFamily="18" charset="0"/>
              </a:rPr>
              <a:t>study</a:t>
            </a:r>
            <a:endParaRPr lang="en-IN" sz="2800" dirty="0">
              <a:solidFill>
                <a:srgbClr val="0070C0"/>
              </a:solidFill>
              <a:latin typeface="Bookman Old Style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800" dirty="0">
              <a:solidFill>
                <a:srgbClr val="FF00FF"/>
              </a:solidFill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z="1400" b="1" smtClean="0">
                <a:solidFill>
                  <a:schemeClr val="tx1"/>
                </a:solidFill>
                <a:latin typeface="Bookman Old Style" pitchFamily="18" charset="0"/>
              </a:rPr>
              <a:pPr/>
              <a:t>24</a:t>
            </a:fld>
            <a:endParaRPr lang="en-IN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z="1400" b="1" smtClean="0">
                <a:solidFill>
                  <a:schemeClr val="tx1"/>
                </a:solidFill>
                <a:latin typeface="Bookman Old Style" pitchFamily="18" charset="0"/>
              </a:rPr>
              <a:pPr/>
              <a:t>25</a:t>
            </a:fld>
            <a:endParaRPr lang="en-IN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6413" y="2693015"/>
            <a:ext cx="613918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effectLst/>
              </a:rPr>
              <a:t>Thank You</a:t>
            </a:r>
            <a:endParaRPr lang="en-US" sz="9600" b="1" cap="none" spc="0" dirty="0">
              <a:ln/>
              <a:solidFill>
                <a:schemeClr val="accent5">
                  <a:tint val="50000"/>
                  <a:satMod val="180000"/>
                </a:schemeClr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642" y="259305"/>
            <a:ext cx="5568287" cy="51315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t>3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647666" y="5540991"/>
            <a:ext cx="4517409" cy="5003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Guido Van Rossum</a:t>
            </a:r>
            <a:endParaRPr lang="en-IN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Dept. of CSE, RGMCET(Autonomous), Nandyal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sz="1400" b="1" smtClean="0">
                <a:solidFill>
                  <a:schemeClr val="tx1"/>
                </a:solidFill>
                <a:latin typeface="Bookman Old Style" panose="02050604050505020204" pitchFamily="18" charset="0"/>
              </a:rPr>
              <a:t>4</a:t>
            </a:fld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1018528" y="1191598"/>
            <a:ext cx="9967920" cy="388077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u="sng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Learning Mantra</a:t>
            </a:r>
          </a:p>
          <a:p>
            <a:pPr mar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If 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you really strong in the basics, then remaining things will become so </a:t>
            </a:r>
            <a:r>
              <a:rPr lang="en-US" sz="40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easy.</a:t>
            </a:r>
            <a:endParaRPr lang="en-IN" sz="4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CSE, RGMCET(Autonomous), Nandyal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415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Agenda: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015"/>
            <a:ext cx="10309114" cy="4608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1. Introduction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tx1"/>
                </a:solidFill>
              </a:rPr>
              <a:t>2. </a:t>
            </a:r>
            <a:r>
              <a:rPr lang="en-US" sz="2800" b="1" dirty="0">
                <a:solidFill>
                  <a:schemeClr val="tx1"/>
                </a:solidFill>
              </a:rPr>
              <a:t>Conditional Statements (or) Selection Statements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CSE, RGMCET(Autonomous), Nandyal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0AF6-A5E7-4058-B3C7-F6CEE1C2D04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0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6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4" y="2174237"/>
            <a:ext cx="996792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7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Flow control describes </a:t>
            </a:r>
            <a:r>
              <a:rPr lang="en-US" sz="2000" dirty="0">
                <a:solidFill>
                  <a:srgbClr val="002060"/>
                </a:solidFill>
              </a:rPr>
              <a:t>the order in which statements will be executed at runtime.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Flow control statements are divided into three </a:t>
            </a:r>
            <a:r>
              <a:rPr lang="en-US" sz="2000" dirty="0" smtClean="0">
                <a:solidFill>
                  <a:schemeClr val="tx1"/>
                </a:solidFill>
              </a:rPr>
              <a:t>categories in </a:t>
            </a:r>
            <a:r>
              <a:rPr lang="en-US" sz="2000" dirty="0">
                <a:solidFill>
                  <a:schemeClr val="tx1"/>
                </a:solidFill>
              </a:rPr>
              <a:t>Python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34" y="1685571"/>
            <a:ext cx="7635030" cy="44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8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1. Conditional </a:t>
            </a:r>
            <a:r>
              <a:rPr lang="en-US" sz="2400" b="1" dirty="0">
                <a:solidFill>
                  <a:schemeClr val="tx1"/>
                </a:solidFill>
              </a:rPr>
              <a:t>Statements (or) Selection </a:t>
            </a:r>
            <a:r>
              <a:rPr lang="en-US" sz="2400" b="1" dirty="0" smtClean="0">
                <a:solidFill>
                  <a:schemeClr val="tx1"/>
                </a:solidFill>
              </a:rPr>
              <a:t>Statements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Based on some condition result, some group of statements will be executed and some group of </a:t>
            </a:r>
            <a:r>
              <a:rPr lang="en-US" sz="2000" dirty="0" smtClean="0">
                <a:solidFill>
                  <a:schemeClr val="tx1"/>
                </a:solidFill>
              </a:rPr>
              <a:t>statements will </a:t>
            </a:r>
            <a:r>
              <a:rPr lang="en-US" sz="2000" dirty="0">
                <a:solidFill>
                  <a:schemeClr val="tx1"/>
                </a:solidFill>
              </a:rPr>
              <a:t>not be </a:t>
            </a:r>
            <a:r>
              <a:rPr lang="en-US" sz="2000" dirty="0" smtClean="0">
                <a:solidFill>
                  <a:schemeClr val="tx1"/>
                </a:solidFill>
              </a:rPr>
              <a:t>executed.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Note: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There is no </a:t>
            </a:r>
            <a:r>
              <a:rPr lang="en-US" sz="2000" b="1" dirty="0">
                <a:solidFill>
                  <a:srgbClr val="002060"/>
                </a:solidFill>
              </a:rPr>
              <a:t>switch statement </a:t>
            </a:r>
            <a:r>
              <a:rPr lang="en-US" sz="2000" dirty="0">
                <a:solidFill>
                  <a:schemeClr val="tx1"/>
                </a:solidFill>
              </a:rPr>
              <a:t>in Python. (Which is available in C and Java)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There is no </a:t>
            </a:r>
            <a:r>
              <a:rPr lang="en-US" sz="2000" b="1" dirty="0">
                <a:solidFill>
                  <a:srgbClr val="002060"/>
                </a:solidFill>
              </a:rPr>
              <a:t>do-while loop </a:t>
            </a:r>
            <a:r>
              <a:rPr lang="en-US" sz="2000" dirty="0">
                <a:solidFill>
                  <a:schemeClr val="tx1"/>
                </a:solidFill>
              </a:rPr>
              <a:t>in Python.(Which is available in C and Java)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</a:rPr>
              <a:t>goto</a:t>
            </a:r>
            <a:r>
              <a:rPr lang="en-US" sz="2000" dirty="0">
                <a:solidFill>
                  <a:schemeClr val="tx1"/>
                </a:solidFill>
              </a:rPr>
              <a:t> statement is also not available in Python. (Which is available in C)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55010"/>
            <a:ext cx="683339" cy="365125"/>
          </a:xfrm>
        </p:spPr>
        <p:txBody>
          <a:bodyPr/>
          <a:lstStyle/>
          <a:p>
            <a:fld id="{1A490AF6-A5E7-4058-B3C7-F6CEE1C2D04F}" type="slidenum">
              <a:rPr lang="en-IN" b="1" smtClean="0"/>
              <a:t>9</a:t>
            </a:fld>
            <a:endParaRPr lang="en-IN" b="1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677333" y="671333"/>
            <a:ext cx="11059741" cy="53836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) if Statement 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Before going to discuss about if statement syntax and examples, we need to know about an important </a:t>
            </a:r>
            <a:r>
              <a:rPr lang="en-US" sz="2000" dirty="0" smtClean="0">
                <a:solidFill>
                  <a:schemeClr val="tx1"/>
                </a:solidFill>
              </a:rPr>
              <a:t>concept known </a:t>
            </a: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dirty="0">
                <a:solidFill>
                  <a:srgbClr val="002060"/>
                </a:solidFill>
              </a:rPr>
              <a:t>indentation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In C/Java language, How to define if statement?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if(condition)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         body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statements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Here, by using curly braces, we can define a block of statements.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But in Python, curly braces style is not there. Then how can we define a particular statement is under </a:t>
            </a:r>
            <a:r>
              <a:rPr lang="en-US" sz="2000" dirty="0" smtClean="0">
                <a:solidFill>
                  <a:schemeClr val="tx1"/>
                </a:solidFill>
              </a:rPr>
              <a:t>if statement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i.e., </a:t>
            </a:r>
            <a:r>
              <a:rPr lang="en-US" sz="2000" dirty="0">
                <a:solidFill>
                  <a:srgbClr val="FF0000"/>
                </a:solidFill>
              </a:rPr>
              <a:t>How we can define if block?</a:t>
            </a:r>
            <a:r>
              <a:rPr lang="en-US" sz="2000" dirty="0">
                <a:solidFill>
                  <a:schemeClr val="tx1"/>
                </a:solidFill>
              </a:rPr>
              <a:t>).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Dept. of CSE, RGMCET(Autonomous), Nandyal</a:t>
            </a:r>
            <a:endParaRPr lang="en-IN" sz="1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2129</TotalTime>
  <Words>812</Words>
  <Application>Microsoft Office PowerPoint</Application>
  <PresentationFormat>Widescreen</PresentationFormat>
  <Paragraphs>243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宋体</vt:lpstr>
      <vt:lpstr>Arial</vt:lpstr>
      <vt:lpstr>Bookman Old Style</vt:lpstr>
      <vt:lpstr>Calibri</vt:lpstr>
      <vt:lpstr>Times New Roman</vt:lpstr>
      <vt:lpstr>Trebuchet MS</vt:lpstr>
      <vt:lpstr>Wingdings</vt:lpstr>
      <vt:lpstr>Wingdings 3</vt:lpstr>
      <vt:lpstr>Facet</vt:lpstr>
      <vt:lpstr>1_Facet</vt:lpstr>
      <vt:lpstr>2_Facet</vt:lpstr>
      <vt:lpstr>Python Programming</vt:lpstr>
      <vt:lpstr>FLOW CONTROL STATEMENTS - 1</vt:lpstr>
      <vt:lpstr>PowerPoint Presentation</vt:lpstr>
      <vt:lpstr>PowerPoint Presentation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 Review core concepts you need to learn to master this subject</dc:title>
  <dc:creator>DELL3010</dc:creator>
  <cp:lastModifiedBy>DELL3010</cp:lastModifiedBy>
  <cp:revision>825</cp:revision>
  <dcterms:created xsi:type="dcterms:W3CDTF">2020-06-20T07:01:24Z</dcterms:created>
  <dcterms:modified xsi:type="dcterms:W3CDTF">2020-08-29T08:39:22Z</dcterms:modified>
</cp:coreProperties>
</file>