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76" r:id="rId5"/>
    <p:sldId id="259" r:id="rId6"/>
    <p:sldId id="260" r:id="rId7"/>
    <p:sldId id="261" r:id="rId8"/>
    <p:sldId id="275" r:id="rId9"/>
    <p:sldId id="279" r:id="rId10"/>
    <p:sldId id="280" r:id="rId11"/>
    <p:sldId id="277" r:id="rId12"/>
    <p:sldId id="262" r:id="rId13"/>
    <p:sldId id="263" r:id="rId14"/>
    <p:sldId id="264" r:id="rId15"/>
    <p:sldId id="268" r:id="rId16"/>
    <p:sldId id="278" r:id="rId17"/>
    <p:sldId id="281" r:id="rId18"/>
    <p:sldId id="286" r:id="rId19"/>
    <p:sldId id="285" r:id="rId20"/>
    <p:sldId id="274"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charan6616/PIP235.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rtl="0">
              <a:spcBef>
                <a:spcPts val="0"/>
              </a:spcBef>
              <a:spcAft>
                <a:spcPts val="0"/>
              </a:spcAft>
            </a:pPr>
            <a:r>
              <a:rPr lang="en-IN" sz="3200" dirty="0">
                <a:solidFill>
                  <a:srgbClr val="000000"/>
                </a:solidFill>
                <a:latin typeface="Cambria" panose="02040503050406030204" pitchFamily="18" charset="0"/>
                <a:ea typeface="Cambria" panose="02040503050406030204" pitchFamily="18" charset="0"/>
              </a:rPr>
              <a:t>OPTIMIZING TRAVEL MANAGEMENT</a:t>
            </a:r>
            <a:endParaRPr sz="4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CCS-G18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441858292"/>
              </p:ext>
            </p:extLst>
          </p:nvPr>
        </p:nvGraphicFramePr>
        <p:xfrm>
          <a:off x="553347" y="2721840"/>
          <a:ext cx="5418675" cy="214887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algn="ctr" rtl="0" fontAlgn="ctr">
                        <a:spcBef>
                          <a:spcPts val="0"/>
                        </a:spcBef>
                        <a:spcAft>
                          <a:spcPts val="0"/>
                        </a:spcAft>
                      </a:pPr>
                      <a:r>
                        <a:rPr lang="en-IN" sz="1800" b="0" i="0" u="none" strike="noStrike" dirty="0">
                          <a:solidFill>
                            <a:srgbClr val="000000"/>
                          </a:solidFill>
                          <a:effectLst/>
                          <a:latin typeface="Bookman Old Style" panose="02050604050505020204" pitchFamily="18" charset="0"/>
                        </a:rPr>
                        <a:t>20211CCS0042</a:t>
                      </a:r>
                      <a:endParaRPr lang="en-IN" dirty="0">
                        <a:effectLst/>
                      </a:endParaRPr>
                    </a:p>
                  </a:txBody>
                  <a:tcPr marL="76200" marR="76200" marT="38100" marB="38100"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rtl="0" fontAlgn="ctr">
                        <a:spcBef>
                          <a:spcPts val="0"/>
                        </a:spcBef>
                        <a:spcAft>
                          <a:spcPts val="0"/>
                        </a:spcAft>
                      </a:pPr>
                      <a:r>
                        <a:rPr lang="en-IN" sz="1800" b="0" i="0" u="none" strike="noStrike" dirty="0">
                          <a:solidFill>
                            <a:srgbClr val="000000"/>
                          </a:solidFill>
                          <a:effectLst/>
                          <a:latin typeface="Bookman Old Style" panose="02050604050505020204" pitchFamily="18" charset="0"/>
                        </a:rPr>
                        <a:t>Charan Varma </a:t>
                      </a:r>
                      <a:r>
                        <a:rPr lang="en-IN" sz="1800" b="0" i="0" u="none" strike="noStrike" dirty="0" err="1">
                          <a:solidFill>
                            <a:srgbClr val="000000"/>
                          </a:solidFill>
                          <a:effectLst/>
                          <a:latin typeface="Bookman Old Style" panose="02050604050505020204" pitchFamily="18" charset="0"/>
                        </a:rPr>
                        <a:t>Kalidindi</a:t>
                      </a:r>
                      <a:endParaRPr lang="en-IN" dirty="0">
                        <a:effectLst/>
                      </a:endParaRPr>
                    </a:p>
                  </a:txBody>
                  <a:tcPr marL="76200" marR="76200" marT="38100" marB="38100"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algn="ctr" rtl="0" fontAlgn="ctr">
                        <a:spcBef>
                          <a:spcPts val="0"/>
                        </a:spcBef>
                        <a:spcAft>
                          <a:spcPts val="0"/>
                        </a:spcAft>
                      </a:pPr>
                      <a:r>
                        <a:rPr lang="en-IN" sz="1800" b="0" i="0" u="none" strike="noStrike">
                          <a:solidFill>
                            <a:srgbClr val="000000"/>
                          </a:solidFill>
                          <a:effectLst/>
                          <a:latin typeface="Bookman Old Style" panose="02050604050505020204" pitchFamily="18" charset="0"/>
                        </a:rPr>
                        <a:t>20211CCS0050</a:t>
                      </a:r>
                      <a:endParaRPr lang="en-IN">
                        <a:effectLst/>
                      </a:endParaRPr>
                    </a:p>
                  </a:txBody>
                  <a:tcPr marL="76200" marR="76200" marT="38100" marB="38100"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rtl="0" fontAlgn="ctr">
                        <a:spcBef>
                          <a:spcPts val="0"/>
                        </a:spcBef>
                        <a:spcAft>
                          <a:spcPts val="0"/>
                        </a:spcAft>
                      </a:pPr>
                      <a:r>
                        <a:rPr lang="en-IN" sz="1800" b="0" i="0" u="none" strike="noStrike">
                          <a:solidFill>
                            <a:srgbClr val="000000"/>
                          </a:solidFill>
                          <a:effectLst/>
                          <a:latin typeface="Bookman Old Style" panose="02050604050505020204" pitchFamily="18" charset="0"/>
                        </a:rPr>
                        <a:t>Mahesh Mallikarjuna</a:t>
                      </a:r>
                      <a:endParaRPr lang="en-IN">
                        <a:effectLst/>
                      </a:endParaRPr>
                    </a:p>
                  </a:txBody>
                  <a:tcPr marL="76200" marR="76200" marT="38100" marB="38100"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algn="ctr" rtl="0" fontAlgn="ctr">
                        <a:spcBef>
                          <a:spcPts val="0"/>
                        </a:spcBef>
                        <a:spcAft>
                          <a:spcPts val="0"/>
                        </a:spcAft>
                      </a:pPr>
                      <a:r>
                        <a:rPr lang="en-IN" sz="1800" b="0" i="0" u="none" strike="noStrike" dirty="0">
                          <a:solidFill>
                            <a:srgbClr val="000000"/>
                          </a:solidFill>
                          <a:effectLst/>
                          <a:latin typeface="Bookman Old Style" panose="02050604050505020204" pitchFamily="18" charset="0"/>
                        </a:rPr>
                        <a:t>20211CCS0085</a:t>
                      </a:r>
                      <a:endParaRPr lang="en-IN" dirty="0">
                        <a:effectLst/>
                      </a:endParaRPr>
                    </a:p>
                  </a:txBody>
                  <a:tcPr marL="76200" marR="76200" marT="38100" marB="38100"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rtl="0" fontAlgn="ctr">
                        <a:spcBef>
                          <a:spcPts val="0"/>
                        </a:spcBef>
                        <a:spcAft>
                          <a:spcPts val="0"/>
                        </a:spcAft>
                      </a:pPr>
                      <a:r>
                        <a:rPr lang="en-IN" sz="1800" b="0" i="0" u="none" strike="noStrike" dirty="0">
                          <a:solidFill>
                            <a:srgbClr val="000000"/>
                          </a:solidFill>
                          <a:effectLst/>
                          <a:latin typeface="Bookman Old Style" panose="02050604050505020204" pitchFamily="18" charset="0"/>
                        </a:rPr>
                        <a:t>Vishnu </a:t>
                      </a:r>
                      <a:r>
                        <a:rPr lang="en-IN" sz="1800" b="0" i="0" u="none" strike="noStrike" dirty="0" err="1">
                          <a:solidFill>
                            <a:srgbClr val="000000"/>
                          </a:solidFill>
                          <a:effectLst/>
                          <a:latin typeface="Bookman Old Style" panose="02050604050505020204" pitchFamily="18" charset="0"/>
                        </a:rPr>
                        <a:t>Sathvik</a:t>
                      </a:r>
                      <a:r>
                        <a:rPr lang="en-IN" sz="1800" b="0" i="0" u="none" strike="noStrike" dirty="0">
                          <a:solidFill>
                            <a:srgbClr val="000000"/>
                          </a:solidFill>
                          <a:effectLst/>
                          <a:latin typeface="Bookman Old Style" panose="02050604050505020204" pitchFamily="18" charset="0"/>
                        </a:rPr>
                        <a:t> Reddy</a:t>
                      </a:r>
                      <a:endParaRPr lang="en-IN" dirty="0">
                        <a:effectLst/>
                      </a:endParaRPr>
                    </a:p>
                  </a:txBody>
                  <a:tcPr marL="76200" marR="76200" marT="38100" marB="38100"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algn="ctr" rtl="0">
              <a:spcBef>
                <a:spcPts val="340"/>
              </a:spcBef>
              <a:spcAft>
                <a:spcPts val="0"/>
              </a:spcAft>
            </a:pPr>
            <a:r>
              <a:rPr lang="en-US" sz="1800" b="1" i="0" u="none" strike="noStrike" dirty="0">
                <a:solidFill>
                  <a:srgbClr val="17365D"/>
                </a:solidFill>
                <a:effectLst/>
                <a:latin typeface="Cambria" panose="02040503050406030204" pitchFamily="18" charset="0"/>
              </a:rPr>
              <a:t>Dr. Shanthi S</a:t>
            </a:r>
            <a:endParaRPr lang="en-US" sz="2000" b="0" dirty="0">
              <a:effectLst/>
            </a:endParaRPr>
          </a:p>
          <a:p>
            <a:pPr algn="ctr" rtl="0">
              <a:spcBef>
                <a:spcPts val="340"/>
              </a:spcBef>
              <a:spcAft>
                <a:spcPts val="0"/>
              </a:spcAft>
            </a:pPr>
            <a:r>
              <a:rPr lang="en-US" sz="1800" b="1" i="0" u="none" strike="noStrike" dirty="0">
                <a:solidFill>
                  <a:srgbClr val="17365D"/>
                </a:solidFill>
                <a:effectLst/>
                <a:latin typeface="Cambria" panose="02040503050406030204" pitchFamily="18" charset="0"/>
              </a:rPr>
              <a:t>Associate Professor</a:t>
            </a:r>
            <a:r>
              <a:rPr lang="en-US" sz="1800" b="0" i="0" u="none" strike="noStrike" dirty="0">
                <a:solidFill>
                  <a:srgbClr val="000000"/>
                </a:solidFill>
                <a:effectLst/>
                <a:latin typeface="Cambria" panose="02040503050406030204" pitchFamily="18" charset="0"/>
              </a:rPr>
              <a:t>, </a:t>
            </a:r>
            <a:r>
              <a:rPr lang="en-US" sz="1800" b="1" i="0" u="none" strike="noStrike" dirty="0">
                <a:solidFill>
                  <a:srgbClr val="17365D"/>
                </a:solidFill>
                <a:effectLst/>
                <a:latin typeface="Cambria" panose="02040503050406030204" pitchFamily="18" charset="0"/>
              </a:rPr>
              <a:t>School of Computer Science and Engineering</a:t>
            </a:r>
            <a:endParaRPr lang="en-US" sz="2000" b="0" dirty="0">
              <a:effectLst/>
            </a:endParaRPr>
          </a:p>
          <a:p>
            <a:pPr algn="ctr" rtl="0">
              <a:spcBef>
                <a:spcPts val="340"/>
              </a:spcBef>
              <a:spcAft>
                <a:spcPts val="0"/>
              </a:spcAft>
            </a:pPr>
            <a:br>
              <a:rPr lang="en-US" sz="2000" b="0" dirty="0">
                <a:effectLst/>
              </a:rPr>
            </a:br>
            <a:r>
              <a:rPr lang="en-US" sz="1800" b="1" i="0" u="none" strike="noStrike" dirty="0">
                <a:solidFill>
                  <a:srgbClr val="17365D"/>
                </a:solidFill>
                <a:effectLst/>
                <a:latin typeface="Cambria" panose="02040503050406030204" pitchFamily="18" charset="0"/>
              </a:rPr>
              <a:t>Ms. </a:t>
            </a:r>
            <a:r>
              <a:rPr lang="en-US" sz="1800" b="1" i="0" u="none" strike="noStrike" dirty="0" err="1">
                <a:solidFill>
                  <a:srgbClr val="17365D"/>
                </a:solidFill>
                <a:effectLst/>
                <a:latin typeface="Cambria" panose="02040503050406030204" pitchFamily="18" charset="0"/>
              </a:rPr>
              <a:t>Sterlin</a:t>
            </a:r>
            <a:r>
              <a:rPr lang="en-US" sz="1800" b="1" i="0" u="none" strike="noStrike" dirty="0">
                <a:solidFill>
                  <a:srgbClr val="17365D"/>
                </a:solidFill>
                <a:effectLst/>
                <a:latin typeface="Cambria" panose="02040503050406030204" pitchFamily="18" charset="0"/>
              </a:rPr>
              <a:t> Minish T N</a:t>
            </a:r>
            <a:endParaRPr lang="en-US" sz="2000" b="0" dirty="0">
              <a:effectLst/>
            </a:endParaRPr>
          </a:p>
          <a:p>
            <a:pPr algn="ctr" rtl="0">
              <a:spcBef>
                <a:spcPts val="340"/>
              </a:spcBef>
              <a:spcAft>
                <a:spcPts val="0"/>
              </a:spcAft>
            </a:pPr>
            <a:r>
              <a:rPr lang="en-US" sz="1800" b="1" i="0" u="none" strike="noStrike" dirty="0">
                <a:solidFill>
                  <a:srgbClr val="17365D"/>
                </a:solidFill>
                <a:effectLst/>
                <a:latin typeface="Cambria" panose="02040503050406030204" pitchFamily="18" charset="0"/>
              </a:rPr>
              <a:t>Assistant Professor, Computer Science and Engineering</a:t>
            </a:r>
            <a:endParaRPr lang="en-US" sz="2000" b="0" dirty="0">
              <a:effectLst/>
            </a:endParaRPr>
          </a:p>
          <a:p>
            <a:pPr algn="ctr" rtl="0">
              <a:spcBef>
                <a:spcPts val="340"/>
              </a:spcBef>
              <a:spcAft>
                <a:spcPts val="0"/>
              </a:spcAft>
            </a:pPr>
            <a:r>
              <a:rPr lang="en-US" sz="1800" b="1" i="0" u="none" strike="noStrike" dirty="0">
                <a:solidFill>
                  <a:srgbClr val="17365D"/>
                </a:solidFill>
                <a:effectLst/>
                <a:latin typeface="Cambria" panose="02040503050406030204" pitchFamily="18" charset="0"/>
              </a:rPr>
              <a:t>Presidency University</a:t>
            </a:r>
            <a:endParaRPr lang="en-US" sz="2000" b="0" dirty="0">
              <a:effectLst/>
            </a:endParaRPr>
          </a:p>
          <a:p>
            <a:br>
              <a:rPr lang="en-US" sz="2000" dirty="0"/>
            </a:b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CCS</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Anand Raj Sir</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DC7BC2-8DCC-71EC-98FC-CDE5FB5149AC}"/>
              </a:ext>
            </a:extLst>
          </p:cNvPr>
          <p:cNvSpPr txBox="1">
            <a:spLocks/>
          </p:cNvSpPr>
          <p:nvPr/>
        </p:nvSpPr>
        <p:spPr>
          <a:xfrm>
            <a:off x="812800" y="274638"/>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US" dirty="0"/>
              <a:t>Architecture</a:t>
            </a:r>
            <a:endParaRPr lang="en-IN" dirty="0"/>
          </a:p>
        </p:txBody>
      </p:sp>
      <p:sp>
        <p:nvSpPr>
          <p:cNvPr id="8" name="TextBox 7">
            <a:extLst>
              <a:ext uri="{FF2B5EF4-FFF2-40B4-BE49-F238E27FC236}">
                <a16:creationId xmlns:a16="http://schemas.microsoft.com/office/drawing/2014/main" id="{AA6CE0CF-9E42-63FD-3129-A701DAC758A4}"/>
              </a:ext>
            </a:extLst>
          </p:cNvPr>
          <p:cNvSpPr txBox="1"/>
          <p:nvPr/>
        </p:nvSpPr>
        <p:spPr>
          <a:xfrm>
            <a:off x="812800" y="1123699"/>
            <a:ext cx="10291097" cy="4364465"/>
          </a:xfrm>
          <a:prstGeom prst="rect">
            <a:avLst/>
          </a:prstGeom>
          <a:noFill/>
        </p:spPr>
        <p:txBody>
          <a:bodyPr wrap="square">
            <a:spAutoFit/>
          </a:bodyPr>
          <a:lstStyle/>
          <a:p>
            <a:pPr marL="342900" indent="-342900" eaLnBrk="0" fontAlgn="base" hangingPunct="0">
              <a:lnSpc>
                <a:spcPct val="150000"/>
              </a:lnSpc>
              <a:spcBef>
                <a:spcPct val="0"/>
              </a:spcBef>
              <a:spcAft>
                <a:spcPct val="0"/>
              </a:spcAft>
              <a:buFont typeface="+mj-lt"/>
              <a:buAutoNum type="arabicPeriod" startAt="3"/>
            </a:pPr>
            <a:r>
              <a:rPr kumimoji="0" lang="en-US" altLang="en-US" sz="1700" b="1" i="0" u="none" strike="noStrike" cap="none" normalizeH="0" baseline="0" dirty="0">
                <a:ln>
                  <a:noFill/>
                </a:ln>
                <a:solidFill>
                  <a:schemeClr val="tx1"/>
                </a:solidFill>
                <a:effectLst/>
                <a:latin typeface="+mj-lt"/>
                <a:ea typeface="Cambria" panose="02040503050406030204" pitchFamily="18" charset="0"/>
              </a:rPr>
              <a:t>Data Layer (Database &amp; Storage):</a:t>
            </a:r>
            <a:br>
              <a:rPr kumimoji="0" lang="en-US" altLang="en-US" sz="1700" b="0" i="0" u="none" strike="noStrike" cap="none" normalizeH="0" baseline="0" dirty="0">
                <a:ln>
                  <a:noFill/>
                </a:ln>
                <a:solidFill>
                  <a:schemeClr val="tx1"/>
                </a:solidFill>
                <a:effectLst/>
                <a:latin typeface="+mj-lt"/>
                <a:ea typeface="Cambria" panose="02040503050406030204" pitchFamily="18" charset="0"/>
              </a:rPr>
            </a:br>
            <a:r>
              <a:rPr kumimoji="0" lang="en-US" altLang="en-US" sz="1700" b="1" i="0" u="none" strike="noStrike" cap="none" normalizeH="0" baseline="0" dirty="0">
                <a:ln>
                  <a:noFill/>
                </a:ln>
                <a:solidFill>
                  <a:schemeClr val="tx1"/>
                </a:solidFill>
                <a:effectLst/>
                <a:latin typeface="+mj-lt"/>
                <a:ea typeface="Cambria" panose="02040503050406030204" pitchFamily="18" charset="0"/>
              </a:rPr>
              <a:t>User Data &amp; Profiles: </a:t>
            </a:r>
            <a:r>
              <a:rPr kumimoji="0" lang="en-US" altLang="en-US" sz="1700" b="0" i="0" u="none" strike="noStrike" cap="none" normalizeH="0" baseline="0" dirty="0">
                <a:ln>
                  <a:noFill/>
                </a:ln>
                <a:solidFill>
                  <a:schemeClr val="tx1"/>
                </a:solidFill>
                <a:effectLst/>
                <a:latin typeface="+mj-lt"/>
                <a:ea typeface="Cambria" panose="02040503050406030204" pitchFamily="18" charset="0"/>
              </a:rPr>
              <a:t>Secure storage of user information, preferences, training progress, and certifications. </a:t>
            </a:r>
            <a:r>
              <a:rPr kumimoji="0" lang="en-US" altLang="en-US" sz="1700" b="1" i="0" u="none" strike="noStrike" cap="none" normalizeH="0" baseline="0" dirty="0">
                <a:ln>
                  <a:noFill/>
                </a:ln>
                <a:solidFill>
                  <a:schemeClr val="tx1"/>
                </a:solidFill>
                <a:effectLst/>
                <a:latin typeface="+mj-lt"/>
                <a:ea typeface="Cambria" panose="02040503050406030204" pitchFamily="18" charset="0"/>
              </a:rPr>
              <a:t>Training Content Repository</a:t>
            </a:r>
            <a:r>
              <a:rPr lang="en-US" altLang="en-US" sz="1700" b="1" dirty="0">
                <a:latin typeface="+mj-lt"/>
                <a:ea typeface="Cambria" panose="02040503050406030204" pitchFamily="18" charset="0"/>
              </a:rPr>
              <a:t>: </a:t>
            </a:r>
            <a:r>
              <a:rPr kumimoji="0" lang="en-US" altLang="en-US" sz="1700" b="0" i="0" u="none" strike="noStrike" cap="none" normalizeH="0" baseline="0" dirty="0">
                <a:ln>
                  <a:noFill/>
                </a:ln>
                <a:solidFill>
                  <a:schemeClr val="tx1"/>
                </a:solidFill>
                <a:effectLst/>
                <a:latin typeface="+mj-lt"/>
                <a:ea typeface="Cambria" panose="02040503050406030204" pitchFamily="18" charset="0"/>
              </a:rPr>
              <a:t>Organized storage of educational content, resources, and modules. </a:t>
            </a:r>
            <a:r>
              <a:rPr kumimoji="0" lang="en-US" altLang="en-US" sz="1700" b="1" i="0" u="none" strike="noStrike" cap="none" normalizeH="0" baseline="0" dirty="0">
                <a:ln>
                  <a:noFill/>
                </a:ln>
                <a:solidFill>
                  <a:schemeClr val="tx1"/>
                </a:solidFill>
                <a:effectLst/>
                <a:latin typeface="+mj-lt"/>
                <a:ea typeface="Cambria" panose="02040503050406030204" pitchFamily="18" charset="0"/>
              </a:rPr>
              <a:t>Job Listings Database</a:t>
            </a:r>
            <a:r>
              <a:rPr lang="en-US" altLang="en-US" sz="1700" b="1" dirty="0">
                <a:latin typeface="+mj-lt"/>
                <a:ea typeface="Cambria" panose="02040503050406030204" pitchFamily="18" charset="0"/>
              </a:rPr>
              <a:t>: </a:t>
            </a:r>
            <a:r>
              <a:rPr kumimoji="0" lang="en-US" altLang="en-US" sz="1700" b="0" i="0" u="none" strike="noStrike" cap="none" normalizeH="0" baseline="0" dirty="0">
                <a:ln>
                  <a:noFill/>
                </a:ln>
                <a:solidFill>
                  <a:schemeClr val="tx1"/>
                </a:solidFill>
                <a:effectLst/>
                <a:latin typeface="+mj-lt"/>
                <a:ea typeface="Cambria" panose="02040503050406030204" pitchFamily="18" charset="0"/>
              </a:rPr>
              <a:t>Real-time database of available job opportunities and employer details.</a:t>
            </a:r>
          </a:p>
          <a:p>
            <a:pPr eaLnBrk="0" fontAlgn="base" hangingPunct="0">
              <a:lnSpc>
                <a:spcPct val="150000"/>
              </a:lnSpc>
              <a:spcBef>
                <a:spcPct val="0"/>
              </a:spcBef>
              <a:spcAft>
                <a:spcPct val="0"/>
              </a:spcAft>
              <a:buFont typeface="+mj-lt"/>
              <a:buAutoNum type="arabicPeriod" startAt="3"/>
            </a:pPr>
            <a:endParaRPr lang="en-US" altLang="en-US" sz="1700" dirty="0">
              <a:latin typeface="+mj-lt"/>
              <a:ea typeface="Cambria" panose="02040503050406030204" pitchFamily="18" charset="0"/>
            </a:endParaRPr>
          </a:p>
          <a:p>
            <a:pPr marL="342900" indent="-342900" eaLnBrk="0" fontAlgn="base" hangingPunct="0">
              <a:lnSpc>
                <a:spcPct val="150000"/>
              </a:lnSpc>
              <a:spcBef>
                <a:spcPct val="0"/>
              </a:spcBef>
              <a:spcAft>
                <a:spcPct val="0"/>
              </a:spcAft>
              <a:buFont typeface="+mj-lt"/>
              <a:buAutoNum type="arabicPeriod" startAt="4"/>
            </a:pPr>
            <a:r>
              <a:rPr kumimoji="0" lang="en-US" altLang="en-US" sz="1700" b="1" i="0" u="none" strike="noStrike" cap="none" normalizeH="0" baseline="0" dirty="0">
                <a:ln>
                  <a:noFill/>
                </a:ln>
                <a:solidFill>
                  <a:schemeClr val="tx1"/>
                </a:solidFill>
                <a:effectLst/>
                <a:latin typeface="+mj-lt"/>
                <a:ea typeface="Cambria" panose="02040503050406030204" pitchFamily="18" charset="0"/>
              </a:rPr>
              <a:t>Integration Layer:</a:t>
            </a:r>
            <a:br>
              <a:rPr kumimoji="0" lang="en-US" altLang="en-US" sz="1700" b="0" i="0" u="none" strike="noStrike" cap="none" normalizeH="0" baseline="0" dirty="0">
                <a:ln>
                  <a:noFill/>
                </a:ln>
                <a:solidFill>
                  <a:schemeClr val="tx1"/>
                </a:solidFill>
                <a:effectLst/>
                <a:latin typeface="+mj-lt"/>
                <a:ea typeface="Cambria" panose="02040503050406030204" pitchFamily="18" charset="0"/>
              </a:rPr>
            </a:br>
            <a:r>
              <a:rPr kumimoji="0" lang="en-US" altLang="en-US" sz="1700" b="1" i="0" u="none" strike="noStrike" cap="none" normalizeH="0" baseline="0" dirty="0">
                <a:ln>
                  <a:noFill/>
                </a:ln>
                <a:solidFill>
                  <a:schemeClr val="tx1"/>
                </a:solidFill>
                <a:effectLst/>
                <a:latin typeface="+mj-lt"/>
                <a:ea typeface="Cambria" panose="02040503050406030204" pitchFamily="18" charset="0"/>
              </a:rPr>
              <a:t>Third-Party Services:</a:t>
            </a:r>
            <a:r>
              <a:rPr lang="en-US" altLang="en-US" sz="1700" dirty="0">
                <a:latin typeface="+mj-lt"/>
                <a:ea typeface="Cambria" panose="02040503050406030204" pitchFamily="18" charset="0"/>
              </a:rPr>
              <a:t> </a:t>
            </a:r>
            <a:r>
              <a:rPr kumimoji="0" lang="en-US" altLang="en-US" sz="1700" b="0" i="0" u="none" strike="noStrike" cap="none" normalizeH="0" baseline="0" dirty="0">
                <a:ln>
                  <a:noFill/>
                </a:ln>
                <a:solidFill>
                  <a:schemeClr val="tx1"/>
                </a:solidFill>
                <a:effectLst/>
                <a:latin typeface="+mj-lt"/>
                <a:ea typeface="Cambria" panose="02040503050406030204" pitchFamily="18" charset="0"/>
              </a:rPr>
              <a:t>Integration with third-party tools for payment gateways (for premium content), email notifications, and external job boards</a:t>
            </a:r>
            <a:r>
              <a:rPr lang="en-US" sz="1700" dirty="0">
                <a:latin typeface="+mj-lt"/>
                <a:ea typeface="Cambria" panose="02040503050406030204" pitchFamily="18" charset="0"/>
              </a:rPr>
              <a:t>.                                                                                                                                            </a:t>
            </a:r>
            <a:r>
              <a:rPr kumimoji="0" lang="en-US" altLang="en-US" sz="1700" b="1" i="0" u="none" strike="noStrike" cap="none" normalizeH="0" baseline="0" dirty="0">
                <a:ln>
                  <a:noFill/>
                </a:ln>
                <a:solidFill>
                  <a:schemeClr val="tx1"/>
                </a:solidFill>
                <a:effectLst/>
                <a:latin typeface="+mj-lt"/>
                <a:ea typeface="Cambria" panose="02040503050406030204" pitchFamily="18" charset="0"/>
              </a:rPr>
              <a:t>Insurance Company APIs:</a:t>
            </a:r>
            <a:r>
              <a:rPr lang="en-US" altLang="en-US" sz="1700" dirty="0">
                <a:latin typeface="+mj-lt"/>
                <a:ea typeface="Cambria" panose="02040503050406030204" pitchFamily="18" charset="0"/>
              </a:rPr>
              <a:t> </a:t>
            </a:r>
            <a:r>
              <a:rPr kumimoji="0" lang="en-US" altLang="en-US" sz="1700" b="0" i="0" u="none" strike="noStrike" cap="none" normalizeH="0" baseline="0" dirty="0">
                <a:ln>
                  <a:noFill/>
                </a:ln>
                <a:solidFill>
                  <a:schemeClr val="tx1"/>
                </a:solidFill>
                <a:effectLst/>
                <a:latin typeface="+mj-lt"/>
                <a:ea typeface="Cambria" panose="02040503050406030204" pitchFamily="18" charset="0"/>
              </a:rPr>
              <a:t>Secure connections to insurance providers for real-time job posting and application status updates.</a:t>
            </a:r>
          </a:p>
        </p:txBody>
      </p:sp>
    </p:spTree>
    <p:extLst>
      <p:ext uri="{BB962C8B-B14F-4D97-AF65-F5344CB8AC3E}">
        <p14:creationId xmlns:p14="http://schemas.microsoft.com/office/powerpoint/2010/main" val="48130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marL="0" indent="0">
              <a:buNone/>
            </a:pPr>
            <a:r>
              <a:rPr lang="en-US" sz="1800" b="1" dirty="0">
                <a:latin typeface="Cambria" panose="02040503050406030204" pitchFamily="18" charset="0"/>
                <a:ea typeface="Cambria" panose="02040503050406030204" pitchFamily="18" charset="0"/>
              </a:rPr>
              <a:t>Hardware</a:t>
            </a:r>
            <a:r>
              <a:rPr lang="en-US" sz="1800" dirty="0">
                <a:latin typeface="Cambria" panose="02040503050406030204" pitchFamily="18" charset="0"/>
                <a:ea typeface="Cambria" panose="02040503050406030204" pitchFamily="18" charset="0"/>
              </a:rPr>
              <a:t>: Server infrastructure, user devices, and networking equipment.</a:t>
            </a:r>
            <a:endParaRPr lang="en-IN" sz="1800" dirty="0">
              <a:latin typeface="Cambria" panose="02040503050406030204" pitchFamily="18" charset="0"/>
              <a:ea typeface="Cambria" panose="02040503050406030204" pitchFamily="18" charset="0"/>
            </a:endParaRPr>
          </a:p>
          <a:p>
            <a:pPr marL="0" indent="0">
              <a:buNone/>
            </a:pPr>
            <a:r>
              <a:rPr lang="en-IN" sz="1800" b="1" dirty="0">
                <a:latin typeface="Cambria" panose="02040503050406030204" pitchFamily="18" charset="0"/>
                <a:ea typeface="Cambria" panose="02040503050406030204" pitchFamily="18" charset="0"/>
              </a:rPr>
              <a:t>Software: </a:t>
            </a:r>
          </a:p>
          <a:p>
            <a:pPr lvl="1"/>
            <a:r>
              <a:rPr lang="en-IN" sz="1800" b="1" dirty="0">
                <a:latin typeface="Cambria" panose="02040503050406030204" pitchFamily="18" charset="0"/>
                <a:ea typeface="Cambria" panose="02040503050406030204" pitchFamily="18" charset="0"/>
              </a:rPr>
              <a:t>Frontend Development :</a:t>
            </a:r>
          </a:p>
          <a:p>
            <a:pPr lvl="2"/>
            <a:r>
              <a:rPr lang="en-IN" sz="1600" b="1" dirty="0">
                <a:latin typeface="Cambria" panose="02040503050406030204" pitchFamily="18" charset="0"/>
                <a:ea typeface="Cambria" panose="02040503050406030204" pitchFamily="18" charset="0"/>
              </a:rPr>
              <a:t>HTML</a:t>
            </a:r>
          </a:p>
          <a:p>
            <a:pPr lvl="2"/>
            <a:r>
              <a:rPr lang="en-IN" sz="1600" b="1" dirty="0">
                <a:latin typeface="Cambria" panose="02040503050406030204" pitchFamily="18" charset="0"/>
                <a:ea typeface="Cambria" panose="02040503050406030204" pitchFamily="18" charset="0"/>
              </a:rPr>
              <a:t>CSS</a:t>
            </a:r>
            <a:endParaRPr lang="en-IN" sz="1100" b="1" dirty="0">
              <a:latin typeface="Cambria" panose="02040503050406030204" pitchFamily="18" charset="0"/>
              <a:ea typeface="Cambria" panose="02040503050406030204" pitchFamily="18" charset="0"/>
            </a:endParaRPr>
          </a:p>
          <a:p>
            <a:pPr lvl="1"/>
            <a:r>
              <a:rPr lang="en-IN" sz="1800" b="1" dirty="0">
                <a:latin typeface="Cambria" panose="02040503050406030204" pitchFamily="18" charset="0"/>
                <a:ea typeface="Cambria" panose="02040503050406030204" pitchFamily="18" charset="0"/>
              </a:rPr>
              <a:t>Backend Development :</a:t>
            </a:r>
          </a:p>
          <a:p>
            <a:pPr lvl="2"/>
            <a:r>
              <a:rPr lang="en-IN" sz="1600" b="1" dirty="0">
                <a:latin typeface="Cambria" panose="02040503050406030204" pitchFamily="18" charset="0"/>
                <a:ea typeface="Cambria" panose="02040503050406030204" pitchFamily="18" charset="0"/>
              </a:rPr>
              <a:t>JavaScript</a:t>
            </a:r>
          </a:p>
          <a:p>
            <a:pPr lvl="2"/>
            <a:r>
              <a:rPr lang="en-IN" sz="1600" b="1" dirty="0" err="1">
                <a:latin typeface="Cambria" panose="02040503050406030204" pitchFamily="18" charset="0"/>
                <a:ea typeface="Cambria" panose="02040503050406030204" pitchFamily="18" charset="0"/>
              </a:rPr>
              <a:t>NodeJs</a:t>
            </a:r>
            <a:endParaRPr lang="en-IN" sz="1600" b="1" dirty="0">
              <a:latin typeface="Cambria" panose="02040503050406030204" pitchFamily="18" charset="0"/>
              <a:ea typeface="Cambria" panose="02040503050406030204" pitchFamily="18" charset="0"/>
            </a:endParaRPr>
          </a:p>
          <a:p>
            <a:pPr lvl="1"/>
            <a:r>
              <a:rPr lang="en-IN" sz="1800" b="1" dirty="0">
                <a:latin typeface="Cambria" panose="02040503050406030204" pitchFamily="18" charset="0"/>
                <a:ea typeface="Cambria" panose="02040503050406030204" pitchFamily="18" charset="0"/>
              </a:rPr>
              <a:t>Database Management : </a:t>
            </a:r>
          </a:p>
          <a:p>
            <a:pPr lvl="2"/>
            <a:r>
              <a:rPr lang="en-IN" sz="1600" b="1" dirty="0">
                <a:latin typeface="Cambria" panose="02040503050406030204" pitchFamily="18" charset="0"/>
                <a:ea typeface="Cambria" panose="02040503050406030204" pitchFamily="18" charset="0"/>
              </a:rPr>
              <a:t>MySQL</a:t>
            </a: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Picture 4">
            <a:extLst>
              <a:ext uri="{FF2B5EF4-FFF2-40B4-BE49-F238E27FC236}">
                <a16:creationId xmlns:a16="http://schemas.microsoft.com/office/drawing/2014/main" id="{23958154-203E-3D63-5313-4CE552808577}"/>
              </a:ext>
            </a:extLst>
          </p:cNvPr>
          <p:cNvPicPr/>
          <p:nvPr/>
        </p:nvPicPr>
        <p:blipFill>
          <a:blip r:embed="rId2"/>
          <a:stretch>
            <a:fillRect/>
          </a:stretch>
        </p:blipFill>
        <p:spPr>
          <a:xfrm>
            <a:off x="1632155" y="1623310"/>
            <a:ext cx="8927690" cy="3611379"/>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ea typeface="Cambria" panose="02040503050406030204" pitchFamily="18" charset="0"/>
              </a:rPr>
              <a:t>Increased Awareness:</a:t>
            </a:r>
            <a:br>
              <a:rPr kumimoji="0" lang="en-US" altLang="en-US" sz="1700" b="0" i="0" u="none" strike="noStrike" cap="none" normalizeH="0" baseline="0" dirty="0">
                <a:ln>
                  <a:noFill/>
                </a:ln>
                <a:solidFill>
                  <a:schemeClr val="tx1"/>
                </a:solidFill>
                <a:effectLst/>
                <a:latin typeface="+mj-lt"/>
                <a:ea typeface="Cambria" panose="02040503050406030204" pitchFamily="18" charset="0"/>
              </a:rPr>
            </a:br>
            <a:r>
              <a:rPr kumimoji="0" lang="en-US" altLang="en-US" sz="1700" b="0" i="0" u="none" strike="noStrike" cap="none" normalizeH="0" baseline="0" dirty="0">
                <a:ln>
                  <a:noFill/>
                </a:ln>
                <a:solidFill>
                  <a:schemeClr val="tx1"/>
                </a:solidFill>
                <a:effectLst/>
                <a:latin typeface="+mj-lt"/>
                <a:ea typeface="Cambria" panose="02040503050406030204" pitchFamily="18" charset="0"/>
              </a:rPr>
              <a:t>Enhanced understanding of the insurance industry and the role of agents.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mj-lt"/>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ea typeface="Cambria" panose="02040503050406030204" pitchFamily="18" charset="0"/>
              </a:rPr>
              <a:t>Talent Acquisition:</a:t>
            </a:r>
            <a:br>
              <a:rPr kumimoji="0" lang="en-US" altLang="en-US" sz="1700" b="0" i="0" u="none" strike="noStrike" cap="none" normalizeH="0" baseline="0" dirty="0">
                <a:ln>
                  <a:noFill/>
                </a:ln>
                <a:solidFill>
                  <a:schemeClr val="tx1"/>
                </a:solidFill>
                <a:effectLst/>
                <a:latin typeface="+mj-lt"/>
                <a:ea typeface="Cambria" panose="02040503050406030204" pitchFamily="18" charset="0"/>
              </a:rPr>
            </a:br>
            <a:r>
              <a:rPr kumimoji="0" lang="en-US" altLang="en-US" sz="1700" b="0" i="0" u="none" strike="noStrike" cap="none" normalizeH="0" baseline="0" dirty="0">
                <a:ln>
                  <a:noFill/>
                </a:ln>
                <a:solidFill>
                  <a:schemeClr val="tx1"/>
                </a:solidFill>
                <a:effectLst/>
                <a:latin typeface="+mj-lt"/>
                <a:ea typeface="Cambria" panose="02040503050406030204" pitchFamily="18" charset="0"/>
              </a:rPr>
              <a:t>Substantial rise in applications to become insurance agents.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mj-lt"/>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ea typeface="Cambria" panose="02040503050406030204" pitchFamily="18" charset="0"/>
              </a:rPr>
              <a:t>User Engagement:</a:t>
            </a:r>
            <a:br>
              <a:rPr kumimoji="0" lang="en-US" altLang="en-US" sz="1700" b="0" i="0" u="none" strike="noStrike" cap="none" normalizeH="0" baseline="0" dirty="0">
                <a:ln>
                  <a:noFill/>
                </a:ln>
                <a:solidFill>
                  <a:schemeClr val="tx1"/>
                </a:solidFill>
                <a:effectLst/>
                <a:latin typeface="+mj-lt"/>
                <a:ea typeface="Cambria" panose="02040503050406030204" pitchFamily="18" charset="0"/>
              </a:rPr>
            </a:br>
            <a:r>
              <a:rPr kumimoji="0" lang="en-US" altLang="en-US" sz="1700" b="0" i="0" u="none" strike="noStrike" cap="none" normalizeH="0" baseline="0" dirty="0">
                <a:ln>
                  <a:noFill/>
                </a:ln>
                <a:solidFill>
                  <a:schemeClr val="tx1"/>
                </a:solidFill>
                <a:effectLst/>
                <a:latin typeface="+mj-lt"/>
                <a:ea typeface="Cambria" panose="02040503050406030204" pitchFamily="18" charset="0"/>
              </a:rPr>
              <a:t>Interactive platform fostering exploration and connection with professionals.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mj-lt"/>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ea typeface="Cambria" panose="02040503050406030204" pitchFamily="18" charset="0"/>
              </a:rPr>
              <a:t>Skill Development:</a:t>
            </a:r>
            <a:br>
              <a:rPr kumimoji="0" lang="en-US" altLang="en-US" sz="1700" b="0" i="0" u="none" strike="noStrike" cap="none" normalizeH="0" baseline="0" dirty="0">
                <a:ln>
                  <a:noFill/>
                </a:ln>
                <a:solidFill>
                  <a:schemeClr val="tx1"/>
                </a:solidFill>
                <a:effectLst/>
                <a:latin typeface="+mj-lt"/>
                <a:ea typeface="Cambria" panose="02040503050406030204" pitchFamily="18" charset="0"/>
              </a:rPr>
            </a:br>
            <a:r>
              <a:rPr kumimoji="0" lang="en-US" altLang="en-US" sz="1700" b="0" i="0" u="none" strike="noStrike" cap="none" normalizeH="0" baseline="0" dirty="0">
                <a:ln>
                  <a:noFill/>
                </a:ln>
                <a:solidFill>
                  <a:schemeClr val="tx1"/>
                </a:solidFill>
                <a:effectLst/>
                <a:latin typeface="+mj-lt"/>
                <a:ea typeface="Cambria" panose="02040503050406030204" pitchFamily="18" charset="0"/>
              </a:rPr>
              <a:t>Resources and training materials for aspiring agents.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mj-lt"/>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ea typeface="Cambria" panose="02040503050406030204" pitchFamily="18" charset="0"/>
              </a:rPr>
              <a:t>Data Insights with AI Integration:</a:t>
            </a:r>
            <a:br>
              <a:rPr kumimoji="0" lang="en-US" altLang="en-US" sz="1700" b="0" i="0" u="none" strike="noStrike" cap="none" normalizeH="0" baseline="0" dirty="0">
                <a:ln>
                  <a:noFill/>
                </a:ln>
                <a:solidFill>
                  <a:schemeClr val="tx1"/>
                </a:solidFill>
                <a:effectLst/>
                <a:latin typeface="+mj-lt"/>
                <a:ea typeface="Cambria" panose="02040503050406030204" pitchFamily="18" charset="0"/>
              </a:rPr>
            </a:br>
            <a:r>
              <a:rPr kumimoji="0" lang="en-US" altLang="en-US" sz="1700" b="0" i="0" u="none" strike="noStrike" cap="none" normalizeH="0" baseline="0" dirty="0">
                <a:ln>
                  <a:noFill/>
                </a:ln>
                <a:solidFill>
                  <a:schemeClr val="tx1"/>
                </a:solidFill>
                <a:effectLst/>
                <a:latin typeface="+mj-lt"/>
                <a:ea typeface="Cambria" panose="02040503050406030204" pitchFamily="18" charset="0"/>
              </a:rPr>
              <a:t>Valuable user behavior data for platform improvement and Personalized experiences and recommendations using AI tools.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mj-lt"/>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700" b="1" i="0" u="none" strike="noStrike" cap="none" normalizeH="0" baseline="0" dirty="0">
                <a:ln>
                  <a:noFill/>
                </a:ln>
                <a:solidFill>
                  <a:schemeClr val="tx1"/>
                </a:solidFill>
                <a:effectLst/>
                <a:latin typeface="+mj-lt"/>
                <a:ea typeface="Cambria" panose="02040503050406030204" pitchFamily="18" charset="0"/>
              </a:rPr>
              <a:t>Career Opportunities:</a:t>
            </a:r>
            <a:br>
              <a:rPr kumimoji="0" lang="en-US" altLang="en-US" sz="1700" b="0" i="0" u="none" strike="noStrike" cap="none" normalizeH="0" baseline="0" dirty="0">
                <a:ln>
                  <a:noFill/>
                </a:ln>
                <a:solidFill>
                  <a:schemeClr val="tx1"/>
                </a:solidFill>
                <a:effectLst/>
                <a:latin typeface="+mj-lt"/>
                <a:ea typeface="Cambria" panose="02040503050406030204" pitchFamily="18" charset="0"/>
              </a:rPr>
            </a:br>
            <a:r>
              <a:rPr kumimoji="0" lang="en-US" altLang="en-US" sz="1700" b="0" i="0" u="none" strike="noStrike" cap="none" normalizeH="0" baseline="0" dirty="0">
                <a:ln>
                  <a:noFill/>
                </a:ln>
                <a:solidFill>
                  <a:schemeClr val="tx1"/>
                </a:solidFill>
                <a:effectLst/>
                <a:latin typeface="+mj-lt"/>
                <a:ea typeface="Cambria" panose="02040503050406030204" pitchFamily="18" charset="0"/>
              </a:rPr>
              <a:t>Improved visibility of job openings in the insurance sector.</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1700" dirty="0">
                <a:latin typeface="+mj-lt"/>
                <a:ea typeface="Cambria" panose="02040503050406030204" pitchFamily="18" charset="0"/>
              </a:rPr>
              <a:t>The development of this web app aims to bridge the gap in insurance agent talent by educating and engaging potential candidates. By providing a user-friendly platform that highlights the benefits of becoming an insurance agent, we anticipate increased awareness and interest in the profession.</a:t>
            </a:r>
          </a:p>
          <a:p>
            <a:pPr marL="0" indent="0">
              <a:buNone/>
            </a:pPr>
            <a:endParaRPr lang="en-US" sz="1700" dirty="0">
              <a:latin typeface="+mj-lt"/>
              <a:ea typeface="Cambria" panose="02040503050406030204" pitchFamily="18" charset="0"/>
            </a:endParaRPr>
          </a:p>
          <a:p>
            <a:r>
              <a:rPr lang="en-US" sz="1700" dirty="0">
                <a:latin typeface="+mj-lt"/>
                <a:ea typeface="Cambria" panose="02040503050406030204" pitchFamily="18" charset="0"/>
              </a:rPr>
              <a:t>Furthermore, integrating AI technology will enhance user experiences and tailor resources to individual needs, ultimately contributing to the growth of the insurance sector in India.</a:t>
            </a:r>
          </a:p>
          <a:p>
            <a:pPr marL="0" indent="0">
              <a:buNone/>
            </a:pPr>
            <a:endParaRPr lang="en-US" sz="1700" dirty="0">
              <a:latin typeface="+mj-lt"/>
              <a:ea typeface="Cambria" panose="02040503050406030204" pitchFamily="18" charset="0"/>
            </a:endParaRPr>
          </a:p>
          <a:p>
            <a:r>
              <a:rPr lang="en-US" sz="1700" dirty="0">
                <a:latin typeface="+mj-lt"/>
                <a:ea typeface="Cambria" panose="02040503050406030204" pitchFamily="18" charset="0"/>
              </a:rPr>
              <a:t>Through our efforts, we aspire to create a sustainable pipeline of skilled insurance agents, benefiting both individuals and the industry as a whole</a:t>
            </a:r>
          </a:p>
          <a:p>
            <a:endParaRPr lang="en-GB" sz="1700" dirty="0">
              <a:latin typeface="+mj-lt"/>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r>
              <a:rPr lang="en-IN" b="0" i="0" dirty="0">
                <a:solidFill>
                  <a:srgbClr val="000000"/>
                </a:solidFill>
                <a:effectLst/>
                <a:latin typeface="Times New Roman" panose="02020603050405020304" pitchFamily="18" charset="0"/>
                <a:hlinkClick r:id="rId3"/>
              </a:rPr>
              <a:t>https://github.com/charan6616/PIP235.git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0" indent="0">
              <a:buNone/>
            </a:pPr>
            <a:r>
              <a:rPr lang="en-US" sz="1800" dirty="0">
                <a:latin typeface="+mn-lt"/>
              </a:rPr>
              <a:t>Law, R., Leung, R., &amp; </a:t>
            </a:r>
            <a:r>
              <a:rPr lang="en-US" sz="1800" dirty="0" err="1">
                <a:latin typeface="+mn-lt"/>
              </a:rPr>
              <a:t>Buhalis</a:t>
            </a:r>
            <a:r>
              <a:rPr lang="en-US" sz="1800" dirty="0">
                <a:latin typeface="+mn-lt"/>
              </a:rPr>
              <a:t>, D. (2009). Information technology applications in hospitality and tourism: A review of publications from 2005 to 2007. Journal of Travel &amp; Tourism Marketing, 26(5-6), 599-623.</a:t>
            </a:r>
          </a:p>
          <a:p>
            <a:pPr marL="0" indent="0">
              <a:buNone/>
            </a:pPr>
            <a:r>
              <a:rPr lang="en-US" sz="1800" dirty="0" err="1">
                <a:latin typeface="+mn-lt"/>
              </a:rPr>
              <a:t>Tanford</a:t>
            </a:r>
            <a:r>
              <a:rPr lang="en-US" sz="1800" dirty="0">
                <a:latin typeface="+mn-lt"/>
              </a:rPr>
              <a:t>, S., Raab, C., &amp; Kim, Y. (2012). The influence of reward program membership and commitment on hotel loyalty. Journal of Hospitality &amp; Tourism Research, 35(3), 279-307.</a:t>
            </a:r>
          </a:p>
          <a:p>
            <a:pPr marL="0" indent="0">
              <a:buNone/>
            </a:pPr>
            <a:r>
              <a:rPr lang="en-US" sz="1800" dirty="0">
                <a:latin typeface="+mn-lt"/>
              </a:rPr>
              <a:t>Xiang, Z., </a:t>
            </a:r>
            <a:r>
              <a:rPr lang="en-US" sz="1800" dirty="0" err="1">
                <a:latin typeface="+mn-lt"/>
              </a:rPr>
              <a:t>Magnini</a:t>
            </a:r>
            <a:r>
              <a:rPr lang="en-US" sz="1800" dirty="0">
                <a:latin typeface="+mn-lt"/>
              </a:rPr>
              <a:t>, V. P., &amp; </a:t>
            </a:r>
            <a:r>
              <a:rPr lang="en-US" sz="1800" dirty="0" err="1">
                <a:latin typeface="+mn-lt"/>
              </a:rPr>
              <a:t>Fesenmaier</a:t>
            </a:r>
            <a:r>
              <a:rPr lang="en-US" sz="1800" dirty="0">
                <a:latin typeface="+mn-lt"/>
              </a:rPr>
              <a:t>, D. R. (2015). Information technology and consumer behavior in travel and tourism: Insights from travel planning using the internet. Journal of Retailing and Consumer Services, 22, 244-249.</a:t>
            </a:r>
          </a:p>
          <a:p>
            <a:pPr marL="0" indent="0">
              <a:buNone/>
            </a:pPr>
            <a:r>
              <a:rPr lang="en-US" sz="1800" dirty="0" err="1">
                <a:latin typeface="+mn-lt"/>
              </a:rPr>
              <a:t>Buhalis</a:t>
            </a:r>
            <a:r>
              <a:rPr lang="en-US" sz="1800" dirty="0">
                <a:latin typeface="+mn-lt"/>
              </a:rPr>
              <a:t>, D., &amp; Law, R. (2008). Progress in information technology and tourism management: 20 years on and 10 years after the Internet—The state of </a:t>
            </a:r>
            <a:r>
              <a:rPr lang="en-US" sz="1800" dirty="0" err="1">
                <a:latin typeface="+mn-lt"/>
              </a:rPr>
              <a:t>eTourism</a:t>
            </a:r>
            <a:r>
              <a:rPr lang="en-US" sz="1800" dirty="0">
                <a:latin typeface="+mn-lt"/>
              </a:rPr>
              <a:t> research. Tourism Management, 29(4), 609-623.</a:t>
            </a:r>
          </a:p>
          <a:p>
            <a:pPr marL="0" indent="0">
              <a:buNone/>
            </a:pPr>
            <a:r>
              <a:rPr lang="en-US" sz="1800" dirty="0">
                <a:latin typeface="+mn-lt"/>
              </a:rPr>
              <a:t>Lee, W., &amp; </a:t>
            </a:r>
            <a:r>
              <a:rPr lang="en-US" sz="1800" dirty="0" err="1">
                <a:latin typeface="+mn-lt"/>
              </a:rPr>
              <a:t>Gretzel</a:t>
            </a:r>
            <a:r>
              <a:rPr lang="en-US" sz="1800" dirty="0">
                <a:latin typeface="+mn-lt"/>
              </a:rPr>
              <a:t>, U. (2012). Designing persuasive destination websites: A mental imagery processing perspective. Journal of Travel Research, 51(3), 315-330.</a:t>
            </a:r>
            <a:endParaRPr lang="en-GB" sz="1800" dirty="0">
              <a:latin typeface="+mn-lt"/>
            </a:endParaRPr>
          </a:p>
        </p:txBody>
      </p:sp>
    </p:spTree>
    <p:extLst>
      <p:ext uri="{BB962C8B-B14F-4D97-AF65-F5344CB8AC3E}">
        <p14:creationId xmlns:p14="http://schemas.microsoft.com/office/powerpoint/2010/main" val="346258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0803CF-EB6C-31D2-C3BA-8FD29EF586EF}"/>
              </a:ext>
            </a:extLst>
          </p:cNvPr>
          <p:cNvSpPr txBox="1">
            <a:spLocks/>
          </p:cNvSpPr>
          <p:nvPr/>
        </p:nvSpPr>
        <p:spPr>
          <a:xfrm>
            <a:off x="812800" y="274638"/>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US" dirty="0"/>
              <a:t>Publication details</a:t>
            </a:r>
            <a:endParaRPr lang="en-IN" dirty="0"/>
          </a:p>
        </p:txBody>
      </p:sp>
      <p:sp>
        <p:nvSpPr>
          <p:cNvPr id="6" name="TextBox 5">
            <a:extLst>
              <a:ext uri="{FF2B5EF4-FFF2-40B4-BE49-F238E27FC236}">
                <a16:creationId xmlns:a16="http://schemas.microsoft.com/office/drawing/2014/main" id="{D50C6B23-8A50-BB5B-86EC-DD73BE108CD8}"/>
              </a:ext>
            </a:extLst>
          </p:cNvPr>
          <p:cNvSpPr txBox="1"/>
          <p:nvPr/>
        </p:nvSpPr>
        <p:spPr>
          <a:xfrm>
            <a:off x="812799" y="1375463"/>
            <a:ext cx="8075561" cy="1554208"/>
          </a:xfrm>
          <a:prstGeom prst="rect">
            <a:avLst/>
          </a:prstGeom>
          <a:noFill/>
        </p:spPr>
        <p:txBody>
          <a:bodyPr wrap="square">
            <a:spAutoFit/>
          </a:bodyPr>
          <a:lstStyle/>
          <a:p>
            <a:pPr>
              <a:lnSpc>
                <a:spcPct val="107000"/>
              </a:lnSpc>
            </a:pPr>
            <a:r>
              <a:rPr lang="en-US" sz="1800" b="1" dirty="0">
                <a:effectLst/>
                <a:latin typeface="Times New Roman" panose="02020603050405020304" pitchFamily="18" charset="0"/>
                <a:ea typeface="Times New Roman" panose="02020603050405020304" pitchFamily="18" charset="0"/>
              </a:rPr>
              <a:t>Event Name: </a:t>
            </a:r>
            <a:r>
              <a:rPr lang="en-US" sz="1800" dirty="0">
                <a:effectLst/>
                <a:latin typeface="Times New Roman" panose="02020603050405020304" pitchFamily="18" charset="0"/>
                <a:ea typeface="Times New Roman" panose="02020603050405020304" pitchFamily="18" charset="0"/>
              </a:rPr>
              <a:t>IJSREM </a:t>
            </a:r>
          </a:p>
          <a:p>
            <a:pPr marL="0" indent="0">
              <a:lnSpc>
                <a:spcPct val="107000"/>
              </a:lnSpc>
              <a:buNone/>
            </a:pPr>
            <a:r>
              <a:rPr lang="en-US" sz="1800" dirty="0">
                <a:effectLst/>
                <a:latin typeface="Times New Roman" panose="02020603050405020304" pitchFamily="18" charset="0"/>
                <a:ea typeface="Times New Roman" panose="02020603050405020304" pitchFamily="18" charset="0"/>
              </a:rPr>
              <a:t>      (International Journal of Scientific Research in Engineering </a:t>
            </a:r>
          </a:p>
          <a:p>
            <a:pPr marL="0" indent="0">
              <a:lnSpc>
                <a:spcPct val="107000"/>
              </a:lnSpc>
              <a:buNone/>
            </a:pPr>
            <a:r>
              <a:rPr lang="en-US" sz="1800" dirty="0">
                <a:effectLst/>
                <a:latin typeface="Times New Roman" panose="02020603050405020304" pitchFamily="18" charset="0"/>
                <a:ea typeface="Times New Roman" panose="02020603050405020304" pitchFamily="18" charset="0"/>
              </a:rPr>
              <a:t>and Management)</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US" sz="1800" b="1" dirty="0">
                <a:effectLst/>
                <a:latin typeface="Times New Roman" panose="02020603050405020304" pitchFamily="18" charset="0"/>
                <a:ea typeface="Times New Roman" panose="02020603050405020304" pitchFamily="18" charset="0"/>
              </a:rPr>
              <a:t>Conducted on: </a:t>
            </a:r>
            <a:r>
              <a:rPr lang="en-US" sz="1800" dirty="0">
                <a:effectLst/>
                <a:latin typeface="Times New Roman" panose="02020603050405020304" pitchFamily="18" charset="0"/>
                <a:ea typeface="Times New Roman" panose="02020603050405020304" pitchFamily="18" charset="0"/>
              </a:rPr>
              <a:t>January 2025</a:t>
            </a:r>
            <a:endParaRPr lang="en-IN" sz="1800" dirty="0">
              <a:effectLst/>
              <a:latin typeface="Times New Roman" panose="02020603050405020304" pitchFamily="18" charset="0"/>
              <a:ea typeface="Times New Roman" panose="02020603050405020304" pitchFamily="18" charset="0"/>
            </a:endParaRPr>
          </a:p>
          <a:p>
            <a:pPr>
              <a:lnSpc>
                <a:spcPct val="107000"/>
              </a:lnSpc>
            </a:pPr>
            <a:r>
              <a:rPr lang="en-US" sz="1800" b="1" dirty="0">
                <a:effectLst/>
                <a:latin typeface="Times New Roman" panose="02020603050405020304" pitchFamily="18" charset="0"/>
                <a:ea typeface="Times New Roman" panose="02020603050405020304" pitchFamily="18" charset="0"/>
              </a:rPr>
              <a:t>Paper Title: </a:t>
            </a:r>
            <a:r>
              <a:rPr lang="en-US" sz="1800" dirty="0">
                <a:effectLst/>
                <a:latin typeface="Times New Roman" panose="02020603050405020304" pitchFamily="18" charset="0"/>
                <a:ea typeface="Times New Roman" panose="02020603050405020304" pitchFamily="18" charset="0"/>
              </a:rPr>
              <a:t>Optimizing Travel Management</a:t>
            </a:r>
          </a:p>
        </p:txBody>
      </p:sp>
      <p:pic>
        <p:nvPicPr>
          <p:cNvPr id="8" name="Picture 7">
            <a:extLst>
              <a:ext uri="{FF2B5EF4-FFF2-40B4-BE49-F238E27FC236}">
                <a16:creationId xmlns:a16="http://schemas.microsoft.com/office/drawing/2014/main" id="{5951A73C-905B-0557-14BC-409D30F78261}"/>
              </a:ext>
            </a:extLst>
          </p:cNvPr>
          <p:cNvPicPr>
            <a:picLocks noChangeAspect="1"/>
          </p:cNvPicPr>
          <p:nvPr/>
        </p:nvPicPr>
        <p:blipFill>
          <a:blip r:embed="rId2"/>
          <a:stretch>
            <a:fillRect/>
          </a:stretch>
        </p:blipFill>
        <p:spPr>
          <a:xfrm>
            <a:off x="6634480" y="1111303"/>
            <a:ext cx="4507229" cy="5354410"/>
          </a:xfrm>
          <a:prstGeom prst="rect">
            <a:avLst/>
          </a:prstGeom>
        </p:spPr>
      </p:pic>
    </p:spTree>
    <p:extLst>
      <p:ext uri="{BB962C8B-B14F-4D97-AF65-F5344CB8AC3E}">
        <p14:creationId xmlns:p14="http://schemas.microsoft.com/office/powerpoint/2010/main" val="742655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and white certificate&#10;&#10;Description automatically generated">
            <a:extLst>
              <a:ext uri="{FF2B5EF4-FFF2-40B4-BE49-F238E27FC236}">
                <a16:creationId xmlns:a16="http://schemas.microsoft.com/office/drawing/2014/main" id="{69157736-B370-FB95-5E62-35AC086B2F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7232" y="1422400"/>
            <a:ext cx="5677535" cy="4013200"/>
          </a:xfrm>
          <a:prstGeom prst="rect">
            <a:avLst/>
          </a:prstGeom>
        </p:spPr>
      </p:pic>
      <p:sp>
        <p:nvSpPr>
          <p:cNvPr id="4" name="Title 1">
            <a:extLst>
              <a:ext uri="{FF2B5EF4-FFF2-40B4-BE49-F238E27FC236}">
                <a16:creationId xmlns:a16="http://schemas.microsoft.com/office/drawing/2014/main" id="{E84BC21C-0034-1257-AEF1-1C5B0DCF6CF7}"/>
              </a:ext>
            </a:extLst>
          </p:cNvPr>
          <p:cNvSpPr txBox="1">
            <a:spLocks/>
          </p:cNvSpPr>
          <p:nvPr/>
        </p:nvSpPr>
        <p:spPr>
          <a:xfrm>
            <a:off x="761999" y="397541"/>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US" dirty="0"/>
              <a:t>Publication Certification</a:t>
            </a:r>
            <a:endParaRPr lang="en-IN" dirty="0"/>
          </a:p>
        </p:txBody>
      </p:sp>
    </p:spTree>
    <p:extLst>
      <p:ext uri="{BB962C8B-B14F-4D97-AF65-F5344CB8AC3E}">
        <p14:creationId xmlns:p14="http://schemas.microsoft.com/office/powerpoint/2010/main" val="119089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E57C-F4C1-6638-9238-8FD5AC0E2E48}"/>
              </a:ext>
            </a:extLst>
          </p:cNvPr>
          <p:cNvSpPr>
            <a:spLocks noGrp="1"/>
          </p:cNvSpPr>
          <p:nvPr>
            <p:ph type="title"/>
          </p:nvPr>
        </p:nvSpPr>
        <p:spPr/>
        <p:txBody>
          <a:bodyPr/>
          <a:lstStyle/>
          <a:p>
            <a:r>
              <a:rPr lang="en-US" b="1" dirty="0">
                <a:effectLst/>
              </a:rPr>
              <a:t>Plagiarism</a:t>
            </a:r>
            <a:r>
              <a:rPr lang="en-US" sz="1800" dirty="0">
                <a:latin typeface="Times New Roman" panose="02020603050405020304" pitchFamily="18" charset="0"/>
              </a:rPr>
              <a:t> </a:t>
            </a:r>
            <a:r>
              <a:rPr lang="en-US" dirty="0"/>
              <a:t>Report</a:t>
            </a:r>
            <a:endParaRPr lang="en-IN" dirty="0"/>
          </a:p>
        </p:txBody>
      </p:sp>
      <p:pic>
        <p:nvPicPr>
          <p:cNvPr id="3" name="Picture 2" descr="A screenshot of a web page&#10;&#10;Description automatically generated">
            <a:extLst>
              <a:ext uri="{FF2B5EF4-FFF2-40B4-BE49-F238E27FC236}">
                <a16:creationId xmlns:a16="http://schemas.microsoft.com/office/drawing/2014/main" id="{1FE786E1-D850-0542-41BD-4113B347F688}"/>
              </a:ext>
            </a:extLst>
          </p:cNvPr>
          <p:cNvPicPr>
            <a:picLocks noChangeAspect="1"/>
          </p:cNvPicPr>
          <p:nvPr/>
        </p:nvPicPr>
        <p:blipFill>
          <a:blip r:embed="rId2"/>
          <a:stretch>
            <a:fillRect/>
          </a:stretch>
        </p:blipFill>
        <p:spPr>
          <a:xfrm>
            <a:off x="4023360" y="1102677"/>
            <a:ext cx="3842951" cy="5074603"/>
          </a:xfrm>
          <a:prstGeom prst="rect">
            <a:avLst/>
          </a:prstGeom>
        </p:spPr>
      </p:pic>
    </p:spTree>
    <p:extLst>
      <p:ext uri="{BB962C8B-B14F-4D97-AF65-F5344CB8AC3E}">
        <p14:creationId xmlns:p14="http://schemas.microsoft.com/office/powerpoint/2010/main" val="377564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413588"/>
            <a:ext cx="10668000" cy="4952997"/>
          </a:xfrm>
        </p:spPr>
        <p:txBody>
          <a:bodyPr>
            <a:normAutofit/>
          </a:bodyPr>
          <a:lstStyle/>
          <a:p>
            <a:pPr marL="0" indent="0">
              <a:buNone/>
            </a:pPr>
            <a:r>
              <a:rPr lang="en-US" sz="1800" dirty="0">
                <a:latin typeface="+mn-lt"/>
              </a:rPr>
              <a:t>Welcome to 2Rism, your one-stop solution for all your travel needs! Whether you're planning a relaxing vacation, a business trip, or a weekend getaway, we make it easy to book everything in one place. From finding the perfect hotel to reserving a cab for your local travel, and even securing tickets for flights, trains, or buses – we've got you covered. Our user-friendly platform provides a seamless experience, offering a wide range of options to suit every budget and preference. With 2Rism, you can travel stress-free knowing that all your bookings are just a click away!</a:t>
            </a:r>
            <a:r>
              <a:rPr lang="en-US" sz="1400" dirty="0"/>
              <a:t> </a:t>
            </a:r>
            <a:r>
              <a:rPr lang="en-US" sz="1800" dirty="0">
                <a:latin typeface="+mn-lt"/>
              </a:rPr>
              <a:t>Not stopping there, 2Rism makes ticket bookings a breeze. Whether you're looking for flights, trains, or buses, our platform provides a streamlined booking experience, helping you find the best routes and prices in real-time. We understand that travel planning can be overwhelming, which is why we've created an intuitive, user-friendly interface that simplifies the entire process. Our comprehensive travel portal ensures that all your bookings – hotels, cabs, and tickets – are managed in one place, saving you time and effort. So, wherever your next adventure takes you, start your journey with [Travel Site] for a smooth, hassle-free travel experience!</a:t>
            </a:r>
            <a:endParaRPr lang="en-GB" dirty="0">
              <a:latin typeface="+mn-lt"/>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r>
              <a:rPr lang="en-US" sz="1700" dirty="0">
                <a:latin typeface="+mn-lt"/>
              </a:rPr>
              <a:t>The rise of online travel platforms has revolutionized the way people plan and book their trips. These platforms serve as a digital marketplace where users can access and compare various travel-related services, such as hotels, transportation (including cab services), and ticket bookings for flights, trains, or buses. The literature on travel booking websites is rich and diverse, covering aspects such as usability, customer preferences, the role of technology, and market dynamics.</a:t>
            </a:r>
          </a:p>
          <a:p>
            <a:pPr marL="0" indent="0">
              <a:buNone/>
            </a:pPr>
            <a:r>
              <a:rPr lang="en-US" sz="1700" dirty="0">
                <a:latin typeface="+mn-lt"/>
              </a:rPr>
              <a:t>Online travel booking platforms have transformed how travelers plan and organize their trips by offering integrated services for booking hotels, transportation, and tickets. Research by Law, Leung, and </a:t>
            </a:r>
            <a:r>
              <a:rPr lang="en-US" sz="1700" dirty="0" err="1">
                <a:latin typeface="+mn-lt"/>
              </a:rPr>
              <a:t>Buhalis</a:t>
            </a:r>
            <a:r>
              <a:rPr lang="en-US" sz="1700" dirty="0">
                <a:latin typeface="+mn-lt"/>
              </a:rPr>
              <a:t> (2009) highlights how these platforms, such as Expedia and Booking.com, provide convenience by allowing users to compare prices, check availability, and read reviews, making travel planning more accessible and efficient.</a:t>
            </a:r>
          </a:p>
          <a:p>
            <a:pPr marL="0" indent="0">
              <a:buNone/>
            </a:pPr>
            <a:r>
              <a:rPr lang="en-US" sz="1700" dirty="0">
                <a:latin typeface="+mn-lt"/>
              </a:rPr>
              <a:t>Consumer behavior in using these platforms is influenced by ease of use, price comparison, and the ability to read customer reviews (</a:t>
            </a:r>
            <a:r>
              <a:rPr lang="en-US" sz="1700" dirty="0" err="1">
                <a:latin typeface="+mn-lt"/>
              </a:rPr>
              <a:t>Tanford</a:t>
            </a:r>
            <a:r>
              <a:rPr lang="en-US" sz="1700" dirty="0">
                <a:latin typeface="+mn-lt"/>
              </a:rPr>
              <a:t>, Raab, &amp; Kim, 2012). The integration of artificial intelligence and machine learning has further enhanced the user experience by offering personalized recommendations and automated booking options (Xiang et al., 2015). Multi-service platforms, as noted by </a:t>
            </a:r>
            <a:r>
              <a:rPr lang="en-US" sz="1700" dirty="0" err="1">
                <a:latin typeface="+mn-lt"/>
              </a:rPr>
              <a:t>Buhalis</a:t>
            </a:r>
            <a:r>
              <a:rPr lang="en-US" sz="1700" dirty="0">
                <a:latin typeface="+mn-lt"/>
              </a:rPr>
              <a:t> and Law (2008), allow users to handle multiple travel arrangements in one place, streamlining the process.</a:t>
            </a:r>
          </a:p>
          <a:p>
            <a:pPr marL="0" indent="0">
              <a:buNone/>
            </a:pPr>
            <a:endParaRPr lang="en-GB" sz="1700" dirty="0">
              <a:latin typeface="+mn-lt"/>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Autofit/>
          </a:bodyPr>
          <a:lstStyle/>
          <a:p>
            <a:pPr marL="0" indent="0">
              <a:buNone/>
            </a:pPr>
            <a:r>
              <a:rPr lang="en-US" sz="1700" dirty="0">
                <a:latin typeface="+mn-lt"/>
              </a:rPr>
              <a:t>Despite the success and widespread use of online travel booking platforms, several drawbacks have been identified in the existing methods:</a:t>
            </a:r>
          </a:p>
          <a:p>
            <a:pPr marL="0" indent="0">
              <a:buNone/>
            </a:pPr>
            <a:r>
              <a:rPr lang="en-US" sz="1700" b="1" dirty="0">
                <a:latin typeface="+mn-lt"/>
              </a:rPr>
              <a:t>Information Overload:</a:t>
            </a:r>
            <a:r>
              <a:rPr lang="en-US" sz="1700" dirty="0">
                <a:latin typeface="+mn-lt"/>
              </a:rPr>
              <a:t> Users face too many options, leading to decision fatigue and confusion.</a:t>
            </a:r>
          </a:p>
          <a:p>
            <a:pPr marL="0" indent="0">
              <a:buNone/>
            </a:pPr>
            <a:r>
              <a:rPr lang="en-US" sz="1700" b="1" dirty="0">
                <a:latin typeface="+mn-lt"/>
              </a:rPr>
              <a:t>Lack of Personalization:</a:t>
            </a:r>
            <a:r>
              <a:rPr lang="en-US" sz="1700" dirty="0">
                <a:latin typeface="+mn-lt"/>
              </a:rPr>
              <a:t> Recommendations are often irrelevant or not tailored to individual preferences.</a:t>
            </a:r>
          </a:p>
          <a:p>
            <a:pPr marL="0" indent="0">
              <a:buNone/>
            </a:pPr>
            <a:r>
              <a:rPr lang="en-US" sz="1700" b="1" dirty="0">
                <a:latin typeface="+mn-lt"/>
              </a:rPr>
              <a:t>Inconsistent Pricing:</a:t>
            </a:r>
            <a:r>
              <a:rPr lang="en-US" sz="1700" dirty="0">
                <a:latin typeface="+mn-lt"/>
              </a:rPr>
              <a:t> Prices fluctuate frequently, with hidden fees and dynamic pricing frustrating users.</a:t>
            </a:r>
          </a:p>
          <a:p>
            <a:pPr marL="0" indent="0">
              <a:buNone/>
            </a:pPr>
            <a:r>
              <a:rPr lang="en-US" sz="1700" b="1" dirty="0">
                <a:latin typeface="+mn-lt"/>
              </a:rPr>
              <a:t>Limited Customer Support:</a:t>
            </a:r>
            <a:r>
              <a:rPr lang="en-US" sz="1700" dirty="0">
                <a:latin typeface="+mn-lt"/>
              </a:rPr>
              <a:t> Slow or inadequate customer service, especially for cancellations or booking issues.</a:t>
            </a:r>
          </a:p>
          <a:p>
            <a:pPr marL="0" indent="0">
              <a:buNone/>
            </a:pPr>
            <a:r>
              <a:rPr lang="en-US" sz="1700" b="1" dirty="0">
                <a:latin typeface="+mn-lt"/>
              </a:rPr>
              <a:t>Data Privacy Concerns:</a:t>
            </a:r>
            <a:r>
              <a:rPr lang="en-US" sz="1700" dirty="0">
                <a:latin typeface="+mn-lt"/>
              </a:rPr>
              <a:t> User data is at risk due to security breaches, creating trust issues with platforms.</a:t>
            </a:r>
          </a:p>
          <a:p>
            <a:pPr marL="0" indent="0">
              <a:buNone/>
            </a:pPr>
            <a:r>
              <a:rPr lang="en-US" sz="1700" b="1" dirty="0">
                <a:latin typeface="+mn-lt"/>
              </a:rPr>
              <a:t>Dependence on Reviews:</a:t>
            </a:r>
            <a:r>
              <a:rPr lang="en-US" sz="1700" dirty="0">
                <a:latin typeface="+mn-lt"/>
              </a:rPr>
              <a:t> Fake or biased reviews can mislead users and affect decision-making.</a:t>
            </a:r>
          </a:p>
          <a:p>
            <a:pPr marL="0" indent="0">
              <a:buNone/>
            </a:pPr>
            <a:r>
              <a:rPr lang="en-US" sz="1700" b="1" dirty="0">
                <a:latin typeface="+mn-lt"/>
              </a:rPr>
              <a:t>Accessibility Issues:</a:t>
            </a:r>
            <a:r>
              <a:rPr lang="en-US" sz="1700" dirty="0">
                <a:latin typeface="+mn-lt"/>
              </a:rPr>
              <a:t> Non-tech-savvy users struggle with complex interfaces and booking steps.</a:t>
            </a:r>
          </a:p>
          <a:p>
            <a:pPr marL="0" indent="0">
              <a:buNone/>
            </a:pPr>
            <a:r>
              <a:rPr lang="en-US" sz="1700" dirty="0">
                <a:latin typeface="+mn-lt"/>
              </a:rPr>
              <a:t>Fragmented Booking Systems: Users often need to visit multiple platforms to complete their travel plans.</a:t>
            </a:r>
            <a:endParaRPr lang="en-IN" sz="1700" dirty="0">
              <a:latin typeface="+mn-lt"/>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buNone/>
            </a:pPr>
            <a:r>
              <a:rPr lang="en-US" sz="1700" b="1" dirty="0">
                <a:latin typeface="+mn-lt"/>
              </a:rPr>
              <a:t>Simplified User Interface:</a:t>
            </a:r>
            <a:r>
              <a:rPr lang="en-US" sz="1700" dirty="0">
                <a:latin typeface="+mn-lt"/>
              </a:rPr>
              <a:t> Design a more intuitive and user-friendly interface with simplified filters and options to reduce decision fatigue and improve ease of use.</a:t>
            </a:r>
          </a:p>
          <a:p>
            <a:pPr marL="0" indent="0">
              <a:buNone/>
            </a:pPr>
            <a:r>
              <a:rPr lang="en-US" sz="1700" b="1" dirty="0">
                <a:latin typeface="+mn-lt"/>
              </a:rPr>
              <a:t>Transparent Pricing Models:</a:t>
            </a:r>
            <a:r>
              <a:rPr lang="en-US" sz="1700" dirty="0">
                <a:latin typeface="+mn-lt"/>
              </a:rPr>
              <a:t> Adopt clear pricing structures that show all fees upfront, along with price guarantees to reduce inconsistencies and prevent unexpected costs.</a:t>
            </a:r>
          </a:p>
          <a:p>
            <a:pPr marL="0" indent="0">
              <a:buNone/>
            </a:pPr>
            <a:r>
              <a:rPr lang="en-US" sz="1700" b="1" dirty="0">
                <a:latin typeface="+mn-lt"/>
              </a:rPr>
              <a:t>Improved Customer Support Systems:</a:t>
            </a:r>
            <a:r>
              <a:rPr lang="en-US" sz="1700" dirty="0">
                <a:latin typeface="+mn-lt"/>
              </a:rPr>
              <a:t> Integrate 24/7 live chat support, human agents, and faster response times, ensuring that issues like cancellations or refunds are resolved promptly.</a:t>
            </a:r>
          </a:p>
          <a:p>
            <a:pPr marL="0" indent="0">
              <a:buNone/>
            </a:pPr>
            <a:r>
              <a:rPr lang="en-US" sz="1700" b="1" dirty="0">
                <a:latin typeface="+mn-lt"/>
              </a:rPr>
              <a:t>Data Privacy Enhancements:</a:t>
            </a:r>
            <a:r>
              <a:rPr lang="en-US" sz="1700" dirty="0">
                <a:latin typeface="+mn-lt"/>
              </a:rPr>
              <a:t> Strengthen encryption, use decentralized blockchain for secure transactions, and be more transparent about data usage to boost user trust and security.</a:t>
            </a:r>
          </a:p>
          <a:p>
            <a:pPr marL="0" indent="0">
              <a:buNone/>
            </a:pPr>
            <a:r>
              <a:rPr lang="en-US" sz="1700" b="1" dirty="0">
                <a:latin typeface="+mn-lt"/>
              </a:rPr>
              <a:t>Verified and Authentic Reviews:</a:t>
            </a:r>
            <a:r>
              <a:rPr lang="en-US" sz="1700" dirty="0">
                <a:latin typeface="+mn-lt"/>
              </a:rPr>
              <a:t> Introduce AI-powered verification for reviews to filter out fake or biased feedback, ensuring that only authentic user experiences are shared.</a:t>
            </a:r>
          </a:p>
          <a:p>
            <a:pPr marL="0" indent="0">
              <a:buNone/>
            </a:pPr>
            <a:r>
              <a:rPr lang="en-US" sz="1700" b="1" dirty="0">
                <a:latin typeface="+mn-lt"/>
              </a:rPr>
              <a:t>Inclusive Accessibility Features:</a:t>
            </a:r>
            <a:r>
              <a:rPr lang="en-US" sz="1700" dirty="0">
                <a:latin typeface="+mn-lt"/>
              </a:rPr>
              <a:t> Implement features like voice-activated search, easier navigation for older users, and a simplified booking process for better accessibility.</a:t>
            </a:r>
          </a:p>
          <a:p>
            <a:pPr marL="0" indent="0">
              <a:buNone/>
            </a:pPr>
            <a:r>
              <a:rPr lang="en-US" sz="1700" b="1" dirty="0">
                <a:latin typeface="+mn-lt"/>
              </a:rPr>
              <a:t>Unified Booking Systems:</a:t>
            </a:r>
            <a:r>
              <a:rPr lang="en-US" sz="1700" dirty="0">
                <a:latin typeface="+mn-lt"/>
              </a:rPr>
              <a:t> Create comprehensive, multi-service platforms that seamlessly integrate hotels, cabs, flights, and other services into one consolidated system for easy management.</a:t>
            </a:r>
            <a:endParaRPr lang="en-GB" sz="1700" dirty="0">
              <a:latin typeface="+mn-lt"/>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marL="0" indent="0">
              <a:buNone/>
            </a:pPr>
            <a:r>
              <a:rPr lang="en-US" sz="1600" b="1" dirty="0">
                <a:latin typeface="+mn-lt"/>
              </a:rPr>
              <a:t>Simplify Travel Planning:</a:t>
            </a:r>
            <a:r>
              <a:rPr lang="en-US" sz="1600" dirty="0">
                <a:latin typeface="+mn-lt"/>
              </a:rPr>
              <a:t> Provide a user-friendly platform that consolidates all aspects of travel—hotels, transportation, and ticket bookings—in one place.</a:t>
            </a:r>
          </a:p>
          <a:p>
            <a:pPr marL="0" indent="0">
              <a:buNone/>
            </a:pPr>
            <a:r>
              <a:rPr lang="en-US" sz="1600" b="1" dirty="0">
                <a:latin typeface="+mn-lt"/>
              </a:rPr>
              <a:t>Enhance User Experience: </a:t>
            </a:r>
            <a:r>
              <a:rPr lang="en-US" sz="1600" dirty="0">
                <a:latin typeface="+mn-lt"/>
              </a:rPr>
              <a:t>Improve platform usability with intuitive design, personalized recommendations, and streamlined booking processes.</a:t>
            </a:r>
          </a:p>
          <a:p>
            <a:pPr marL="0" indent="0">
              <a:buNone/>
            </a:pPr>
            <a:r>
              <a:rPr lang="en-US" sz="1600" b="1" dirty="0">
                <a:latin typeface="+mn-lt"/>
              </a:rPr>
              <a:t>Ensure Price Transparency: </a:t>
            </a:r>
            <a:r>
              <a:rPr lang="en-US" sz="1600" dirty="0">
                <a:latin typeface="+mn-lt"/>
              </a:rPr>
              <a:t>Offer clear and consistent pricing with no hidden fees, enabling users to make informed decisions without surprises.</a:t>
            </a:r>
          </a:p>
          <a:p>
            <a:pPr marL="0" indent="0">
              <a:buNone/>
            </a:pPr>
            <a:r>
              <a:rPr lang="en-US" sz="1600" b="1" dirty="0">
                <a:latin typeface="+mn-lt"/>
              </a:rPr>
              <a:t>Increase Accessibility:</a:t>
            </a:r>
            <a:r>
              <a:rPr lang="en-US" sz="1600" dirty="0">
                <a:latin typeface="+mn-lt"/>
              </a:rPr>
              <a:t> Make travel booking platforms accessible to all users, including those with limited technical skills or disabilities, through simplified interfaces and features.</a:t>
            </a:r>
          </a:p>
          <a:p>
            <a:pPr marL="0" indent="0">
              <a:buNone/>
            </a:pPr>
            <a:r>
              <a:rPr lang="en-US" sz="1600" b="1" dirty="0">
                <a:latin typeface="+mn-lt"/>
              </a:rPr>
              <a:t>Improve Personalization:</a:t>
            </a:r>
            <a:r>
              <a:rPr lang="en-US" sz="1600" dirty="0">
                <a:latin typeface="+mn-lt"/>
              </a:rPr>
              <a:t> Utilize AI and machine learning to offer tailored travel options based on user preferences, behavior, and real-time data.</a:t>
            </a:r>
          </a:p>
          <a:p>
            <a:pPr marL="0" indent="0">
              <a:buNone/>
            </a:pPr>
            <a:r>
              <a:rPr lang="en-US" sz="1600" b="1" dirty="0">
                <a:latin typeface="+mn-lt"/>
              </a:rPr>
              <a:t>Strengthen Customer Trust:</a:t>
            </a:r>
            <a:r>
              <a:rPr lang="en-US" sz="1600" dirty="0">
                <a:latin typeface="+mn-lt"/>
              </a:rPr>
              <a:t> Build trust by ensuring secure transactions, safeguarding user data, and being transparent about data usage and privacy policies.</a:t>
            </a:r>
          </a:p>
          <a:p>
            <a:pPr marL="0" indent="0">
              <a:buNone/>
            </a:pPr>
            <a:r>
              <a:rPr lang="en-US" sz="1600" b="1" dirty="0">
                <a:latin typeface="+mn-lt"/>
              </a:rPr>
              <a:t>Provide Reliable Customer Support:</a:t>
            </a:r>
            <a:r>
              <a:rPr lang="en-US" sz="1600" dirty="0">
                <a:latin typeface="+mn-lt"/>
              </a:rPr>
              <a:t> Ensure timely and effective customer support to handle issues like cancellations, refunds, or booking changes.</a:t>
            </a:r>
          </a:p>
          <a:p>
            <a:pPr marL="0" indent="0">
              <a:buNone/>
            </a:pPr>
            <a:r>
              <a:rPr lang="en-US" sz="1600" b="1" dirty="0">
                <a:latin typeface="+mn-lt"/>
              </a:rPr>
              <a:t>Facilitate Seamless Bookings:</a:t>
            </a:r>
            <a:r>
              <a:rPr lang="en-US" sz="1600" dirty="0">
                <a:latin typeface="+mn-lt"/>
              </a:rPr>
              <a:t> Offer integrated, multi-service booking options to manage flights, accommodations, and transportation in one place for a hassle-free experience.</a:t>
            </a:r>
          </a:p>
          <a:p>
            <a:pPr marL="0" indent="0">
              <a:buNone/>
            </a:pPr>
            <a:r>
              <a:rPr lang="en-US" sz="1600" b="1" dirty="0">
                <a:latin typeface="+mn-lt"/>
              </a:rPr>
              <a:t>Promote Authentic Reviews:</a:t>
            </a:r>
            <a:r>
              <a:rPr lang="en-US" sz="1600" dirty="0">
                <a:latin typeface="+mn-lt"/>
              </a:rPr>
              <a:t> Enable users to make informed choices by providing verified, trustworthy reviews and ratings from genuine customers.</a:t>
            </a:r>
          </a:p>
          <a:p>
            <a:pPr marL="0" indent="0">
              <a:buNone/>
            </a:pPr>
            <a:r>
              <a:rPr lang="en-US" sz="1600" b="1" dirty="0">
                <a:latin typeface="+mn-lt"/>
              </a:rPr>
              <a:t>Support Sustainable Travel:</a:t>
            </a:r>
            <a:r>
              <a:rPr lang="en-US" sz="1600" dirty="0">
                <a:latin typeface="+mn-lt"/>
              </a:rPr>
              <a:t> Incorporate eco-friendly travel options and raise awareness of sustainable practices to cater to environmentally conscious travelers.</a:t>
            </a:r>
            <a:endParaRPr lang="en-GB" sz="1600" dirty="0">
              <a:latin typeface="+mn-lt"/>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92500" lnSpcReduction="10000"/>
          </a:bodyPr>
          <a:lstStyle/>
          <a:p>
            <a:pPr marL="0" indent="0">
              <a:buNone/>
            </a:pPr>
            <a:r>
              <a:rPr lang="en-US" sz="1600" b="1" dirty="0">
                <a:latin typeface="+mn-lt"/>
              </a:rPr>
              <a:t>User-Centered Design (UCD):</a:t>
            </a:r>
            <a:r>
              <a:rPr lang="en-US" sz="1600" dirty="0">
                <a:latin typeface="+mn-lt"/>
              </a:rPr>
              <a:t>Focus on understanding user needs and behaviors through research (e.g., surveys, interviews) to create an intuitive and user-friendly interface. Conduct usability testing and iterative prototyping to refine the platform's design based on real user feedback.</a:t>
            </a:r>
          </a:p>
          <a:p>
            <a:pPr marL="0" indent="0">
              <a:buNone/>
            </a:pPr>
            <a:r>
              <a:rPr lang="en-US" sz="1600" b="1" dirty="0">
                <a:latin typeface="+mn-lt"/>
              </a:rPr>
              <a:t>Agile Development: </a:t>
            </a:r>
            <a:r>
              <a:rPr lang="en-US" sz="1600" dirty="0">
                <a:latin typeface="+mn-lt"/>
              </a:rPr>
              <a:t>Use agile methodologies to develop the platform in incremental phases (sprints), allowing flexibility, continuous feedback, and iterative improvements. Regularly integrate user input and feedback to adjust features and functionalities dynamically.</a:t>
            </a:r>
          </a:p>
          <a:p>
            <a:pPr marL="0" indent="0">
              <a:buNone/>
            </a:pPr>
            <a:r>
              <a:rPr lang="en-US" sz="1600" b="1" dirty="0">
                <a:latin typeface="+mn-lt"/>
              </a:rPr>
              <a:t>Responsive Web and Mobile App Development: </a:t>
            </a:r>
            <a:r>
              <a:rPr lang="en-US" sz="1600" dirty="0">
                <a:latin typeface="+mn-lt"/>
              </a:rPr>
              <a:t>Design a responsive website and mobile app that adapt to various devices and screen sizes, ensuring seamless user experience across desktops, tablets, and smartphones. Employ frameworks like React or Flutter for a consistent cross-platform experience.</a:t>
            </a:r>
          </a:p>
          <a:p>
            <a:pPr marL="0" indent="0">
              <a:buNone/>
            </a:pPr>
            <a:r>
              <a:rPr lang="en-US" sz="1600" b="1" dirty="0">
                <a:latin typeface="+mn-lt"/>
              </a:rPr>
              <a:t>Secure Payment Gateway Integration: </a:t>
            </a:r>
            <a:r>
              <a:rPr lang="en-US" sz="1600" dirty="0">
                <a:latin typeface="+mn-lt"/>
              </a:rPr>
              <a:t>Integrate reliable and secure payment gateways (e.g., Stripe, PayPal) to ensure safe transactions for users booking hotels, cabs, or tickets. Implement encryption and security protocols like SSL and tokenization to protect sensitive data.</a:t>
            </a:r>
          </a:p>
          <a:p>
            <a:pPr marL="0" indent="0">
              <a:buNone/>
            </a:pPr>
            <a:r>
              <a:rPr lang="en-US" sz="1600" b="1" dirty="0">
                <a:latin typeface="+mn-lt"/>
              </a:rPr>
              <a:t>API Integration: </a:t>
            </a:r>
            <a:r>
              <a:rPr lang="en-US" sz="1600" dirty="0">
                <a:latin typeface="+mn-lt"/>
              </a:rPr>
              <a:t>Use APIs to integrate services such as hotel databases, airline ticketing systems, car rental services, and cab bookings (e.g., Google Maps API for location-based services).Incorporate third-party travel service providers for real-time data on availability, pricing, and bookings.</a:t>
            </a:r>
          </a:p>
          <a:p>
            <a:pPr marL="0" indent="0">
              <a:buNone/>
            </a:pPr>
            <a:r>
              <a:rPr lang="en-US" sz="1600" b="1" dirty="0">
                <a:latin typeface="+mn-lt"/>
              </a:rPr>
              <a:t>Cloud Infrastructure and Scalability: </a:t>
            </a:r>
            <a:r>
              <a:rPr lang="en-US" sz="1600" dirty="0">
                <a:latin typeface="+mn-lt"/>
              </a:rPr>
              <a:t>Host the platform on cloud services (e.g., AWS, Google Cloud) to ensure scalability, reliability, and performance. Use microservices architecture for modular, scalable services that can be updated independently without affecting the entire system.</a:t>
            </a:r>
          </a:p>
          <a:p>
            <a:pPr marL="0" indent="0">
              <a:buNone/>
            </a:pPr>
            <a:r>
              <a:rPr lang="en-US" sz="1600" b="1" dirty="0">
                <a:latin typeface="+mn-lt"/>
              </a:rPr>
              <a:t>Review and Feedback Systems: </a:t>
            </a:r>
            <a:r>
              <a:rPr lang="en-US" sz="1600" dirty="0">
                <a:latin typeface="+mn-lt"/>
              </a:rPr>
              <a:t>Develop a reliable, AI-verified review system to ensure authenticity and relevance of customer feedback.</a:t>
            </a:r>
          </a:p>
          <a:p>
            <a:pPr marL="0" indent="0">
              <a:buNone/>
            </a:pPr>
            <a:r>
              <a:rPr lang="en-US" sz="1600" dirty="0">
                <a:latin typeface="+mn-lt"/>
              </a:rPr>
              <a:t>Regularly monitor user reviews to improve platform services and optimize recommendations.</a:t>
            </a:r>
            <a:endParaRPr lang="en-GB" sz="1600" dirty="0">
              <a:latin typeface="+mn-lt"/>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7" name="Content Placeholder 6" descr="A diagram of a software application&#10;&#10;Description automatically generated">
            <a:extLst>
              <a:ext uri="{FF2B5EF4-FFF2-40B4-BE49-F238E27FC236}">
                <a16:creationId xmlns:a16="http://schemas.microsoft.com/office/drawing/2014/main" id="{4D04D0FD-BD54-BE9F-2DB3-F81B61B2A291}"/>
              </a:ext>
            </a:extLst>
          </p:cNvPr>
          <p:cNvPicPr>
            <a:picLocks noGrp="1" noChangeAspect="1"/>
          </p:cNvPicPr>
          <p:nvPr>
            <p:ph idx="1"/>
          </p:nvPr>
        </p:nvPicPr>
        <p:blipFill>
          <a:blip r:embed="rId2"/>
          <a:stretch>
            <a:fillRect/>
          </a:stretch>
        </p:blipFill>
        <p:spPr>
          <a:xfrm>
            <a:off x="3550875" y="1699944"/>
            <a:ext cx="5191850" cy="3839111"/>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6C3B71-4980-9B8A-3788-7A4B4C51CE22}"/>
              </a:ext>
            </a:extLst>
          </p:cNvPr>
          <p:cNvSpPr txBox="1"/>
          <p:nvPr/>
        </p:nvSpPr>
        <p:spPr>
          <a:xfrm>
            <a:off x="742335" y="1123785"/>
            <a:ext cx="10707329" cy="4756880"/>
          </a:xfrm>
          <a:prstGeom prst="rect">
            <a:avLst/>
          </a:prstGeom>
          <a:noFill/>
        </p:spPr>
        <p:txBody>
          <a:bodyPr wrap="square">
            <a:spAutoFit/>
          </a:bodyPr>
          <a:lstStyle/>
          <a:p>
            <a:pPr marL="342900" indent="-342900">
              <a:lnSpc>
                <a:spcPct val="150000"/>
              </a:lnSpc>
              <a:buFont typeface="+mj-lt"/>
              <a:buAutoNum type="arabicPeriod"/>
            </a:pPr>
            <a:r>
              <a:rPr lang="en-US" sz="1700" b="1" dirty="0">
                <a:latin typeface="+mj-lt"/>
                <a:ea typeface="Cambria" panose="02040503050406030204" pitchFamily="18" charset="0"/>
              </a:rPr>
              <a:t>User Interface Layer (Frontend):</a:t>
            </a:r>
            <a:br>
              <a:rPr kumimoji="0" lang="en-US" altLang="en-US" sz="1700" b="0" i="0" u="none" strike="noStrike" cap="none" normalizeH="0" baseline="0" dirty="0">
                <a:ln>
                  <a:noFill/>
                </a:ln>
                <a:solidFill>
                  <a:schemeClr val="tx1"/>
                </a:solidFill>
                <a:effectLst/>
                <a:latin typeface="+mj-lt"/>
                <a:ea typeface="Cambria" panose="02040503050406030204" pitchFamily="18" charset="0"/>
              </a:rPr>
            </a:br>
            <a:r>
              <a:rPr lang="en-US" sz="1700" b="1" dirty="0">
                <a:latin typeface="+mj-lt"/>
                <a:ea typeface="Cambria" panose="02040503050406030204" pitchFamily="18" charset="0"/>
              </a:rPr>
              <a:t>Web &amp; Mobile Interface: </a:t>
            </a:r>
            <a:r>
              <a:rPr lang="en-US" sz="1700" dirty="0">
                <a:latin typeface="+mj-lt"/>
                <a:ea typeface="Cambria" panose="02040503050406030204" pitchFamily="18" charset="0"/>
              </a:rPr>
              <a:t>Intuitive and responsive design for seamless navigation across devices, including features for registration, training access, job discovery, and application.                                                                                                       </a:t>
            </a:r>
            <a:r>
              <a:rPr lang="en-US" sz="1700" b="1" dirty="0">
                <a:latin typeface="+mj-lt"/>
                <a:ea typeface="Cambria" panose="02040503050406030204" pitchFamily="18" charset="0"/>
              </a:rPr>
              <a:t>User Profiles: </a:t>
            </a:r>
            <a:r>
              <a:rPr lang="en-US" sz="1700" dirty="0">
                <a:latin typeface="+mj-lt"/>
                <a:ea typeface="Cambria" panose="02040503050406030204" pitchFamily="18" charset="0"/>
              </a:rPr>
              <a:t>Personalized dashboards displaying progress, recommendations, and job applications</a:t>
            </a:r>
          </a:p>
          <a:p>
            <a:pPr>
              <a:lnSpc>
                <a:spcPct val="150000"/>
              </a:lnSpc>
              <a:buFont typeface="+mj-lt"/>
              <a:buAutoNum type="arabicPeriod"/>
            </a:pPr>
            <a:endParaRPr lang="en-US" sz="1700" dirty="0">
              <a:latin typeface="+mj-lt"/>
              <a:ea typeface="Cambria" panose="02040503050406030204" pitchFamily="18" charset="0"/>
            </a:endParaRPr>
          </a:p>
          <a:p>
            <a:pPr marL="342900" indent="-342900">
              <a:lnSpc>
                <a:spcPct val="150000"/>
              </a:lnSpc>
              <a:buFont typeface="+mj-lt"/>
              <a:buAutoNum type="arabicPeriod"/>
            </a:pPr>
            <a:r>
              <a:rPr lang="en-US" sz="1700" b="1" dirty="0">
                <a:latin typeface="+mj-lt"/>
                <a:ea typeface="Cambria" panose="02040503050406030204" pitchFamily="18" charset="0"/>
              </a:rPr>
              <a:t>Application Logic Layer (Backend):</a:t>
            </a:r>
            <a:br>
              <a:rPr kumimoji="0" lang="en-US" altLang="en-US" sz="1700" b="0" i="0" u="none" strike="noStrike" cap="none" normalizeH="0" baseline="0" dirty="0">
                <a:ln>
                  <a:noFill/>
                </a:ln>
                <a:solidFill>
                  <a:schemeClr val="tx1"/>
                </a:solidFill>
                <a:effectLst/>
                <a:latin typeface="+mj-lt"/>
                <a:ea typeface="Cambria" panose="02040503050406030204" pitchFamily="18" charset="0"/>
              </a:rPr>
            </a:br>
            <a:r>
              <a:rPr lang="en-US" sz="1700" b="1" dirty="0">
                <a:latin typeface="+mj-lt"/>
                <a:ea typeface="Cambria" panose="02040503050406030204" pitchFamily="18" charset="0"/>
              </a:rPr>
              <a:t>Training Management System: </a:t>
            </a:r>
            <a:r>
              <a:rPr lang="en-US" sz="1700" dirty="0">
                <a:latin typeface="+mj-lt"/>
                <a:ea typeface="Cambria" panose="02040503050406030204" pitchFamily="18" charset="0"/>
              </a:rPr>
              <a:t>Handles course delivery, progress tracking, and certification.                                                 </a:t>
            </a:r>
            <a:r>
              <a:rPr lang="en-US" sz="1700" b="1" dirty="0">
                <a:latin typeface="+mj-lt"/>
                <a:ea typeface="Cambria" panose="02040503050406030204" pitchFamily="18" charset="0"/>
              </a:rPr>
              <a:t>Job Matching Engine: </a:t>
            </a:r>
            <a:r>
              <a:rPr lang="en-US" sz="1700" dirty="0">
                <a:latin typeface="+mj-lt"/>
                <a:ea typeface="Cambria" panose="02040503050406030204" pitchFamily="18" charset="0"/>
              </a:rPr>
              <a:t>Centralized job board integrated with various insurance companies to post opportunities and manage applications.                                                                                                                                                                                    </a:t>
            </a:r>
            <a:r>
              <a:rPr lang="en-US" sz="1700" b="1" dirty="0">
                <a:latin typeface="+mj-lt"/>
                <a:ea typeface="Cambria" panose="02040503050406030204" pitchFamily="18" charset="0"/>
              </a:rPr>
              <a:t>AI Recommendation System: </a:t>
            </a:r>
            <a:r>
              <a:rPr lang="en-US" sz="1700" dirty="0">
                <a:latin typeface="+mj-lt"/>
                <a:ea typeface="Cambria" panose="02040503050406030204" pitchFamily="18" charset="0"/>
              </a:rPr>
              <a:t>AI algorithms to provide personalized training, job recommendations, and automated support based on user data and preferences</a:t>
            </a:r>
          </a:p>
        </p:txBody>
      </p:sp>
      <p:sp>
        <p:nvSpPr>
          <p:cNvPr id="7" name="Title 1">
            <a:extLst>
              <a:ext uri="{FF2B5EF4-FFF2-40B4-BE49-F238E27FC236}">
                <a16:creationId xmlns:a16="http://schemas.microsoft.com/office/drawing/2014/main" id="{F017A568-7079-43E8-7A6D-B74EC50E1F9F}"/>
              </a:ext>
            </a:extLst>
          </p:cNvPr>
          <p:cNvSpPr txBox="1">
            <a:spLocks/>
          </p:cNvSpPr>
          <p:nvPr/>
        </p:nvSpPr>
        <p:spPr>
          <a:xfrm>
            <a:off x="812800" y="274638"/>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r>
              <a:rPr lang="en-US" dirty="0"/>
              <a:t>Architecture</a:t>
            </a:r>
            <a:endParaRPr lang="en-IN" dirty="0"/>
          </a:p>
        </p:txBody>
      </p:sp>
    </p:spTree>
    <p:extLst>
      <p:ext uri="{BB962C8B-B14F-4D97-AF65-F5344CB8AC3E}">
        <p14:creationId xmlns:p14="http://schemas.microsoft.com/office/powerpoint/2010/main" val="1195911529"/>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445</TotalTime>
  <Words>2210</Words>
  <Application>Microsoft Office PowerPoint</Application>
  <PresentationFormat>Widescreen</PresentationFormat>
  <Paragraphs>136</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Bookman Old Style</vt:lpstr>
      <vt:lpstr>Calibri</vt:lpstr>
      <vt:lpstr>Cambria</vt:lpstr>
      <vt:lpstr>Times New Roman</vt:lpstr>
      <vt:lpstr>Verdana</vt:lpstr>
      <vt:lpstr>Wingdings</vt:lpstr>
      <vt:lpstr>Bioinformatics</vt:lpstr>
      <vt:lpstr>OPTIMIZING TRAVEL MANAGEMENT</vt:lpstr>
      <vt:lpstr>Introduction</vt:lpstr>
      <vt:lpstr>Literature Review</vt:lpstr>
      <vt:lpstr>Existing method Drawback</vt:lpstr>
      <vt:lpstr>Proposed Method</vt:lpstr>
      <vt:lpstr>Objectives</vt:lpstr>
      <vt:lpstr>Methodology/Modules</vt:lpstr>
      <vt:lpstr>Architecture</vt:lpstr>
      <vt:lpstr>PowerPoint Presentation</vt:lpstr>
      <vt:lpstr>PowerPoint Presentation</vt:lpstr>
      <vt:lpstr>Hardware/software components</vt:lpstr>
      <vt:lpstr>Timeline of Project</vt:lpstr>
      <vt:lpstr>Expected Outcomes</vt:lpstr>
      <vt:lpstr>Conclusion</vt:lpstr>
      <vt:lpstr>Github Link</vt:lpstr>
      <vt:lpstr>References</vt:lpstr>
      <vt:lpstr>PowerPoint Presentation</vt:lpstr>
      <vt:lpstr>PowerPoint Presentation</vt:lpstr>
      <vt:lpstr>Plagiarism Report</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CHARAN VARMA</cp:lastModifiedBy>
  <cp:revision>21</cp:revision>
  <dcterms:created xsi:type="dcterms:W3CDTF">2023-03-16T03:26:27Z</dcterms:created>
  <dcterms:modified xsi:type="dcterms:W3CDTF">2025-01-20T03:45:22Z</dcterms:modified>
</cp:coreProperties>
</file>