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634615"/>
            <a:ext cx="7477601" cy="1666399"/>
          </a:xfrm>
          <a:prstGeom prst="rect">
            <a:avLst/>
          </a:prstGeom>
          <a:noFill/>
          <a:ln/>
        </p:spPr>
        <p:txBody>
          <a:bodyPr wrap="square" rtlCol="0" anchor="t"/>
          <a:lstStyle/>
          <a:p>
            <a:pPr indent="0" marL="0">
              <a:lnSpc>
                <a:spcPts val="6561"/>
              </a:lnSpc>
              <a:buNone/>
            </a:pPr>
            <a:r>
              <a:rPr lang="en-US" sz="5249" dirty="0">
                <a:solidFill>
                  <a:srgbClr val="38512F"/>
                </a:solidFill>
                <a:latin typeface="Lora" pitchFamily="34" charset="0"/>
                <a:ea typeface="Lora" pitchFamily="34" charset="-122"/>
                <a:cs typeface="Lora" pitchFamily="34" charset="-120"/>
              </a:rPr>
              <a:t>Understanding MapReduce Technique</a:t>
            </a:r>
            <a:endParaRPr lang="en-US" sz="5249" dirty="0"/>
          </a:p>
        </p:txBody>
      </p:sp>
      <p:sp>
        <p:nvSpPr>
          <p:cNvPr id="6" name="Text 3"/>
          <p:cNvSpPr/>
          <p:nvPr/>
        </p:nvSpPr>
        <p:spPr>
          <a:xfrm>
            <a:off x="833199" y="4634270"/>
            <a:ext cx="7477601"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An Introduction to Big Data Processing</a:t>
            </a:r>
            <a:endParaRPr lang="en-US" sz="1750" dirty="0"/>
          </a:p>
        </p:txBody>
      </p:sp>
      <p:sp>
        <p:nvSpPr>
          <p:cNvPr id="7" name="Text 4"/>
          <p:cNvSpPr/>
          <p:nvPr/>
        </p:nvSpPr>
        <p:spPr>
          <a:xfrm>
            <a:off x="833199" y="5239583"/>
            <a:ext cx="7477601"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Prepared by : A.Charan →21071A6766</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998470"/>
            <a:ext cx="7034451" cy="833199"/>
          </a:xfrm>
          <a:prstGeom prst="rect">
            <a:avLst/>
          </a:prstGeom>
          <a:noFill/>
          <a:ln/>
        </p:spPr>
        <p:txBody>
          <a:bodyPr wrap="none" rtlCol="0" anchor="t"/>
          <a:lstStyle/>
          <a:p>
            <a:pPr indent="0" marL="0">
              <a:lnSpc>
                <a:spcPts val="6561"/>
              </a:lnSpc>
              <a:buNone/>
            </a:pPr>
            <a:r>
              <a:rPr lang="en-US" sz="5249" dirty="0">
                <a:solidFill>
                  <a:srgbClr val="38512F"/>
                </a:solidFill>
                <a:latin typeface="Lora" pitchFamily="34" charset="0"/>
                <a:ea typeface="Lora" pitchFamily="34" charset="-122"/>
                <a:cs typeface="Lora" pitchFamily="34" charset="-120"/>
              </a:rPr>
              <a:t>MapReduce Technique</a:t>
            </a:r>
            <a:endParaRPr lang="en-US" sz="5249" dirty="0"/>
          </a:p>
        </p:txBody>
      </p:sp>
      <p:sp>
        <p:nvSpPr>
          <p:cNvPr id="6" name="Text 3"/>
          <p:cNvSpPr/>
          <p:nvPr/>
        </p:nvSpPr>
        <p:spPr>
          <a:xfrm>
            <a:off x="833199" y="4164925"/>
            <a:ext cx="7477601"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An Introduction to the MapReduce technique, a fundamental concept in big data processing. Explore the principles and applications of MapReduce in data analytics and distributed computing.</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sp>
      <p:sp>
        <p:nvSpPr>
          <p:cNvPr id="6" name="Text 3"/>
          <p:cNvSpPr/>
          <p:nvPr/>
        </p:nvSpPr>
        <p:spPr>
          <a:xfrm>
            <a:off x="2348389" y="2098715"/>
            <a:ext cx="9933503" cy="1388745"/>
          </a:xfrm>
          <a:prstGeom prst="rect">
            <a:avLst/>
          </a:prstGeom>
          <a:noFill/>
          <a:ln/>
        </p:spPr>
        <p:txBody>
          <a:bodyPr wrap="squar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An Introduction to Big Data Processing</a:t>
            </a:r>
            <a:endParaRPr lang="en-US" sz="4374" dirty="0"/>
          </a:p>
        </p:txBody>
      </p:sp>
      <p:sp>
        <p:nvSpPr>
          <p:cNvPr id="7" name="Text 4"/>
          <p:cNvSpPr/>
          <p:nvPr/>
        </p:nvSpPr>
        <p:spPr>
          <a:xfrm>
            <a:off x="2703790" y="3820716"/>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Scalability:</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Big Data processing allows for the seamless scalability of data storage and processing power.</a:t>
            </a:r>
            <a:endParaRPr lang="en-US" sz="1750" dirty="0"/>
          </a:p>
        </p:txBody>
      </p:sp>
      <p:sp>
        <p:nvSpPr>
          <p:cNvPr id="8" name="Text 5"/>
          <p:cNvSpPr/>
          <p:nvPr/>
        </p:nvSpPr>
        <p:spPr>
          <a:xfrm>
            <a:off x="2703790" y="4620339"/>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Distributed computing:</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It leverages distributed computing to handle massive datasets across clusters of computers.</a:t>
            </a:r>
            <a:endParaRPr lang="en-US" sz="1750" dirty="0"/>
          </a:p>
        </p:txBody>
      </p:sp>
      <p:sp>
        <p:nvSpPr>
          <p:cNvPr id="9" name="Text 6"/>
          <p:cNvSpPr/>
          <p:nvPr/>
        </p:nvSpPr>
        <p:spPr>
          <a:xfrm>
            <a:off x="2703790" y="5419963"/>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Real-time analytics:</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Enables real-time analysis, providing insights and actionable intelligence from large volumes of data.</a:t>
            </a:r>
            <a:endParaRPr lang="en-US" sz="175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410057"/>
            <a:ext cx="8899088"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MapReduce in Big Data Processing</a:t>
            </a:r>
            <a:endParaRPr lang="en-US" sz="4374" dirty="0"/>
          </a:p>
        </p:txBody>
      </p:sp>
      <p:sp>
        <p:nvSpPr>
          <p:cNvPr id="5" name="Text 3"/>
          <p:cNvSpPr/>
          <p:nvPr/>
        </p:nvSpPr>
        <p:spPr>
          <a:xfrm>
            <a:off x="2348389" y="2659856"/>
            <a:ext cx="2949416" cy="694373"/>
          </a:xfrm>
          <a:prstGeom prst="rect">
            <a:avLst/>
          </a:prstGeom>
          <a:noFill/>
          <a:ln/>
        </p:spPr>
        <p:txBody>
          <a:bodyPr wrap="squar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Efficient Data Processing</a:t>
            </a:r>
            <a:endParaRPr lang="en-US" sz="2187" dirty="0"/>
          </a:p>
        </p:txBody>
      </p:sp>
      <p:sp>
        <p:nvSpPr>
          <p:cNvPr id="6" name="Text 4"/>
          <p:cNvSpPr/>
          <p:nvPr/>
        </p:nvSpPr>
        <p:spPr>
          <a:xfrm>
            <a:off x="2348389" y="3576399"/>
            <a:ext cx="2949416" cy="1421606"/>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allows for parallel processing of large datasets, significantly reducing processing time.</a:t>
            </a:r>
            <a:endParaRPr lang="en-US" sz="1750" dirty="0"/>
          </a:p>
        </p:txBody>
      </p:sp>
      <p:sp>
        <p:nvSpPr>
          <p:cNvPr id="7" name="Text 5"/>
          <p:cNvSpPr/>
          <p:nvPr/>
        </p:nvSpPr>
        <p:spPr>
          <a:xfrm>
            <a:off x="2348389" y="5197912"/>
            <a:ext cx="2949416" cy="1421606"/>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It breaks down the data and distributes the processing to multiple nodes, enabling efficient computation.</a:t>
            </a:r>
            <a:endParaRPr lang="en-US" sz="1750" dirty="0"/>
          </a:p>
        </p:txBody>
      </p:sp>
      <p:sp>
        <p:nvSpPr>
          <p:cNvPr id="8" name="Text 6"/>
          <p:cNvSpPr/>
          <p:nvPr/>
        </p:nvSpPr>
        <p:spPr>
          <a:xfrm>
            <a:off x="5847398" y="2659856"/>
            <a:ext cx="2949416" cy="694373"/>
          </a:xfrm>
          <a:prstGeom prst="rect">
            <a:avLst/>
          </a:prstGeom>
          <a:noFill/>
          <a:ln/>
        </p:spPr>
        <p:txBody>
          <a:bodyPr wrap="squar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Scalability and Fault Tolerance</a:t>
            </a:r>
            <a:endParaRPr lang="en-US" sz="2187" dirty="0"/>
          </a:p>
        </p:txBody>
      </p:sp>
      <p:sp>
        <p:nvSpPr>
          <p:cNvPr id="9" name="Text 7"/>
          <p:cNvSpPr/>
          <p:nvPr/>
        </p:nvSpPr>
        <p:spPr>
          <a:xfrm>
            <a:off x="5847398" y="3576399"/>
            <a:ext cx="2949416" cy="1421606"/>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provides a scalable framework capable of handling data across clusters of machines.</a:t>
            </a:r>
            <a:endParaRPr lang="en-US" sz="1750" dirty="0"/>
          </a:p>
        </p:txBody>
      </p:sp>
      <p:sp>
        <p:nvSpPr>
          <p:cNvPr id="10" name="Text 8"/>
          <p:cNvSpPr/>
          <p:nvPr/>
        </p:nvSpPr>
        <p:spPr>
          <a:xfrm>
            <a:off x="5847398" y="5197912"/>
            <a:ext cx="2949416" cy="1421606"/>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It also offers fault tolerance, ensuring that processing continues even in the presence of node failures.</a:t>
            </a:r>
            <a:endParaRPr lang="en-US" sz="1750" dirty="0"/>
          </a:p>
        </p:txBody>
      </p:sp>
      <p:sp>
        <p:nvSpPr>
          <p:cNvPr id="11" name="Text 9"/>
          <p:cNvSpPr/>
          <p:nvPr/>
        </p:nvSpPr>
        <p:spPr>
          <a:xfrm>
            <a:off x="9346406" y="2659856"/>
            <a:ext cx="2777490" cy="347186"/>
          </a:xfrm>
          <a:prstGeom prst="rect">
            <a:avLst/>
          </a:prstGeom>
          <a:noFill/>
          <a:ln/>
        </p:spPr>
        <p:txBody>
          <a:bodyPr wrap="non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Data Localization</a:t>
            </a:r>
            <a:endParaRPr lang="en-US" sz="2187" dirty="0"/>
          </a:p>
        </p:txBody>
      </p:sp>
      <p:sp>
        <p:nvSpPr>
          <p:cNvPr id="12" name="Text 10"/>
          <p:cNvSpPr/>
          <p:nvPr/>
        </p:nvSpPr>
        <p:spPr>
          <a:xfrm>
            <a:off x="9346406" y="3229213"/>
            <a:ext cx="2949416"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By moving computation to the data nodes, MapReduce minimizes data transfer across the network, improving performance.</a:t>
            </a:r>
            <a:endParaRPr lang="en-US" sz="1750" dirty="0"/>
          </a:p>
        </p:txBody>
      </p:sp>
      <p:sp>
        <p:nvSpPr>
          <p:cNvPr id="13" name="Text 11"/>
          <p:cNvSpPr/>
          <p:nvPr/>
        </p:nvSpPr>
        <p:spPr>
          <a:xfrm>
            <a:off x="9346406" y="5206127"/>
            <a:ext cx="2949416"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This approach is particularly beneficial for processing large volumes of distributed data.</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712482"/>
            <a:ext cx="5554980"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What is MapReduce?</a:t>
            </a:r>
            <a:endParaRPr lang="en-US" sz="4374" dirty="0"/>
          </a:p>
        </p:txBody>
      </p:sp>
      <p:sp>
        <p:nvSpPr>
          <p:cNvPr id="6" name="Text 3"/>
          <p:cNvSpPr/>
          <p:nvPr/>
        </p:nvSpPr>
        <p:spPr>
          <a:xfrm>
            <a:off x="833199" y="3740110"/>
            <a:ext cx="7477601"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is a programming model used to process and generate large datasets. It involves two tasks - Map and Reduce - which are parallelized and distributed across a cluster of computers. This technique is a fundamental component of many big data processing systems, enabling efficient data processing and analysis at scale.</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280874"/>
            <a:ext cx="7417237"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How does MapReduce work?</a:t>
            </a:r>
            <a:endParaRPr lang="en-US" sz="4374" dirty="0"/>
          </a:p>
        </p:txBody>
      </p:sp>
      <p:sp>
        <p:nvSpPr>
          <p:cNvPr id="5" name="Shape 3"/>
          <p:cNvSpPr/>
          <p:nvPr/>
        </p:nvSpPr>
        <p:spPr>
          <a:xfrm>
            <a:off x="2667833" y="2308503"/>
            <a:ext cx="27742" cy="4640223"/>
          </a:xfrm>
          <a:prstGeom prst="rect">
            <a:avLst/>
          </a:prstGeom>
          <a:solidFill>
            <a:srgbClr val="38512F"/>
          </a:solidFill>
          <a:ln/>
        </p:spPr>
      </p:sp>
      <p:sp>
        <p:nvSpPr>
          <p:cNvPr id="6" name="Shape 4"/>
          <p:cNvSpPr/>
          <p:nvPr/>
        </p:nvSpPr>
        <p:spPr>
          <a:xfrm>
            <a:off x="2931616" y="2718137"/>
            <a:ext cx="777597" cy="27742"/>
          </a:xfrm>
          <a:prstGeom prst="rect">
            <a:avLst/>
          </a:prstGeom>
          <a:solidFill>
            <a:srgbClr val="38512F"/>
          </a:solidFill>
          <a:ln/>
        </p:spPr>
      </p:sp>
      <p:sp>
        <p:nvSpPr>
          <p:cNvPr id="7" name="Shape 5"/>
          <p:cNvSpPr/>
          <p:nvPr/>
        </p:nvSpPr>
        <p:spPr>
          <a:xfrm>
            <a:off x="2431673" y="2482096"/>
            <a:ext cx="499943" cy="499943"/>
          </a:xfrm>
          <a:prstGeom prst="roundRect">
            <a:avLst>
              <a:gd name="adj" fmla="val 13333"/>
            </a:avLst>
          </a:prstGeom>
          <a:solidFill>
            <a:srgbClr val="F6E9D5"/>
          </a:solidFill>
          <a:ln/>
        </p:spPr>
      </p:sp>
      <p:sp>
        <p:nvSpPr>
          <p:cNvPr id="8" name="Text 6"/>
          <p:cNvSpPr/>
          <p:nvPr/>
        </p:nvSpPr>
        <p:spPr>
          <a:xfrm>
            <a:off x="2620982" y="2523768"/>
            <a:ext cx="121325" cy="416481"/>
          </a:xfrm>
          <a:prstGeom prst="rect">
            <a:avLst/>
          </a:prstGeom>
          <a:noFill/>
          <a:ln/>
        </p:spPr>
        <p:txBody>
          <a:bodyPr wrap="none" rtlCol="0" anchor="t"/>
          <a:lstStyle/>
          <a:p>
            <a:pPr algn="ctr" indent="0" marL="0">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9" name="Text 7"/>
          <p:cNvSpPr/>
          <p:nvPr/>
        </p:nvSpPr>
        <p:spPr>
          <a:xfrm>
            <a:off x="3903702" y="2530673"/>
            <a:ext cx="2777490" cy="347186"/>
          </a:xfrm>
          <a:prstGeom prst="rect">
            <a:avLst/>
          </a:prstGeom>
          <a:noFill/>
          <a:ln/>
        </p:spPr>
        <p:txBody>
          <a:bodyPr wrap="none" rtlCol="0" anchor="t"/>
          <a:lstStyle/>
          <a:p>
            <a:pPr algn="l" indent="0" marL="0">
              <a:lnSpc>
                <a:spcPts val="2734"/>
              </a:lnSpc>
              <a:buNone/>
            </a:pPr>
            <a:r>
              <a:rPr lang="en-US" sz="2187" dirty="0">
                <a:solidFill>
                  <a:srgbClr val="38512F"/>
                </a:solidFill>
                <a:latin typeface="Lora" pitchFamily="34" charset="0"/>
                <a:ea typeface="Lora" pitchFamily="34" charset="-122"/>
                <a:cs typeface="Lora" pitchFamily="34" charset="-120"/>
              </a:rPr>
              <a:t>Map Phase</a:t>
            </a:r>
            <a:endParaRPr lang="en-US" sz="2187" dirty="0"/>
          </a:p>
        </p:txBody>
      </p:sp>
      <p:sp>
        <p:nvSpPr>
          <p:cNvPr id="10" name="Text 8"/>
          <p:cNvSpPr/>
          <p:nvPr/>
        </p:nvSpPr>
        <p:spPr>
          <a:xfrm>
            <a:off x="3903702" y="3011091"/>
            <a:ext cx="8378190" cy="355402"/>
          </a:xfrm>
          <a:prstGeom prst="rect">
            <a:avLst/>
          </a:prstGeom>
          <a:noFill/>
          <a:ln/>
        </p:spPr>
        <p:txBody>
          <a:bodyPr wrap="non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input data is divided into smaller chunks and processed in parallel by the map tasks.</a:t>
            </a:r>
            <a:endParaRPr lang="en-US" sz="1750" dirty="0"/>
          </a:p>
        </p:txBody>
      </p:sp>
      <p:sp>
        <p:nvSpPr>
          <p:cNvPr id="11" name="Shape 9"/>
          <p:cNvSpPr/>
          <p:nvPr/>
        </p:nvSpPr>
        <p:spPr>
          <a:xfrm>
            <a:off x="2931616" y="4220468"/>
            <a:ext cx="777597" cy="27742"/>
          </a:xfrm>
          <a:prstGeom prst="rect">
            <a:avLst/>
          </a:prstGeom>
          <a:solidFill>
            <a:srgbClr val="38512F"/>
          </a:solidFill>
          <a:ln/>
        </p:spPr>
      </p:sp>
      <p:sp>
        <p:nvSpPr>
          <p:cNvPr id="12" name="Shape 10"/>
          <p:cNvSpPr/>
          <p:nvPr/>
        </p:nvSpPr>
        <p:spPr>
          <a:xfrm>
            <a:off x="2431673" y="3984427"/>
            <a:ext cx="499943" cy="499943"/>
          </a:xfrm>
          <a:prstGeom prst="roundRect">
            <a:avLst>
              <a:gd name="adj" fmla="val 13333"/>
            </a:avLst>
          </a:prstGeom>
          <a:solidFill>
            <a:srgbClr val="F6E9D5"/>
          </a:solidFill>
          <a:ln/>
        </p:spPr>
      </p:sp>
      <p:sp>
        <p:nvSpPr>
          <p:cNvPr id="13" name="Text 11"/>
          <p:cNvSpPr/>
          <p:nvPr/>
        </p:nvSpPr>
        <p:spPr>
          <a:xfrm>
            <a:off x="2592050" y="4026098"/>
            <a:ext cx="179070" cy="416481"/>
          </a:xfrm>
          <a:prstGeom prst="rect">
            <a:avLst/>
          </a:prstGeom>
          <a:noFill/>
          <a:ln/>
        </p:spPr>
        <p:txBody>
          <a:bodyPr wrap="none" rtlCol="0" anchor="t"/>
          <a:lstStyle/>
          <a:p>
            <a:pPr algn="ctr" indent="0" marL="0">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4" name="Text 12"/>
          <p:cNvSpPr/>
          <p:nvPr/>
        </p:nvSpPr>
        <p:spPr>
          <a:xfrm>
            <a:off x="3903702" y="4033004"/>
            <a:ext cx="2777490" cy="347186"/>
          </a:xfrm>
          <a:prstGeom prst="rect">
            <a:avLst/>
          </a:prstGeom>
          <a:noFill/>
          <a:ln/>
        </p:spPr>
        <p:txBody>
          <a:bodyPr wrap="none" rtlCol="0" anchor="t"/>
          <a:lstStyle/>
          <a:p>
            <a:pPr algn="l" indent="0" marL="0">
              <a:lnSpc>
                <a:spcPts val="2734"/>
              </a:lnSpc>
              <a:buNone/>
            </a:pPr>
            <a:r>
              <a:rPr lang="en-US" sz="2187" dirty="0">
                <a:solidFill>
                  <a:srgbClr val="38512F"/>
                </a:solidFill>
                <a:latin typeface="Lora" pitchFamily="34" charset="0"/>
                <a:ea typeface="Lora" pitchFamily="34" charset="-122"/>
                <a:cs typeface="Lora" pitchFamily="34" charset="-120"/>
              </a:rPr>
              <a:t>Shuffle and Sort</a:t>
            </a:r>
            <a:endParaRPr lang="en-US" sz="2187" dirty="0"/>
          </a:p>
        </p:txBody>
      </p:sp>
      <p:sp>
        <p:nvSpPr>
          <p:cNvPr id="15" name="Text 13"/>
          <p:cNvSpPr/>
          <p:nvPr/>
        </p:nvSpPr>
        <p:spPr>
          <a:xfrm>
            <a:off x="3903702" y="4513421"/>
            <a:ext cx="8378190" cy="710803"/>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intermediate output from the map tasks is transferred to the reduce tasks and sorted by key.</a:t>
            </a:r>
            <a:endParaRPr lang="en-US" sz="1750" dirty="0"/>
          </a:p>
        </p:txBody>
      </p:sp>
      <p:sp>
        <p:nvSpPr>
          <p:cNvPr id="16" name="Shape 14"/>
          <p:cNvSpPr/>
          <p:nvPr/>
        </p:nvSpPr>
        <p:spPr>
          <a:xfrm>
            <a:off x="2931616" y="6078200"/>
            <a:ext cx="777597" cy="27742"/>
          </a:xfrm>
          <a:prstGeom prst="rect">
            <a:avLst/>
          </a:prstGeom>
          <a:solidFill>
            <a:srgbClr val="38512F"/>
          </a:solidFill>
          <a:ln/>
        </p:spPr>
      </p:sp>
      <p:sp>
        <p:nvSpPr>
          <p:cNvPr id="17" name="Shape 15"/>
          <p:cNvSpPr/>
          <p:nvPr/>
        </p:nvSpPr>
        <p:spPr>
          <a:xfrm>
            <a:off x="2431673" y="5842159"/>
            <a:ext cx="499943" cy="499943"/>
          </a:xfrm>
          <a:prstGeom prst="roundRect">
            <a:avLst>
              <a:gd name="adj" fmla="val 13333"/>
            </a:avLst>
          </a:prstGeom>
          <a:solidFill>
            <a:srgbClr val="F6E9D5"/>
          </a:solidFill>
          <a:ln/>
        </p:spPr>
      </p:sp>
      <p:sp>
        <p:nvSpPr>
          <p:cNvPr id="18" name="Text 16"/>
          <p:cNvSpPr/>
          <p:nvPr/>
        </p:nvSpPr>
        <p:spPr>
          <a:xfrm>
            <a:off x="2588716" y="5883831"/>
            <a:ext cx="185738" cy="416481"/>
          </a:xfrm>
          <a:prstGeom prst="rect">
            <a:avLst/>
          </a:prstGeom>
          <a:noFill/>
          <a:ln/>
        </p:spPr>
        <p:txBody>
          <a:bodyPr wrap="none" rtlCol="0" anchor="t"/>
          <a:lstStyle/>
          <a:p>
            <a:pPr algn="ctr" indent="0" marL="0">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9" name="Text 17"/>
          <p:cNvSpPr/>
          <p:nvPr/>
        </p:nvSpPr>
        <p:spPr>
          <a:xfrm>
            <a:off x="3903702" y="5890736"/>
            <a:ext cx="2777490" cy="347186"/>
          </a:xfrm>
          <a:prstGeom prst="rect">
            <a:avLst/>
          </a:prstGeom>
          <a:noFill/>
          <a:ln/>
        </p:spPr>
        <p:txBody>
          <a:bodyPr wrap="none" rtlCol="0" anchor="t"/>
          <a:lstStyle/>
          <a:p>
            <a:pPr algn="l" indent="0" marL="0">
              <a:lnSpc>
                <a:spcPts val="2734"/>
              </a:lnSpc>
              <a:buNone/>
            </a:pPr>
            <a:r>
              <a:rPr lang="en-US" sz="2187" dirty="0">
                <a:solidFill>
                  <a:srgbClr val="38512F"/>
                </a:solidFill>
                <a:latin typeface="Lora" pitchFamily="34" charset="0"/>
                <a:ea typeface="Lora" pitchFamily="34" charset="-122"/>
                <a:cs typeface="Lora" pitchFamily="34" charset="-120"/>
              </a:rPr>
              <a:t>Reduce Phase</a:t>
            </a:r>
            <a:endParaRPr lang="en-US" sz="2187" dirty="0"/>
          </a:p>
        </p:txBody>
      </p:sp>
      <p:sp>
        <p:nvSpPr>
          <p:cNvPr id="20" name="Text 18"/>
          <p:cNvSpPr/>
          <p:nvPr/>
        </p:nvSpPr>
        <p:spPr>
          <a:xfrm>
            <a:off x="3903702" y="6371153"/>
            <a:ext cx="8378190" cy="355402"/>
          </a:xfrm>
          <a:prstGeom prst="rect">
            <a:avLst/>
          </a:prstGeom>
          <a:noFill/>
          <a:ln/>
        </p:spPr>
        <p:txBody>
          <a:bodyPr wrap="non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reduce tasks aggregate and process the intermediate data to produce the final output.</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sp>
      <p:sp>
        <p:nvSpPr>
          <p:cNvPr id="6" name="Text 3"/>
          <p:cNvSpPr/>
          <p:nvPr/>
        </p:nvSpPr>
        <p:spPr>
          <a:xfrm>
            <a:off x="2348389" y="1751767"/>
            <a:ext cx="8899088"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MapReduce in Big Data Processing</a:t>
            </a:r>
            <a:endParaRPr lang="en-US" sz="4374" dirty="0"/>
          </a:p>
        </p:txBody>
      </p:sp>
      <p:sp>
        <p:nvSpPr>
          <p:cNvPr id="7" name="Text 4"/>
          <p:cNvSpPr/>
          <p:nvPr/>
        </p:nvSpPr>
        <p:spPr>
          <a:xfrm>
            <a:off x="2348389" y="2779395"/>
            <a:ext cx="9933503"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is a programming model for processing large data sets in parallel. It divides the work into smaller tasks, which are distributed across computing nodes. The map step processes and groups the data, then the reduce step aggregates the results. This approach efficiently handles big data processing tasks.</a:t>
            </a:r>
            <a:endParaRPr lang="en-US" sz="1750" dirty="0"/>
          </a:p>
        </p:txBody>
      </p:sp>
      <p:sp>
        <p:nvSpPr>
          <p:cNvPr id="8" name="Text 5"/>
          <p:cNvSpPr/>
          <p:nvPr/>
        </p:nvSpPr>
        <p:spPr>
          <a:xfrm>
            <a:off x="2348389" y="4095512"/>
            <a:ext cx="9933503"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It is used in various applications such as log processing, data warehousing, and search engines. MapReduce's ability to handle massive amounts of data makes it a fundamental tool in the big data ecosystem, enabling efficient and scalable processing of large data sets.</a:t>
            </a:r>
            <a:endParaRPr lang="en-US" sz="1750" dirty="0"/>
          </a:p>
        </p:txBody>
      </p:sp>
      <p:sp>
        <p:nvSpPr>
          <p:cNvPr id="9" name="Text 6"/>
          <p:cNvSpPr/>
          <p:nvPr/>
        </p:nvSpPr>
        <p:spPr>
          <a:xfrm>
            <a:off x="2348389" y="5411629"/>
            <a:ext cx="9933503"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plays a crucial role in distributed computing, allowing for fault-tolerant and reliable processing of immense volumes of data in a timely manner. It's a key component in the big data revolution, powering many of today's data-driven applications and platforms.</a:t>
            </a:r>
            <a:endParaRPr lang="en-US" sz="175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637824"/>
            <a:ext cx="6752392"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Advantages of MapReduce</a:t>
            </a:r>
            <a:endParaRPr lang="en-US" sz="4374" dirty="0"/>
          </a:p>
        </p:txBody>
      </p:sp>
      <p:sp>
        <p:nvSpPr>
          <p:cNvPr id="5" name="Shape 3"/>
          <p:cNvSpPr/>
          <p:nvPr/>
        </p:nvSpPr>
        <p:spPr>
          <a:xfrm>
            <a:off x="2348389" y="2950131"/>
            <a:ext cx="499943" cy="499943"/>
          </a:xfrm>
          <a:prstGeom prst="roundRect">
            <a:avLst>
              <a:gd name="adj" fmla="val 13333"/>
            </a:avLst>
          </a:prstGeom>
          <a:solidFill>
            <a:srgbClr val="F6E9D5"/>
          </a:solidFill>
          <a:ln/>
        </p:spPr>
      </p:sp>
      <p:sp>
        <p:nvSpPr>
          <p:cNvPr id="6" name="Text 4"/>
          <p:cNvSpPr/>
          <p:nvPr/>
        </p:nvSpPr>
        <p:spPr>
          <a:xfrm>
            <a:off x="2537698" y="2991803"/>
            <a:ext cx="121325" cy="416481"/>
          </a:xfrm>
          <a:prstGeom prst="rect">
            <a:avLst/>
          </a:prstGeom>
          <a:noFill/>
          <a:ln/>
        </p:spPr>
        <p:txBody>
          <a:bodyPr wrap="none" rtlCol="0" anchor="t"/>
          <a:lstStyle/>
          <a:p>
            <a:pPr algn="ctr" indent="0" marL="0">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7" name="Text 5"/>
          <p:cNvSpPr/>
          <p:nvPr/>
        </p:nvSpPr>
        <p:spPr>
          <a:xfrm>
            <a:off x="3070503" y="3026450"/>
            <a:ext cx="2777490" cy="347186"/>
          </a:xfrm>
          <a:prstGeom prst="rect">
            <a:avLst/>
          </a:prstGeom>
          <a:noFill/>
          <a:ln/>
        </p:spPr>
        <p:txBody>
          <a:bodyPr wrap="non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Scalability</a:t>
            </a:r>
            <a:endParaRPr lang="en-US" sz="2187" dirty="0"/>
          </a:p>
        </p:txBody>
      </p:sp>
      <p:sp>
        <p:nvSpPr>
          <p:cNvPr id="8" name="Text 6"/>
          <p:cNvSpPr/>
          <p:nvPr/>
        </p:nvSpPr>
        <p:spPr>
          <a:xfrm>
            <a:off x="3070503" y="3506867"/>
            <a:ext cx="4133612"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allows for distributed processing, enabling scalability to handle large datasets efficiently.</a:t>
            </a:r>
            <a:endParaRPr lang="en-US" sz="1750" dirty="0"/>
          </a:p>
        </p:txBody>
      </p:sp>
      <p:sp>
        <p:nvSpPr>
          <p:cNvPr id="9" name="Shape 7"/>
          <p:cNvSpPr/>
          <p:nvPr/>
        </p:nvSpPr>
        <p:spPr>
          <a:xfrm>
            <a:off x="7426285" y="2950131"/>
            <a:ext cx="499943" cy="499943"/>
          </a:xfrm>
          <a:prstGeom prst="roundRect">
            <a:avLst>
              <a:gd name="adj" fmla="val 13333"/>
            </a:avLst>
          </a:prstGeom>
          <a:solidFill>
            <a:srgbClr val="F6E9D5"/>
          </a:solidFill>
          <a:ln/>
        </p:spPr>
      </p:sp>
      <p:sp>
        <p:nvSpPr>
          <p:cNvPr id="10" name="Text 8"/>
          <p:cNvSpPr/>
          <p:nvPr/>
        </p:nvSpPr>
        <p:spPr>
          <a:xfrm>
            <a:off x="7586663" y="2991803"/>
            <a:ext cx="179070" cy="416481"/>
          </a:xfrm>
          <a:prstGeom prst="rect">
            <a:avLst/>
          </a:prstGeom>
          <a:noFill/>
          <a:ln/>
        </p:spPr>
        <p:txBody>
          <a:bodyPr wrap="none" rtlCol="0" anchor="t"/>
          <a:lstStyle/>
          <a:p>
            <a:pPr algn="ctr" indent="0" marL="0">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1" name="Text 9"/>
          <p:cNvSpPr/>
          <p:nvPr/>
        </p:nvSpPr>
        <p:spPr>
          <a:xfrm>
            <a:off x="8148399" y="3026450"/>
            <a:ext cx="2777490" cy="347186"/>
          </a:xfrm>
          <a:prstGeom prst="rect">
            <a:avLst/>
          </a:prstGeom>
          <a:noFill/>
          <a:ln/>
        </p:spPr>
        <p:txBody>
          <a:bodyPr wrap="non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Fault Tolerance</a:t>
            </a:r>
            <a:endParaRPr lang="en-US" sz="2187" dirty="0"/>
          </a:p>
        </p:txBody>
      </p:sp>
      <p:sp>
        <p:nvSpPr>
          <p:cNvPr id="12" name="Text 10"/>
          <p:cNvSpPr/>
          <p:nvPr/>
        </p:nvSpPr>
        <p:spPr>
          <a:xfrm>
            <a:off x="8148399" y="3506867"/>
            <a:ext cx="4133612"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It automatically handles machine failures, ensuring continued processing without data loss.</a:t>
            </a:r>
            <a:endParaRPr lang="en-US" sz="1750" dirty="0"/>
          </a:p>
        </p:txBody>
      </p:sp>
      <p:sp>
        <p:nvSpPr>
          <p:cNvPr id="13" name="Shape 11"/>
          <p:cNvSpPr/>
          <p:nvPr/>
        </p:nvSpPr>
        <p:spPr>
          <a:xfrm>
            <a:off x="2348389" y="4968835"/>
            <a:ext cx="499943" cy="499943"/>
          </a:xfrm>
          <a:prstGeom prst="roundRect">
            <a:avLst>
              <a:gd name="adj" fmla="val 13333"/>
            </a:avLst>
          </a:prstGeom>
          <a:solidFill>
            <a:srgbClr val="F6E9D5"/>
          </a:solidFill>
          <a:ln/>
        </p:spPr>
      </p:sp>
      <p:sp>
        <p:nvSpPr>
          <p:cNvPr id="14" name="Text 12"/>
          <p:cNvSpPr/>
          <p:nvPr/>
        </p:nvSpPr>
        <p:spPr>
          <a:xfrm>
            <a:off x="2505432" y="5010507"/>
            <a:ext cx="185738" cy="416481"/>
          </a:xfrm>
          <a:prstGeom prst="rect">
            <a:avLst/>
          </a:prstGeom>
          <a:noFill/>
          <a:ln/>
        </p:spPr>
        <p:txBody>
          <a:bodyPr wrap="none" rtlCol="0" anchor="t"/>
          <a:lstStyle/>
          <a:p>
            <a:pPr algn="ctr" indent="0" marL="0">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3070503" y="5045154"/>
            <a:ext cx="2777490" cy="347186"/>
          </a:xfrm>
          <a:prstGeom prst="rect">
            <a:avLst/>
          </a:prstGeom>
          <a:noFill/>
          <a:ln/>
        </p:spPr>
        <p:txBody>
          <a:bodyPr wrap="non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Flexibility</a:t>
            </a:r>
            <a:endParaRPr lang="en-US" sz="2187" dirty="0"/>
          </a:p>
        </p:txBody>
      </p:sp>
      <p:sp>
        <p:nvSpPr>
          <p:cNvPr id="16" name="Text 14"/>
          <p:cNvSpPr/>
          <p:nvPr/>
        </p:nvSpPr>
        <p:spPr>
          <a:xfrm>
            <a:off x="3070503" y="5525572"/>
            <a:ext cx="4133612"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It supports a variety of programming languages, making it versatile for different applications.</a:t>
            </a:r>
            <a:endParaRPr lang="en-US" sz="1750" dirty="0"/>
          </a:p>
        </p:txBody>
      </p:sp>
      <p:sp>
        <p:nvSpPr>
          <p:cNvPr id="17" name="Shape 15"/>
          <p:cNvSpPr/>
          <p:nvPr/>
        </p:nvSpPr>
        <p:spPr>
          <a:xfrm>
            <a:off x="7426285" y="4968835"/>
            <a:ext cx="499943" cy="499943"/>
          </a:xfrm>
          <a:prstGeom prst="roundRect">
            <a:avLst>
              <a:gd name="adj" fmla="val 13333"/>
            </a:avLst>
          </a:prstGeom>
          <a:solidFill>
            <a:srgbClr val="F6E9D5"/>
          </a:solidFill>
          <a:ln/>
        </p:spPr>
      </p:sp>
      <p:sp>
        <p:nvSpPr>
          <p:cNvPr id="18" name="Text 16"/>
          <p:cNvSpPr/>
          <p:nvPr/>
        </p:nvSpPr>
        <p:spPr>
          <a:xfrm>
            <a:off x="7585829" y="5010507"/>
            <a:ext cx="180737" cy="416481"/>
          </a:xfrm>
          <a:prstGeom prst="rect">
            <a:avLst/>
          </a:prstGeom>
          <a:noFill/>
          <a:ln/>
        </p:spPr>
        <p:txBody>
          <a:bodyPr wrap="none" rtlCol="0" anchor="t"/>
          <a:lstStyle/>
          <a:p>
            <a:pPr algn="ctr" indent="0" marL="0">
              <a:lnSpc>
                <a:spcPts val="3281"/>
              </a:lnSpc>
              <a:buNone/>
            </a:pPr>
            <a:r>
              <a:rPr lang="en-US" sz="2624" dirty="0">
                <a:solidFill>
                  <a:srgbClr val="38512F"/>
                </a:solidFill>
                <a:latin typeface="Lora" pitchFamily="34" charset="0"/>
                <a:ea typeface="Lora" pitchFamily="34" charset="-122"/>
                <a:cs typeface="Lora"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Cost-Effective</a:t>
            </a:r>
            <a:endParaRPr lang="en-US" sz="2187" dirty="0"/>
          </a:p>
        </p:txBody>
      </p:sp>
      <p:sp>
        <p:nvSpPr>
          <p:cNvPr id="20" name="Text 18"/>
          <p:cNvSpPr/>
          <p:nvPr/>
        </p:nvSpPr>
        <p:spPr>
          <a:xfrm>
            <a:off x="8148399" y="5525572"/>
            <a:ext cx="4133612"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By utilizing commodity hardware, MapReduce reduces the cost of processing big data tasks.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348389" y="3465195"/>
            <a:ext cx="6331863"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Use cases of MapReduce</a:t>
            </a:r>
            <a:endParaRPr lang="en-US" sz="4374" dirty="0"/>
          </a:p>
        </p:txBody>
      </p:sp>
      <p:sp>
        <p:nvSpPr>
          <p:cNvPr id="6" name="Shape 3"/>
          <p:cNvSpPr/>
          <p:nvPr/>
        </p:nvSpPr>
        <p:spPr>
          <a:xfrm>
            <a:off x="2348389" y="4492823"/>
            <a:ext cx="3163014" cy="3048953"/>
          </a:xfrm>
          <a:prstGeom prst="roundRect">
            <a:avLst>
              <a:gd name="adj" fmla="val 2186"/>
            </a:avLst>
          </a:prstGeom>
          <a:solidFill>
            <a:srgbClr val="F6E9D5"/>
          </a:solidFill>
          <a:ln/>
        </p:spPr>
      </p:sp>
      <p:sp>
        <p:nvSpPr>
          <p:cNvPr id="7" name="Text 4"/>
          <p:cNvSpPr/>
          <p:nvPr/>
        </p:nvSpPr>
        <p:spPr>
          <a:xfrm>
            <a:off x="2570559" y="4714994"/>
            <a:ext cx="2718673" cy="347186"/>
          </a:xfrm>
          <a:prstGeom prst="rect">
            <a:avLst/>
          </a:prstGeom>
          <a:noFill/>
          <a:ln/>
        </p:spPr>
        <p:txBody>
          <a:bodyPr wrap="non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Data Analytics</a:t>
            </a:r>
            <a:endParaRPr lang="en-US" sz="2187" dirty="0"/>
          </a:p>
        </p:txBody>
      </p:sp>
      <p:sp>
        <p:nvSpPr>
          <p:cNvPr id="8" name="Text 5"/>
          <p:cNvSpPr/>
          <p:nvPr/>
        </p:nvSpPr>
        <p:spPr>
          <a:xfrm>
            <a:off x="2570559" y="5195411"/>
            <a:ext cx="2718673"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is utilized for processing large datasets to extract valuable insights and trends in data analytics applications.</a:t>
            </a:r>
            <a:endParaRPr lang="en-US" sz="1750" dirty="0"/>
          </a:p>
        </p:txBody>
      </p:sp>
      <p:sp>
        <p:nvSpPr>
          <p:cNvPr id="9" name="Shape 6"/>
          <p:cNvSpPr/>
          <p:nvPr/>
        </p:nvSpPr>
        <p:spPr>
          <a:xfrm>
            <a:off x="5733574" y="4492823"/>
            <a:ext cx="3163014" cy="3048953"/>
          </a:xfrm>
          <a:prstGeom prst="roundRect">
            <a:avLst>
              <a:gd name="adj" fmla="val 2186"/>
            </a:avLst>
          </a:prstGeom>
          <a:solidFill>
            <a:srgbClr val="F6E9D5"/>
          </a:solidFill>
          <a:ln/>
        </p:spPr>
      </p:sp>
      <p:sp>
        <p:nvSpPr>
          <p:cNvPr id="10" name="Text 7"/>
          <p:cNvSpPr/>
          <p:nvPr/>
        </p:nvSpPr>
        <p:spPr>
          <a:xfrm>
            <a:off x="5955744" y="4714994"/>
            <a:ext cx="2718673" cy="347186"/>
          </a:xfrm>
          <a:prstGeom prst="rect">
            <a:avLst/>
          </a:prstGeom>
          <a:noFill/>
          <a:ln/>
        </p:spPr>
        <p:txBody>
          <a:bodyPr wrap="non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Log Processing</a:t>
            </a:r>
            <a:endParaRPr lang="en-US" sz="2187" dirty="0"/>
          </a:p>
        </p:txBody>
      </p:sp>
      <p:sp>
        <p:nvSpPr>
          <p:cNvPr id="11" name="Text 8"/>
          <p:cNvSpPr/>
          <p:nvPr/>
        </p:nvSpPr>
        <p:spPr>
          <a:xfrm>
            <a:off x="5955744" y="5195411"/>
            <a:ext cx="2718673"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is employed to efficiently process and analyze log files to identify patterns and anomalies in system behaviors.</a:t>
            </a:r>
            <a:endParaRPr lang="en-US" sz="1750" dirty="0"/>
          </a:p>
        </p:txBody>
      </p:sp>
      <p:sp>
        <p:nvSpPr>
          <p:cNvPr id="12" name="Shape 9"/>
          <p:cNvSpPr/>
          <p:nvPr/>
        </p:nvSpPr>
        <p:spPr>
          <a:xfrm>
            <a:off x="9118759" y="4492823"/>
            <a:ext cx="3163014" cy="3048953"/>
          </a:xfrm>
          <a:prstGeom prst="roundRect">
            <a:avLst>
              <a:gd name="adj" fmla="val 2186"/>
            </a:avLst>
          </a:prstGeom>
          <a:solidFill>
            <a:srgbClr val="F6E9D5"/>
          </a:solidFill>
          <a:ln/>
        </p:spPr>
      </p:sp>
      <p:sp>
        <p:nvSpPr>
          <p:cNvPr id="13" name="Text 10"/>
          <p:cNvSpPr/>
          <p:nvPr/>
        </p:nvSpPr>
        <p:spPr>
          <a:xfrm>
            <a:off x="9340929" y="4714994"/>
            <a:ext cx="2718673" cy="694373"/>
          </a:xfrm>
          <a:prstGeom prst="rect">
            <a:avLst/>
          </a:prstGeom>
          <a:noFill/>
          <a:ln/>
        </p:spPr>
        <p:txBody>
          <a:bodyPr wrap="square" rtlCol="0" anchor="t"/>
          <a:lstStyle/>
          <a:p>
            <a:pPr indent="0" marL="0">
              <a:lnSpc>
                <a:spcPts val="2734"/>
              </a:lnSpc>
              <a:buNone/>
            </a:pPr>
            <a:r>
              <a:rPr lang="en-US" sz="2187" dirty="0">
                <a:solidFill>
                  <a:srgbClr val="38512F"/>
                </a:solidFill>
                <a:latin typeface="Lora" pitchFamily="34" charset="0"/>
                <a:ea typeface="Lora" pitchFamily="34" charset="-122"/>
                <a:cs typeface="Lora" pitchFamily="34" charset="-120"/>
              </a:rPr>
              <a:t>Content Recommendation</a:t>
            </a:r>
            <a:endParaRPr lang="en-US" sz="2187" dirty="0"/>
          </a:p>
        </p:txBody>
      </p:sp>
      <p:sp>
        <p:nvSpPr>
          <p:cNvPr id="14" name="Text 11"/>
          <p:cNvSpPr/>
          <p:nvPr/>
        </p:nvSpPr>
        <p:spPr>
          <a:xfrm>
            <a:off x="9340929" y="5542598"/>
            <a:ext cx="2718673"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MapReduce is used to generate personalized content recommendations based on user behavior and preferences.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2024-03-04T05:48:14Z</dcterms:created>
  <dcterms:modified xsi:type="dcterms:W3CDTF">2024-03-04T05:48:14Z</dcterms:modified>
</cp:coreProperties>
</file>