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5" r:id="rId5"/>
    <p:sldId id="259" r:id="rId6"/>
    <p:sldId id="283" r:id="rId7"/>
    <p:sldId id="261" r:id="rId8"/>
    <p:sldId id="274" r:id="rId9"/>
    <p:sldId id="262" r:id="rId10"/>
    <p:sldId id="263" r:id="rId11"/>
    <p:sldId id="264" r:id="rId12"/>
    <p:sldId id="281" r:id="rId13"/>
    <p:sldId id="282" r:id="rId14"/>
    <p:sldId id="265" r:id="rId15"/>
    <p:sldId id="266" r:id="rId16"/>
    <p:sldId id="286" r:id="rId17"/>
    <p:sldId id="285" r:id="rId18"/>
    <p:sldId id="284" r:id="rId19"/>
    <p:sldId id="279" r:id="rId20"/>
    <p:sldId id="276" r:id="rId21"/>
    <p:sldId id="273" r:id="rId22"/>
    <p:sldId id="288"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6FBD9-EC60-4886-AC87-D05F6DE261D3}" v="16" dt="2024-04-11T23:29:00.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9" autoAdjust="0"/>
    <p:restoredTop sz="94660"/>
  </p:normalViewPr>
  <p:slideViewPr>
    <p:cSldViewPr snapToGrid="0" snapToObjects="1">
      <p:cViewPr>
        <p:scale>
          <a:sx n="102" d="100"/>
          <a:sy n="102" d="100"/>
        </p:scale>
        <p:origin x="974" y="91"/>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Ayireddy" userId="ae91c9062c72a210" providerId="LiveId" clId="{7DE6FBD9-EC60-4886-AC87-D05F6DE261D3}"/>
    <pc:docChg chg="undo custSel addSld modSld sldOrd">
      <pc:chgData name="Shreya Ayireddy" userId="ae91c9062c72a210" providerId="LiveId" clId="{7DE6FBD9-EC60-4886-AC87-D05F6DE261D3}" dt="2024-04-11T23:29:42" v="402" actId="1076"/>
      <pc:docMkLst>
        <pc:docMk/>
      </pc:docMkLst>
      <pc:sldChg chg="modSp mod">
        <pc:chgData name="Shreya Ayireddy" userId="ae91c9062c72a210" providerId="LiveId" clId="{7DE6FBD9-EC60-4886-AC87-D05F6DE261D3}" dt="2024-04-11T23:13:04.033" v="366" actId="20577"/>
        <pc:sldMkLst>
          <pc:docMk/>
          <pc:sldMk cId="2689409771" sldId="256"/>
        </pc:sldMkLst>
        <pc:spChg chg="mod">
          <ac:chgData name="Shreya Ayireddy" userId="ae91c9062c72a210" providerId="LiveId" clId="{7DE6FBD9-EC60-4886-AC87-D05F6DE261D3}" dt="2024-04-11T23:13:04.033" v="366" actId="20577"/>
          <ac:spMkLst>
            <pc:docMk/>
            <pc:sldMk cId="2689409771" sldId="256"/>
            <ac:spMk id="4" creationId="{9DBA3C28-0449-8252-05F9-F29F366AC567}"/>
          </ac:spMkLst>
        </pc:spChg>
      </pc:sldChg>
      <pc:sldChg chg="modSp mod">
        <pc:chgData name="Shreya Ayireddy" userId="ae91c9062c72a210" providerId="LiveId" clId="{7DE6FBD9-EC60-4886-AC87-D05F6DE261D3}" dt="2024-04-11T16:05:51.191" v="351" actId="1076"/>
        <pc:sldMkLst>
          <pc:docMk/>
          <pc:sldMk cId="1468775866" sldId="258"/>
        </pc:sldMkLst>
        <pc:spChg chg="mod">
          <ac:chgData name="Shreya Ayireddy" userId="ae91c9062c72a210" providerId="LiveId" clId="{7DE6FBD9-EC60-4886-AC87-D05F6DE261D3}" dt="2024-04-11T16:05:47.279" v="350" actId="1076"/>
          <ac:spMkLst>
            <pc:docMk/>
            <pc:sldMk cId="1468775866" sldId="258"/>
            <ac:spMk id="2" creationId="{3057A51F-E7D2-BBD6-EA03-15579ECDF32B}"/>
          </ac:spMkLst>
        </pc:spChg>
        <pc:spChg chg="mod">
          <ac:chgData name="Shreya Ayireddy" userId="ae91c9062c72a210" providerId="LiveId" clId="{7DE6FBD9-EC60-4886-AC87-D05F6DE261D3}" dt="2024-04-11T16:05:51.191" v="351" actId="1076"/>
          <ac:spMkLst>
            <pc:docMk/>
            <pc:sldMk cId="1468775866" sldId="258"/>
            <ac:spMk id="3" creationId="{A240AF3F-9882-C6E0-8C4D-EFBB28F6B6D0}"/>
          </ac:spMkLst>
        </pc:spChg>
      </pc:sldChg>
      <pc:sldChg chg="addSp delSp modSp new mod">
        <pc:chgData name="Shreya Ayireddy" userId="ae91c9062c72a210" providerId="LiveId" clId="{7DE6FBD9-EC60-4886-AC87-D05F6DE261D3}" dt="2024-03-26T04:26:10.315" v="99" actId="1076"/>
        <pc:sldMkLst>
          <pc:docMk/>
          <pc:sldMk cId="73674827" sldId="265"/>
        </pc:sldMkLst>
        <pc:spChg chg="del">
          <ac:chgData name="Shreya Ayireddy" userId="ae91c9062c72a210" providerId="LiveId" clId="{7DE6FBD9-EC60-4886-AC87-D05F6DE261D3}" dt="2024-03-26T03:49:52.327" v="1" actId="478"/>
          <ac:spMkLst>
            <pc:docMk/>
            <pc:sldMk cId="73674827" sldId="265"/>
            <ac:spMk id="2" creationId="{315D6B79-6630-9168-D828-DE47B24E49E2}"/>
          </ac:spMkLst>
        </pc:spChg>
        <pc:spChg chg="del">
          <ac:chgData name="Shreya Ayireddy" userId="ae91c9062c72a210" providerId="LiveId" clId="{7DE6FBD9-EC60-4886-AC87-D05F6DE261D3}" dt="2024-03-26T03:50:00.030" v="3" actId="478"/>
          <ac:spMkLst>
            <pc:docMk/>
            <pc:sldMk cId="73674827" sldId="265"/>
            <ac:spMk id="3" creationId="{C6B6DD2B-2710-600C-5DDB-5F6DCABFD710}"/>
          </ac:spMkLst>
        </pc:spChg>
        <pc:spChg chg="del">
          <ac:chgData name="Shreya Ayireddy" userId="ae91c9062c72a210" providerId="LiveId" clId="{7DE6FBD9-EC60-4886-AC87-D05F6DE261D3}" dt="2024-03-26T03:49:57.484" v="2" actId="478"/>
          <ac:spMkLst>
            <pc:docMk/>
            <pc:sldMk cId="73674827" sldId="265"/>
            <ac:spMk id="4" creationId="{FB676257-2199-AFB3-AE12-CED31A0B9473}"/>
          </ac:spMkLst>
        </pc:spChg>
        <pc:spChg chg="add mod">
          <ac:chgData name="Shreya Ayireddy" userId="ae91c9062c72a210" providerId="LiveId" clId="{7DE6FBD9-EC60-4886-AC87-D05F6DE261D3}" dt="2024-03-26T04:12:03.091" v="34" actId="20577"/>
          <ac:spMkLst>
            <pc:docMk/>
            <pc:sldMk cId="73674827" sldId="265"/>
            <ac:spMk id="5" creationId="{004D51AF-8FD2-F4E4-86AA-E38A823499EA}"/>
          </ac:spMkLst>
        </pc:spChg>
        <pc:spChg chg="add mod">
          <ac:chgData name="Shreya Ayireddy" userId="ae91c9062c72a210" providerId="LiveId" clId="{7DE6FBD9-EC60-4886-AC87-D05F6DE261D3}" dt="2024-03-26T04:25:57.584" v="98" actId="20577"/>
          <ac:spMkLst>
            <pc:docMk/>
            <pc:sldMk cId="73674827" sldId="265"/>
            <ac:spMk id="7" creationId="{7B9F694B-07E6-A12B-E1D0-CA35234D2678}"/>
          </ac:spMkLst>
        </pc:spChg>
        <pc:spChg chg="add mod">
          <ac:chgData name="Shreya Ayireddy" userId="ae91c9062c72a210" providerId="LiveId" clId="{7DE6FBD9-EC60-4886-AC87-D05F6DE261D3}" dt="2024-03-26T04:26:10.315" v="99" actId="1076"/>
          <ac:spMkLst>
            <pc:docMk/>
            <pc:sldMk cId="73674827" sldId="265"/>
            <ac:spMk id="9" creationId="{915FF39B-0FB7-EABF-A390-996D156987A1}"/>
          </ac:spMkLst>
        </pc:spChg>
      </pc:sldChg>
      <pc:sldChg chg="addSp delSp modSp new mod modClrScheme chgLayout">
        <pc:chgData name="Shreya Ayireddy" userId="ae91c9062c72a210" providerId="LiveId" clId="{7DE6FBD9-EC60-4886-AC87-D05F6DE261D3}" dt="2024-03-26T05:06:35.307" v="255" actId="14100"/>
        <pc:sldMkLst>
          <pc:docMk/>
          <pc:sldMk cId="2511824486" sldId="266"/>
        </pc:sldMkLst>
        <pc:spChg chg="del">
          <ac:chgData name="Shreya Ayireddy" userId="ae91c9062c72a210" providerId="LiveId" clId="{7DE6FBD9-EC60-4886-AC87-D05F6DE261D3}" dt="2024-03-26T04:31:54.253" v="101" actId="478"/>
          <ac:spMkLst>
            <pc:docMk/>
            <pc:sldMk cId="2511824486" sldId="266"/>
            <ac:spMk id="2" creationId="{22A574E0-D029-B031-6B3E-AEF9D7013B74}"/>
          </ac:spMkLst>
        </pc:spChg>
        <pc:spChg chg="del">
          <ac:chgData name="Shreya Ayireddy" userId="ae91c9062c72a210" providerId="LiveId" clId="{7DE6FBD9-EC60-4886-AC87-D05F6DE261D3}" dt="2024-03-26T04:31:56.167" v="102" actId="478"/>
          <ac:spMkLst>
            <pc:docMk/>
            <pc:sldMk cId="2511824486" sldId="266"/>
            <ac:spMk id="3" creationId="{EDE50A93-B832-5A7A-C91F-D4DDAED32A11}"/>
          </ac:spMkLst>
        </pc:spChg>
        <pc:spChg chg="del">
          <ac:chgData name="Shreya Ayireddy" userId="ae91c9062c72a210" providerId="LiveId" clId="{7DE6FBD9-EC60-4886-AC87-D05F6DE261D3}" dt="2024-03-26T04:31:59.685" v="103" actId="478"/>
          <ac:spMkLst>
            <pc:docMk/>
            <pc:sldMk cId="2511824486" sldId="266"/>
            <ac:spMk id="4" creationId="{AD074C27-E721-72AC-C770-3F32E2F281D3}"/>
          </ac:spMkLst>
        </pc:spChg>
        <pc:spChg chg="add mod ord">
          <ac:chgData name="Shreya Ayireddy" userId="ae91c9062c72a210" providerId="LiveId" clId="{7DE6FBD9-EC60-4886-AC87-D05F6DE261D3}" dt="2024-03-26T05:04:12.873" v="230" actId="26606"/>
          <ac:spMkLst>
            <pc:docMk/>
            <pc:sldMk cId="2511824486" sldId="266"/>
            <ac:spMk id="5" creationId="{68F17764-7292-646F-471F-80354D0F035D}"/>
          </ac:spMkLst>
        </pc:spChg>
        <pc:spChg chg="add del mod">
          <ac:chgData name="Shreya Ayireddy" userId="ae91c9062c72a210" providerId="LiveId" clId="{7DE6FBD9-EC60-4886-AC87-D05F6DE261D3}" dt="2024-03-26T05:04:01.852" v="221" actId="478"/>
          <ac:spMkLst>
            <pc:docMk/>
            <pc:sldMk cId="2511824486" sldId="266"/>
            <ac:spMk id="7" creationId="{FC1DE438-41BC-4103-0E12-4A3BC8787C90}"/>
          </ac:spMkLst>
        </pc:spChg>
        <pc:spChg chg="add mod">
          <ac:chgData name="Shreya Ayireddy" userId="ae91c9062c72a210" providerId="LiveId" clId="{7DE6FBD9-EC60-4886-AC87-D05F6DE261D3}" dt="2024-03-26T05:06:22.843" v="253" actId="115"/>
          <ac:spMkLst>
            <pc:docMk/>
            <pc:sldMk cId="2511824486" sldId="266"/>
            <ac:spMk id="13" creationId="{B607CE0B-6A66-40D7-D798-08B1FB366540}"/>
          </ac:spMkLst>
        </pc:spChg>
        <pc:spChg chg="add del mod">
          <ac:chgData name="Shreya Ayireddy" userId="ae91c9062c72a210" providerId="LiveId" clId="{7DE6FBD9-EC60-4886-AC87-D05F6DE261D3}" dt="2024-03-26T05:04:09.412" v="227" actId="26606"/>
          <ac:spMkLst>
            <pc:docMk/>
            <pc:sldMk cId="2511824486" sldId="266"/>
            <ac:spMk id="14" creationId="{F1407396-E1BC-3DE4-36F0-493B93049B5A}"/>
          </ac:spMkLst>
        </pc:spChg>
        <pc:picChg chg="add mod">
          <ac:chgData name="Shreya Ayireddy" userId="ae91c9062c72a210" providerId="LiveId" clId="{7DE6FBD9-EC60-4886-AC87-D05F6DE261D3}" dt="2024-03-26T05:04:13.353" v="232"/>
          <ac:picMkLst>
            <pc:docMk/>
            <pc:sldMk cId="2511824486" sldId="266"/>
            <ac:picMk id="9" creationId="{B36BA748-9250-4486-D15E-35E40CE972D1}"/>
          </ac:picMkLst>
        </pc:picChg>
        <pc:picChg chg="add mod">
          <ac:chgData name="Shreya Ayireddy" userId="ae91c9062c72a210" providerId="LiveId" clId="{7DE6FBD9-EC60-4886-AC87-D05F6DE261D3}" dt="2024-03-26T05:06:35.307" v="255" actId="14100"/>
          <ac:picMkLst>
            <pc:docMk/>
            <pc:sldMk cId="2511824486" sldId="266"/>
            <ac:picMk id="11" creationId="{F0D9537A-DFCB-037B-B6B9-B39477232098}"/>
          </ac:picMkLst>
        </pc:picChg>
      </pc:sldChg>
      <pc:sldChg chg="addSp delSp modSp new mod">
        <pc:chgData name="Shreya Ayireddy" userId="ae91c9062c72a210" providerId="LiveId" clId="{7DE6FBD9-EC60-4886-AC87-D05F6DE261D3}" dt="2024-04-04T01:58:04.042" v="322" actId="2711"/>
        <pc:sldMkLst>
          <pc:docMk/>
          <pc:sldMk cId="168913472" sldId="267"/>
        </pc:sldMkLst>
        <pc:spChg chg="del">
          <ac:chgData name="Shreya Ayireddy" userId="ae91c9062c72a210" providerId="LiveId" clId="{7DE6FBD9-EC60-4886-AC87-D05F6DE261D3}" dt="2024-03-26T05:32:37.476" v="257" actId="478"/>
          <ac:spMkLst>
            <pc:docMk/>
            <pc:sldMk cId="168913472" sldId="267"/>
            <ac:spMk id="2" creationId="{49F3B2C5-44C0-7F3C-9728-EE60490C00AE}"/>
          </ac:spMkLst>
        </pc:spChg>
        <pc:spChg chg="del">
          <ac:chgData name="Shreya Ayireddy" userId="ae91c9062c72a210" providerId="LiveId" clId="{7DE6FBD9-EC60-4886-AC87-D05F6DE261D3}" dt="2024-03-26T05:32:40.658" v="258" actId="478"/>
          <ac:spMkLst>
            <pc:docMk/>
            <pc:sldMk cId="168913472" sldId="267"/>
            <ac:spMk id="3" creationId="{48C4B9B1-F037-03DB-A9F2-6792709BE17F}"/>
          </ac:spMkLst>
        </pc:spChg>
        <pc:spChg chg="del">
          <ac:chgData name="Shreya Ayireddy" userId="ae91c9062c72a210" providerId="LiveId" clId="{7DE6FBD9-EC60-4886-AC87-D05F6DE261D3}" dt="2024-03-26T05:32:43.661" v="259" actId="478"/>
          <ac:spMkLst>
            <pc:docMk/>
            <pc:sldMk cId="168913472" sldId="267"/>
            <ac:spMk id="4" creationId="{84EBFD75-B059-C75A-D914-DA2A748E56A4}"/>
          </ac:spMkLst>
        </pc:spChg>
        <pc:spChg chg="mod">
          <ac:chgData name="Shreya Ayireddy" userId="ae91c9062c72a210" providerId="LiveId" clId="{7DE6FBD9-EC60-4886-AC87-D05F6DE261D3}" dt="2024-04-04T01:56:11.533" v="321" actId="255"/>
          <ac:spMkLst>
            <pc:docMk/>
            <pc:sldMk cId="168913472" sldId="267"/>
            <ac:spMk id="6" creationId="{AF82EA7D-9057-7A8E-E506-E4DAFDA5D07C}"/>
          </ac:spMkLst>
        </pc:spChg>
        <pc:spChg chg="add">
          <ac:chgData name="Shreya Ayireddy" userId="ae91c9062c72a210" providerId="LiveId" clId="{7DE6FBD9-EC60-4886-AC87-D05F6DE261D3}" dt="2024-03-26T05:44:08.739" v="282"/>
          <ac:spMkLst>
            <pc:docMk/>
            <pc:sldMk cId="168913472" sldId="267"/>
            <ac:spMk id="11" creationId="{35B551C6-9C6B-388F-FED1-F40DCBAB6517}"/>
          </ac:spMkLst>
        </pc:spChg>
        <pc:spChg chg="add">
          <ac:chgData name="Shreya Ayireddy" userId="ae91c9062c72a210" providerId="LiveId" clId="{7DE6FBD9-EC60-4886-AC87-D05F6DE261D3}" dt="2024-03-26T05:44:17.622" v="283"/>
          <ac:spMkLst>
            <pc:docMk/>
            <pc:sldMk cId="168913472" sldId="267"/>
            <ac:spMk id="12" creationId="{3897BC7D-FFFE-5640-5872-34FCBC223ED9}"/>
          </ac:spMkLst>
        </pc:spChg>
        <pc:spChg chg="add del mod">
          <ac:chgData name="Shreya Ayireddy" userId="ae91c9062c72a210" providerId="LiveId" clId="{7DE6FBD9-EC60-4886-AC87-D05F6DE261D3}" dt="2024-03-26T05:49:02.362" v="290"/>
          <ac:spMkLst>
            <pc:docMk/>
            <pc:sldMk cId="168913472" sldId="267"/>
            <ac:spMk id="13" creationId="{FC6F5C1F-0670-2B12-4F2C-F570BEFEC882}"/>
          </ac:spMkLst>
        </pc:spChg>
        <pc:spChg chg="add">
          <ac:chgData name="Shreya Ayireddy" userId="ae91c9062c72a210" providerId="LiveId" clId="{7DE6FBD9-EC60-4886-AC87-D05F6DE261D3}" dt="2024-03-26T05:44:26.783" v="285"/>
          <ac:spMkLst>
            <pc:docMk/>
            <pc:sldMk cId="168913472" sldId="267"/>
            <ac:spMk id="14" creationId="{5E16D1B6-5043-3B0B-F0F2-FB3B5454BA7F}"/>
          </ac:spMkLst>
        </pc:spChg>
        <pc:spChg chg="add mod">
          <ac:chgData name="Shreya Ayireddy" userId="ae91c9062c72a210" providerId="LiveId" clId="{7DE6FBD9-EC60-4886-AC87-D05F6DE261D3}" dt="2024-04-04T01:58:04.042" v="322" actId="2711"/>
          <ac:spMkLst>
            <pc:docMk/>
            <pc:sldMk cId="168913472" sldId="267"/>
            <ac:spMk id="15" creationId="{1A230635-C705-B1E6-B6FB-380F6D0BA2B3}"/>
          </ac:spMkLst>
        </pc:spChg>
        <pc:picChg chg="add del">
          <ac:chgData name="Shreya Ayireddy" userId="ae91c9062c72a210" providerId="LiveId" clId="{7DE6FBD9-EC60-4886-AC87-D05F6DE261D3}" dt="2024-03-26T05:32:52.656" v="261" actId="478"/>
          <ac:picMkLst>
            <pc:docMk/>
            <pc:sldMk cId="168913472" sldId="267"/>
            <ac:picMk id="6" creationId="{D98C04BE-22CD-ADD9-FC85-B4A8F1CCCE75}"/>
          </ac:picMkLst>
        </pc:picChg>
        <pc:picChg chg="add del mod">
          <ac:chgData name="Shreya Ayireddy" userId="ae91c9062c72a210" providerId="LiveId" clId="{7DE6FBD9-EC60-4886-AC87-D05F6DE261D3}" dt="2024-03-26T05:33:22.650" v="265" actId="478"/>
          <ac:picMkLst>
            <pc:docMk/>
            <pc:sldMk cId="168913472" sldId="267"/>
            <ac:picMk id="8" creationId="{27B8DAED-7D43-2C74-2D14-6284386BE8B2}"/>
          </ac:picMkLst>
        </pc:picChg>
        <pc:picChg chg="add mod">
          <ac:chgData name="Shreya Ayireddy" userId="ae91c9062c72a210" providerId="LiveId" clId="{7DE6FBD9-EC60-4886-AC87-D05F6DE261D3}" dt="2024-03-26T05:49:01.156" v="288" actId="1076"/>
          <ac:picMkLst>
            <pc:docMk/>
            <pc:sldMk cId="168913472" sldId="267"/>
            <ac:picMk id="10" creationId="{45C00F10-80E2-3704-3B69-93DC1AB12EC5}"/>
          </ac:picMkLst>
        </pc:picChg>
      </pc:sldChg>
      <pc:sldChg chg="modSp mod">
        <pc:chgData name="Shreya Ayireddy" userId="ae91c9062c72a210" providerId="LiveId" clId="{7DE6FBD9-EC60-4886-AC87-D05F6DE261D3}" dt="2024-04-04T01:58:51.416" v="325" actId="1076"/>
        <pc:sldMkLst>
          <pc:docMk/>
          <pc:sldMk cId="3719648811" sldId="268"/>
        </pc:sldMkLst>
        <pc:spChg chg="mod">
          <ac:chgData name="Shreya Ayireddy" userId="ae91c9062c72a210" providerId="LiveId" clId="{7DE6FBD9-EC60-4886-AC87-D05F6DE261D3}" dt="2024-04-04T01:58:51.416" v="325" actId="1076"/>
          <ac:spMkLst>
            <pc:docMk/>
            <pc:sldMk cId="3719648811" sldId="268"/>
            <ac:spMk id="5" creationId="{0418439E-C826-1663-ADD1-15942B92CC58}"/>
          </ac:spMkLst>
        </pc:spChg>
      </pc:sldChg>
      <pc:sldChg chg="modSp new mod">
        <pc:chgData name="Shreya Ayireddy" userId="ae91c9062c72a210" providerId="LiveId" clId="{7DE6FBD9-EC60-4886-AC87-D05F6DE261D3}" dt="2024-04-11T16:08:06.820" v="359" actId="1076"/>
        <pc:sldMkLst>
          <pc:docMk/>
          <pc:sldMk cId="1498383939" sldId="275"/>
        </pc:sldMkLst>
        <pc:spChg chg="mod">
          <ac:chgData name="Shreya Ayireddy" userId="ae91c9062c72a210" providerId="LiveId" clId="{7DE6FBD9-EC60-4886-AC87-D05F6DE261D3}" dt="2024-04-11T16:04:08.347" v="341" actId="20577"/>
          <ac:spMkLst>
            <pc:docMk/>
            <pc:sldMk cId="1498383939" sldId="275"/>
            <ac:spMk id="2" creationId="{B13101E6-DA1C-A299-9EEE-768BC1830BF4}"/>
          </ac:spMkLst>
        </pc:spChg>
        <pc:spChg chg="mod">
          <ac:chgData name="Shreya Ayireddy" userId="ae91c9062c72a210" providerId="LiveId" clId="{7DE6FBD9-EC60-4886-AC87-D05F6DE261D3}" dt="2024-04-11T16:08:06.820" v="359" actId="1076"/>
          <ac:spMkLst>
            <pc:docMk/>
            <pc:sldMk cId="1498383939" sldId="275"/>
            <ac:spMk id="3" creationId="{9FFA1DA9-5D24-87C3-3E1B-AC72A30AA7C5}"/>
          </ac:spMkLst>
        </pc:spChg>
      </pc:sldChg>
      <pc:sldChg chg="addSp delSp modSp new mod ord modClrScheme chgLayout">
        <pc:chgData name="Shreya Ayireddy" userId="ae91c9062c72a210" providerId="LiveId" clId="{7DE6FBD9-EC60-4886-AC87-D05F6DE261D3}" dt="2024-04-11T23:29:42" v="402" actId="1076"/>
        <pc:sldMkLst>
          <pc:docMk/>
          <pc:sldMk cId="4033109096" sldId="276"/>
        </pc:sldMkLst>
        <pc:spChg chg="mod">
          <ac:chgData name="Shreya Ayireddy" userId="ae91c9062c72a210" providerId="LiveId" clId="{7DE6FBD9-EC60-4886-AC87-D05F6DE261D3}" dt="2024-04-11T23:29:31.505" v="398" actId="1076"/>
          <ac:spMkLst>
            <pc:docMk/>
            <pc:sldMk cId="4033109096" sldId="276"/>
            <ac:spMk id="2" creationId="{F7E4F338-FBC7-9509-78D5-2978D851F064}"/>
          </ac:spMkLst>
        </pc:spChg>
        <pc:spChg chg="del">
          <ac:chgData name="Shreya Ayireddy" userId="ae91c9062c72a210" providerId="LiveId" clId="{7DE6FBD9-EC60-4886-AC87-D05F6DE261D3}" dt="2024-04-11T23:28:53.681" v="386" actId="478"/>
          <ac:spMkLst>
            <pc:docMk/>
            <pc:sldMk cId="4033109096" sldId="276"/>
            <ac:spMk id="3" creationId="{70A23771-B6FB-E464-F92E-0AF20AB10067}"/>
          </ac:spMkLst>
        </pc:spChg>
        <pc:spChg chg="del">
          <ac:chgData name="Shreya Ayireddy" userId="ae91c9062c72a210" providerId="LiveId" clId="{7DE6FBD9-EC60-4886-AC87-D05F6DE261D3}" dt="2024-04-11T23:28:59.027" v="387" actId="478"/>
          <ac:spMkLst>
            <pc:docMk/>
            <pc:sldMk cId="4033109096" sldId="276"/>
            <ac:spMk id="4" creationId="{8CD50B1B-5CCB-CF07-42BF-57BAC8508157}"/>
          </ac:spMkLst>
        </pc:spChg>
        <pc:picChg chg="add mod">
          <ac:chgData name="Shreya Ayireddy" userId="ae91c9062c72a210" providerId="LiveId" clId="{7DE6FBD9-EC60-4886-AC87-D05F6DE261D3}" dt="2024-04-11T23:29:42" v="402" actId="1076"/>
          <ac:picMkLst>
            <pc:docMk/>
            <pc:sldMk cId="4033109096" sldId="276"/>
            <ac:picMk id="6" creationId="{30D4D998-06F5-CC32-6766-9526DFA158B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F2C5D-BBF4-4D0D-B830-3709558C3D76}"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73939-575F-4D13-B905-C9F18A1DA534}" type="slidenum">
              <a:rPr lang="en-US" smtClean="0"/>
              <a:t>‹#›</a:t>
            </a:fld>
            <a:endParaRPr lang="en-US"/>
          </a:p>
        </p:txBody>
      </p:sp>
    </p:spTree>
    <p:extLst>
      <p:ext uri="{BB962C8B-B14F-4D97-AF65-F5344CB8AC3E}">
        <p14:creationId xmlns:p14="http://schemas.microsoft.com/office/powerpoint/2010/main" val="2408828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473939-575F-4D13-B905-C9F18A1DA534}" type="slidenum">
              <a:rPr lang="en-US" smtClean="0"/>
              <a:t>21</a:t>
            </a:fld>
            <a:endParaRPr lang="en-US"/>
          </a:p>
        </p:txBody>
      </p:sp>
    </p:spTree>
    <p:extLst>
      <p:ext uri="{BB962C8B-B14F-4D97-AF65-F5344CB8AC3E}">
        <p14:creationId xmlns:p14="http://schemas.microsoft.com/office/powerpoint/2010/main" val="4245343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63C41C-A487-0C45-A261-16903102544D}" type="datetimeFigureOut">
              <a:rPr lang="en-US" smtClean="0"/>
              <a:t>5/5/2024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3874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3C41C-A487-0C45-A261-16903102544D}" type="datetimeFigureOut">
              <a:rPr lang="en-US" smtClean="0"/>
              <a:t>5/5/2024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307351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63C41C-A487-0C45-A261-16903102544D}" type="datetimeFigureOut">
              <a:rPr lang="en-US" smtClean="0"/>
              <a:t>5/5/2024</a:t>
            </a:fld>
            <a:endParaRPr lang="en-US"/>
          </a:p>
        </p:txBody>
      </p:sp>
      <p:sp>
        <p:nvSpPr>
          <p:cNvPr id="5" name="Footer Placeholder 4"/>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99795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51426"/>
            <a:ext cx="4038600" cy="31733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63C41C-A487-0C45-A261-16903102544D}" type="datetimeFigureOut">
              <a:rPr lang="en-US" smtClean="0"/>
              <a:t>5/5/2024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76781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397255"/>
            <a:ext cx="4040188"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1989969"/>
            <a:ext cx="4040188"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397255"/>
            <a:ext cx="4041775" cy="43620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89969"/>
            <a:ext cx="4041775" cy="26940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3C41C-A487-0C45-A261-16903102544D}" type="datetimeFigureOut">
              <a:rPr lang="en-US" smtClean="0"/>
              <a:t>5/5/2024</a:t>
            </a:fld>
            <a:endParaRPr lang="en-US"/>
          </a:p>
        </p:txBody>
      </p:sp>
      <p:sp>
        <p:nvSpPr>
          <p:cNvPr id="8" name="Footer Placeholder 7"/>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20580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63C41C-A487-0C45-A261-16903102544D}" type="datetimeFigureOut">
              <a:rPr lang="en-US" smtClean="0"/>
              <a:t>5/5/2024</a:t>
            </a:fld>
            <a:endParaRPr lang="en-US"/>
          </a:p>
        </p:txBody>
      </p:sp>
      <p:sp>
        <p:nvSpPr>
          <p:cNvPr id="4" name="Footer Placeholder 3"/>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535540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3C41C-A487-0C45-A261-16903102544D}" type="datetimeFigureOut">
              <a:rPr lang="en-US" smtClean="0"/>
              <a:t>5/5/2024</a:t>
            </a:fld>
            <a:endParaRPr lang="en-US"/>
          </a:p>
        </p:txBody>
      </p:sp>
      <p:sp>
        <p:nvSpPr>
          <p:cNvPr id="3" name="Footer Placeholder 2"/>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141080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9122"/>
            <a:ext cx="3008313" cy="77736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79122"/>
            <a:ext cx="5111750" cy="39155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9519"/>
            <a:ext cx="3008313" cy="29851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63C41C-A487-0C45-A261-16903102544D}" type="datetimeFigureOut">
              <a:rPr lang="en-US" smtClean="0"/>
              <a:t>5/5/2024</a:t>
            </a:fld>
            <a:endParaRPr lang="en-US"/>
          </a:p>
        </p:txBody>
      </p:sp>
      <p:sp>
        <p:nvSpPr>
          <p:cNvPr id="6" name="Footer Placeholder 5"/>
          <p:cNvSpPr>
            <a:spLocks noGrp="1"/>
          </p:cNvSpPr>
          <p:nvPr>
            <p:ph type="ftr" sz="quarter" idx="11"/>
          </p:nvPr>
        </p:nvSpPr>
        <p:spPr/>
        <p:txBody>
          <a:bodyPr/>
          <a:lstStyle/>
          <a:p>
            <a:r>
              <a:rPr lang="en-US" dirty="0"/>
              <a:t>URL</a:t>
            </a:r>
          </a:p>
        </p:txBody>
      </p:sp>
    </p:spTree>
    <p:extLst>
      <p:ext uri="{BB962C8B-B14F-4D97-AF65-F5344CB8AC3E}">
        <p14:creationId xmlns:p14="http://schemas.microsoft.com/office/powerpoint/2010/main" val="237343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858517"/>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17648"/>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283570"/>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8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02644"/>
            <a:ext cx="8229600" cy="6440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10179"/>
            <a:ext cx="8229600" cy="29844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463C41C-A487-0C45-A261-16903102544D}" type="datetimeFigureOut">
              <a:rPr lang="en-US" smtClean="0"/>
              <a:t>5/5/2024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URL</a:t>
            </a:r>
          </a:p>
        </p:txBody>
      </p:sp>
      <p:pic>
        <p:nvPicPr>
          <p:cNvPr id="7" name="Picture 6" descr="MD-flag-background-ppt.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10" name="Picture 9" descr="corner-elemen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919918" y="3901058"/>
            <a:ext cx="1224081" cy="1242442"/>
          </a:xfrm>
          <a:prstGeom prst="rect">
            <a:avLst/>
          </a:prstGeom>
          <a:noFill/>
          <a:ln>
            <a:noFill/>
          </a:ln>
        </p:spPr>
      </p:pic>
    </p:spTree>
    <p:extLst>
      <p:ext uri="{BB962C8B-B14F-4D97-AF65-F5344CB8AC3E}">
        <p14:creationId xmlns:p14="http://schemas.microsoft.com/office/powerpoint/2010/main" val="80290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cybersimar08/binary-classification-of-bank-churn-synthetic-data/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BA3C28-0449-8252-05F9-F29F366AC567}"/>
              </a:ext>
            </a:extLst>
          </p:cNvPr>
          <p:cNvSpPr txBox="1"/>
          <p:nvPr/>
        </p:nvSpPr>
        <p:spPr>
          <a:xfrm>
            <a:off x="-767080" y="680567"/>
            <a:ext cx="10678160" cy="523220"/>
          </a:xfrm>
          <a:prstGeom prst="rect">
            <a:avLst/>
          </a:prstGeom>
          <a:noFill/>
        </p:spPr>
        <p:txBody>
          <a:bodyPr wrap="square">
            <a:spAutoFit/>
          </a:bodyPr>
          <a:lstStyle/>
          <a:p>
            <a:pPr algn="ctr"/>
            <a:r>
              <a:rPr lang="en-US" sz="2800" b="1" i="0" dirty="0">
                <a:solidFill>
                  <a:srgbClr val="0D0D0D"/>
                </a:solidFill>
                <a:effectLst/>
              </a:rPr>
              <a:t>Title: Bank Customer </a:t>
            </a:r>
            <a:r>
              <a:rPr lang="en-US" sz="2800" b="1" dirty="0">
                <a:solidFill>
                  <a:srgbClr val="0D0D0D"/>
                </a:solidFill>
              </a:rPr>
              <a:t>C</a:t>
            </a:r>
            <a:r>
              <a:rPr lang="en-US" sz="2800" b="1" i="0" dirty="0">
                <a:solidFill>
                  <a:srgbClr val="0D0D0D"/>
                </a:solidFill>
                <a:effectLst/>
              </a:rPr>
              <a:t>hurn Prediction</a:t>
            </a:r>
            <a:endParaRPr lang="en-US" sz="2800" dirty="0"/>
          </a:p>
        </p:txBody>
      </p:sp>
      <p:sp>
        <p:nvSpPr>
          <p:cNvPr id="6" name="TextBox 5">
            <a:extLst>
              <a:ext uri="{FF2B5EF4-FFF2-40B4-BE49-F238E27FC236}">
                <a16:creationId xmlns:a16="http://schemas.microsoft.com/office/drawing/2014/main" id="{8BB56605-A0F8-E1F7-304B-71F5351F4C15}"/>
              </a:ext>
            </a:extLst>
          </p:cNvPr>
          <p:cNvSpPr txBox="1"/>
          <p:nvPr/>
        </p:nvSpPr>
        <p:spPr>
          <a:xfrm>
            <a:off x="1228452" y="1377324"/>
            <a:ext cx="7152640" cy="1200329"/>
          </a:xfrm>
          <a:prstGeom prst="rect">
            <a:avLst/>
          </a:prstGeom>
          <a:noFill/>
        </p:spPr>
        <p:txBody>
          <a:bodyPr wrap="square">
            <a:spAutoFit/>
          </a:bodyPr>
          <a:lstStyle/>
          <a:p>
            <a:pPr algn="ctr"/>
            <a:r>
              <a:rPr lang="en-US" i="0" dirty="0">
                <a:solidFill>
                  <a:srgbClr val="1F2328"/>
                </a:solidFill>
                <a:effectLst/>
              </a:rPr>
              <a:t>UMBC Data Science Master Degree Capstone</a:t>
            </a:r>
          </a:p>
          <a:p>
            <a:pPr algn="ctr"/>
            <a:r>
              <a:rPr lang="en-US" i="0" dirty="0">
                <a:solidFill>
                  <a:srgbClr val="1F2328"/>
                </a:solidFill>
                <a:effectLst/>
              </a:rPr>
              <a:t>Dr. </a:t>
            </a:r>
            <a:r>
              <a:rPr lang="en-US" i="0" dirty="0" err="1">
                <a:solidFill>
                  <a:srgbClr val="1F2328"/>
                </a:solidFill>
                <a:effectLst/>
              </a:rPr>
              <a:t>Chaojie</a:t>
            </a:r>
            <a:r>
              <a:rPr lang="en-US" i="0" dirty="0">
                <a:solidFill>
                  <a:srgbClr val="1F2328"/>
                </a:solidFill>
                <a:effectLst/>
              </a:rPr>
              <a:t> (Jay) Wang</a:t>
            </a:r>
          </a:p>
          <a:p>
            <a:pPr algn="ctr"/>
            <a:endParaRPr lang="en-US" dirty="0">
              <a:solidFill>
                <a:srgbClr val="1F2328"/>
              </a:solidFill>
            </a:endParaRPr>
          </a:p>
          <a:p>
            <a:pPr algn="ctr"/>
            <a:endParaRPr lang="en-US" dirty="0"/>
          </a:p>
        </p:txBody>
      </p:sp>
      <p:sp>
        <p:nvSpPr>
          <p:cNvPr id="9" name="TextBox 8">
            <a:extLst>
              <a:ext uri="{FF2B5EF4-FFF2-40B4-BE49-F238E27FC236}">
                <a16:creationId xmlns:a16="http://schemas.microsoft.com/office/drawing/2014/main" id="{BBFDE035-A8A6-D295-31BE-32242CEC54A1}"/>
              </a:ext>
            </a:extLst>
          </p:cNvPr>
          <p:cNvSpPr txBox="1"/>
          <p:nvPr/>
        </p:nvSpPr>
        <p:spPr>
          <a:xfrm>
            <a:off x="190863" y="2420715"/>
            <a:ext cx="8392160" cy="1477328"/>
          </a:xfrm>
          <a:prstGeom prst="rect">
            <a:avLst/>
          </a:prstGeom>
          <a:noFill/>
        </p:spPr>
        <p:txBody>
          <a:bodyPr wrap="square">
            <a:spAutoFit/>
          </a:bodyPr>
          <a:lstStyle/>
          <a:p>
            <a:pPr algn="ctr"/>
            <a:r>
              <a:rPr lang="en-US" b="1" i="0" dirty="0">
                <a:solidFill>
                  <a:srgbClr val="1F2328"/>
                </a:solidFill>
                <a:effectLst/>
              </a:rPr>
              <a:t>Author Name:</a:t>
            </a:r>
            <a:r>
              <a:rPr lang="en-US" b="0" i="0" dirty="0">
                <a:solidFill>
                  <a:srgbClr val="1F2328"/>
                </a:solidFill>
                <a:effectLst/>
              </a:rPr>
              <a:t> </a:t>
            </a:r>
            <a:r>
              <a:rPr lang="en-US" dirty="0">
                <a:solidFill>
                  <a:srgbClr val="1F2328"/>
                </a:solidFill>
              </a:rPr>
              <a:t>Charan Ganemaneni</a:t>
            </a:r>
            <a:endParaRPr lang="en-US" b="0" i="0" dirty="0">
              <a:solidFill>
                <a:srgbClr val="1F2328"/>
              </a:solidFill>
              <a:effectLst/>
            </a:endParaRPr>
          </a:p>
          <a:p>
            <a:pPr algn="ctr"/>
            <a:r>
              <a:rPr lang="en-US" dirty="0">
                <a:solidFill>
                  <a:srgbClr val="1F2328"/>
                </a:solidFill>
              </a:rPr>
              <a:t>               WW88694</a:t>
            </a:r>
            <a:endParaRPr lang="en-US" b="0" i="0" dirty="0">
              <a:solidFill>
                <a:srgbClr val="1F2328"/>
              </a:solidFill>
              <a:effectLst/>
            </a:endParaRPr>
          </a:p>
          <a:p>
            <a:pPr algn="ctr"/>
            <a:endParaRPr lang="en-US" b="0" i="0" dirty="0">
              <a:solidFill>
                <a:srgbClr val="1F2328"/>
              </a:solidFill>
              <a:effectLst/>
            </a:endParaRPr>
          </a:p>
          <a:p>
            <a:pPr algn="ctr"/>
            <a:r>
              <a:rPr lang="en-US" b="1" i="0" dirty="0">
                <a:solidFill>
                  <a:srgbClr val="1F2328"/>
                </a:solidFill>
                <a:effectLst/>
              </a:rPr>
              <a:t>GitHub Profile:</a:t>
            </a:r>
            <a:r>
              <a:rPr lang="en-US" b="0" i="0" dirty="0">
                <a:solidFill>
                  <a:srgbClr val="1F2328"/>
                </a:solidFill>
                <a:effectLst/>
              </a:rPr>
              <a:t> </a:t>
            </a:r>
            <a:r>
              <a:rPr lang="en-US" b="0" i="0" u="sng" dirty="0">
                <a:solidFill>
                  <a:srgbClr val="1F2328"/>
                </a:solidFill>
                <a:effectLst/>
              </a:rPr>
              <a:t>https://github.com/charangani</a:t>
            </a:r>
            <a:endParaRPr lang="en-US" b="0" i="0" dirty="0">
              <a:solidFill>
                <a:srgbClr val="1F2328"/>
              </a:solidFill>
              <a:effectLst/>
            </a:endParaRPr>
          </a:p>
          <a:p>
            <a:pPr algn="ctr"/>
            <a:r>
              <a:rPr lang="en-US" b="1" i="0" dirty="0">
                <a:solidFill>
                  <a:srgbClr val="1F2328"/>
                </a:solidFill>
                <a:effectLst/>
              </a:rPr>
              <a:t>LinkedIn Profile:</a:t>
            </a:r>
            <a:r>
              <a:rPr lang="en-US" b="0" i="0" dirty="0">
                <a:solidFill>
                  <a:srgbClr val="1F2328"/>
                </a:solidFill>
                <a:effectLst/>
              </a:rPr>
              <a:t> https://www.linkedin.com/in/charan-ganemaneni-9779a6158/</a:t>
            </a:r>
          </a:p>
        </p:txBody>
      </p:sp>
    </p:spTree>
    <p:extLst>
      <p:ext uri="{BB962C8B-B14F-4D97-AF65-F5344CB8AC3E}">
        <p14:creationId xmlns:p14="http://schemas.microsoft.com/office/powerpoint/2010/main" val="268940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8F0F4D-7B24-839F-18BF-9D37677D2F55}"/>
              </a:ext>
            </a:extLst>
          </p:cNvPr>
          <p:cNvPicPr>
            <a:picLocks noChangeAspect="1"/>
          </p:cNvPicPr>
          <p:nvPr/>
        </p:nvPicPr>
        <p:blipFill>
          <a:blip r:embed="rId2"/>
          <a:stretch>
            <a:fillRect/>
          </a:stretch>
        </p:blipFill>
        <p:spPr>
          <a:xfrm>
            <a:off x="593660" y="929390"/>
            <a:ext cx="7956680" cy="4084820"/>
          </a:xfrm>
          <a:prstGeom prst="rect">
            <a:avLst/>
          </a:prstGeom>
        </p:spPr>
      </p:pic>
    </p:spTree>
    <p:extLst>
      <p:ext uri="{BB962C8B-B14F-4D97-AF65-F5344CB8AC3E}">
        <p14:creationId xmlns:p14="http://schemas.microsoft.com/office/powerpoint/2010/main" val="896448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5B579-6834-DE0A-A7C9-6D96F7F6D5E3}"/>
              </a:ext>
            </a:extLst>
          </p:cNvPr>
          <p:cNvPicPr>
            <a:picLocks noChangeAspect="1"/>
          </p:cNvPicPr>
          <p:nvPr/>
        </p:nvPicPr>
        <p:blipFill>
          <a:blip r:embed="rId2"/>
          <a:stretch>
            <a:fillRect/>
          </a:stretch>
        </p:blipFill>
        <p:spPr>
          <a:xfrm>
            <a:off x="364922" y="1549285"/>
            <a:ext cx="3817334" cy="3261714"/>
          </a:xfrm>
          <a:prstGeom prst="rect">
            <a:avLst/>
          </a:prstGeom>
        </p:spPr>
      </p:pic>
      <p:pic>
        <p:nvPicPr>
          <p:cNvPr id="11" name="Picture 10">
            <a:extLst>
              <a:ext uri="{FF2B5EF4-FFF2-40B4-BE49-F238E27FC236}">
                <a16:creationId xmlns:a16="http://schemas.microsoft.com/office/drawing/2014/main" id="{0F62E11D-D089-628C-8AEB-3FED0D9F6DC6}"/>
              </a:ext>
            </a:extLst>
          </p:cNvPr>
          <p:cNvPicPr>
            <a:picLocks noChangeAspect="1"/>
          </p:cNvPicPr>
          <p:nvPr/>
        </p:nvPicPr>
        <p:blipFill>
          <a:blip r:embed="rId3"/>
          <a:stretch>
            <a:fillRect/>
          </a:stretch>
        </p:blipFill>
        <p:spPr>
          <a:xfrm>
            <a:off x="4674544" y="1737499"/>
            <a:ext cx="4104533" cy="2789084"/>
          </a:xfrm>
          <a:prstGeom prst="rect">
            <a:avLst/>
          </a:prstGeom>
        </p:spPr>
      </p:pic>
    </p:spTree>
    <p:extLst>
      <p:ext uri="{BB962C8B-B14F-4D97-AF65-F5344CB8AC3E}">
        <p14:creationId xmlns:p14="http://schemas.microsoft.com/office/powerpoint/2010/main" val="282891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142936-954C-63F0-D169-9C7FBFA7D30E}"/>
              </a:ext>
            </a:extLst>
          </p:cNvPr>
          <p:cNvPicPr>
            <a:picLocks noChangeAspect="1"/>
          </p:cNvPicPr>
          <p:nvPr/>
        </p:nvPicPr>
        <p:blipFill>
          <a:blip r:embed="rId2"/>
          <a:stretch>
            <a:fillRect/>
          </a:stretch>
        </p:blipFill>
        <p:spPr>
          <a:xfrm>
            <a:off x="1810030" y="971262"/>
            <a:ext cx="6142252" cy="3787468"/>
          </a:xfrm>
          <a:prstGeom prst="rect">
            <a:avLst/>
          </a:prstGeom>
        </p:spPr>
      </p:pic>
    </p:spTree>
    <p:extLst>
      <p:ext uri="{BB962C8B-B14F-4D97-AF65-F5344CB8AC3E}">
        <p14:creationId xmlns:p14="http://schemas.microsoft.com/office/powerpoint/2010/main" val="167598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EB43C-F20E-01E7-0B5A-703AAF9BB5D5}"/>
              </a:ext>
            </a:extLst>
          </p:cNvPr>
          <p:cNvPicPr>
            <a:picLocks noChangeAspect="1"/>
          </p:cNvPicPr>
          <p:nvPr/>
        </p:nvPicPr>
        <p:blipFill>
          <a:blip r:embed="rId2"/>
          <a:stretch>
            <a:fillRect/>
          </a:stretch>
        </p:blipFill>
        <p:spPr>
          <a:xfrm>
            <a:off x="243464" y="1379787"/>
            <a:ext cx="4328535" cy="2758679"/>
          </a:xfrm>
          <a:prstGeom prst="rect">
            <a:avLst/>
          </a:prstGeom>
        </p:spPr>
      </p:pic>
      <p:pic>
        <p:nvPicPr>
          <p:cNvPr id="6" name="Picture 5">
            <a:extLst>
              <a:ext uri="{FF2B5EF4-FFF2-40B4-BE49-F238E27FC236}">
                <a16:creationId xmlns:a16="http://schemas.microsoft.com/office/drawing/2014/main" id="{D5E7873E-D5AA-8384-A264-1AF3ECEB9CAE}"/>
              </a:ext>
            </a:extLst>
          </p:cNvPr>
          <p:cNvPicPr>
            <a:picLocks noChangeAspect="1"/>
          </p:cNvPicPr>
          <p:nvPr/>
        </p:nvPicPr>
        <p:blipFill>
          <a:blip r:embed="rId3"/>
          <a:stretch>
            <a:fillRect/>
          </a:stretch>
        </p:blipFill>
        <p:spPr>
          <a:xfrm>
            <a:off x="4571999" y="1446321"/>
            <a:ext cx="3977985" cy="2415749"/>
          </a:xfrm>
          <a:prstGeom prst="rect">
            <a:avLst/>
          </a:prstGeom>
        </p:spPr>
      </p:pic>
    </p:spTree>
    <p:extLst>
      <p:ext uri="{BB962C8B-B14F-4D97-AF65-F5344CB8AC3E}">
        <p14:creationId xmlns:p14="http://schemas.microsoft.com/office/powerpoint/2010/main" val="126420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04D51AF-8FD2-F4E4-86AA-E38A823499EA}"/>
              </a:ext>
            </a:extLst>
          </p:cNvPr>
          <p:cNvSpPr/>
          <p:nvPr/>
        </p:nvSpPr>
        <p:spPr>
          <a:xfrm>
            <a:off x="1973926" y="624185"/>
            <a:ext cx="504920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Machine learning predictions</a:t>
            </a:r>
          </a:p>
        </p:txBody>
      </p:sp>
      <p:sp>
        <p:nvSpPr>
          <p:cNvPr id="7" name="TextBox 6">
            <a:extLst>
              <a:ext uri="{FF2B5EF4-FFF2-40B4-BE49-F238E27FC236}">
                <a16:creationId xmlns:a16="http://schemas.microsoft.com/office/drawing/2014/main" id="{7B9F694B-07E6-A12B-E1D0-CA35234D2678}"/>
              </a:ext>
            </a:extLst>
          </p:cNvPr>
          <p:cNvSpPr txBox="1"/>
          <p:nvPr/>
        </p:nvSpPr>
        <p:spPr>
          <a:xfrm>
            <a:off x="436790" y="1497763"/>
            <a:ext cx="8270420" cy="2056332"/>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 split the data into 70% training data and </a:t>
            </a:r>
            <a:r>
              <a:rPr lang="en-IN" kern="100" dirty="0">
                <a:latin typeface="Calibri" panose="020F0502020204030204" pitchFamily="34" charset="0"/>
                <a:ea typeface="Calibri" panose="020F0502020204030204" pitchFamily="34" charset="0"/>
                <a:cs typeface="Times New Roman" panose="02020603050405020304" pitchFamily="18" charset="0"/>
              </a:rPr>
              <a:t>30</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test data and the model was trained using the packages and libraries such as pandas, scikit-learn, seaborn.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Multiple models were trained to predict customer churn: After training the models, we evaluated their performance on the test set. The evaluation metrics are crucial for understanding the effectiveness of the models in predicting customer churn.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367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F17764-7292-646F-471F-80354D0F035D}"/>
              </a:ext>
            </a:extLst>
          </p:cNvPr>
          <p:cNvSpPr txBox="1"/>
          <p:nvPr/>
        </p:nvSpPr>
        <p:spPr>
          <a:xfrm>
            <a:off x="644979" y="1028699"/>
            <a:ext cx="7421335" cy="3416320"/>
          </a:xfrm>
          <a:prstGeom prst="rect">
            <a:avLst/>
          </a:prstGeom>
          <a:noFill/>
        </p:spPr>
        <p:txBody>
          <a:bodyPr wrap="square" rtlCol="0">
            <a:spAutoFit/>
          </a:bodyPr>
          <a:lstStyle/>
          <a:p>
            <a:r>
              <a:rPr lang="en-US" dirty="0"/>
              <a:t>Regression models used in this project are:</a:t>
            </a:r>
          </a:p>
          <a:p>
            <a:endParaRPr lang="en-US" dirty="0"/>
          </a:p>
          <a:p>
            <a:pPr marL="342900" indent="-342900">
              <a:buFont typeface="+mj-lt"/>
              <a:buAutoNum type="arabicPeriod"/>
            </a:pPr>
            <a:r>
              <a:rPr lang="en-US" b="0" i="0" dirty="0">
                <a:solidFill>
                  <a:srgbClr val="0D0D0D"/>
                </a:solidFill>
                <a:effectLst/>
              </a:rPr>
              <a:t>Decision Tree Regression</a:t>
            </a:r>
          </a:p>
          <a:p>
            <a:pPr marL="342900" indent="-342900">
              <a:buFont typeface="+mj-lt"/>
              <a:buAutoNum type="arabicPeriod"/>
            </a:pPr>
            <a:r>
              <a:rPr lang="en-US" sz="1800" b="0" i="0" kern="1200" dirty="0">
                <a:effectLst/>
                <a:latin typeface="+mj-lt"/>
                <a:ea typeface="+mj-ea"/>
                <a:cs typeface="+mj-cs"/>
              </a:rPr>
              <a:t>Random Forest Regression</a:t>
            </a:r>
          </a:p>
          <a:p>
            <a:pPr marL="342900" indent="-342900">
              <a:buFont typeface="+mj-lt"/>
              <a:buAutoNum type="arabicPeriod"/>
            </a:pPr>
            <a:r>
              <a:rPr lang="en-US" b="0" i="0" dirty="0">
                <a:solidFill>
                  <a:srgbClr val="0D0D0D"/>
                </a:solidFill>
                <a:effectLst/>
              </a:rPr>
              <a:t>Logistic Regression</a:t>
            </a:r>
          </a:p>
          <a:p>
            <a:pPr marL="342900" indent="-342900">
              <a:buFont typeface="+mj-lt"/>
              <a:buAutoNum type="arabicPeriod"/>
            </a:pPr>
            <a:endParaRPr lang="en-US" dirty="0">
              <a:solidFill>
                <a:srgbClr val="0D0D0D"/>
              </a:solidFill>
            </a:endParaRPr>
          </a:p>
          <a:p>
            <a:r>
              <a:rPr lang="en-US" b="0" i="0" dirty="0">
                <a:solidFill>
                  <a:srgbClr val="0D0D0D"/>
                </a:solidFill>
                <a:effectLst/>
              </a:rPr>
              <a:t>1.  Decision Tree Regression</a:t>
            </a:r>
          </a:p>
          <a:p>
            <a:br>
              <a:rPr lang="en-US" b="0" i="0" dirty="0">
                <a:solidFill>
                  <a:srgbClr val="0D0D0D"/>
                </a:solidFill>
                <a:effectLst/>
              </a:rPr>
            </a:br>
            <a:endParaRPr lang="en-US" b="0" i="0" dirty="0">
              <a:solidFill>
                <a:srgbClr val="0D0D0D"/>
              </a:solidFill>
              <a:effectLst/>
            </a:endParaRPr>
          </a:p>
          <a:p>
            <a:pPr marL="342900" indent="-342900">
              <a:buFont typeface="+mj-lt"/>
              <a:buAutoNum type="arabicPeriod"/>
            </a:pPr>
            <a:endParaRPr lang="en-US" dirty="0">
              <a:solidFill>
                <a:srgbClr val="0D0D0D"/>
              </a:solidFill>
            </a:endParaRPr>
          </a:p>
          <a:p>
            <a:br>
              <a:rPr lang="en-US" b="0" i="0" dirty="0">
                <a:solidFill>
                  <a:srgbClr val="0D0D0D"/>
                </a:solidFill>
                <a:effectLst/>
              </a:rPr>
            </a:br>
            <a:endParaRPr lang="en-US" dirty="0"/>
          </a:p>
        </p:txBody>
      </p:sp>
      <p:sp>
        <p:nvSpPr>
          <p:cNvPr id="7" name="Rectangle 1">
            <a:extLst>
              <a:ext uri="{FF2B5EF4-FFF2-40B4-BE49-F238E27FC236}">
                <a16:creationId xmlns:a16="http://schemas.microsoft.com/office/drawing/2014/main" id="{01A4864E-B34E-7458-8D5D-D39444A01DB5}"/>
              </a:ext>
            </a:extLst>
          </p:cNvPr>
          <p:cNvSpPr>
            <a:spLocks noChangeArrowheads="1"/>
          </p:cNvSpPr>
          <p:nvPr/>
        </p:nvSpPr>
        <p:spPr bwMode="auto">
          <a:xfrm>
            <a:off x="0" y="0"/>
            <a:ext cx="9144000" cy="457200"/>
          </a:xfrm>
          <a:prstGeom prst="rect">
            <a:avLst/>
          </a:prstGeom>
          <a:solidFill>
            <a:srgbClr val="F0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31740" rIns="317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ar(--jp-code-font-family)"/>
              </a:rPr>
              <a:t>Logisti</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82544672-5CB5-E631-E560-65C9B28A1FBE}"/>
              </a:ext>
            </a:extLst>
          </p:cNvPr>
          <p:cNvPicPr>
            <a:picLocks noChangeAspect="1"/>
          </p:cNvPicPr>
          <p:nvPr/>
        </p:nvPicPr>
        <p:blipFill>
          <a:blip r:embed="rId2"/>
          <a:stretch>
            <a:fillRect/>
          </a:stretch>
        </p:blipFill>
        <p:spPr>
          <a:xfrm>
            <a:off x="2260381" y="3218093"/>
            <a:ext cx="3413396" cy="1473828"/>
          </a:xfrm>
          <a:prstGeom prst="rect">
            <a:avLst/>
          </a:prstGeom>
        </p:spPr>
      </p:pic>
    </p:spTree>
    <p:extLst>
      <p:ext uri="{BB962C8B-B14F-4D97-AF65-F5344CB8AC3E}">
        <p14:creationId xmlns:p14="http://schemas.microsoft.com/office/powerpoint/2010/main" val="2511824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3C299E-E455-078C-AE36-FB8685E84843}"/>
              </a:ext>
            </a:extLst>
          </p:cNvPr>
          <p:cNvSpPr txBox="1"/>
          <p:nvPr/>
        </p:nvSpPr>
        <p:spPr>
          <a:xfrm>
            <a:off x="457200" y="702644"/>
            <a:ext cx="8229600" cy="644065"/>
          </a:xfrm>
          <a:prstGeom prst="rect">
            <a:avLst/>
          </a:prstGeom>
        </p:spPr>
        <p:txBody>
          <a:bodyPr vert="horz" lIns="91440" tIns="45720" rIns="91440" bIns="45720" rtlCol="0" anchor="ctr">
            <a:normAutofit/>
          </a:bodyPr>
          <a:lstStyle/>
          <a:p>
            <a:pPr marL="342900" indent="-342900" algn="ctr">
              <a:lnSpc>
                <a:spcPct val="90000"/>
              </a:lnSpc>
              <a:spcBef>
                <a:spcPct val="0"/>
              </a:spcBef>
              <a:spcAft>
                <a:spcPts val="600"/>
              </a:spcAft>
            </a:pPr>
            <a:r>
              <a:rPr lang="en-US" sz="3700" b="0" i="0" kern="1200" dirty="0">
                <a:effectLst/>
                <a:latin typeface="+mj-lt"/>
                <a:ea typeface="+mj-ea"/>
                <a:cs typeface="+mj-cs"/>
              </a:rPr>
              <a:t>Random Forest Regression</a:t>
            </a:r>
          </a:p>
        </p:txBody>
      </p:sp>
      <p:pic>
        <p:nvPicPr>
          <p:cNvPr id="4" name="Picture 3">
            <a:extLst>
              <a:ext uri="{FF2B5EF4-FFF2-40B4-BE49-F238E27FC236}">
                <a16:creationId xmlns:a16="http://schemas.microsoft.com/office/drawing/2014/main" id="{4207CCE3-2C76-D08E-B317-F8695C1F8E46}"/>
              </a:ext>
            </a:extLst>
          </p:cNvPr>
          <p:cNvPicPr>
            <a:picLocks noChangeAspect="1"/>
          </p:cNvPicPr>
          <p:nvPr/>
        </p:nvPicPr>
        <p:blipFill>
          <a:blip r:embed="rId2"/>
          <a:stretch>
            <a:fillRect/>
          </a:stretch>
        </p:blipFill>
        <p:spPr>
          <a:xfrm>
            <a:off x="1307499" y="1538406"/>
            <a:ext cx="6097642" cy="2258386"/>
          </a:xfrm>
          <a:prstGeom prst="rect">
            <a:avLst/>
          </a:prstGeom>
          <a:noFill/>
        </p:spPr>
      </p:pic>
    </p:spTree>
    <p:extLst>
      <p:ext uri="{BB962C8B-B14F-4D97-AF65-F5344CB8AC3E}">
        <p14:creationId xmlns:p14="http://schemas.microsoft.com/office/powerpoint/2010/main" val="173956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C593-7AE2-2149-5297-385E189E3AB2}"/>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b="0" i="0">
                <a:effectLst/>
              </a:rPr>
              <a:t>Logistic Regression</a:t>
            </a:r>
            <a:endParaRPr lang="en-GB" sz="3700"/>
          </a:p>
        </p:txBody>
      </p:sp>
      <p:pic>
        <p:nvPicPr>
          <p:cNvPr id="5" name="Picture 4">
            <a:extLst>
              <a:ext uri="{FF2B5EF4-FFF2-40B4-BE49-F238E27FC236}">
                <a16:creationId xmlns:a16="http://schemas.microsoft.com/office/drawing/2014/main" id="{74AD3409-57E0-553E-C003-C18E13B3D297}"/>
              </a:ext>
            </a:extLst>
          </p:cNvPr>
          <p:cNvPicPr>
            <a:picLocks noChangeAspect="1"/>
          </p:cNvPicPr>
          <p:nvPr/>
        </p:nvPicPr>
        <p:blipFill>
          <a:blip r:embed="rId2"/>
          <a:stretch>
            <a:fillRect/>
          </a:stretch>
        </p:blipFill>
        <p:spPr>
          <a:xfrm>
            <a:off x="586195" y="1610179"/>
            <a:ext cx="7971609" cy="2984444"/>
          </a:xfrm>
          <a:prstGeom prst="rect">
            <a:avLst/>
          </a:prstGeom>
          <a:noFill/>
        </p:spPr>
      </p:pic>
    </p:spTree>
    <p:extLst>
      <p:ext uri="{BB962C8B-B14F-4D97-AF65-F5344CB8AC3E}">
        <p14:creationId xmlns:p14="http://schemas.microsoft.com/office/powerpoint/2010/main" val="234095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2139D8-1A4C-17DD-ACE6-4F57A2E29619}"/>
              </a:ext>
            </a:extLst>
          </p:cNvPr>
          <p:cNvPicPr>
            <a:picLocks noChangeAspect="1"/>
          </p:cNvPicPr>
          <p:nvPr/>
        </p:nvPicPr>
        <p:blipFill>
          <a:blip r:embed="rId2"/>
          <a:stretch>
            <a:fillRect/>
          </a:stretch>
        </p:blipFill>
        <p:spPr>
          <a:xfrm>
            <a:off x="472191" y="878382"/>
            <a:ext cx="6901128" cy="3993777"/>
          </a:xfrm>
          <a:prstGeom prst="rect">
            <a:avLst/>
          </a:prstGeom>
        </p:spPr>
      </p:pic>
    </p:spTree>
    <p:extLst>
      <p:ext uri="{BB962C8B-B14F-4D97-AF65-F5344CB8AC3E}">
        <p14:creationId xmlns:p14="http://schemas.microsoft.com/office/powerpoint/2010/main" val="115032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D53E-531F-1085-A93E-1025C50C975B}"/>
              </a:ext>
            </a:extLst>
          </p:cNvPr>
          <p:cNvSpPr>
            <a:spLocks noGrp="1"/>
          </p:cNvSpPr>
          <p:nvPr>
            <p:ph type="title"/>
          </p:nvPr>
        </p:nvSpPr>
        <p:spPr>
          <a:xfrm>
            <a:off x="342900" y="610721"/>
            <a:ext cx="8229600" cy="644065"/>
          </a:xfrm>
        </p:spPr>
        <p:txBody>
          <a:bodyPr>
            <a:normAutofit/>
          </a:bodyPr>
          <a:lstStyle/>
          <a:p>
            <a:r>
              <a:rPr lang="en-US" sz="3000" dirty="0"/>
              <a:t>Web Application</a:t>
            </a:r>
          </a:p>
        </p:txBody>
      </p:sp>
      <p:sp>
        <p:nvSpPr>
          <p:cNvPr id="6" name="TextBox 5">
            <a:extLst>
              <a:ext uri="{FF2B5EF4-FFF2-40B4-BE49-F238E27FC236}">
                <a16:creationId xmlns:a16="http://schemas.microsoft.com/office/drawing/2014/main" id="{D7DCE406-067A-E216-A505-24B9D6E489D8}"/>
              </a:ext>
            </a:extLst>
          </p:cNvPr>
          <p:cNvSpPr txBox="1"/>
          <p:nvPr/>
        </p:nvSpPr>
        <p:spPr>
          <a:xfrm>
            <a:off x="342900" y="1491550"/>
            <a:ext cx="8115300" cy="2031325"/>
          </a:xfrm>
          <a:prstGeom prst="rect">
            <a:avLst/>
          </a:prstGeom>
          <a:noFill/>
        </p:spPr>
        <p:txBody>
          <a:bodyPr wrap="square">
            <a:spAutoFit/>
          </a:bodyPr>
          <a:lstStyle/>
          <a:p>
            <a:pPr marL="285750" indent="-285750">
              <a:buFont typeface="Arial" panose="020B0604020202020204" pitchFamily="34" charset="0"/>
              <a:buChar char="•"/>
            </a:pPr>
            <a:r>
              <a:rPr lang="en-US" b="0" i="0" dirty="0" err="1">
                <a:solidFill>
                  <a:srgbClr val="0D0D0D"/>
                </a:solidFill>
                <a:effectLst/>
                <a:latin typeface="Söhne"/>
              </a:rPr>
              <a:t>Steamlit</a:t>
            </a:r>
            <a:r>
              <a:rPr lang="en-US" b="0" i="0" dirty="0">
                <a:solidFill>
                  <a:srgbClr val="0D0D0D"/>
                </a:solidFill>
                <a:effectLst/>
                <a:latin typeface="Söhne"/>
              </a:rPr>
              <a:t> web application utilizes a pre-trained machine learning model to predict </a:t>
            </a:r>
            <a:r>
              <a:rPr lang="en-US" dirty="0">
                <a:solidFill>
                  <a:srgbClr val="0D0D0D"/>
                </a:solidFill>
                <a:latin typeface="Söhne"/>
              </a:rPr>
              <a:t>Customer churn </a:t>
            </a:r>
            <a:r>
              <a:rPr lang="en-US" b="0" i="0" dirty="0">
                <a:solidFill>
                  <a:srgbClr val="0D0D0D"/>
                </a:solidFill>
                <a:effectLst/>
                <a:latin typeface="Söhne"/>
              </a:rPr>
              <a:t>based on user input. </a:t>
            </a:r>
          </a:p>
          <a:p>
            <a:pPr marL="285750" indent="-285750">
              <a:buFont typeface="Arial" panose="020B0604020202020204" pitchFamily="34" charset="0"/>
              <a:buChar char="•"/>
            </a:pPr>
            <a:r>
              <a:rPr lang="en-US" b="0" i="0" dirty="0">
                <a:solidFill>
                  <a:srgbClr val="0D0D0D"/>
                </a:solidFill>
                <a:effectLst/>
                <a:latin typeface="Söhne"/>
              </a:rPr>
              <a:t>Users input the credit score, age, tenure, balance, num_of_products, has_cr_card, is_active_member, estimated salary, France, Germany, Spain, Female, Male, mem_no_products, cred_bal_sal, b</a:t>
            </a:r>
            <a:r>
              <a:rPr lang="en-US" dirty="0">
                <a:solidFill>
                  <a:srgbClr val="0D0D0D"/>
                </a:solidFill>
                <a:latin typeface="Söhne"/>
              </a:rPr>
              <a:t>alance</a:t>
            </a:r>
            <a:r>
              <a:rPr lang="en-US" b="0" i="0" dirty="0">
                <a:solidFill>
                  <a:srgbClr val="0D0D0D"/>
                </a:solidFill>
                <a:effectLst/>
                <a:latin typeface="Söhne"/>
              </a:rPr>
              <a:t>, tenure_age, age_tenure_product</a:t>
            </a:r>
            <a:r>
              <a:rPr lang="en-US" dirty="0">
                <a:solidFill>
                  <a:srgbClr val="0D0D0D"/>
                </a:solidFill>
                <a:latin typeface="Söhne"/>
              </a:rPr>
              <a:t>.</a:t>
            </a:r>
            <a:r>
              <a:rPr lang="en-US" b="0" i="0" dirty="0">
                <a:solidFill>
                  <a:srgbClr val="0D0D0D"/>
                </a:solidFill>
                <a:effectLst/>
                <a:latin typeface="Söhne"/>
              </a:rPr>
              <a:t> Predict and display the result. By integrating machine learning with web technology, </a:t>
            </a:r>
            <a:r>
              <a:rPr lang="en-US" dirty="0">
                <a:solidFill>
                  <a:srgbClr val="0D0D0D"/>
                </a:solidFill>
                <a:latin typeface="Söhne"/>
              </a:rPr>
              <a:t>t</a:t>
            </a:r>
            <a:r>
              <a:rPr lang="en-US" b="0" i="0" dirty="0">
                <a:solidFill>
                  <a:srgbClr val="0D0D0D"/>
                </a:solidFill>
                <a:effectLst/>
                <a:latin typeface="Söhne"/>
              </a:rPr>
              <a:t>he model predicts </a:t>
            </a:r>
            <a:r>
              <a:rPr lang="en-US" dirty="0">
                <a:solidFill>
                  <a:srgbClr val="0D0D0D"/>
                </a:solidFill>
                <a:latin typeface="Söhne"/>
              </a:rPr>
              <a:t>customer churn based on the user input.</a:t>
            </a:r>
            <a:endParaRPr lang="en-US" dirty="0"/>
          </a:p>
        </p:txBody>
      </p:sp>
    </p:spTree>
    <p:extLst>
      <p:ext uri="{BB962C8B-B14F-4D97-AF65-F5344CB8AC3E}">
        <p14:creationId xmlns:p14="http://schemas.microsoft.com/office/powerpoint/2010/main" val="82924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033A50-8666-BB98-F018-B64E91E8A98F}"/>
              </a:ext>
            </a:extLst>
          </p:cNvPr>
          <p:cNvSpPr>
            <a:spLocks noGrp="1"/>
          </p:cNvSpPr>
          <p:nvPr>
            <p:ph type="title"/>
          </p:nvPr>
        </p:nvSpPr>
        <p:spPr>
          <a:xfrm>
            <a:off x="457200" y="703263"/>
            <a:ext cx="8229600" cy="642937"/>
          </a:xfrm>
        </p:spPr>
        <p:txBody>
          <a:bodyPr>
            <a:normAutofit fontScale="90000"/>
          </a:bodyPr>
          <a:lstStyle/>
          <a:p>
            <a:r>
              <a:rPr lang="en-US" dirty="0">
                <a:latin typeface="+mn-lt"/>
              </a:rPr>
              <a:t>Introduction</a:t>
            </a:r>
          </a:p>
        </p:txBody>
      </p:sp>
      <p:sp>
        <p:nvSpPr>
          <p:cNvPr id="8" name="Content Placeholder 2">
            <a:extLst>
              <a:ext uri="{FF2B5EF4-FFF2-40B4-BE49-F238E27FC236}">
                <a16:creationId xmlns:a16="http://schemas.microsoft.com/office/drawing/2014/main" id="{B32FD7D5-81FE-9DF3-5A7D-E42E72317AF4}"/>
              </a:ext>
            </a:extLst>
          </p:cNvPr>
          <p:cNvSpPr>
            <a:spLocks noGrp="1"/>
          </p:cNvSpPr>
          <p:nvPr>
            <p:ph idx="1"/>
          </p:nvPr>
        </p:nvSpPr>
        <p:spPr>
          <a:xfrm>
            <a:off x="457200" y="1609725"/>
            <a:ext cx="8229600" cy="2984500"/>
          </a:xfrm>
        </p:spPr>
        <p:txBody>
          <a:bodyPr>
            <a:normAutofit lnSpcReduction="10000"/>
          </a:bodyPr>
          <a:lstStyle/>
          <a:p>
            <a:pPr marL="0" indent="0">
              <a:buNone/>
            </a:pPr>
            <a:r>
              <a:rPr lang="en-US" sz="1600" b="0" i="0" dirty="0">
                <a:solidFill>
                  <a:srgbClr val="0D0D0D"/>
                </a:solidFill>
                <a:effectLst/>
              </a:rPr>
              <a:t>As the banking industry faces increasing competition and higher customer expectations, accurately predicting customer churn has become a critical factor for banks in their efforts to retain customers and enhance overall customer satisfaction. </a:t>
            </a:r>
            <a:br>
              <a:rPr lang="en-US" sz="1600" b="0" i="0" dirty="0">
                <a:solidFill>
                  <a:srgbClr val="0D0D0D"/>
                </a:solidFill>
                <a:effectLst/>
              </a:rPr>
            </a:br>
            <a:br>
              <a:rPr lang="en-US" sz="1600" b="0" i="0" dirty="0">
                <a:solidFill>
                  <a:srgbClr val="0D0D0D"/>
                </a:solidFill>
                <a:effectLst/>
              </a:rPr>
            </a:br>
            <a:r>
              <a:rPr lang="en-US" sz="1600" b="0" i="0" dirty="0">
                <a:solidFill>
                  <a:srgbClr val="0D0D0D"/>
                </a:solidFill>
                <a:effectLst/>
              </a:rPr>
              <a:t>Understanding the underlying factors that contribute to customer churn can provide valuable insights that help banks develop targeted retention strategies, optimize the customer experience, and improve overall customer relationship management practices. </a:t>
            </a:r>
            <a:br>
              <a:rPr lang="en-US" sz="1600" b="0" i="0" dirty="0">
                <a:solidFill>
                  <a:srgbClr val="0D0D0D"/>
                </a:solidFill>
                <a:effectLst/>
              </a:rPr>
            </a:br>
            <a:br>
              <a:rPr lang="en-US" sz="1600" b="0" i="0" dirty="0">
                <a:solidFill>
                  <a:srgbClr val="0D0D0D"/>
                </a:solidFill>
                <a:effectLst/>
              </a:rPr>
            </a:br>
            <a:r>
              <a:rPr lang="en-US" sz="1600" b="0" i="0" dirty="0">
                <a:solidFill>
                  <a:srgbClr val="0D0D0D"/>
                </a:solidFill>
                <a:effectLst/>
              </a:rPr>
              <a:t>By leveraging advanced analytics and data-driven approaches, banks can gain a deeper understanding of customer behavior and preferences, enabling them to address customer churn more effectively. </a:t>
            </a:r>
            <a:br>
              <a:rPr lang="en-US" sz="1600" dirty="0"/>
            </a:br>
            <a:endParaRPr lang="en-US" sz="2800" dirty="0">
              <a:solidFill>
                <a:srgbClr val="1F2328"/>
              </a:solidFill>
            </a:endParaRPr>
          </a:p>
          <a:p>
            <a:pPr marL="0" indent="0">
              <a:buNone/>
            </a:pPr>
            <a:endParaRPr lang="en-US" sz="2000" dirty="0">
              <a:latin typeface="+mj-lt"/>
            </a:endParaRPr>
          </a:p>
        </p:txBody>
      </p:sp>
      <p:sp>
        <p:nvSpPr>
          <p:cNvPr id="2" name="Rectangle 1">
            <a:extLst>
              <a:ext uri="{FF2B5EF4-FFF2-40B4-BE49-F238E27FC236}">
                <a16:creationId xmlns:a16="http://schemas.microsoft.com/office/drawing/2014/main" id="{DA737D54-FD47-263A-6A6A-1A76FAD6B41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As the banking industry faces increased competition and higher customer expectations, banks' ability to accurately predict customer churn has become critical in their efforts to retain customers and improve overall customer satisfaction. Understanding the underlying causes of customer churn can provide valuable insights for banks in developing targeted retention strategies, optimizing the customer experience, and improving overall customer relationship management practices. Banks can better address customer attrition by gaining a deeper understanding of customer behavior and preferences through the use of advanced analytics and data-driven approaches.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13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F338-FBC7-9509-78D5-2978D851F064}"/>
              </a:ext>
            </a:extLst>
          </p:cNvPr>
          <p:cNvSpPr>
            <a:spLocks noGrp="1"/>
          </p:cNvSpPr>
          <p:nvPr>
            <p:ph type="title"/>
          </p:nvPr>
        </p:nvSpPr>
        <p:spPr>
          <a:xfrm>
            <a:off x="457200" y="482209"/>
            <a:ext cx="8229600" cy="644065"/>
          </a:xfrm>
        </p:spPr>
        <p:txBody>
          <a:bodyPr>
            <a:normAutofit fontScale="90000"/>
          </a:bodyPr>
          <a:lstStyle/>
          <a:p>
            <a:r>
              <a:rPr lang="en-US" dirty="0"/>
              <a:t>Web Application</a:t>
            </a:r>
          </a:p>
        </p:txBody>
      </p:sp>
      <p:pic>
        <p:nvPicPr>
          <p:cNvPr id="4" name="Picture 3">
            <a:extLst>
              <a:ext uri="{FF2B5EF4-FFF2-40B4-BE49-F238E27FC236}">
                <a16:creationId xmlns:a16="http://schemas.microsoft.com/office/drawing/2014/main" id="{88D8DC82-63C1-051C-6393-8F09A75DB061}"/>
              </a:ext>
            </a:extLst>
          </p:cNvPr>
          <p:cNvPicPr>
            <a:picLocks noChangeAspect="1"/>
          </p:cNvPicPr>
          <p:nvPr/>
        </p:nvPicPr>
        <p:blipFill>
          <a:blip r:embed="rId2"/>
          <a:stretch>
            <a:fillRect/>
          </a:stretch>
        </p:blipFill>
        <p:spPr>
          <a:xfrm>
            <a:off x="2455441" y="1244184"/>
            <a:ext cx="4514986" cy="3417107"/>
          </a:xfrm>
          <a:prstGeom prst="rect">
            <a:avLst/>
          </a:prstGeom>
        </p:spPr>
      </p:pic>
    </p:spTree>
    <p:extLst>
      <p:ext uri="{BB962C8B-B14F-4D97-AF65-F5344CB8AC3E}">
        <p14:creationId xmlns:p14="http://schemas.microsoft.com/office/powerpoint/2010/main" val="403310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48574-6CA2-D486-AA53-52B82DDFA0B9}"/>
              </a:ext>
            </a:extLst>
          </p:cNvPr>
          <p:cNvSpPr>
            <a:spLocks noGrp="1"/>
          </p:cNvSpPr>
          <p:nvPr>
            <p:ph sz="half" idx="1"/>
          </p:nvPr>
        </p:nvSpPr>
        <p:spPr>
          <a:xfrm>
            <a:off x="435935" y="1317154"/>
            <a:ext cx="8208335" cy="3173395"/>
          </a:xfrm>
        </p:spPr>
        <p:txBody>
          <a:bodyPr>
            <a:noAutofit/>
          </a:bodyPr>
          <a:lstStyle/>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ultimate objective is to develop a </a:t>
            </a:r>
            <a:r>
              <a:rPr lang="en-US" sz="2000" b="1" i="0" dirty="0">
                <a:effectLst/>
                <a:latin typeface="Times New Roman" panose="02020603050405020304" pitchFamily="18" charset="0"/>
                <a:cs typeface="Times New Roman" panose="02020603050405020304" pitchFamily="18" charset="0"/>
              </a:rPr>
              <a:t>predictive tool</a:t>
            </a:r>
            <a:r>
              <a:rPr lang="en-US" sz="2000" b="0" i="0" dirty="0">
                <a:effectLst/>
                <a:latin typeface="Times New Roman" panose="02020603050405020304" pitchFamily="18" charset="0"/>
                <a:cs typeface="Times New Roman" panose="02020603050405020304" pitchFamily="18" charset="0"/>
              </a:rPr>
              <a:t> that aids in early identification of at-risk customers, enabling proactive retention strategies and reducing churn for better business outcomes.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Decision Tree and Random Forest models reached about 86% accuracy.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Random Forest had higher precision for predicting churned customers.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Both models need better recall and F1-scores for churned customers.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Logistic Regression model was slightly less accurate at 83%.</a:t>
            </a:r>
          </a:p>
          <a:p>
            <a:pPr algn="l">
              <a:buFont typeface="Arial" panose="020B0604020202020204" pitchFamily="34" charset="0"/>
              <a:buChar char="•"/>
            </a:pPr>
            <a:endParaRPr lang="en-US" sz="1200" b="0" i="0" dirty="0">
              <a:effectLst/>
              <a:latin typeface="SegoeUIVariable"/>
            </a:endParaRPr>
          </a:p>
          <a:p>
            <a:pPr algn="l">
              <a:buFont typeface="Arial" panose="020B0604020202020204" pitchFamily="34" charset="0"/>
              <a:buChar char="•"/>
            </a:pPr>
            <a:endParaRPr lang="en-US" sz="1800" b="0" i="0" dirty="0">
              <a:solidFill>
                <a:srgbClr val="0D0D0D"/>
              </a:solidFill>
              <a:effectLst/>
              <a:latin typeface="Söhne"/>
            </a:endParaRPr>
          </a:p>
          <a:p>
            <a:endParaRPr lang="en-US" sz="1800" dirty="0"/>
          </a:p>
        </p:txBody>
      </p:sp>
      <p:sp>
        <p:nvSpPr>
          <p:cNvPr id="5" name="Title 1">
            <a:extLst>
              <a:ext uri="{FF2B5EF4-FFF2-40B4-BE49-F238E27FC236}">
                <a16:creationId xmlns:a16="http://schemas.microsoft.com/office/drawing/2014/main" id="{76D83A4D-D9B5-2C9C-78C4-AF07ABE2D729}"/>
              </a:ext>
            </a:extLst>
          </p:cNvPr>
          <p:cNvSpPr>
            <a:spLocks noGrp="1"/>
          </p:cNvSpPr>
          <p:nvPr>
            <p:ph type="title"/>
          </p:nvPr>
        </p:nvSpPr>
        <p:spPr>
          <a:xfrm>
            <a:off x="435935" y="577396"/>
            <a:ext cx="8229600" cy="644065"/>
          </a:xfrm>
        </p:spPr>
        <p:txBody>
          <a:bodyPr>
            <a:normAutofit/>
          </a:bodyPr>
          <a:lstStyle/>
          <a:p>
            <a:r>
              <a:rPr lang="en-US" sz="3600" dirty="0"/>
              <a:t>Conclusion</a:t>
            </a:r>
          </a:p>
        </p:txBody>
      </p:sp>
    </p:spTree>
    <p:extLst>
      <p:ext uri="{BB962C8B-B14F-4D97-AF65-F5344CB8AC3E}">
        <p14:creationId xmlns:p14="http://schemas.microsoft.com/office/powerpoint/2010/main" val="336859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9BB79-F42B-0E48-3958-5E51E84C1CA7}"/>
              </a:ext>
            </a:extLst>
          </p:cNvPr>
          <p:cNvSpPr txBox="1"/>
          <p:nvPr/>
        </p:nvSpPr>
        <p:spPr>
          <a:xfrm>
            <a:off x="685800" y="2020490"/>
            <a:ext cx="7772400" cy="1102519"/>
          </a:xfrm>
          <a:prstGeom prst="rect">
            <a:avLst/>
          </a:prstGeom>
        </p:spPr>
        <p:txBody>
          <a:bodyPr vert="horz" lIns="91440" tIns="45720" rIns="91440" bIns="45720" rtlCol="0" anchor="ctr">
            <a:normAutofit/>
          </a:bodyPr>
          <a:lstStyle/>
          <a:p>
            <a:pPr algn="ctr">
              <a:spcBef>
                <a:spcPct val="0"/>
              </a:spcBef>
              <a:spcAft>
                <a:spcPts val="600"/>
              </a:spcAft>
            </a:pPr>
            <a:r>
              <a:rPr lang="en-US" sz="4400" kern="1200" dirty="0">
                <a:latin typeface="+mj-lt"/>
                <a:ea typeface="+mj-ea"/>
                <a:cs typeface="+mj-cs"/>
              </a:rPr>
              <a:t>Thank you</a:t>
            </a:r>
          </a:p>
        </p:txBody>
      </p:sp>
    </p:spTree>
    <p:extLst>
      <p:ext uri="{BB962C8B-B14F-4D97-AF65-F5344CB8AC3E}">
        <p14:creationId xmlns:p14="http://schemas.microsoft.com/office/powerpoint/2010/main" val="29160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A51F-E7D2-BBD6-EA03-15579ECDF32B}"/>
              </a:ext>
            </a:extLst>
          </p:cNvPr>
          <p:cNvSpPr>
            <a:spLocks noGrp="1"/>
          </p:cNvSpPr>
          <p:nvPr>
            <p:ph type="title"/>
          </p:nvPr>
        </p:nvSpPr>
        <p:spPr>
          <a:xfrm>
            <a:off x="457200" y="573885"/>
            <a:ext cx="8229600" cy="644065"/>
          </a:xfrm>
        </p:spPr>
        <p:txBody>
          <a:bodyPr>
            <a:noAutofit/>
          </a:bodyPr>
          <a:lstStyle/>
          <a:p>
            <a:r>
              <a:rPr lang="en-US" sz="4000" dirty="0"/>
              <a:t>Dataset Overview</a:t>
            </a:r>
          </a:p>
        </p:txBody>
      </p:sp>
      <p:sp>
        <p:nvSpPr>
          <p:cNvPr id="3" name="Content Placeholder 2">
            <a:extLst>
              <a:ext uri="{FF2B5EF4-FFF2-40B4-BE49-F238E27FC236}">
                <a16:creationId xmlns:a16="http://schemas.microsoft.com/office/drawing/2014/main" id="{A240AF3F-9882-C6E0-8C4D-EFBB28F6B6D0}"/>
              </a:ext>
            </a:extLst>
          </p:cNvPr>
          <p:cNvSpPr>
            <a:spLocks noGrp="1"/>
          </p:cNvSpPr>
          <p:nvPr>
            <p:ph idx="1"/>
          </p:nvPr>
        </p:nvSpPr>
        <p:spPr>
          <a:xfrm>
            <a:off x="457200" y="1340758"/>
            <a:ext cx="8229600" cy="2984444"/>
          </a:xfrm>
        </p:spPr>
        <p:txBody>
          <a:bodyPr>
            <a:noAutofit/>
          </a:bodyPr>
          <a:lstStyle/>
          <a:p>
            <a:r>
              <a:rPr lang="en-IN" sz="1800" kern="0" dirty="0">
                <a:solidFill>
                  <a:srgbClr val="1F2328"/>
                </a:solidFill>
                <a:effectLst/>
                <a:latin typeface="Segoe UI" panose="020B0502040204020203" pitchFamily="34" charset="0"/>
                <a:ea typeface="Times New Roman" panose="02020603050405020304" pitchFamily="18" charset="0"/>
              </a:rPr>
              <a:t>The dataset is about customer churn in the banking sector. It contains various features like credit score, age, tenure, balance, number of products, credit card status, active membership status, estimated salary, and churn status. Predicting customer churn is critical for businesses, especially in the banking sector. Retaining existing customers is often more cost-effective than acquiring new ones. By predicting which customers are likely to churn, banks can proactively address their concerns and improve customer retention.</a:t>
            </a:r>
            <a:br>
              <a:rPr lang="en-IN" sz="1800" kern="0" dirty="0">
                <a:solidFill>
                  <a:srgbClr val="1F2328"/>
                </a:solidFill>
                <a:effectLst/>
                <a:latin typeface="Segoe UI" panose="020B0502040204020203" pitchFamily="34" charset="0"/>
                <a:ea typeface="Times New Roman" panose="02020603050405020304" pitchFamily="18" charset="0"/>
              </a:rPr>
            </a:br>
            <a:endParaRPr lang="en-US" sz="2000" dirty="0">
              <a:latin typeface="+mj-lt"/>
            </a:endParaRPr>
          </a:p>
          <a:p>
            <a:endParaRPr lang="en-US" sz="2000" dirty="0"/>
          </a:p>
        </p:txBody>
      </p:sp>
    </p:spTree>
    <p:extLst>
      <p:ext uri="{BB962C8B-B14F-4D97-AF65-F5344CB8AC3E}">
        <p14:creationId xmlns:p14="http://schemas.microsoft.com/office/powerpoint/2010/main" val="146877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01E6-DA1C-A299-9EEE-768BC1830BF4}"/>
              </a:ext>
            </a:extLst>
          </p:cNvPr>
          <p:cNvSpPr>
            <a:spLocks noGrp="1"/>
          </p:cNvSpPr>
          <p:nvPr>
            <p:ph type="title"/>
          </p:nvPr>
        </p:nvSpPr>
        <p:spPr/>
        <p:txBody>
          <a:bodyPr>
            <a:normAutofit fontScale="90000"/>
          </a:bodyPr>
          <a:lstStyle/>
          <a:p>
            <a:r>
              <a:rPr lang="en-US" dirty="0"/>
              <a:t>About the data</a:t>
            </a:r>
          </a:p>
        </p:txBody>
      </p:sp>
      <p:sp>
        <p:nvSpPr>
          <p:cNvPr id="3" name="Content Placeholder 2">
            <a:extLst>
              <a:ext uri="{FF2B5EF4-FFF2-40B4-BE49-F238E27FC236}">
                <a16:creationId xmlns:a16="http://schemas.microsoft.com/office/drawing/2014/main" id="{9FFA1DA9-5D24-87C3-3E1B-AC72A30AA7C5}"/>
              </a:ext>
            </a:extLst>
          </p:cNvPr>
          <p:cNvSpPr>
            <a:spLocks noGrp="1"/>
          </p:cNvSpPr>
          <p:nvPr>
            <p:ph idx="1"/>
          </p:nvPr>
        </p:nvSpPr>
        <p:spPr>
          <a:xfrm>
            <a:off x="457200" y="1708748"/>
            <a:ext cx="8229600" cy="2984444"/>
          </a:xfrm>
        </p:spPr>
        <p:txBody>
          <a:bodyPr>
            <a:normAutofit/>
          </a:bodyPr>
          <a:lstStyle/>
          <a:p>
            <a:pPr marL="0" indent="0">
              <a:buNone/>
            </a:pPr>
            <a:r>
              <a:rPr lang="en-US" sz="2800" b="1" i="0" dirty="0">
                <a:effectLst/>
                <a:latin typeface="+mj-lt"/>
              </a:rPr>
              <a:t>Data Sources: </a:t>
            </a:r>
            <a:r>
              <a:rPr lang="en-IN" sz="2000" u="sng" kern="0" dirty="0">
                <a:solidFill>
                  <a:srgbClr val="0000FF"/>
                </a:solidFill>
                <a:effectLst/>
                <a:latin typeface="+mj-lt"/>
                <a:ea typeface="Times New Roman" panose="02020603050405020304" pitchFamily="18" charset="0"/>
                <a:cs typeface="Times New Roman" panose="02020603050405020304" pitchFamily="18" charset="0"/>
                <a:hlinkClick r:id="rId2"/>
              </a:rPr>
              <a:t>https://www.kaggle.com/datasets/cybersimar08/binary-classification-of-bank-churn-synthetic-data/data</a:t>
            </a:r>
            <a:r>
              <a:rPr lang="en-IN" sz="2000" kern="0" dirty="0">
                <a:solidFill>
                  <a:srgbClr val="1F2328"/>
                </a:solidFill>
                <a:effectLst/>
                <a:latin typeface="+mj-lt"/>
                <a:ea typeface="Times New Roman" panose="02020603050405020304" pitchFamily="18" charset="0"/>
              </a:rPr>
              <a:t> </a:t>
            </a:r>
          </a:p>
          <a:p>
            <a:pPr marL="0" indent="0">
              <a:buNone/>
            </a:pPr>
            <a:r>
              <a:rPr lang="en-US" sz="2800" b="1" i="0" dirty="0">
                <a:effectLst/>
                <a:latin typeface="+mj-lt"/>
              </a:rPr>
              <a:t>Data Size: </a:t>
            </a:r>
          </a:p>
          <a:p>
            <a:pPr marL="0" indent="0">
              <a:buNone/>
            </a:pPr>
            <a:r>
              <a:rPr lang="en-US" sz="2800" b="0" i="0" dirty="0">
                <a:effectLst/>
                <a:latin typeface="+mj-lt"/>
              </a:rPr>
              <a:t>The file size is </a:t>
            </a:r>
            <a:r>
              <a:rPr lang="en-IN" sz="2800" kern="0" dirty="0">
                <a:solidFill>
                  <a:srgbClr val="1F2328"/>
                </a:solidFill>
                <a:effectLst/>
                <a:latin typeface="+mj-lt"/>
                <a:ea typeface="Times New Roman" panose="02020603050405020304" pitchFamily="18" charset="0"/>
              </a:rPr>
              <a:t>36.27 MB </a:t>
            </a:r>
            <a:r>
              <a:rPr lang="en-US" sz="2800" b="0" i="0" dirty="0">
                <a:effectLst/>
                <a:latin typeface="+mj-lt"/>
              </a:rPr>
              <a:t>. </a:t>
            </a:r>
          </a:p>
          <a:p>
            <a:pPr marL="0" indent="0">
              <a:buNone/>
            </a:pPr>
            <a:r>
              <a:rPr lang="en-US" sz="2800" b="0" i="0" dirty="0">
                <a:effectLst/>
                <a:latin typeface="+mj-lt"/>
              </a:rPr>
              <a:t>The dataset consists of </a:t>
            </a:r>
            <a:r>
              <a:rPr lang="en-US" sz="2400" b="0" i="0" dirty="0">
                <a:effectLst/>
                <a:latin typeface="+mj-lt"/>
              </a:rPr>
              <a:t>25</a:t>
            </a:r>
            <a:r>
              <a:rPr lang="en-US" sz="2800" b="0" i="0" dirty="0">
                <a:effectLst/>
                <a:latin typeface="+mj-lt"/>
              </a:rPr>
              <a:t> columns and </a:t>
            </a:r>
            <a:r>
              <a:rPr lang="en-IN" sz="2400" kern="0" dirty="0">
                <a:solidFill>
                  <a:srgbClr val="1F2328"/>
                </a:solidFill>
                <a:effectLst/>
                <a:latin typeface="+mj-lt"/>
                <a:ea typeface="Times New Roman" panose="02020603050405020304" pitchFamily="18" charset="0"/>
              </a:rPr>
              <a:t>175028</a:t>
            </a:r>
            <a:r>
              <a:rPr lang="en-IN" sz="2000" kern="0" dirty="0">
                <a:solidFill>
                  <a:srgbClr val="1F2328"/>
                </a:solidFill>
                <a:effectLst/>
                <a:latin typeface="+mj-lt"/>
                <a:ea typeface="Times New Roman" panose="02020603050405020304" pitchFamily="18" charset="0"/>
              </a:rPr>
              <a:t> </a:t>
            </a:r>
            <a:r>
              <a:rPr lang="en-US" sz="2800" b="0" i="0" dirty="0">
                <a:effectLst/>
                <a:latin typeface="+mj-lt"/>
              </a:rPr>
              <a:t>rows.</a:t>
            </a:r>
            <a:endParaRPr lang="en-US" sz="2800" b="1" i="0" dirty="0">
              <a:effectLst/>
              <a:latin typeface="+mj-lt"/>
            </a:endParaRPr>
          </a:p>
          <a:p>
            <a:endParaRPr lang="en-US" sz="2400" dirty="0"/>
          </a:p>
        </p:txBody>
      </p:sp>
    </p:spTree>
    <p:extLst>
      <p:ext uri="{BB962C8B-B14F-4D97-AF65-F5344CB8AC3E}">
        <p14:creationId xmlns:p14="http://schemas.microsoft.com/office/powerpoint/2010/main" val="149838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3F21-E9C3-F16C-5466-A888FFD7066F}"/>
              </a:ext>
            </a:extLst>
          </p:cNvPr>
          <p:cNvSpPr>
            <a:spLocks noGrp="1"/>
          </p:cNvSpPr>
          <p:nvPr>
            <p:ph type="title"/>
          </p:nvPr>
        </p:nvSpPr>
        <p:spPr>
          <a:xfrm>
            <a:off x="457200" y="702644"/>
            <a:ext cx="8229600" cy="644065"/>
          </a:xfrm>
        </p:spPr>
        <p:txBody>
          <a:bodyPr anchor="ctr">
            <a:normAutofit/>
          </a:bodyPr>
          <a:lstStyle/>
          <a:p>
            <a:pPr>
              <a:lnSpc>
                <a:spcPct val="90000"/>
              </a:lnSpc>
            </a:pPr>
            <a:r>
              <a:rPr lang="en-US" sz="3700"/>
              <a:t>Data Dictionary</a:t>
            </a:r>
          </a:p>
        </p:txBody>
      </p:sp>
      <p:graphicFrame>
        <p:nvGraphicFramePr>
          <p:cNvPr id="3" name="Table 2">
            <a:extLst>
              <a:ext uri="{FF2B5EF4-FFF2-40B4-BE49-F238E27FC236}">
                <a16:creationId xmlns:a16="http://schemas.microsoft.com/office/drawing/2014/main" id="{7E48E910-EC5C-B87B-075F-D64540DCC952}"/>
              </a:ext>
            </a:extLst>
          </p:cNvPr>
          <p:cNvGraphicFramePr>
            <a:graphicFrameLocks noGrp="1"/>
          </p:cNvGraphicFramePr>
          <p:nvPr>
            <p:extLst>
              <p:ext uri="{D42A27DB-BD31-4B8C-83A1-F6EECF244321}">
                <p14:modId xmlns:p14="http://schemas.microsoft.com/office/powerpoint/2010/main" val="3580907885"/>
              </p:ext>
            </p:extLst>
          </p:nvPr>
        </p:nvGraphicFramePr>
        <p:xfrm>
          <a:off x="1153434" y="1610179"/>
          <a:ext cx="6837133" cy="2984451"/>
        </p:xfrm>
        <a:graphic>
          <a:graphicData uri="http://schemas.openxmlformats.org/drawingml/2006/table">
            <a:tbl>
              <a:tblPr firstRow="1" bandRow="1"/>
              <a:tblGrid>
                <a:gridCol w="1126827">
                  <a:extLst>
                    <a:ext uri="{9D8B030D-6E8A-4147-A177-3AD203B41FA5}">
                      <a16:colId xmlns:a16="http://schemas.microsoft.com/office/drawing/2014/main" val="1569884532"/>
                    </a:ext>
                  </a:extLst>
                </a:gridCol>
                <a:gridCol w="818601">
                  <a:extLst>
                    <a:ext uri="{9D8B030D-6E8A-4147-A177-3AD203B41FA5}">
                      <a16:colId xmlns:a16="http://schemas.microsoft.com/office/drawing/2014/main" val="2259598095"/>
                    </a:ext>
                  </a:extLst>
                </a:gridCol>
                <a:gridCol w="3141174">
                  <a:extLst>
                    <a:ext uri="{9D8B030D-6E8A-4147-A177-3AD203B41FA5}">
                      <a16:colId xmlns:a16="http://schemas.microsoft.com/office/drawing/2014/main" val="3247926557"/>
                    </a:ext>
                  </a:extLst>
                </a:gridCol>
                <a:gridCol w="1750531">
                  <a:extLst>
                    <a:ext uri="{9D8B030D-6E8A-4147-A177-3AD203B41FA5}">
                      <a16:colId xmlns:a16="http://schemas.microsoft.com/office/drawing/2014/main" val="952834469"/>
                    </a:ext>
                  </a:extLst>
                </a:gridCol>
              </a:tblGrid>
              <a:tr h="239667">
                <a:tc>
                  <a:txBody>
                    <a:bodyPr/>
                    <a:lstStyle/>
                    <a:p>
                      <a:pPr fontAlgn="b"/>
                      <a:r>
                        <a:rPr lang="en-GB" sz="1100" b="1">
                          <a:effectLst/>
                        </a:rPr>
                        <a:t>Column Name</a:t>
                      </a:r>
                    </a:p>
                  </a:txBody>
                  <a:tcPr marL="23837" marR="23837" marT="11918" marB="11918"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1100" b="1">
                          <a:effectLst/>
                        </a:rPr>
                        <a:t>Data Type</a:t>
                      </a:r>
                    </a:p>
                  </a:txBody>
                  <a:tcPr marL="23837" marR="23837" marT="11918" marB="11918"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1100" b="1">
                          <a:effectLst/>
                        </a:rPr>
                        <a:t>Definition</a:t>
                      </a:r>
                    </a:p>
                  </a:txBody>
                  <a:tcPr marL="23837" marR="23837" marT="11918" marB="11918"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1100" b="1">
                          <a:effectLst/>
                        </a:rPr>
                        <a:t>Potential Values</a:t>
                      </a:r>
                    </a:p>
                  </a:txBody>
                  <a:tcPr marL="23837" marR="23837" marT="11918" marB="11918"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4090760"/>
                  </a:ext>
                </a:extLst>
              </a:tr>
              <a:tr h="413724">
                <a:tc>
                  <a:txBody>
                    <a:bodyPr/>
                    <a:lstStyle/>
                    <a:p>
                      <a:pPr fontAlgn="base"/>
                      <a:r>
                        <a:rPr lang="en-GB" sz="1100">
                          <a:effectLst/>
                        </a:rPr>
                        <a:t>Surname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Categorical</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Label Encoded Surnames</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Various encoded surnames</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789870174"/>
                  </a:ext>
                </a:extLst>
              </a:tr>
              <a:tr h="239667">
                <a:tc>
                  <a:txBody>
                    <a:bodyPr/>
                    <a:lstStyle/>
                    <a:p>
                      <a:pPr fontAlgn="base"/>
                      <a:r>
                        <a:rPr lang="en-GB" sz="1100">
                          <a:effectLst/>
                        </a:rPr>
                        <a:t>CreditScore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Numerical</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Customer's credit score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Any numerical value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12258811"/>
                  </a:ext>
                </a:extLst>
              </a:tr>
              <a:tr h="239667">
                <a:tc>
                  <a:txBody>
                    <a:bodyPr/>
                    <a:lstStyle/>
                    <a:p>
                      <a:pPr fontAlgn="base"/>
                      <a:r>
                        <a:rPr lang="en-GB" sz="1100">
                          <a:effectLst/>
                        </a:rPr>
                        <a:t>Age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Numerical</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Customer's age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Any numerical value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65233040"/>
                  </a:ext>
                </a:extLst>
              </a:tr>
              <a:tr h="413724">
                <a:tc>
                  <a:txBody>
                    <a:bodyPr/>
                    <a:lstStyle/>
                    <a:p>
                      <a:pPr fontAlgn="base"/>
                      <a:r>
                        <a:rPr lang="en-GB" sz="1100">
                          <a:effectLst/>
                        </a:rPr>
                        <a:t>Tenure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Numerical</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100">
                          <a:effectLst/>
                        </a:rPr>
                        <a:t>Number of years customer has been with the bank</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Any numerical value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18823587"/>
                  </a:ext>
                </a:extLst>
              </a:tr>
              <a:tr h="239667">
                <a:tc>
                  <a:txBody>
                    <a:bodyPr/>
                    <a:lstStyle/>
                    <a:p>
                      <a:pPr fontAlgn="base"/>
                      <a:r>
                        <a:rPr lang="en-GB" sz="1100">
                          <a:effectLst/>
                        </a:rPr>
                        <a:t>Balance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Numerical</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Customer's account balance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Any numerical value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486211892"/>
                  </a:ext>
                </a:extLst>
              </a:tr>
              <a:tr h="239667">
                <a:tc>
                  <a:txBody>
                    <a:bodyPr/>
                    <a:lstStyle/>
                    <a:p>
                      <a:pPr fontAlgn="base"/>
                      <a:r>
                        <a:rPr lang="en-GB" sz="1100">
                          <a:effectLst/>
                        </a:rPr>
                        <a:t>NumOfProducts</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Numerical</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100">
                          <a:effectLst/>
                        </a:rPr>
                        <a:t>Number of bank products customer uses</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Any numerical value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48619469"/>
                  </a:ext>
                </a:extLst>
              </a:tr>
              <a:tr h="239667">
                <a:tc>
                  <a:txBody>
                    <a:bodyPr/>
                    <a:lstStyle/>
                    <a:p>
                      <a:pPr fontAlgn="base"/>
                      <a:r>
                        <a:rPr lang="en-GB" sz="1100">
                          <a:effectLst/>
                        </a:rPr>
                        <a:t>HasCrCard</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Binary</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100">
                          <a:effectLst/>
                        </a:rPr>
                        <a:t>Whether the customer has a credit card</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1 = yes, 0 = no</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73925115"/>
                  </a:ext>
                </a:extLst>
              </a:tr>
              <a:tr h="239667">
                <a:tc>
                  <a:txBody>
                    <a:bodyPr/>
                    <a:lstStyle/>
                    <a:p>
                      <a:pPr fontAlgn="base"/>
                      <a:r>
                        <a:rPr lang="en-GB" sz="1100">
                          <a:effectLst/>
                        </a:rPr>
                        <a:t>IsActiveMember</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Binary</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100">
                          <a:effectLst/>
                        </a:rPr>
                        <a:t>Whether the customer is an active member</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1 = yes, 0 = no</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600710514"/>
                  </a:ext>
                </a:extLst>
              </a:tr>
              <a:tr h="239667">
                <a:tc>
                  <a:txBody>
                    <a:bodyPr/>
                    <a:lstStyle/>
                    <a:p>
                      <a:pPr fontAlgn="base"/>
                      <a:r>
                        <a:rPr lang="en-GB" sz="1100">
                          <a:effectLst/>
                        </a:rPr>
                        <a:t>EstimatedSalary</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Numerical</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100">
                          <a:effectLst/>
                        </a:rPr>
                        <a:t>Estimated salary of the customer</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Any numerical value</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998276501"/>
                  </a:ext>
                </a:extLst>
              </a:tr>
              <a:tr h="239667">
                <a:tc>
                  <a:txBody>
                    <a:bodyPr/>
                    <a:lstStyle/>
                    <a:p>
                      <a:pPr fontAlgn="base"/>
                      <a:r>
                        <a:rPr lang="en-GB" sz="1100">
                          <a:effectLst/>
                        </a:rPr>
                        <a:t>Exited</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Binary</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sz="1100">
                          <a:effectLst/>
                        </a:rPr>
                        <a:t>Whether the customer has churned</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GB" sz="1100">
                          <a:effectLst/>
                        </a:rPr>
                        <a:t>1 = yes, 0 = no</a:t>
                      </a:r>
                    </a:p>
                  </a:txBody>
                  <a:tcPr marL="23837" marR="23837" marT="11918" marB="11918"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55463937"/>
                  </a:ext>
                </a:extLst>
              </a:tr>
            </a:tbl>
          </a:graphicData>
        </a:graphic>
      </p:graphicFrame>
    </p:spTree>
    <p:extLst>
      <p:ext uri="{BB962C8B-B14F-4D97-AF65-F5344CB8AC3E}">
        <p14:creationId xmlns:p14="http://schemas.microsoft.com/office/powerpoint/2010/main" val="625976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63A2-DF4D-6F56-6C65-E63F989B8CCE}"/>
              </a:ext>
            </a:extLst>
          </p:cNvPr>
          <p:cNvSpPr>
            <a:spLocks noGrp="1"/>
          </p:cNvSpPr>
          <p:nvPr>
            <p:ph type="title"/>
          </p:nvPr>
        </p:nvSpPr>
        <p:spPr/>
        <p:txBody>
          <a:bodyPr>
            <a:normAutofit fontScale="90000"/>
          </a:bodyPr>
          <a:lstStyle/>
          <a:p>
            <a:r>
              <a:rPr lang="en-IN" dirty="0"/>
              <a:t>Preprocessing</a:t>
            </a:r>
            <a:endParaRPr lang="en-GB" dirty="0"/>
          </a:p>
        </p:txBody>
      </p:sp>
      <p:sp>
        <p:nvSpPr>
          <p:cNvPr id="5" name="TextBox 4">
            <a:extLst>
              <a:ext uri="{FF2B5EF4-FFF2-40B4-BE49-F238E27FC236}">
                <a16:creationId xmlns:a16="http://schemas.microsoft.com/office/drawing/2014/main" id="{9CDB47D4-D632-8184-DBD1-6CC411199A0F}"/>
              </a:ext>
            </a:extLst>
          </p:cNvPr>
          <p:cNvSpPr txBox="1"/>
          <p:nvPr/>
        </p:nvSpPr>
        <p:spPr>
          <a:xfrm>
            <a:off x="329783" y="1694587"/>
            <a:ext cx="8237764"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SegoeUIVariable"/>
              </a:rPr>
              <a:t>Data </a:t>
            </a:r>
            <a:r>
              <a:rPr lang="en-IN" dirty="0"/>
              <a:t>Preprocessing</a:t>
            </a:r>
            <a:r>
              <a:rPr lang="en-US" b="0" i="0" dirty="0">
                <a:effectLst/>
                <a:latin typeface="SegoeUIVariable"/>
              </a:rPr>
              <a:t> is a vital phase in machine learning that ensures the data fits the models used</a:t>
            </a:r>
            <a:r>
              <a:rPr lang="en-US" b="0" i="0" dirty="0">
                <a:solidFill>
                  <a:srgbClr val="0D0D0D"/>
                </a:solidFill>
                <a:effectLst/>
              </a:rPr>
              <a:t>.</a:t>
            </a:r>
          </a:p>
          <a:p>
            <a:pPr marL="285750" indent="-285750" algn="l">
              <a:buFont typeface="Arial" panose="020B0604020202020204" pitchFamily="34" charset="0"/>
              <a:buChar char="•"/>
            </a:pPr>
            <a:r>
              <a:rPr lang="en-US" b="0" i="0" dirty="0">
                <a:effectLst/>
                <a:latin typeface="SegoeUIVariable"/>
              </a:rPr>
              <a:t>Standardization is used to normalize numerical data, while encoding is employed to convert categorical data into a format suitable for machine learning models.</a:t>
            </a:r>
          </a:p>
          <a:p>
            <a:pPr marL="285750" indent="-285750" algn="l">
              <a:buFont typeface="Arial" panose="020B0604020202020204" pitchFamily="34" charset="0"/>
              <a:buChar char="•"/>
            </a:pPr>
            <a:r>
              <a:rPr lang="en-US" b="0" i="0" dirty="0">
                <a:effectLst/>
                <a:latin typeface="SegoeUIVariable"/>
              </a:rPr>
              <a:t>This phase guarantees that the data is formatted appropriately for the training of the model.</a:t>
            </a:r>
            <a:endParaRPr lang="en-US" b="0" i="0" dirty="0">
              <a:solidFill>
                <a:srgbClr val="0D0D0D"/>
              </a:solidFill>
              <a:effectLst/>
            </a:endParaRPr>
          </a:p>
        </p:txBody>
      </p:sp>
    </p:spTree>
    <p:extLst>
      <p:ext uri="{BB962C8B-B14F-4D97-AF65-F5344CB8AC3E}">
        <p14:creationId xmlns:p14="http://schemas.microsoft.com/office/powerpoint/2010/main" val="137861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7FA4B7-DED9-20E2-98CB-F99E7611BC84}"/>
              </a:ext>
            </a:extLst>
          </p:cNvPr>
          <p:cNvSpPr>
            <a:spLocks noGrp="1"/>
          </p:cNvSpPr>
          <p:nvPr>
            <p:ph type="title"/>
          </p:nvPr>
        </p:nvSpPr>
        <p:spPr>
          <a:xfrm>
            <a:off x="457200" y="527192"/>
            <a:ext cx="8229600" cy="644065"/>
          </a:xfrm>
        </p:spPr>
        <p:txBody>
          <a:bodyPr>
            <a:normAutofit/>
          </a:bodyPr>
          <a:lstStyle/>
          <a:p>
            <a:r>
              <a:rPr lang="en-US" sz="2400" dirty="0"/>
              <a:t>Exploratory Data Analysis</a:t>
            </a:r>
          </a:p>
        </p:txBody>
      </p:sp>
      <p:pic>
        <p:nvPicPr>
          <p:cNvPr id="4" name="Picture 3">
            <a:extLst>
              <a:ext uri="{FF2B5EF4-FFF2-40B4-BE49-F238E27FC236}">
                <a16:creationId xmlns:a16="http://schemas.microsoft.com/office/drawing/2014/main" id="{987BD959-DB75-1B56-16AA-A852F17A042E}"/>
              </a:ext>
            </a:extLst>
          </p:cNvPr>
          <p:cNvPicPr>
            <a:picLocks noChangeAspect="1"/>
          </p:cNvPicPr>
          <p:nvPr/>
        </p:nvPicPr>
        <p:blipFill>
          <a:blip r:embed="rId2"/>
          <a:stretch>
            <a:fillRect/>
          </a:stretch>
        </p:blipFill>
        <p:spPr>
          <a:xfrm>
            <a:off x="583327" y="1334777"/>
            <a:ext cx="3795089" cy="3673158"/>
          </a:xfrm>
          <a:prstGeom prst="rect">
            <a:avLst/>
          </a:prstGeom>
        </p:spPr>
      </p:pic>
      <p:pic>
        <p:nvPicPr>
          <p:cNvPr id="10" name="Picture 9">
            <a:extLst>
              <a:ext uri="{FF2B5EF4-FFF2-40B4-BE49-F238E27FC236}">
                <a16:creationId xmlns:a16="http://schemas.microsoft.com/office/drawing/2014/main" id="{EC7AD748-B734-6ED9-218C-310812573FCE}"/>
              </a:ext>
            </a:extLst>
          </p:cNvPr>
          <p:cNvPicPr>
            <a:picLocks noChangeAspect="1"/>
          </p:cNvPicPr>
          <p:nvPr/>
        </p:nvPicPr>
        <p:blipFill>
          <a:blip r:embed="rId3"/>
          <a:stretch>
            <a:fillRect/>
          </a:stretch>
        </p:blipFill>
        <p:spPr>
          <a:xfrm>
            <a:off x="4811308" y="1376690"/>
            <a:ext cx="3749365" cy="3589331"/>
          </a:xfrm>
          <a:prstGeom prst="rect">
            <a:avLst/>
          </a:prstGeom>
        </p:spPr>
      </p:pic>
    </p:spTree>
    <p:extLst>
      <p:ext uri="{BB962C8B-B14F-4D97-AF65-F5344CB8AC3E}">
        <p14:creationId xmlns:p14="http://schemas.microsoft.com/office/powerpoint/2010/main" val="228338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1AA0B4-C9D6-DC72-7E2E-3056D3F3B28F}"/>
              </a:ext>
            </a:extLst>
          </p:cNvPr>
          <p:cNvPicPr>
            <a:picLocks noChangeAspect="1"/>
          </p:cNvPicPr>
          <p:nvPr/>
        </p:nvPicPr>
        <p:blipFill>
          <a:blip r:embed="rId2"/>
          <a:stretch>
            <a:fillRect/>
          </a:stretch>
        </p:blipFill>
        <p:spPr>
          <a:xfrm>
            <a:off x="401393" y="1090336"/>
            <a:ext cx="3589331" cy="3215919"/>
          </a:xfrm>
          <a:prstGeom prst="rect">
            <a:avLst/>
          </a:prstGeom>
        </p:spPr>
      </p:pic>
      <p:pic>
        <p:nvPicPr>
          <p:cNvPr id="7" name="Picture 6">
            <a:extLst>
              <a:ext uri="{FF2B5EF4-FFF2-40B4-BE49-F238E27FC236}">
                <a16:creationId xmlns:a16="http://schemas.microsoft.com/office/drawing/2014/main" id="{EDB727BA-CE9D-DD96-3200-C1070F497589}"/>
              </a:ext>
            </a:extLst>
          </p:cNvPr>
          <p:cNvPicPr>
            <a:picLocks noChangeAspect="1"/>
          </p:cNvPicPr>
          <p:nvPr/>
        </p:nvPicPr>
        <p:blipFill>
          <a:blip r:embed="rId3"/>
          <a:stretch>
            <a:fillRect/>
          </a:stretch>
        </p:blipFill>
        <p:spPr>
          <a:xfrm>
            <a:off x="4572000" y="1090335"/>
            <a:ext cx="3635055" cy="3215919"/>
          </a:xfrm>
          <a:prstGeom prst="rect">
            <a:avLst/>
          </a:prstGeom>
        </p:spPr>
      </p:pic>
    </p:spTree>
    <p:extLst>
      <p:ext uri="{BB962C8B-B14F-4D97-AF65-F5344CB8AC3E}">
        <p14:creationId xmlns:p14="http://schemas.microsoft.com/office/powerpoint/2010/main" val="85912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F88669-3FF0-CAC7-9398-FB30C45EE79D}"/>
              </a:ext>
            </a:extLst>
          </p:cNvPr>
          <p:cNvPicPr>
            <a:picLocks noChangeAspect="1"/>
          </p:cNvPicPr>
          <p:nvPr/>
        </p:nvPicPr>
        <p:blipFill>
          <a:blip r:embed="rId2"/>
          <a:stretch>
            <a:fillRect/>
          </a:stretch>
        </p:blipFill>
        <p:spPr>
          <a:xfrm>
            <a:off x="418732" y="1407212"/>
            <a:ext cx="4229467" cy="2613887"/>
          </a:xfrm>
          <a:prstGeom prst="rect">
            <a:avLst/>
          </a:prstGeom>
        </p:spPr>
      </p:pic>
      <p:pic>
        <p:nvPicPr>
          <p:cNvPr id="11" name="Picture 10">
            <a:extLst>
              <a:ext uri="{FF2B5EF4-FFF2-40B4-BE49-F238E27FC236}">
                <a16:creationId xmlns:a16="http://schemas.microsoft.com/office/drawing/2014/main" id="{A86C09E9-0C47-E736-DD8C-388DC38A322B}"/>
              </a:ext>
            </a:extLst>
          </p:cNvPr>
          <p:cNvPicPr>
            <a:picLocks noChangeAspect="1"/>
          </p:cNvPicPr>
          <p:nvPr/>
        </p:nvPicPr>
        <p:blipFill>
          <a:blip r:embed="rId3"/>
          <a:stretch>
            <a:fillRect/>
          </a:stretch>
        </p:blipFill>
        <p:spPr>
          <a:xfrm>
            <a:off x="4648199" y="1462233"/>
            <a:ext cx="4328535" cy="2758679"/>
          </a:xfrm>
          <a:prstGeom prst="rect">
            <a:avLst/>
          </a:prstGeom>
        </p:spPr>
      </p:pic>
    </p:spTree>
    <p:extLst>
      <p:ext uri="{BB962C8B-B14F-4D97-AF65-F5344CB8AC3E}">
        <p14:creationId xmlns:p14="http://schemas.microsoft.com/office/powerpoint/2010/main" val="87494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2486</TotalTime>
  <Words>863</Words>
  <Application>Microsoft Office PowerPoint</Application>
  <PresentationFormat>On-screen Show (16:9)</PresentationFormat>
  <Paragraphs>97</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Segoe UI</vt:lpstr>
      <vt:lpstr>SegoeUIVariable</vt:lpstr>
      <vt:lpstr>Söhne</vt:lpstr>
      <vt:lpstr>Times New Roman</vt:lpstr>
      <vt:lpstr>var(--jp-code-font-family)</vt:lpstr>
      <vt:lpstr>Office Theme</vt:lpstr>
      <vt:lpstr>PowerPoint Presentation</vt:lpstr>
      <vt:lpstr>Introduction</vt:lpstr>
      <vt:lpstr>Dataset Overview</vt:lpstr>
      <vt:lpstr>About the data</vt:lpstr>
      <vt:lpstr>Data Dictionary</vt:lpstr>
      <vt:lpstr>Preprocessing</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 Regression</vt:lpstr>
      <vt:lpstr>PowerPoint Presentation</vt:lpstr>
      <vt:lpstr>Web Application</vt:lpstr>
      <vt:lpstr>Web Application</vt:lpstr>
      <vt:lpstr>Conclusion</vt:lpstr>
      <vt:lpstr>PowerPoint Presentation</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Ganemaneni</cp:lastModifiedBy>
  <cp:revision>14</cp:revision>
  <dcterms:created xsi:type="dcterms:W3CDTF">2019-02-27T15:38:32Z</dcterms:created>
  <dcterms:modified xsi:type="dcterms:W3CDTF">2024-05-06T22:23:20Z</dcterms:modified>
</cp:coreProperties>
</file>