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317" r:id="rId5"/>
    <p:sldId id="307" r:id="rId6"/>
    <p:sldId id="309" r:id="rId7"/>
    <p:sldId id="318" r:id="rId8"/>
    <p:sldId id="319" r:id="rId9"/>
    <p:sldId id="321" r:id="rId10"/>
    <p:sldId id="320" r:id="rId11"/>
    <p:sldId id="324" r:id="rId12"/>
    <p:sldId id="326" r:id="rId13"/>
    <p:sldId id="327" r:id="rId14"/>
    <p:sldId id="328" r:id="rId15"/>
    <p:sldId id="329" r:id="rId16"/>
    <p:sldId id="323" r:id="rId17"/>
    <p:sldId id="32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405" autoAdjust="0"/>
  </p:normalViewPr>
  <p:slideViewPr>
    <p:cSldViewPr snapToGrid="0">
      <p:cViewPr varScale="1">
        <p:scale>
          <a:sx n="80" d="100"/>
          <a:sy n="80" d="100"/>
        </p:scale>
        <p:origin x="739" y="67"/>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9/20/2024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9/20/2024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402673"/>
            <a:ext cx="10360152" cy="3026328"/>
          </a:xfrm>
        </p:spPr>
        <p:txBody>
          <a:bodyPr anchor="ctr"/>
          <a:lstStyle/>
          <a:p>
            <a:r>
              <a:rPr lang="en-US" dirty="0">
                <a:latin typeface="Arial Black" panose="020B0A04020102020204" pitchFamily="34" charset="0"/>
              </a:rPr>
              <a:t>Smart  Control  Of  Traffic  Lights Using  AI</a:t>
            </a:r>
          </a:p>
        </p:txBody>
      </p:sp>
      <p:sp>
        <p:nvSpPr>
          <p:cNvPr id="2" name="TextBox 1">
            <a:extLst>
              <a:ext uri="{FF2B5EF4-FFF2-40B4-BE49-F238E27FC236}">
                <a16:creationId xmlns:a16="http://schemas.microsoft.com/office/drawing/2014/main" id="{DDB193D7-99F5-DF84-669E-31CE505392C2}"/>
              </a:ext>
            </a:extLst>
          </p:cNvPr>
          <p:cNvSpPr txBox="1"/>
          <p:nvPr/>
        </p:nvSpPr>
        <p:spPr>
          <a:xfrm>
            <a:off x="7935986" y="3682766"/>
            <a:ext cx="3674378" cy="2308324"/>
          </a:xfrm>
          <a:prstGeom prst="rect">
            <a:avLst/>
          </a:prstGeom>
          <a:noFill/>
        </p:spPr>
        <p:txBody>
          <a:bodyPr wrap="square" rtlCol="0">
            <a:spAutoFit/>
          </a:bodyPr>
          <a:lstStyle/>
          <a:p>
            <a:r>
              <a:rPr lang="en-US" dirty="0">
                <a:latin typeface="Arial Black" panose="020B0A04020102020204" pitchFamily="34" charset="0"/>
              </a:rPr>
              <a:t>TEAM MEMBERS :</a:t>
            </a:r>
          </a:p>
          <a:p>
            <a:endParaRPr lang="en-US" dirty="0">
              <a:latin typeface="Arial Black" panose="020B0A0402010202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R.VARSHITHA               23N35A6615</a:t>
            </a:r>
          </a:p>
          <a:p>
            <a:r>
              <a:rPr lang="en-US" b="1" dirty="0">
                <a:latin typeface="Calibri" panose="020F0502020204030204" pitchFamily="34" charset="0"/>
                <a:ea typeface="Calibri" panose="020F0502020204030204" pitchFamily="34" charset="0"/>
                <a:cs typeface="Calibri" panose="020F0502020204030204" pitchFamily="34" charset="0"/>
              </a:rPr>
              <a:t>S.AKSHAYA                   23N35A6617</a:t>
            </a:r>
          </a:p>
          <a:p>
            <a:r>
              <a:rPr lang="en-US" b="1" dirty="0">
                <a:latin typeface="Calibri" panose="020F0502020204030204" pitchFamily="34" charset="0"/>
                <a:ea typeface="Calibri" panose="020F0502020204030204" pitchFamily="34" charset="0"/>
                <a:cs typeface="Calibri" panose="020F0502020204030204" pitchFamily="34" charset="0"/>
              </a:rPr>
              <a:t>Y.DEVI SRI CHARAN    22N31A66K1</a:t>
            </a: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Arial Black" panose="020B0A04020102020204" pitchFamily="34" charset="0"/>
            </a:endParaRPr>
          </a:p>
          <a:p>
            <a:endParaRPr lang="en-IN" dirty="0">
              <a:latin typeface="Arial Black" panose="020B0A04020102020204" pitchFamily="34" charset="0"/>
            </a:endParaRPr>
          </a:p>
        </p:txBody>
      </p:sp>
      <p:sp>
        <p:nvSpPr>
          <p:cNvPr id="4" name="TextBox 3">
            <a:extLst>
              <a:ext uri="{FF2B5EF4-FFF2-40B4-BE49-F238E27FC236}">
                <a16:creationId xmlns:a16="http://schemas.microsoft.com/office/drawing/2014/main" id="{93F038D9-5AAC-8A08-ACC6-A67C87FC8C92}"/>
              </a:ext>
            </a:extLst>
          </p:cNvPr>
          <p:cNvSpPr txBox="1"/>
          <p:nvPr/>
        </p:nvSpPr>
        <p:spPr>
          <a:xfrm>
            <a:off x="746620" y="3775046"/>
            <a:ext cx="6234784" cy="923330"/>
          </a:xfrm>
          <a:prstGeom prst="rect">
            <a:avLst/>
          </a:prstGeom>
          <a:noFill/>
        </p:spPr>
        <p:txBody>
          <a:bodyPr wrap="none" rtlCol="0">
            <a:spAutoFit/>
          </a:bodyPr>
          <a:lstStyle/>
          <a:p>
            <a:r>
              <a:rPr lang="en-US" dirty="0">
                <a:latin typeface="Arial Black" panose="020B0A04020102020204" pitchFamily="34" charset="0"/>
              </a:rPr>
              <a:t>GUIDED BY : DR.B.PRIYANKA</a:t>
            </a:r>
            <a:r>
              <a:rPr lang="en-US" b="1" dirty="0">
                <a:latin typeface="Calibri" panose="020F0502020204030204" pitchFamily="34" charset="0"/>
                <a:ea typeface="Calibri" panose="020F0502020204030204" pitchFamily="34" charset="0"/>
                <a:cs typeface="Calibri" panose="020F0502020204030204" pitchFamily="34" charset="0"/>
              </a:rPr>
              <a:t>(ASSISTANT PROFESSOR)</a:t>
            </a: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
        <p:nvSpPr>
          <p:cNvPr id="5" name="TextBox 4">
            <a:extLst>
              <a:ext uri="{FF2B5EF4-FFF2-40B4-BE49-F238E27FC236}">
                <a16:creationId xmlns:a16="http://schemas.microsoft.com/office/drawing/2014/main" id="{0DD30397-A263-91D9-43D4-EAF642137FEB}"/>
              </a:ext>
            </a:extLst>
          </p:cNvPr>
          <p:cNvSpPr txBox="1"/>
          <p:nvPr/>
        </p:nvSpPr>
        <p:spPr>
          <a:xfrm>
            <a:off x="9194334" y="276837"/>
            <a:ext cx="2054858" cy="369332"/>
          </a:xfrm>
          <a:prstGeom prst="rect">
            <a:avLst/>
          </a:prstGeom>
          <a:noFill/>
        </p:spPr>
        <p:txBody>
          <a:bodyPr wrap="none" rtlCol="0">
            <a:spAutoFit/>
          </a:bodyPr>
          <a:lstStyle/>
          <a:p>
            <a:r>
              <a:rPr lang="en-US" dirty="0">
                <a:latin typeface="Arial Black" panose="020B0A04020102020204" pitchFamily="34" charset="0"/>
              </a:rPr>
              <a:t>BATCH NO : 05</a:t>
            </a:r>
            <a:endParaRPr lang="en-IN" dirty="0">
              <a:latin typeface="Arial Black" panose="020B0A04020102020204" pitchFamily="34" charset="0"/>
            </a:endParaRP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F1E46-6963-4689-87A2-C1FD6672CC3D}"/>
              </a:ext>
            </a:extLst>
          </p:cNvPr>
          <p:cNvSpPr>
            <a:spLocks noGrp="1"/>
          </p:cNvSpPr>
          <p:nvPr>
            <p:ph type="title"/>
          </p:nvPr>
        </p:nvSpPr>
        <p:spPr>
          <a:xfrm>
            <a:off x="914400" y="0"/>
            <a:ext cx="10360152" cy="809625"/>
          </a:xfrm>
        </p:spPr>
        <p:txBody>
          <a:bodyPr/>
          <a:lstStyle/>
          <a:p>
            <a:r>
              <a:rPr lang="en-US" dirty="0">
                <a:latin typeface="Arial Black" panose="020B0A04020102020204" pitchFamily="34" charset="0"/>
              </a:rPr>
              <a:t>SEQUENCE DIAGRAM</a:t>
            </a:r>
          </a:p>
        </p:txBody>
      </p:sp>
      <p:sp>
        <p:nvSpPr>
          <p:cNvPr id="4" name="Slide Number Placeholder 3">
            <a:extLst>
              <a:ext uri="{FF2B5EF4-FFF2-40B4-BE49-F238E27FC236}">
                <a16:creationId xmlns:a16="http://schemas.microsoft.com/office/drawing/2014/main" id="{0C44089D-8CE2-4C52-A1EF-1FACCC56464C}"/>
              </a:ext>
            </a:extLst>
          </p:cNvPr>
          <p:cNvSpPr>
            <a:spLocks noGrp="1"/>
          </p:cNvSpPr>
          <p:nvPr>
            <p:ph type="sldNum" sz="quarter" idx="4"/>
          </p:nvPr>
        </p:nvSpPr>
        <p:spPr/>
        <p:txBody>
          <a:bodyPr/>
          <a:lstStyle/>
          <a:p>
            <a:r>
              <a:rPr lang="en-US" dirty="0"/>
              <a:t>10</a:t>
            </a:r>
          </a:p>
          <a:p>
            <a:endParaRPr lang="en-US" dirty="0"/>
          </a:p>
        </p:txBody>
      </p:sp>
      <p:pic>
        <p:nvPicPr>
          <p:cNvPr id="6" name="Picture 5">
            <a:extLst>
              <a:ext uri="{FF2B5EF4-FFF2-40B4-BE49-F238E27FC236}">
                <a16:creationId xmlns:a16="http://schemas.microsoft.com/office/drawing/2014/main" id="{51D26A62-13C5-4C08-8FB2-44314D6B8AFA}"/>
              </a:ext>
            </a:extLst>
          </p:cNvPr>
          <p:cNvPicPr>
            <a:picLocks noChangeAspect="1"/>
          </p:cNvPicPr>
          <p:nvPr/>
        </p:nvPicPr>
        <p:blipFill>
          <a:blip r:embed="rId2"/>
          <a:stretch>
            <a:fillRect/>
          </a:stretch>
        </p:blipFill>
        <p:spPr>
          <a:xfrm>
            <a:off x="3162300" y="895350"/>
            <a:ext cx="6477000" cy="5683407"/>
          </a:xfrm>
          <a:prstGeom prst="rect">
            <a:avLst/>
          </a:prstGeom>
        </p:spPr>
      </p:pic>
    </p:spTree>
    <p:extLst>
      <p:ext uri="{BB962C8B-B14F-4D97-AF65-F5344CB8AC3E}">
        <p14:creationId xmlns:p14="http://schemas.microsoft.com/office/powerpoint/2010/main" val="4242023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C5E03-574F-4DA2-A5F7-67780C7549AE}"/>
              </a:ext>
            </a:extLst>
          </p:cNvPr>
          <p:cNvSpPr>
            <a:spLocks noGrp="1"/>
          </p:cNvSpPr>
          <p:nvPr>
            <p:ph type="title"/>
          </p:nvPr>
        </p:nvSpPr>
        <p:spPr>
          <a:xfrm>
            <a:off x="914400" y="304800"/>
            <a:ext cx="10360152" cy="571500"/>
          </a:xfrm>
        </p:spPr>
        <p:txBody>
          <a:bodyPr/>
          <a:lstStyle/>
          <a:p>
            <a:r>
              <a:rPr lang="en-US" dirty="0">
                <a:latin typeface="Arial Black" panose="020B0A04020102020204" pitchFamily="34" charset="0"/>
              </a:rPr>
              <a:t>CLASS DIAGRAM</a:t>
            </a:r>
          </a:p>
        </p:txBody>
      </p:sp>
      <p:sp>
        <p:nvSpPr>
          <p:cNvPr id="4" name="Slide Number Placeholder 3">
            <a:extLst>
              <a:ext uri="{FF2B5EF4-FFF2-40B4-BE49-F238E27FC236}">
                <a16:creationId xmlns:a16="http://schemas.microsoft.com/office/drawing/2014/main" id="{26768749-3E85-4020-9F63-2777C17547A7}"/>
              </a:ext>
            </a:extLst>
          </p:cNvPr>
          <p:cNvSpPr>
            <a:spLocks noGrp="1"/>
          </p:cNvSpPr>
          <p:nvPr>
            <p:ph type="sldNum" sz="quarter" idx="4"/>
          </p:nvPr>
        </p:nvSpPr>
        <p:spPr/>
        <p:txBody>
          <a:bodyPr/>
          <a:lstStyle/>
          <a:p>
            <a:fld id="{58FB4751-880F-D840-AAA9-3A15815CC996}" type="slidenum">
              <a:rPr lang="en-US" smtClean="0"/>
              <a:pPr/>
              <a:t>11</a:t>
            </a:fld>
            <a:endParaRPr lang="en-US" dirty="0"/>
          </a:p>
        </p:txBody>
      </p:sp>
      <p:pic>
        <p:nvPicPr>
          <p:cNvPr id="8" name="Picture 7">
            <a:extLst>
              <a:ext uri="{FF2B5EF4-FFF2-40B4-BE49-F238E27FC236}">
                <a16:creationId xmlns:a16="http://schemas.microsoft.com/office/drawing/2014/main" id="{98A42E1E-F892-4C0C-90FC-FF9973E7F419}"/>
              </a:ext>
            </a:extLst>
          </p:cNvPr>
          <p:cNvPicPr>
            <a:picLocks noChangeAspect="1"/>
          </p:cNvPicPr>
          <p:nvPr/>
        </p:nvPicPr>
        <p:blipFill>
          <a:blip r:embed="rId2"/>
          <a:stretch>
            <a:fillRect/>
          </a:stretch>
        </p:blipFill>
        <p:spPr>
          <a:xfrm>
            <a:off x="2743381" y="876300"/>
            <a:ext cx="6467294" cy="5619750"/>
          </a:xfrm>
          <a:prstGeom prst="rect">
            <a:avLst/>
          </a:prstGeom>
        </p:spPr>
      </p:pic>
    </p:spTree>
    <p:extLst>
      <p:ext uri="{BB962C8B-B14F-4D97-AF65-F5344CB8AC3E}">
        <p14:creationId xmlns:p14="http://schemas.microsoft.com/office/powerpoint/2010/main" val="1810870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35B96-AC9F-4986-929F-31610BAE26DD}"/>
              </a:ext>
            </a:extLst>
          </p:cNvPr>
          <p:cNvSpPr>
            <a:spLocks noGrp="1"/>
          </p:cNvSpPr>
          <p:nvPr>
            <p:ph type="title"/>
          </p:nvPr>
        </p:nvSpPr>
        <p:spPr>
          <a:xfrm>
            <a:off x="914400" y="161926"/>
            <a:ext cx="10360152" cy="695324"/>
          </a:xfrm>
        </p:spPr>
        <p:txBody>
          <a:bodyPr/>
          <a:lstStyle/>
          <a:p>
            <a:r>
              <a:rPr lang="en-US" dirty="0">
                <a:latin typeface="Arial Black" panose="020B0A04020102020204" pitchFamily="34" charset="0"/>
              </a:rPr>
              <a:t>ACTIVITY DIAGRAM</a:t>
            </a:r>
          </a:p>
        </p:txBody>
      </p:sp>
      <p:sp>
        <p:nvSpPr>
          <p:cNvPr id="4" name="Slide Number Placeholder 3">
            <a:extLst>
              <a:ext uri="{FF2B5EF4-FFF2-40B4-BE49-F238E27FC236}">
                <a16:creationId xmlns:a16="http://schemas.microsoft.com/office/drawing/2014/main" id="{65A54B3C-687D-4DA9-BB90-23442CE1BFE9}"/>
              </a:ext>
            </a:extLst>
          </p:cNvPr>
          <p:cNvSpPr>
            <a:spLocks noGrp="1"/>
          </p:cNvSpPr>
          <p:nvPr>
            <p:ph type="sldNum" sz="quarter" idx="4"/>
          </p:nvPr>
        </p:nvSpPr>
        <p:spPr/>
        <p:txBody>
          <a:bodyPr/>
          <a:lstStyle/>
          <a:p>
            <a:fld id="{58FB4751-880F-D840-AAA9-3A15815CC996}" type="slidenum">
              <a:rPr lang="en-US" smtClean="0"/>
              <a:pPr/>
              <a:t>12</a:t>
            </a:fld>
            <a:endParaRPr lang="en-US" dirty="0"/>
          </a:p>
        </p:txBody>
      </p:sp>
      <p:pic>
        <p:nvPicPr>
          <p:cNvPr id="6" name="Picture 5">
            <a:extLst>
              <a:ext uri="{FF2B5EF4-FFF2-40B4-BE49-F238E27FC236}">
                <a16:creationId xmlns:a16="http://schemas.microsoft.com/office/drawing/2014/main" id="{3C47BC83-5F05-465F-BA2D-409D7AE990C0}"/>
              </a:ext>
            </a:extLst>
          </p:cNvPr>
          <p:cNvPicPr>
            <a:picLocks noChangeAspect="1"/>
          </p:cNvPicPr>
          <p:nvPr/>
        </p:nvPicPr>
        <p:blipFill>
          <a:blip r:embed="rId2"/>
          <a:stretch>
            <a:fillRect/>
          </a:stretch>
        </p:blipFill>
        <p:spPr>
          <a:xfrm>
            <a:off x="3319755" y="990932"/>
            <a:ext cx="6243345" cy="5543217"/>
          </a:xfrm>
          <a:prstGeom prst="rect">
            <a:avLst/>
          </a:prstGeom>
        </p:spPr>
      </p:pic>
    </p:spTree>
    <p:extLst>
      <p:ext uri="{BB962C8B-B14F-4D97-AF65-F5344CB8AC3E}">
        <p14:creationId xmlns:p14="http://schemas.microsoft.com/office/powerpoint/2010/main" val="37499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9B2E6-8EC2-5456-6E48-4DB6B6FBFF4A}"/>
              </a:ext>
            </a:extLst>
          </p:cNvPr>
          <p:cNvSpPr>
            <a:spLocks noGrp="1"/>
          </p:cNvSpPr>
          <p:nvPr>
            <p:ph type="title"/>
          </p:nvPr>
        </p:nvSpPr>
        <p:spPr>
          <a:xfrm>
            <a:off x="914400" y="157316"/>
            <a:ext cx="7534656" cy="678426"/>
          </a:xfrm>
        </p:spPr>
        <p:txBody>
          <a:bodyPr/>
          <a:lstStyle/>
          <a:p>
            <a:r>
              <a:rPr lang="en-IN" dirty="0">
                <a:latin typeface="Arial Black" panose="020B0A04020102020204" pitchFamily="34" charset="0"/>
              </a:rPr>
              <a:t>CONCLUSION</a:t>
            </a:r>
          </a:p>
        </p:txBody>
      </p:sp>
      <p:sp>
        <p:nvSpPr>
          <p:cNvPr id="3" name="Content Placeholder 2">
            <a:extLst>
              <a:ext uri="{FF2B5EF4-FFF2-40B4-BE49-F238E27FC236}">
                <a16:creationId xmlns:a16="http://schemas.microsoft.com/office/drawing/2014/main" id="{59546964-0DE5-C126-D986-8207AD0BD977}"/>
              </a:ext>
            </a:extLst>
          </p:cNvPr>
          <p:cNvSpPr>
            <a:spLocks noGrp="1"/>
          </p:cNvSpPr>
          <p:nvPr>
            <p:ph sz="quarter" idx="10"/>
          </p:nvPr>
        </p:nvSpPr>
        <p:spPr>
          <a:xfrm>
            <a:off x="914399" y="934065"/>
            <a:ext cx="9881420" cy="4461623"/>
          </a:xfrm>
        </p:spPr>
        <p:txBody>
          <a:bodyPr>
            <a:normAutofit/>
          </a:bodyPr>
          <a:lstStyle/>
          <a:p>
            <a:pPr marL="0" indent="0" algn="just">
              <a:lnSpc>
                <a:spcPct val="150000"/>
              </a:lnSpc>
              <a:buNone/>
            </a:pPr>
            <a:r>
              <a:rPr lang="en-US" sz="1600" dirty="0">
                <a:latin typeface="Calibri" panose="020F0502020204030204" pitchFamily="34" charset="0"/>
                <a:ea typeface="Calibri" panose="020F0502020204030204" pitchFamily="34" charset="0"/>
                <a:cs typeface="Calibri" panose="020F0502020204030204" pitchFamily="34" charset="0"/>
              </a:rPr>
              <a:t>This provides a solution to reduce traffic congestion on roads overriding the older system of hard coded lights which cause unwanted delays. Reducing congestion and waiting time will lesser the number of accidents and also reduces fuel consumption which in turn will help in controlling the air pollution. Moreover, the purview of our project can be augmented for Coordination Control which places traffic signals on a coordinated system so that drivers encounter long strings of green lights.</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8AB664C7-5747-02CB-7E32-328F1074F298}"/>
              </a:ext>
            </a:extLst>
          </p:cNvPr>
          <p:cNvSpPr>
            <a:spLocks noGrp="1"/>
          </p:cNvSpPr>
          <p:nvPr>
            <p:ph type="sldNum" sz="quarter" idx="4"/>
          </p:nvPr>
        </p:nvSpPr>
        <p:spPr/>
        <p:txBody>
          <a:bodyPr/>
          <a:lstStyle/>
          <a:p>
            <a:fld id="{58FB4751-880F-D840-AAA9-3A15815CC996}" type="slidenum">
              <a:rPr lang="en-US" smtClean="0"/>
              <a:pPr/>
              <a:t>13</a:t>
            </a:fld>
            <a:endParaRPr lang="en-US" dirty="0"/>
          </a:p>
        </p:txBody>
      </p:sp>
      <p:pic>
        <p:nvPicPr>
          <p:cNvPr id="5" name="Picture 4">
            <a:extLst>
              <a:ext uri="{FF2B5EF4-FFF2-40B4-BE49-F238E27FC236}">
                <a16:creationId xmlns:a16="http://schemas.microsoft.com/office/drawing/2014/main" id="{BE46B868-B840-B13B-0F0C-31B91C383705}"/>
              </a:ext>
            </a:extLst>
          </p:cNvPr>
          <p:cNvPicPr>
            <a:picLocks noChangeAspect="1"/>
          </p:cNvPicPr>
          <p:nvPr/>
        </p:nvPicPr>
        <p:blipFill>
          <a:blip r:embed="rId2"/>
          <a:stretch>
            <a:fillRect/>
          </a:stretch>
        </p:blipFill>
        <p:spPr>
          <a:xfrm>
            <a:off x="3352800" y="2979174"/>
            <a:ext cx="5096256" cy="2416514"/>
          </a:xfrm>
          <a:prstGeom prst="rect">
            <a:avLst/>
          </a:prstGeom>
        </p:spPr>
      </p:pic>
    </p:spTree>
    <p:extLst>
      <p:ext uri="{BB962C8B-B14F-4D97-AF65-F5344CB8AC3E}">
        <p14:creationId xmlns:p14="http://schemas.microsoft.com/office/powerpoint/2010/main" val="2396770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F7526-89FC-47CF-AA49-E2CFBE414E9B}"/>
              </a:ext>
            </a:extLst>
          </p:cNvPr>
          <p:cNvSpPr>
            <a:spLocks noGrp="1"/>
          </p:cNvSpPr>
          <p:nvPr>
            <p:ph type="title"/>
          </p:nvPr>
        </p:nvSpPr>
        <p:spPr>
          <a:xfrm>
            <a:off x="914400" y="123824"/>
            <a:ext cx="7534656" cy="781051"/>
          </a:xfrm>
        </p:spPr>
        <p:txBody>
          <a:bodyPr/>
          <a:lstStyle/>
          <a:p>
            <a:r>
              <a:rPr lang="en-US" dirty="0">
                <a:latin typeface="Arial Black" panose="020B0A04020102020204" pitchFamily="34" charset="0"/>
              </a:rPr>
              <a:t>REFERENCES</a:t>
            </a:r>
          </a:p>
        </p:txBody>
      </p:sp>
      <p:sp>
        <p:nvSpPr>
          <p:cNvPr id="3" name="Content Placeholder 2">
            <a:extLst>
              <a:ext uri="{FF2B5EF4-FFF2-40B4-BE49-F238E27FC236}">
                <a16:creationId xmlns:a16="http://schemas.microsoft.com/office/drawing/2014/main" id="{C733EBC2-D9FC-4819-B392-64DE80D0FC59}"/>
              </a:ext>
            </a:extLst>
          </p:cNvPr>
          <p:cNvSpPr>
            <a:spLocks noGrp="1"/>
          </p:cNvSpPr>
          <p:nvPr>
            <p:ph sz="quarter" idx="10"/>
          </p:nvPr>
        </p:nvSpPr>
        <p:spPr>
          <a:xfrm>
            <a:off x="914399" y="1047750"/>
            <a:ext cx="9753601" cy="4347938"/>
          </a:xfrm>
        </p:spPr>
        <p:txBody>
          <a:bodyPr>
            <a:normAutofit/>
          </a:bodyPr>
          <a:lstStyle/>
          <a:p>
            <a:pPr algn="just">
              <a:lnSpc>
                <a:spcPct val="150000"/>
              </a:lnSpc>
            </a:pPr>
            <a:r>
              <a:rPr lang="en-US" sz="1600" dirty="0">
                <a:latin typeface="Calibri" panose="020F0502020204030204" pitchFamily="34" charset="0"/>
                <a:ea typeface="Calibri" panose="020F0502020204030204" pitchFamily="34" charset="0"/>
                <a:cs typeface="Calibri" panose="020F0502020204030204" pitchFamily="34" charset="0"/>
              </a:rPr>
              <a:t>[1] "Traffic Signal Control Using Artificial Intelligence: A Review "Authors: Mohsen </a:t>
            </a:r>
            <a:r>
              <a:rPr lang="en-US" sz="1600" dirty="0" err="1">
                <a:latin typeface="Calibri" panose="020F0502020204030204" pitchFamily="34" charset="0"/>
                <a:ea typeface="Calibri" panose="020F0502020204030204" pitchFamily="34" charset="0"/>
                <a:cs typeface="Calibri" panose="020F0502020204030204" pitchFamily="34" charset="0"/>
              </a:rPr>
              <a:t>Sargolzaei</a:t>
            </a:r>
            <a:r>
              <a:rPr lang="en-US" sz="1600" dirty="0">
                <a:latin typeface="Calibri" panose="020F0502020204030204" pitchFamily="34" charset="0"/>
                <a:ea typeface="Calibri" panose="020F0502020204030204" pitchFamily="34" charset="0"/>
                <a:cs typeface="Calibri" panose="020F0502020204030204" pitchFamily="34" charset="0"/>
              </a:rPr>
              <a:t>, Fei Yan, Jia Li, </a:t>
            </a:r>
          </a:p>
          <a:p>
            <a:pPr algn="just">
              <a:lnSpc>
                <a:spcPct val="150000"/>
              </a:lnSpc>
            </a:pPr>
            <a:r>
              <a:rPr lang="en-US" sz="1600" dirty="0">
                <a:latin typeface="Calibri" panose="020F0502020204030204" pitchFamily="34" charset="0"/>
                <a:ea typeface="Calibri" panose="020F0502020204030204" pitchFamily="34" charset="0"/>
                <a:cs typeface="Calibri" panose="020F0502020204030204" pitchFamily="34" charset="0"/>
              </a:rPr>
              <a:t>Mohammad Nasir Uddin, Haiying ShenJournal: IEEE AccessYear: 2018DOI: 10.1109/ACCESS.2018.2867262</a:t>
            </a:r>
          </a:p>
        </p:txBody>
      </p:sp>
      <p:sp>
        <p:nvSpPr>
          <p:cNvPr id="4" name="Slide Number Placeholder 3">
            <a:extLst>
              <a:ext uri="{FF2B5EF4-FFF2-40B4-BE49-F238E27FC236}">
                <a16:creationId xmlns:a16="http://schemas.microsoft.com/office/drawing/2014/main" id="{3B10FBE8-940D-42CF-B111-5F15E0684386}"/>
              </a:ext>
            </a:extLst>
          </p:cNvPr>
          <p:cNvSpPr>
            <a:spLocks noGrp="1"/>
          </p:cNvSpPr>
          <p:nvPr>
            <p:ph type="sldNum" sz="quarter" idx="4"/>
          </p:nvPr>
        </p:nvSpPr>
        <p:spPr/>
        <p:txBody>
          <a:bodyPr/>
          <a:lstStyle/>
          <a:p>
            <a:fld id="{58FB4751-880F-D840-AAA9-3A15815CC996}" type="slidenum">
              <a:rPr lang="en-US" smtClean="0"/>
              <a:pPr/>
              <a:t>14</a:t>
            </a:fld>
            <a:endParaRPr lang="en-US" dirty="0"/>
          </a:p>
        </p:txBody>
      </p:sp>
    </p:spTree>
    <p:extLst>
      <p:ext uri="{BB962C8B-B14F-4D97-AF65-F5344CB8AC3E}">
        <p14:creationId xmlns:p14="http://schemas.microsoft.com/office/powerpoint/2010/main" val="605186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sz="4400" b="1" dirty="0">
                <a:latin typeface="Arial Black" panose="020B0A04020102020204" pitchFamily="34" charset="0"/>
              </a:rPr>
              <a:t>AGENDA </a:t>
            </a:r>
          </a:p>
        </p:txBody>
      </p:sp>
      <p:sp>
        <p:nvSpPr>
          <p:cNvPr id="7" name="TextBox 6">
            <a:extLst>
              <a:ext uri="{FF2B5EF4-FFF2-40B4-BE49-F238E27FC236}">
                <a16:creationId xmlns:a16="http://schemas.microsoft.com/office/drawing/2014/main" id="{67D2E0EB-5553-5BB8-DAF7-F85913818CA3}"/>
              </a:ext>
            </a:extLst>
          </p:cNvPr>
          <p:cNvSpPr txBox="1"/>
          <p:nvPr/>
        </p:nvSpPr>
        <p:spPr>
          <a:xfrm>
            <a:off x="6875447" y="1384183"/>
            <a:ext cx="5316553" cy="5632311"/>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ABSTRACT</a:t>
            </a:r>
          </a:p>
          <a:p>
            <a:pPr marL="285750" indent="-285750">
              <a:buFont typeface="Arial" panose="020B0604020202020204" pitchFamily="34" charset="0"/>
              <a:buChar char="•"/>
            </a:pPr>
            <a:endParaRPr lang="en-US"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INTRODUCTION</a:t>
            </a:r>
          </a:p>
          <a:p>
            <a:pPr marL="285750" indent="-285750">
              <a:buFont typeface="Arial" panose="020B0604020202020204" pitchFamily="34" charset="0"/>
              <a:buChar char="•"/>
            </a:pPr>
            <a:endParaRPr lang="en-US"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EXISTING SYSTEM</a:t>
            </a:r>
          </a:p>
          <a:p>
            <a:pPr marL="285750" indent="-285750">
              <a:buFont typeface="Arial" panose="020B0604020202020204" pitchFamily="34" charset="0"/>
              <a:buChar char="•"/>
            </a:pPr>
            <a:endParaRPr lang="en-US"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LIMITATIONS OF EXISTING SYSTEMS</a:t>
            </a:r>
          </a:p>
          <a:p>
            <a:pPr marL="285750" indent="-285750">
              <a:buFont typeface="Arial" panose="020B0604020202020204" pitchFamily="34" charset="0"/>
              <a:buChar char="•"/>
            </a:pPr>
            <a:endParaRPr lang="en-US"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PROPOSED SYSTEM</a:t>
            </a:r>
          </a:p>
          <a:p>
            <a:pPr marL="285750" indent="-285750">
              <a:buFont typeface="Arial" panose="020B0604020202020204" pitchFamily="34" charset="0"/>
              <a:buChar char="•"/>
            </a:pPr>
            <a:endParaRPr lang="en-US"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ARCHITECTURE DIAGRAM</a:t>
            </a:r>
          </a:p>
          <a:p>
            <a:pPr marL="285750" indent="-285750">
              <a:buFont typeface="Arial" panose="020B0604020202020204" pitchFamily="34" charset="0"/>
              <a:buChar char="•"/>
            </a:pPr>
            <a:endParaRPr lang="en-US"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UML DIAGRAMS</a:t>
            </a:r>
          </a:p>
          <a:p>
            <a:pPr marL="285750" indent="-285750">
              <a:buFont typeface="Arial" panose="020B0604020202020204" pitchFamily="34" charset="0"/>
              <a:buChar char="•"/>
            </a:pPr>
            <a:endParaRPr lang="en-US"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CONCLUSION</a:t>
            </a:r>
          </a:p>
          <a:p>
            <a:pPr marL="285750" indent="-285750">
              <a:buFont typeface="Arial" panose="020B0604020202020204" pitchFamily="34" charset="0"/>
              <a:buChar char="•"/>
            </a:pPr>
            <a:endParaRPr lang="en-US"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REFERENCES</a:t>
            </a:r>
          </a:p>
          <a:p>
            <a:pPr marL="285750" indent="-285750">
              <a:buFont typeface="Arial" panose="020B0604020202020204" pitchFamily="34" charset="0"/>
              <a:buChar char="•"/>
            </a:pPr>
            <a:endParaRPr lang="en-US"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b="1" dirty="0">
              <a:latin typeface="Calibri" panose="020F0502020204030204" pitchFamily="34" charset="0"/>
              <a:ea typeface="Calibri" panose="020F0502020204030204" pitchFamily="34" charset="0"/>
              <a:cs typeface="Calibri" panose="020F0502020204030204" pitchFamily="34" charset="0"/>
            </a:endParaRPr>
          </a:p>
          <a:p>
            <a:endParaRPr lang="en-IN"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914400" y="218114"/>
            <a:ext cx="7534656" cy="838899"/>
          </a:xfrm>
        </p:spPr>
        <p:txBody>
          <a:bodyPr/>
          <a:lstStyle/>
          <a:p>
            <a:r>
              <a:rPr lang="en-US" b="1" dirty="0">
                <a:latin typeface="Arial Black" panose="020B0A04020102020204" pitchFamily="34" charset="0"/>
              </a:rPr>
              <a:t>ABSTRACT</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897621" y="1216404"/>
            <a:ext cx="9672507" cy="4070227"/>
          </a:xfrm>
        </p:spPr>
        <p:txBody>
          <a:bodyPr>
            <a:normAutofit/>
          </a:bodyPr>
          <a:lstStyle/>
          <a:p>
            <a:pPr marL="0" indent="0" algn="just">
              <a:lnSpc>
                <a:spcPct val="150000"/>
              </a:lnSpc>
              <a:buNone/>
            </a:pPr>
            <a:r>
              <a:rPr lang="en-US" sz="1600" dirty="0">
                <a:latin typeface="Calibri" panose="020F0502020204030204" pitchFamily="34" charset="0"/>
                <a:ea typeface="Calibri" panose="020F0502020204030204" pitchFamily="34" charset="0"/>
                <a:cs typeface="Calibri" panose="020F0502020204030204" pitchFamily="34" charset="0"/>
              </a:rPr>
              <a:t>Traffic light management is one of the intense technical hazards of the urban areas in almost every country around the world. This is due to speedy increase in number of vehicles in order to decrease the time and complexity. The project developed by us will enable the traffic light to switch from red to green based on traffic density. The easy way to control a traffic light by using timer for each section since, we proposed a system for controlling the traffic light by image processing. The system can notice vehicles through pictures and also the image sequence can then be analyzed victimization digital image process for vehicle detection, and in line with traffic conditions on the road stoplight will be controlled.</a:t>
            </a:r>
          </a:p>
          <a:p>
            <a:pPr marL="0" indent="0">
              <a:buNone/>
            </a:pPr>
            <a:endParaRPr lang="en-US" dirty="0"/>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1966913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00142-E902-B8C5-1445-779303AF396E}"/>
              </a:ext>
            </a:extLst>
          </p:cNvPr>
          <p:cNvSpPr>
            <a:spLocks noGrp="1"/>
          </p:cNvSpPr>
          <p:nvPr>
            <p:ph type="title"/>
          </p:nvPr>
        </p:nvSpPr>
        <p:spPr>
          <a:xfrm>
            <a:off x="914400" y="67113"/>
            <a:ext cx="7534656" cy="822120"/>
          </a:xfrm>
        </p:spPr>
        <p:txBody>
          <a:bodyPr/>
          <a:lstStyle/>
          <a:p>
            <a:r>
              <a:rPr lang="en-US" b="1" dirty="0">
                <a:latin typeface="Arial Black" panose="020B0A04020102020204" pitchFamily="34" charset="0"/>
              </a:rPr>
              <a:t>INTRODUCTION</a:t>
            </a:r>
            <a:r>
              <a:rPr lang="en-US" dirty="0"/>
              <a:t> </a:t>
            </a:r>
            <a:endParaRPr lang="en-IN" dirty="0"/>
          </a:p>
        </p:txBody>
      </p:sp>
      <p:sp>
        <p:nvSpPr>
          <p:cNvPr id="3" name="Content Placeholder 2">
            <a:extLst>
              <a:ext uri="{FF2B5EF4-FFF2-40B4-BE49-F238E27FC236}">
                <a16:creationId xmlns:a16="http://schemas.microsoft.com/office/drawing/2014/main" id="{8E34EAD3-C216-577D-4278-300BBE752B34}"/>
              </a:ext>
            </a:extLst>
          </p:cNvPr>
          <p:cNvSpPr>
            <a:spLocks noGrp="1"/>
          </p:cNvSpPr>
          <p:nvPr>
            <p:ph sz="quarter" idx="10"/>
          </p:nvPr>
        </p:nvSpPr>
        <p:spPr>
          <a:xfrm>
            <a:off x="914400" y="1065402"/>
            <a:ext cx="9597006" cy="4581956"/>
          </a:xfrm>
        </p:spPr>
        <p:txBody>
          <a:bodyPr>
            <a:noAutofit/>
          </a:bodyPr>
          <a:lstStyle/>
          <a:p>
            <a:pPr marL="0" indent="0" algn="just">
              <a:lnSpc>
                <a:spcPct val="150000"/>
              </a:lnSpc>
              <a:buNone/>
            </a:pPr>
            <a:r>
              <a:rPr lang="en-US" sz="1600" dirty="0">
                <a:latin typeface="Calibri" panose="020F0502020204030204" pitchFamily="34" charset="0"/>
                <a:ea typeface="Calibri" panose="020F0502020204030204" pitchFamily="34" charset="0"/>
                <a:cs typeface="Calibri" panose="020F0502020204030204" pitchFamily="34" charset="0"/>
              </a:rPr>
              <a:t>In India traffic is enlarge four times faster than population. Nowadays, so many countries suffer from the traffic congestion issues that affect the transportation method in cities and cause serious trouble. Even though replacing traffic officers and custodian by automatic traffic systems, the optimization of the heavy traffic jam is still a big issue to be faced, especially with several junction nodes. Traffic jams also build many other critical issues and problems which straightly affect the human routine lives and sometime reason for death for example if there is an emergency vehicle like a ambulance on the roadway going with critical patient. In that situation if an ambulance gets stuck in a large traffic jam then there are high chances that the patient can't reach the hospital on time. It is very key to design an advanced traffic system which controls traffic intelligently to avoid accidents, collisions and traffic jams. If one path has less traffic and the other path with high traffic but the duration of green light for both paths is same then this is the waste of available time and is inefficient. By considering the above example if the path with higher traffic density should glow green signal light for a longer period than the path with lesser density. This technique is based on the calculation of the traffic density by correlating the live traffic image with a reference image. The large difference is, higher traffic density is noticed.</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85E98463-E009-D1B1-1843-4C5301E70129}"/>
              </a:ext>
            </a:extLst>
          </p:cNvPr>
          <p:cNvSpPr>
            <a:spLocks noGrp="1"/>
          </p:cNvSpPr>
          <p:nvPr>
            <p:ph type="sldNum" sz="quarter" idx="4"/>
          </p:nvPr>
        </p:nvSpPr>
        <p:spPr/>
        <p:txBody>
          <a:bodyPr/>
          <a:lstStyle/>
          <a:p>
            <a:fld id="{58FB4751-880F-D840-AAA9-3A15815CC996}" type="slidenum">
              <a:rPr lang="en-US" smtClean="0"/>
              <a:pPr/>
              <a:t>4</a:t>
            </a:fld>
            <a:endParaRPr lang="en-US" dirty="0"/>
          </a:p>
        </p:txBody>
      </p:sp>
    </p:spTree>
    <p:extLst>
      <p:ext uri="{BB962C8B-B14F-4D97-AF65-F5344CB8AC3E}">
        <p14:creationId xmlns:p14="http://schemas.microsoft.com/office/powerpoint/2010/main" val="673101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EE045-9CC0-C242-DB5E-C7ADFF93683D}"/>
              </a:ext>
            </a:extLst>
          </p:cNvPr>
          <p:cNvSpPr>
            <a:spLocks noGrp="1"/>
          </p:cNvSpPr>
          <p:nvPr>
            <p:ph type="title"/>
          </p:nvPr>
        </p:nvSpPr>
        <p:spPr>
          <a:xfrm>
            <a:off x="914400" y="0"/>
            <a:ext cx="7534656" cy="819150"/>
          </a:xfrm>
        </p:spPr>
        <p:txBody>
          <a:bodyPr/>
          <a:lstStyle/>
          <a:p>
            <a:r>
              <a:rPr lang="en-IN" dirty="0">
                <a:latin typeface="Arial Black" panose="020B0A04020102020204" pitchFamily="34" charset="0"/>
              </a:rPr>
              <a:t>EXISTING SYSTEM</a:t>
            </a:r>
          </a:p>
        </p:txBody>
      </p:sp>
      <p:sp>
        <p:nvSpPr>
          <p:cNvPr id="3" name="Content Placeholder 2">
            <a:extLst>
              <a:ext uri="{FF2B5EF4-FFF2-40B4-BE49-F238E27FC236}">
                <a16:creationId xmlns:a16="http://schemas.microsoft.com/office/drawing/2014/main" id="{F9B1CF54-1D52-FCCA-2DA5-9CF1676EAC12}"/>
              </a:ext>
            </a:extLst>
          </p:cNvPr>
          <p:cNvSpPr>
            <a:spLocks noGrp="1"/>
          </p:cNvSpPr>
          <p:nvPr>
            <p:ph sz="quarter" idx="10"/>
          </p:nvPr>
        </p:nvSpPr>
        <p:spPr>
          <a:xfrm>
            <a:off x="914399" y="952501"/>
            <a:ext cx="9496425" cy="4443188"/>
          </a:xfrm>
        </p:spPr>
        <p:txBody>
          <a:bodyPr>
            <a:noAutofit/>
          </a:bodyPr>
          <a:lstStyle/>
          <a:p>
            <a:pPr marL="0" indent="0" algn="just">
              <a:lnSpc>
                <a:spcPct val="150000"/>
              </a:lnSpc>
              <a:buNone/>
            </a:pPr>
            <a:r>
              <a:rPr lang="en-US" sz="1600" dirty="0">
                <a:latin typeface="Calibri" panose="020F0502020204030204" pitchFamily="34" charset="0"/>
                <a:ea typeface="Calibri" panose="020F0502020204030204" pitchFamily="34" charset="0"/>
                <a:cs typeface="Calibri" panose="020F0502020204030204" pitchFamily="34" charset="0"/>
              </a:rPr>
              <a:t>In India traffic is enlarge four times faster than population. Nowadays, so many countries suffer from the traffic congestion issues that affect the transportation method in cities and cause serious trouble. Even though replacing traffic officers and custodian by automatic traffic systems, the optimization of the heavy traffic jam is still a big issue to be faced, especially with several junction nodes. Traffic jams also build many other critical issues and problems which straightly affect the human routine lives and sometime reason for death for example if there is an emergency vehicle like ambulance on the roadway going with critical patient. In that situation if an ambulance gets stuck in a large traffic j am then there are high chances that the patient can't reach the hospital on time. It is very key to design an advanced traffic system which controls traffic intelligently to avoid accidents, collisions and traffic jams.</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2E6F7744-8D88-68D4-0842-3A22D61DE2AD}"/>
              </a:ext>
            </a:extLst>
          </p:cNvPr>
          <p:cNvSpPr>
            <a:spLocks noGrp="1"/>
          </p:cNvSpPr>
          <p:nvPr>
            <p:ph type="sldNum" sz="quarter" idx="4"/>
          </p:nvPr>
        </p:nvSpPr>
        <p:spPr/>
        <p:txBody>
          <a:bodyPr/>
          <a:lstStyle/>
          <a:p>
            <a:fld id="{58FB4751-880F-D840-AAA9-3A15815CC996}" type="slidenum">
              <a:rPr lang="en-US" smtClean="0"/>
              <a:pPr/>
              <a:t>5</a:t>
            </a:fld>
            <a:endParaRPr lang="en-US" dirty="0"/>
          </a:p>
        </p:txBody>
      </p:sp>
    </p:spTree>
    <p:extLst>
      <p:ext uri="{BB962C8B-B14F-4D97-AF65-F5344CB8AC3E}">
        <p14:creationId xmlns:p14="http://schemas.microsoft.com/office/powerpoint/2010/main" val="14832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E0D6D-DEA8-7CED-B546-4A79F0F3AA75}"/>
              </a:ext>
            </a:extLst>
          </p:cNvPr>
          <p:cNvSpPr>
            <a:spLocks noGrp="1"/>
          </p:cNvSpPr>
          <p:nvPr>
            <p:ph type="title"/>
          </p:nvPr>
        </p:nvSpPr>
        <p:spPr>
          <a:xfrm>
            <a:off x="914400" y="85725"/>
            <a:ext cx="9544050" cy="809625"/>
          </a:xfrm>
        </p:spPr>
        <p:txBody>
          <a:bodyPr/>
          <a:lstStyle/>
          <a:p>
            <a:pPr algn="just"/>
            <a:r>
              <a:rPr lang="en-IN" dirty="0">
                <a:latin typeface="Arial Black" panose="020B0A04020102020204" pitchFamily="34" charset="0"/>
              </a:rPr>
              <a:t>LIMITATIONS OF EXISTING SYSTEM</a:t>
            </a:r>
          </a:p>
        </p:txBody>
      </p:sp>
      <p:sp>
        <p:nvSpPr>
          <p:cNvPr id="3" name="Content Placeholder 2">
            <a:extLst>
              <a:ext uri="{FF2B5EF4-FFF2-40B4-BE49-F238E27FC236}">
                <a16:creationId xmlns:a16="http://schemas.microsoft.com/office/drawing/2014/main" id="{6DFDEE3E-D1F1-FD54-74D2-F26673002C62}"/>
              </a:ext>
            </a:extLst>
          </p:cNvPr>
          <p:cNvSpPr>
            <a:spLocks noGrp="1"/>
          </p:cNvSpPr>
          <p:nvPr>
            <p:ph sz="quarter" idx="10"/>
          </p:nvPr>
        </p:nvSpPr>
        <p:spPr>
          <a:xfrm>
            <a:off x="914400" y="1181100"/>
            <a:ext cx="7150608" cy="3095625"/>
          </a:xfrm>
        </p:spPr>
        <p:txBody>
          <a:bodyPr>
            <a:normAutofit/>
          </a:bodyPr>
          <a:lstStyle/>
          <a:p>
            <a:r>
              <a:rPr lang="en-IN" sz="1600" dirty="0">
                <a:latin typeface="Calibri" panose="020F0502020204030204" pitchFamily="34" charset="0"/>
                <a:ea typeface="Calibri" panose="020F0502020204030204" pitchFamily="34" charset="0"/>
                <a:cs typeface="Calibri" panose="020F0502020204030204" pitchFamily="34" charset="0"/>
              </a:rPr>
              <a:t>LESS ACCURACY</a:t>
            </a:r>
          </a:p>
          <a:p>
            <a:r>
              <a:rPr lang="en-IN" sz="1600" dirty="0">
                <a:latin typeface="Calibri" panose="020F0502020204030204" pitchFamily="34" charset="0"/>
                <a:ea typeface="Calibri" panose="020F0502020204030204" pitchFamily="34" charset="0"/>
                <a:cs typeface="Calibri" panose="020F0502020204030204" pitchFamily="34" charset="0"/>
              </a:rPr>
              <a:t>MORE POLLUTION</a:t>
            </a:r>
          </a:p>
          <a:p>
            <a:r>
              <a:rPr lang="en-IN" sz="1600" dirty="0">
                <a:latin typeface="Calibri" panose="020F0502020204030204" pitchFamily="34" charset="0"/>
                <a:ea typeface="Calibri" panose="020F0502020204030204" pitchFamily="34" charset="0"/>
                <a:cs typeface="Calibri" panose="020F0502020204030204" pitchFamily="34" charset="0"/>
              </a:rPr>
              <a:t>TIME COMPLEXITY</a:t>
            </a:r>
          </a:p>
          <a:p>
            <a:r>
              <a:rPr lang="en-IN" sz="1600" dirty="0">
                <a:latin typeface="Calibri" panose="020F0502020204030204" pitchFamily="34" charset="0"/>
                <a:ea typeface="Calibri" panose="020F0502020204030204" pitchFamily="34" charset="0"/>
                <a:cs typeface="Calibri" panose="020F0502020204030204" pitchFamily="34" charset="0"/>
              </a:rPr>
              <a:t>DATA QUALITY AND AVAILABILITY</a:t>
            </a:r>
          </a:p>
          <a:p>
            <a:r>
              <a:rPr lang="en-IN" sz="1600" dirty="0">
                <a:latin typeface="Calibri" panose="020F0502020204030204" pitchFamily="34" charset="0"/>
                <a:ea typeface="Calibri" panose="020F0502020204030204" pitchFamily="34" charset="0"/>
                <a:cs typeface="Calibri" panose="020F0502020204030204" pitchFamily="34" charset="0"/>
              </a:rPr>
              <a:t>SCALABILITY</a:t>
            </a:r>
          </a:p>
          <a:p>
            <a:r>
              <a:rPr lang="en-IN" sz="1600" dirty="0">
                <a:latin typeface="Calibri" panose="020F0502020204030204" pitchFamily="34" charset="0"/>
                <a:ea typeface="Calibri" panose="020F0502020204030204" pitchFamily="34" charset="0"/>
                <a:cs typeface="Calibri" panose="020F0502020204030204" pitchFamily="34" charset="0"/>
              </a:rPr>
              <a:t>PUBLIC ACCEPTANCE</a:t>
            </a:r>
          </a:p>
          <a:p>
            <a:endParaRPr lang="en-IN" sz="1600"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C611D7A5-873A-6FCB-BA5F-0485E1D395B8}"/>
              </a:ext>
            </a:extLst>
          </p:cNvPr>
          <p:cNvSpPr>
            <a:spLocks noGrp="1"/>
          </p:cNvSpPr>
          <p:nvPr>
            <p:ph type="sldNum" sz="quarter" idx="4"/>
          </p:nvPr>
        </p:nvSpPr>
        <p:spPr/>
        <p:txBody>
          <a:bodyPr/>
          <a:lstStyle/>
          <a:p>
            <a:fld id="{58FB4751-880F-D840-AAA9-3A15815CC996}" type="slidenum">
              <a:rPr lang="en-US" smtClean="0"/>
              <a:pPr/>
              <a:t>6</a:t>
            </a:fld>
            <a:endParaRPr lang="en-US" dirty="0"/>
          </a:p>
        </p:txBody>
      </p:sp>
      <p:pic>
        <p:nvPicPr>
          <p:cNvPr id="5" name="Picture 4">
            <a:extLst>
              <a:ext uri="{FF2B5EF4-FFF2-40B4-BE49-F238E27FC236}">
                <a16:creationId xmlns:a16="http://schemas.microsoft.com/office/drawing/2014/main" id="{9BFDF59D-3387-0888-EF35-85E1F159CBB3}"/>
              </a:ext>
            </a:extLst>
          </p:cNvPr>
          <p:cNvPicPr>
            <a:picLocks noChangeAspect="1"/>
          </p:cNvPicPr>
          <p:nvPr/>
        </p:nvPicPr>
        <p:blipFill>
          <a:blip r:embed="rId2"/>
          <a:stretch>
            <a:fillRect/>
          </a:stretch>
        </p:blipFill>
        <p:spPr>
          <a:xfrm>
            <a:off x="3667432" y="2914650"/>
            <a:ext cx="5043949" cy="3248025"/>
          </a:xfrm>
          <a:prstGeom prst="rect">
            <a:avLst/>
          </a:prstGeom>
        </p:spPr>
      </p:pic>
    </p:spTree>
    <p:extLst>
      <p:ext uri="{BB962C8B-B14F-4D97-AF65-F5344CB8AC3E}">
        <p14:creationId xmlns:p14="http://schemas.microsoft.com/office/powerpoint/2010/main" val="3872889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B261A-EC09-A9CF-63BE-6254FD0DC8DB}"/>
              </a:ext>
            </a:extLst>
          </p:cNvPr>
          <p:cNvSpPr>
            <a:spLocks noGrp="1"/>
          </p:cNvSpPr>
          <p:nvPr>
            <p:ph type="title"/>
          </p:nvPr>
        </p:nvSpPr>
        <p:spPr>
          <a:xfrm>
            <a:off x="914400" y="76200"/>
            <a:ext cx="7534656" cy="809625"/>
          </a:xfrm>
        </p:spPr>
        <p:txBody>
          <a:bodyPr/>
          <a:lstStyle/>
          <a:p>
            <a:r>
              <a:rPr lang="en-IN" dirty="0">
                <a:latin typeface="Arial Black" panose="020B0A04020102020204" pitchFamily="34" charset="0"/>
              </a:rPr>
              <a:t>PROPOSED SYSTEM</a:t>
            </a:r>
          </a:p>
        </p:txBody>
      </p:sp>
      <p:sp>
        <p:nvSpPr>
          <p:cNvPr id="3" name="Content Placeholder 2">
            <a:extLst>
              <a:ext uri="{FF2B5EF4-FFF2-40B4-BE49-F238E27FC236}">
                <a16:creationId xmlns:a16="http://schemas.microsoft.com/office/drawing/2014/main" id="{8C9B26EC-8BFB-1F1A-7FC8-CC6F03483350}"/>
              </a:ext>
            </a:extLst>
          </p:cNvPr>
          <p:cNvSpPr>
            <a:spLocks noGrp="1"/>
          </p:cNvSpPr>
          <p:nvPr>
            <p:ph sz="quarter" idx="10"/>
          </p:nvPr>
        </p:nvSpPr>
        <p:spPr>
          <a:xfrm>
            <a:off x="781049" y="981837"/>
            <a:ext cx="10048875" cy="4475988"/>
          </a:xfrm>
        </p:spPr>
        <p:txBody>
          <a:bodyPr>
            <a:noAutofit/>
          </a:bodyPr>
          <a:lstStyle/>
          <a:p>
            <a:pPr algn="just">
              <a:lnSpc>
                <a:spcPct val="150000"/>
              </a:lnSpc>
            </a:pPr>
            <a:r>
              <a:rPr lang="en-US" sz="1600" dirty="0">
                <a:latin typeface="Calibri" panose="020F0502020204030204" pitchFamily="34" charset="0"/>
                <a:ea typeface="Calibri" panose="020F0502020204030204" pitchFamily="34" charset="0"/>
                <a:cs typeface="Calibri" panose="020F0502020204030204" pitchFamily="34" charset="0"/>
              </a:rPr>
              <a:t>Our proposed system aims to present a traffic light controller based on Computer Vision that can adapt to the current traffic situation. It uses live video feed from the CCTV cameras at traffic junctions for real-time  traffic density calculation by detecting the vehicles at the signal and setting the green signal time accordingly.  </a:t>
            </a:r>
          </a:p>
          <a:p>
            <a:pPr algn="just">
              <a:lnSpc>
                <a:spcPct val="150000"/>
              </a:lnSpc>
            </a:pPr>
            <a:r>
              <a:rPr lang="en-US" sz="1600" dirty="0">
                <a:latin typeface="Calibri" panose="020F0502020204030204" pitchFamily="34" charset="0"/>
                <a:ea typeface="Calibri" panose="020F0502020204030204" pitchFamily="34" charset="0"/>
                <a:cs typeface="Calibri" panose="020F0502020204030204" pitchFamily="34" charset="0"/>
              </a:rPr>
              <a:t>The vehicles are classified as car, bus/truck, or rickshaw to obtain a more accurate estimate of the green signal time. We have used object detection like computer vision in order to detect the number of vehicles for each direction.</a:t>
            </a:r>
          </a:p>
          <a:p>
            <a:pPr algn="just">
              <a:lnSpc>
                <a:spcPct val="150000"/>
              </a:lnSpc>
            </a:pPr>
            <a:r>
              <a:rPr lang="en-US" sz="1600" dirty="0">
                <a:latin typeface="Calibri" panose="020F0502020204030204" pitchFamily="34" charset="0"/>
                <a:ea typeface="Calibri" panose="020F0502020204030204" pitchFamily="34" charset="0"/>
                <a:cs typeface="Calibri" panose="020F0502020204030204" pitchFamily="34" charset="0"/>
              </a:rPr>
              <a:t>We then set the timers of these traffic signals according to vehicle density in each direction and hence the system becomes adaptive. This helps to optimize the green signal times, and traffic is cleared at a far quicker rate than a static system, therefore reducing the unwanted delays, congestion, and waiting time, which in turn will reduce the fuel consumption and pollution</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EE799CFF-E407-EFB4-29EB-BE2A5201C303}"/>
              </a:ext>
            </a:extLst>
          </p:cNvPr>
          <p:cNvSpPr>
            <a:spLocks noGrp="1"/>
          </p:cNvSpPr>
          <p:nvPr>
            <p:ph type="sldNum" sz="quarter" idx="4"/>
          </p:nvPr>
        </p:nvSpPr>
        <p:spPr/>
        <p:txBody>
          <a:bodyPr/>
          <a:lstStyle/>
          <a:p>
            <a:fld id="{58FB4751-880F-D840-AAA9-3A15815CC996}" type="slidenum">
              <a:rPr lang="en-US" smtClean="0"/>
              <a:pPr/>
              <a:t>7</a:t>
            </a:fld>
            <a:endParaRPr lang="en-US" dirty="0"/>
          </a:p>
        </p:txBody>
      </p:sp>
    </p:spTree>
    <p:extLst>
      <p:ext uri="{BB962C8B-B14F-4D97-AF65-F5344CB8AC3E}">
        <p14:creationId xmlns:p14="http://schemas.microsoft.com/office/powerpoint/2010/main" val="4024939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C6FBB-A892-4E7B-9EB9-71DD61FE5FB5}"/>
              </a:ext>
            </a:extLst>
          </p:cNvPr>
          <p:cNvSpPr>
            <a:spLocks noGrp="1"/>
          </p:cNvSpPr>
          <p:nvPr>
            <p:ph type="title"/>
          </p:nvPr>
        </p:nvSpPr>
        <p:spPr>
          <a:xfrm>
            <a:off x="914400" y="1"/>
            <a:ext cx="10360152" cy="819150"/>
          </a:xfrm>
        </p:spPr>
        <p:txBody>
          <a:bodyPr/>
          <a:lstStyle/>
          <a:p>
            <a:r>
              <a:rPr lang="en-US" dirty="0">
                <a:latin typeface="Arial Black" panose="020B0A04020102020204" pitchFamily="34" charset="0"/>
              </a:rPr>
              <a:t>ARCHITECTURE DIAGRAM</a:t>
            </a:r>
          </a:p>
        </p:txBody>
      </p:sp>
      <p:sp>
        <p:nvSpPr>
          <p:cNvPr id="4" name="Slide Number Placeholder 3">
            <a:extLst>
              <a:ext uri="{FF2B5EF4-FFF2-40B4-BE49-F238E27FC236}">
                <a16:creationId xmlns:a16="http://schemas.microsoft.com/office/drawing/2014/main" id="{D82882ED-E813-4A36-A75E-6DC4C1F54BB8}"/>
              </a:ext>
            </a:extLst>
          </p:cNvPr>
          <p:cNvSpPr>
            <a:spLocks noGrp="1"/>
          </p:cNvSpPr>
          <p:nvPr>
            <p:ph type="sldNum" sz="quarter" idx="4"/>
          </p:nvPr>
        </p:nvSpPr>
        <p:spPr/>
        <p:txBody>
          <a:bodyPr/>
          <a:lstStyle/>
          <a:p>
            <a:fld id="{58FB4751-880F-D840-AAA9-3A15815CC996}" type="slidenum">
              <a:rPr lang="en-US" smtClean="0"/>
              <a:pPr/>
              <a:t>8</a:t>
            </a:fld>
            <a:endParaRPr lang="en-US" dirty="0"/>
          </a:p>
        </p:txBody>
      </p:sp>
      <p:pic>
        <p:nvPicPr>
          <p:cNvPr id="5" name="Picture 4">
            <a:extLst>
              <a:ext uri="{FF2B5EF4-FFF2-40B4-BE49-F238E27FC236}">
                <a16:creationId xmlns:a16="http://schemas.microsoft.com/office/drawing/2014/main" id="{C6D14DED-1DC4-4B6A-BBAC-BD019B181485}"/>
              </a:ext>
            </a:extLst>
          </p:cNvPr>
          <p:cNvPicPr>
            <a:picLocks noChangeAspect="1"/>
          </p:cNvPicPr>
          <p:nvPr/>
        </p:nvPicPr>
        <p:blipFill>
          <a:blip r:embed="rId2"/>
          <a:stretch>
            <a:fillRect/>
          </a:stretch>
        </p:blipFill>
        <p:spPr>
          <a:xfrm>
            <a:off x="2520397" y="1501223"/>
            <a:ext cx="7522058" cy="4621877"/>
          </a:xfrm>
          <a:prstGeom prst="rect">
            <a:avLst/>
          </a:prstGeom>
        </p:spPr>
      </p:pic>
    </p:spTree>
    <p:extLst>
      <p:ext uri="{BB962C8B-B14F-4D97-AF65-F5344CB8AC3E}">
        <p14:creationId xmlns:p14="http://schemas.microsoft.com/office/powerpoint/2010/main" val="3244960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E41B0-4CC9-4812-954D-BB2ACBC85E1E}"/>
              </a:ext>
            </a:extLst>
          </p:cNvPr>
          <p:cNvSpPr>
            <a:spLocks noGrp="1"/>
          </p:cNvSpPr>
          <p:nvPr>
            <p:ph type="title"/>
          </p:nvPr>
        </p:nvSpPr>
        <p:spPr>
          <a:xfrm>
            <a:off x="914400" y="85726"/>
            <a:ext cx="10360152" cy="647700"/>
          </a:xfrm>
        </p:spPr>
        <p:txBody>
          <a:bodyPr/>
          <a:lstStyle/>
          <a:p>
            <a:r>
              <a:rPr lang="en-US" dirty="0">
                <a:latin typeface="Arial Black" panose="020B0A04020102020204" pitchFamily="34" charset="0"/>
              </a:rPr>
              <a:t>USE CASE DIAGRAM</a:t>
            </a:r>
          </a:p>
        </p:txBody>
      </p:sp>
      <p:sp>
        <p:nvSpPr>
          <p:cNvPr id="4" name="Slide Number Placeholder 3">
            <a:extLst>
              <a:ext uri="{FF2B5EF4-FFF2-40B4-BE49-F238E27FC236}">
                <a16:creationId xmlns:a16="http://schemas.microsoft.com/office/drawing/2014/main" id="{344D9006-C52B-44FB-A9CC-FE9BBF43B124}"/>
              </a:ext>
            </a:extLst>
          </p:cNvPr>
          <p:cNvSpPr>
            <a:spLocks noGrp="1"/>
          </p:cNvSpPr>
          <p:nvPr>
            <p:ph type="sldNum" sz="quarter" idx="4"/>
          </p:nvPr>
        </p:nvSpPr>
        <p:spPr/>
        <p:txBody>
          <a:bodyPr/>
          <a:lstStyle/>
          <a:p>
            <a:fld id="{58FB4751-880F-D840-AAA9-3A15815CC996}" type="slidenum">
              <a:rPr lang="en-US" smtClean="0"/>
              <a:pPr/>
              <a:t>9</a:t>
            </a:fld>
            <a:endParaRPr lang="en-US" dirty="0"/>
          </a:p>
        </p:txBody>
      </p:sp>
      <p:pic>
        <p:nvPicPr>
          <p:cNvPr id="5" name="Picture 4">
            <a:extLst>
              <a:ext uri="{FF2B5EF4-FFF2-40B4-BE49-F238E27FC236}">
                <a16:creationId xmlns:a16="http://schemas.microsoft.com/office/drawing/2014/main" id="{C539D150-346E-404D-8F62-36999C08BEBD}"/>
              </a:ext>
            </a:extLst>
          </p:cNvPr>
          <p:cNvPicPr>
            <a:picLocks noChangeAspect="1"/>
          </p:cNvPicPr>
          <p:nvPr/>
        </p:nvPicPr>
        <p:blipFill>
          <a:blip r:embed="rId2"/>
          <a:stretch>
            <a:fillRect/>
          </a:stretch>
        </p:blipFill>
        <p:spPr>
          <a:xfrm>
            <a:off x="2734294" y="1164822"/>
            <a:ext cx="7044981" cy="4714982"/>
          </a:xfrm>
          <a:prstGeom prst="rect">
            <a:avLst/>
          </a:prstGeom>
        </p:spPr>
      </p:pic>
    </p:spTree>
    <p:extLst>
      <p:ext uri="{BB962C8B-B14F-4D97-AF65-F5344CB8AC3E}">
        <p14:creationId xmlns:p14="http://schemas.microsoft.com/office/powerpoint/2010/main" val="4158647183"/>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249AD37-9510-4A2D-B790-12C439A83F9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{6C8DD32C-D2A3-4801-9315-F45140349AB3}tf11964407_win32</Template>
  <TotalTime>731</TotalTime>
  <Words>945</Words>
  <Application>Microsoft Office PowerPoint</Application>
  <PresentationFormat>Widescreen</PresentationFormat>
  <Paragraphs>70</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Calibri</vt:lpstr>
      <vt:lpstr>Courier New</vt:lpstr>
      <vt:lpstr>Gill Sans Nova Light</vt:lpstr>
      <vt:lpstr>Sagona Book</vt:lpstr>
      <vt:lpstr>Custom</vt:lpstr>
      <vt:lpstr>Smart  Control  Of  Traffic  Lights Using  AI</vt:lpstr>
      <vt:lpstr>AGENDA </vt:lpstr>
      <vt:lpstr>ABSTRACT</vt:lpstr>
      <vt:lpstr>INTRODUCTION </vt:lpstr>
      <vt:lpstr>EXISTING SYSTEM</vt:lpstr>
      <vt:lpstr>LIMITATIONS OF EXISTING SYSTEM</vt:lpstr>
      <vt:lpstr>PROPOSED SYSTEM</vt:lpstr>
      <vt:lpstr>ARCHITECTURE DIAGRAM</vt:lpstr>
      <vt:lpstr>USE CASE DIAGRAM</vt:lpstr>
      <vt:lpstr>SEQUENCE DIAGRAM</vt:lpstr>
      <vt:lpstr>CLASS DIAGRAM</vt:lpstr>
      <vt:lpstr>ACTIVITY DIAGRAM</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Control  Of  Traffic  Lights Using  AI</dc:title>
  <dc:creator>bhavitha rayaneni</dc:creator>
  <cp:lastModifiedBy>Y Charan</cp:lastModifiedBy>
  <cp:revision>17</cp:revision>
  <dcterms:created xsi:type="dcterms:W3CDTF">2024-07-29T17:51:29Z</dcterms:created>
  <dcterms:modified xsi:type="dcterms:W3CDTF">2024-09-20T07:24:59Z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