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1" r:id="rId4"/>
    <p:sldMasterId id="2147484288" r:id="rId5"/>
    <p:sldMasterId id="2147484293" r:id="rId6"/>
  </p:sldMasterIdLst>
  <p:notesMasterIdLst>
    <p:notesMasterId r:id="rId30"/>
  </p:notesMasterIdLst>
  <p:handoutMasterIdLst>
    <p:handoutMasterId r:id="rId31"/>
  </p:handoutMasterIdLst>
  <p:sldIdLst>
    <p:sldId id="1028" r:id="rId7"/>
    <p:sldId id="1083" r:id="rId8"/>
    <p:sldId id="1132" r:id="rId9"/>
    <p:sldId id="1208" r:id="rId10"/>
    <p:sldId id="1215" r:id="rId11"/>
    <p:sldId id="1209" r:id="rId12"/>
    <p:sldId id="1163" r:id="rId13"/>
    <p:sldId id="1210" r:id="rId14"/>
    <p:sldId id="1211" r:id="rId15"/>
    <p:sldId id="1212" r:id="rId16"/>
    <p:sldId id="1220" r:id="rId17"/>
    <p:sldId id="1213" r:id="rId18"/>
    <p:sldId id="1214" r:id="rId19"/>
    <p:sldId id="1134" r:id="rId20"/>
    <p:sldId id="1135" r:id="rId21"/>
    <p:sldId id="1164" r:id="rId22"/>
    <p:sldId id="1216" r:id="rId23"/>
    <p:sldId id="1217" r:id="rId24"/>
    <p:sldId id="1218" r:id="rId25"/>
    <p:sldId id="1219" r:id="rId26"/>
    <p:sldId id="1181" r:id="rId27"/>
    <p:sldId id="1221" r:id="rId28"/>
    <p:sldId id="106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9F4"/>
    <a:srgbClr val="0DBB47"/>
    <a:srgbClr val="DAEFC3"/>
    <a:srgbClr val="8BC3DA"/>
    <a:srgbClr val="3D97BB"/>
    <a:srgbClr val="E5A19F"/>
    <a:srgbClr val="5D9CE9"/>
    <a:srgbClr val="C2E49C"/>
    <a:srgbClr val="CAE8AA"/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1DB4C3D-99AC-43D9-9F04-340E38BE2E31}" type="datetimeFigureOut">
              <a:rPr lang="en-US"/>
              <a:pPr>
                <a:defRPr/>
              </a:pPr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A6143A-A83D-4690-9B9C-CF30BF946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00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211EE8DD-B69B-4D8B-A557-27F91A8DD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59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EE8DD-B69B-4D8B-A557-27F91A8DD51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7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15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8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16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2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17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3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18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9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19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75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20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76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D4966-7926-4A6D-B54E-EF0EE2B1827C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477B1-7870-42BC-8FBE-41ECF8983A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8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3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0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4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2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5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6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Business process modeling is mainly used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map a workflow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 so you can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understand,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analyse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and make positive changes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 to that workflow or process. Usage of diagram helps you to visualize this process and make better decisions.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6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5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Echo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Dot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 is a hands-free, voice-controlled device that uses the same far-field voice recognition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Amazon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 Echo.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Dot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 has a small built-in speaker—it can also connect to your speakers over Bluetooth or with the included audio cable.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Times" charset="0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Twilio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is a developer platform for communications. It provides Messaging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API and SDKs to send and receive SMS, MMS, and IP messages globally from your web and mobile app, and use intelligent delivery features to ensure messages get through.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It also provides Voice API and SDKs to build calling capabilities within web and mobile apps. Connect to landlines, mobile devices or even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WebRTC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clients to make calls from apps or power multinational call centers.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Times" charset="0"/>
              <a:ea typeface="+mn-ea"/>
              <a:cs typeface="+mn-cs"/>
            </a:endParaRPr>
          </a:p>
          <a:p>
            <a:r>
              <a:rPr lang="en-US" dirty="0" err="1" smtClean="0"/>
              <a:t>Decooda’s</a:t>
            </a:r>
            <a:r>
              <a:rPr lang="en-US" dirty="0" smtClean="0"/>
              <a:t> Cognitive Intelligence Machine is a text analytics engine that has been built on top of </a:t>
            </a:r>
            <a:r>
              <a:rPr lang="en-US" dirty="0" err="1" smtClean="0"/>
              <a:t>Decooda’s</a:t>
            </a:r>
            <a:r>
              <a:rPr lang="en-US" dirty="0" smtClean="0"/>
              <a:t> Liquid Data Platform.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" charset="0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Times" charset="0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Times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EE8DD-B69B-4D8B-A557-27F91A8DD51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5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EE8DD-B69B-4D8B-A557-27F91A8DD51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14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4E13E434-0950-4B8C-80C8-5B35DEC8F6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Calibri"/>
                <a:ea typeface="ＭＳ Ｐゴシック" charset="-128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4"/>
            <a:ext cx="8763000" cy="500066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92A37B57-FC19-49C7-AD0C-AC7BC2028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52400" y="609600"/>
            <a:ext cx="87630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Calibri"/>
                <a:ea typeface="ＭＳ Ｐゴシック" charset="-128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4"/>
            <a:ext cx="8763000" cy="500066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92A37B57-FC19-49C7-AD0C-AC7BC2028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3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Calibri"/>
                <a:ea typeface="ＭＳ Ｐゴシック" charset="-128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57286BCD-E8BF-4D07-A893-484F77487C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4804" y="2928934"/>
            <a:ext cx="7210396" cy="5000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6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Calibri"/>
                <a:ea typeface="ＭＳ Ｐゴシック" charset="-128"/>
              </a:rPr>
              <a:t>©2014, </a:t>
            </a:r>
            <a:r>
              <a:rPr lang="en-US" sz="1000" dirty="0">
                <a:solidFill>
                  <a:srgbClr val="808388"/>
                </a:solidFill>
                <a:latin typeface="Calibri"/>
                <a:ea typeface="ＭＳ Ｐゴシック" charset="-128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157537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219200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495800"/>
            <a:ext cx="15811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187352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Calibri"/>
                <a:ea typeface="ＭＳ Ｐゴシック" charset="-128"/>
              </a:rPr>
              <a:t>©2014, </a:t>
            </a:r>
            <a:r>
              <a:rPr lang="en-US" sz="1000" dirty="0">
                <a:solidFill>
                  <a:srgbClr val="808388"/>
                </a:solidFill>
                <a:latin typeface="Calibri"/>
                <a:ea typeface="ＭＳ Ｐゴシック" charset="-128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95600"/>
            <a:ext cx="6248400" cy="15240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Object 2" descr="cid:image001.png@01CC1AEA.50FDC6E0"/>
          <p:cNvPicPr>
            <a:picLocks noChangeAspect="1" noChangeArrowheads="1"/>
          </p:cNvPicPr>
          <p:nvPr userDrawn="1"/>
        </p:nvPicPr>
        <p:blipFill>
          <a:blip r:embed="rId5" cstate="print"/>
          <a:srcRect b="16041"/>
          <a:stretch>
            <a:fillRect/>
          </a:stretch>
        </p:blipFill>
        <p:spPr bwMode="auto">
          <a:xfrm>
            <a:off x="1447801" y="762000"/>
            <a:ext cx="6400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495800"/>
            <a:ext cx="15811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304257"/>
      </p:ext>
    </p:extLst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  <a:ea typeface="ＭＳ Ｐゴシック" charset="-128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ea typeface="ＭＳ Ｐゴシック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  <a:ea typeface="ＭＳ Ｐゴシック" charset="-128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57286BCD-E8BF-4D07-A893-484F77487C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FF729A0-4847-4CFE-A36E-0937E9928E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Verdana" charset="0"/>
              </a:rPr>
              <a:t>©2014, </a:t>
            </a:r>
            <a:r>
              <a:rPr lang="en-US" sz="100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Verdana" charset="0"/>
              </a:rPr>
              <a:t>©2014, </a:t>
            </a:r>
            <a:r>
              <a:rPr lang="en-US" sz="100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Verdana"/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latin typeface="Verdana"/>
                <a:ea typeface="ＭＳ Ｐゴシック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Verdana"/>
                <a:ea typeface="ＭＳ Ｐゴシック" charset="-128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Verdana"/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/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6106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2176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Verdana"/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latin typeface="Verdana"/>
                <a:ea typeface="ＭＳ Ｐゴシック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Verdana"/>
                <a:ea typeface="ＭＳ Ｐゴシック" charset="-128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Verdana"/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/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6B7C95D6-B5F3-4C30-95A2-C2228F907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Verdana"/>
                <a:ea typeface="ＭＳ Ｐゴシック" charset="-128"/>
              </a:rPr>
              <a:t>©2014, </a:t>
            </a:r>
            <a:r>
              <a:rPr lang="en-US" sz="1000" dirty="0">
                <a:solidFill>
                  <a:srgbClr val="808388"/>
                </a:solidFill>
                <a:latin typeface="Verdana"/>
                <a:ea typeface="ＭＳ Ｐゴシック" charset="-128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FFFFFF"/>
                </a:solidFill>
                <a:latin typeface="Verdana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3896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Verdana"/>
                <a:ea typeface="ＭＳ Ｐゴシック" charset="-128"/>
              </a:rPr>
              <a:t>©2014, </a:t>
            </a:r>
            <a:r>
              <a:rPr lang="en-US" sz="1000" dirty="0">
                <a:solidFill>
                  <a:srgbClr val="808388"/>
                </a:solidFill>
                <a:latin typeface="Verdana"/>
                <a:ea typeface="ＭＳ Ｐゴシック" charset="-128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82566"/>
      </p:ext>
    </p:extLst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Calibri"/>
                <a:ea typeface="ＭＳ Ｐゴシック" charset="-128"/>
              </a:rPr>
              <a:t>©2014, </a:t>
            </a:r>
            <a:r>
              <a:rPr lang="en-US" sz="8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4"/>
            <a:ext cx="8763000" cy="500066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92A37B57-FC19-49C7-AD0C-AC7BC2028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52400" y="609600"/>
            <a:ext cx="8763000" cy="5486400"/>
          </a:xfrm>
        </p:spPr>
        <p:txBody>
          <a:bodyPr/>
          <a:lstStyle>
            <a:lvl1pPr algn="just">
              <a:spcBef>
                <a:spcPts val="0"/>
              </a:spcBef>
              <a:spcAft>
                <a:spcPts val="300"/>
              </a:spcAft>
              <a:defRPr/>
            </a:lvl1pPr>
            <a:lvl2pPr algn="just">
              <a:spcBef>
                <a:spcPts val="0"/>
              </a:spcBef>
              <a:spcAft>
                <a:spcPts val="300"/>
              </a:spcAft>
              <a:defRPr/>
            </a:lvl2pPr>
            <a:lvl3pPr algn="just">
              <a:spcBef>
                <a:spcPts val="0"/>
              </a:spcBef>
              <a:spcAft>
                <a:spcPts val="300"/>
              </a:spcAft>
              <a:defRPr/>
            </a:lvl3pPr>
            <a:lvl4pPr algn="just">
              <a:spcBef>
                <a:spcPts val="0"/>
              </a:spcBef>
              <a:spcAft>
                <a:spcPts val="300"/>
              </a:spcAft>
              <a:defRPr/>
            </a:lvl4pPr>
            <a:lvl5pPr algn="just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charset="0"/>
              </a:defRPr>
            </a:lvl1pPr>
          </a:lstStyle>
          <a:p>
            <a:pPr>
              <a:defRPr/>
            </a:pPr>
            <a:fld id="{847B1F57-3F15-4100-9368-F7A3FCDAE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MS PGothic" charset="-128"/>
          <a:cs typeface="MS PGothic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MS PGothic" charset="-128"/>
          <a:cs typeface="MS PGothic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MS PGothic" charset="-128"/>
          <a:cs typeface="MS PGothic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MS PGothic" charset="-128"/>
          <a:cs typeface="MS PGothic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MS PGothic" charset="-128"/>
          <a:cs typeface="MS PGothic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MS PGothic" charset="-128"/>
          <a:cs typeface="MS PGothic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rgbClr val="55B738"/>
                </a:solidFill>
                <a:latin typeface="Arial Black" charset="0"/>
              </a:defRPr>
            </a:lvl1pPr>
          </a:lstStyle>
          <a:p>
            <a:pPr>
              <a:defRPr/>
            </a:pPr>
            <a:fld id="{8661FB06-137F-4CE7-82A8-66805C25D507}" type="slidenum">
              <a:rPr lang="en-US">
                <a:ea typeface="ＭＳ Ｐゴシック" charset="-128"/>
              </a:rPr>
              <a:pPr>
                <a:defRPr/>
              </a:pPr>
              <a:t>‹#›</a:t>
            </a:fld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5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charset="0"/>
                <a:ea typeface="ＭＳ Ｐゴシック" charset="-128"/>
              </a:defRPr>
            </a:lvl1pPr>
          </a:lstStyle>
          <a:p>
            <a:pPr>
              <a:defRPr/>
            </a:pPr>
            <a:fld id="{E3A669EB-27F8-49E1-9FAC-2C09D464028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7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pitchFamily="34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63486" y="2188029"/>
            <a:ext cx="6417128" cy="143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eaLnBrk="0" hangingPunct="0">
              <a:defRPr/>
            </a:pPr>
            <a:r>
              <a:rPr lang="en-US" sz="44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Introduction to  </a:t>
            </a:r>
          </a:p>
          <a:p>
            <a:pPr lvl="0" algn="ctr" eaLnBrk="0" hangingPunct="0">
              <a:defRPr/>
            </a:pPr>
            <a:r>
              <a:rPr lang="en-US" sz="44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Alfresco Process Services</a:t>
            </a:r>
            <a:endParaRPr kumimoji="0" lang="en-US" sz="440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MS PGothic" charset="-128"/>
            </a:endParaRPr>
          </a:p>
        </p:txBody>
      </p:sp>
      <p:pic>
        <p:nvPicPr>
          <p:cNvPr id="7" name="Picture 9" descr="D:\alfersco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0" y="192024"/>
            <a:ext cx="2468880" cy="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Alfresco Process Services Architecture</a:t>
            </a:r>
            <a:endParaRPr lang="en-US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C95D6-B5F3-4C30-95A2-C2228F907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16" y="990600"/>
            <a:ext cx="7048292" cy="45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Alfresco Process Services Architecture</a:t>
            </a:r>
            <a:endParaRPr lang="en-US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C95D6-B5F3-4C30-95A2-C2228F907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 descr="Alfresco Activiti Enterprise - High Level Architecture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57" y="584200"/>
            <a:ext cx="3871379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Alfresco Process Services Sample Use case</a:t>
            </a:r>
            <a:endParaRPr lang="en-US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C95D6-B5F3-4C30-95A2-C2228F907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6" y="640214"/>
            <a:ext cx="8279787" cy="53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Alfresco Process Services Sample Use case</a:t>
            </a:r>
            <a:endParaRPr lang="en-US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C95D6-B5F3-4C30-95A2-C2228F907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45078"/>
            <a:ext cx="8996417" cy="3682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33400" y="805934"/>
            <a:ext cx="2621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 dirty="0" smtClean="0">
                <a:latin typeface="Verdana" charset="0"/>
              </a:rPr>
              <a:t>BPMN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028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14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4800" y="572552"/>
            <a:ext cx="8610600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BPMN is flow-chart based notation for defining </a:t>
            </a:r>
            <a:r>
              <a:rPr lang="en-US" sz="1800" dirty="0" smtClean="0">
                <a:latin typeface="Calibri"/>
                <a:cs typeface="Calibri"/>
              </a:rPr>
              <a:t>Business Processes.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4937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BPMN 2.0 Overview</a:t>
            </a:r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44" y="1032917"/>
            <a:ext cx="6372225" cy="1733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167743"/>
            <a:ext cx="79193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BPMN is an agreement between multiple modeling </a:t>
            </a:r>
            <a:r>
              <a:rPr lang="en-US" sz="1800" dirty="0" smtClean="0">
                <a:latin typeface="Calibri"/>
                <a:cs typeface="Calibri"/>
              </a:rPr>
              <a:t>tools vendors</a:t>
            </a:r>
            <a:r>
              <a:rPr lang="en-US" sz="1800" dirty="0">
                <a:latin typeface="Calibri"/>
                <a:cs typeface="Calibri"/>
              </a:rPr>
              <a:t>, who had their own notations, to use a single </a:t>
            </a:r>
            <a:r>
              <a:rPr lang="en-US" sz="1800" dirty="0" smtClean="0">
                <a:latin typeface="Calibri"/>
                <a:cs typeface="Calibri"/>
              </a:rPr>
              <a:t>notation for </a:t>
            </a:r>
            <a:r>
              <a:rPr lang="en-US" sz="1800" dirty="0">
                <a:latin typeface="Calibri"/>
                <a:cs typeface="Calibri"/>
              </a:rPr>
              <a:t>the benefit of end-user understand and </a:t>
            </a:r>
            <a:r>
              <a:rPr lang="en-US" sz="1800" dirty="0" smtClean="0">
                <a:latin typeface="Calibri"/>
                <a:cs typeface="Calibri"/>
              </a:rPr>
              <a:t>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BPMN provides a mechanism to generate an </a:t>
            </a:r>
            <a:r>
              <a:rPr lang="en-US" sz="1800" dirty="0" smtClean="0">
                <a:latin typeface="Calibri"/>
                <a:cs typeface="Calibri"/>
              </a:rPr>
              <a:t>executable Business </a:t>
            </a:r>
            <a:r>
              <a:rPr lang="en-US" sz="1800" dirty="0">
                <a:latin typeface="Calibri"/>
                <a:cs typeface="Calibri"/>
              </a:rPr>
              <a:t>Process (BPEL) from the business level </a:t>
            </a:r>
            <a:r>
              <a:rPr lang="en-US" sz="1800" dirty="0" smtClean="0">
                <a:latin typeface="Calibri"/>
                <a:cs typeface="Calibri"/>
              </a:rPr>
              <a:t>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/>
                <a:cs typeface="Calibri"/>
              </a:rPr>
              <a:t>Business </a:t>
            </a:r>
            <a:r>
              <a:rPr lang="en-US" sz="1800" dirty="0">
                <a:latin typeface="Calibri"/>
                <a:cs typeface="Calibri"/>
              </a:rPr>
              <a:t>Process Model and Notation version 2.0 is a standard for defining workflows that is managed by Object Management Group (OMG).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It covers both the graphical representation (shapes and XML serialization of diagram) and the process definition (XML serialization) used to execute the process.</a:t>
            </a:r>
          </a:p>
        </p:txBody>
      </p:sp>
    </p:spTree>
    <p:extLst>
      <p:ext uri="{BB962C8B-B14F-4D97-AF65-F5344CB8AC3E}">
        <p14:creationId xmlns:p14="http://schemas.microsoft.com/office/powerpoint/2010/main" val="328362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15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4937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BPMN 2.0 Concepts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33400" y="636814"/>
            <a:ext cx="563335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alibri"/>
                <a:cs typeface="Calibri"/>
              </a:rPr>
              <a:t>Basic components of BPMN 2.0 are</a:t>
            </a:r>
            <a:r>
              <a:rPr lang="en-US" sz="1800" dirty="0" smtClean="0">
                <a:latin typeface="Calibri"/>
                <a:cs typeface="Calibri"/>
              </a:rPr>
              <a:t>:</a:t>
            </a:r>
            <a:endParaRPr lang="en-US" sz="1800" dirty="0">
              <a:latin typeface="Calibri"/>
              <a:cs typeface="Calibri"/>
            </a:endParaRPr>
          </a:p>
          <a:p>
            <a:pPr marL="514350" indent="-514350" eaLnBrk="0" hangingPunct="0">
              <a:buFont typeface="+mj-lt"/>
              <a:buAutoNum type="arabicPeriod"/>
            </a:pPr>
            <a:r>
              <a:rPr lang="en-US" sz="1800" dirty="0">
                <a:latin typeface="Calibri"/>
                <a:cs typeface="Calibri"/>
              </a:rPr>
              <a:t>Flow Objects</a:t>
            </a:r>
          </a:p>
          <a:p>
            <a:pPr marL="514350" indent="-514350" eaLnBrk="0" hangingPunct="0">
              <a:buFont typeface="+mj-lt"/>
              <a:buAutoNum type="arabicPeriod"/>
            </a:pPr>
            <a:r>
              <a:rPr lang="en-US" sz="1800" dirty="0">
                <a:latin typeface="Calibri"/>
                <a:cs typeface="Calibri"/>
              </a:rPr>
              <a:t>Connector objects</a:t>
            </a:r>
          </a:p>
          <a:p>
            <a:pPr marL="514350" indent="-514350" eaLnBrk="0" hangingPunct="0">
              <a:buFont typeface="+mj-lt"/>
              <a:buAutoNum type="arabicPeriod"/>
            </a:pPr>
            <a:r>
              <a:rPr lang="en-US" sz="1800" dirty="0">
                <a:latin typeface="Calibri"/>
                <a:cs typeface="Calibri"/>
              </a:rPr>
              <a:t>Artifacts</a:t>
            </a:r>
          </a:p>
          <a:p>
            <a:pPr marL="514350" indent="-514350" eaLnBrk="0" hangingPunct="0">
              <a:buFont typeface="+mj-lt"/>
              <a:buAutoNum type="arabicPeriod"/>
            </a:pPr>
            <a:r>
              <a:rPr lang="en-US" sz="1800" dirty="0" err="1">
                <a:latin typeface="Calibri"/>
                <a:cs typeface="Calibri"/>
              </a:rPr>
              <a:t>Swimlanes</a:t>
            </a:r>
            <a:endParaRPr lang="en-US" sz="1800" dirty="0">
              <a:latin typeface="Calibri"/>
              <a:cs typeface="Calibri"/>
            </a:endParaRPr>
          </a:p>
          <a:p>
            <a:pPr eaLnBrk="0" hangingPunct="0"/>
            <a:endParaRPr lang="en-US" dirty="0" smtClean="0">
              <a:latin typeface="Verdana" charset="0"/>
            </a:endParaRPr>
          </a:p>
          <a:p>
            <a:pPr eaLnBrk="0" hangingPunct="0"/>
            <a:endParaRPr lang="en-US" b="0" dirty="0" err="1" smtClean="0">
              <a:latin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10816"/>
            <a:ext cx="8001000" cy="34956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314325" y="2661558"/>
            <a:ext cx="8421461" cy="54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685925" y="2310816"/>
            <a:ext cx="9525" cy="3566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3095625" y="2310815"/>
            <a:ext cx="9525" cy="3566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667250" y="2310815"/>
            <a:ext cx="9525" cy="3566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57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16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97604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/>
              <a:t>BPMN 2.0 </a:t>
            </a:r>
            <a:r>
              <a:rPr lang="en-US" kern="0" dirty="0" smtClean="0"/>
              <a:t>Concepts - Activities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343025"/>
            <a:ext cx="1419225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640" y="1319212"/>
            <a:ext cx="13239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2519361"/>
            <a:ext cx="1409700" cy="1171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740843" y="1228723"/>
            <a:ext cx="526345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An Activity is represented by a rounded-corner </a:t>
            </a:r>
            <a:r>
              <a:rPr lang="en-US" sz="1400" dirty="0" smtClean="0">
                <a:latin typeface="Verdana" charset="0"/>
              </a:rPr>
              <a:t>rectangle.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Verdana" charset="0"/>
              </a:rPr>
              <a:t>An </a:t>
            </a:r>
            <a:r>
              <a:rPr lang="en-US" sz="1400" dirty="0">
                <a:latin typeface="Verdana" charset="0"/>
              </a:rPr>
              <a:t>activity is work that </a:t>
            </a:r>
            <a:r>
              <a:rPr lang="en-US" sz="1400" dirty="0" smtClean="0">
                <a:latin typeface="Verdana" charset="0"/>
              </a:rPr>
              <a:t>is performed </a:t>
            </a:r>
            <a:r>
              <a:rPr lang="en-US" sz="1400" dirty="0">
                <a:latin typeface="Verdana" charset="0"/>
              </a:rPr>
              <a:t>within a business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process. </a:t>
            </a:r>
            <a:endParaRPr lang="en-US" sz="14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Verdana" charset="0"/>
              </a:rPr>
              <a:t>An </a:t>
            </a:r>
            <a:r>
              <a:rPr lang="en-US" sz="1400" dirty="0">
                <a:latin typeface="Verdana" charset="0"/>
              </a:rPr>
              <a:t>activity can </a:t>
            </a:r>
            <a:r>
              <a:rPr lang="en-US" sz="1400" dirty="0" smtClean="0">
                <a:latin typeface="Verdana" charset="0"/>
              </a:rPr>
              <a:t>be atomic (tasks) </a:t>
            </a:r>
            <a:r>
              <a:rPr lang="en-US" sz="1400" dirty="0">
                <a:latin typeface="Verdana" charset="0"/>
              </a:rPr>
              <a:t>or </a:t>
            </a:r>
            <a:r>
              <a:rPr lang="en-US" sz="1400" dirty="0" smtClean="0">
                <a:latin typeface="Verdana" charset="0"/>
              </a:rPr>
              <a:t>non-atomic (compound/sub-process).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Verdana" charset="0"/>
              </a:rPr>
              <a:t>The </a:t>
            </a:r>
            <a:r>
              <a:rPr lang="en-US" sz="1400" dirty="0">
                <a:latin typeface="Verdana" charset="0"/>
              </a:rPr>
              <a:t>types </a:t>
            </a:r>
            <a:r>
              <a:rPr lang="en-US" sz="1400" dirty="0" smtClean="0">
                <a:latin typeface="Verdana" charset="0"/>
              </a:rPr>
              <a:t>of activities </a:t>
            </a:r>
            <a:r>
              <a:rPr lang="en-US" sz="1400" dirty="0">
                <a:latin typeface="Verdana" charset="0"/>
              </a:rPr>
              <a:t>that are a part of </a:t>
            </a:r>
            <a:r>
              <a:rPr lang="en-US" sz="1400" dirty="0" smtClean="0">
                <a:latin typeface="Verdana" charset="0"/>
              </a:rPr>
              <a:t>a Process </a:t>
            </a:r>
            <a:r>
              <a:rPr lang="en-US" sz="1400" dirty="0">
                <a:latin typeface="Verdana" charset="0"/>
              </a:rPr>
              <a:t>Model are: </a:t>
            </a:r>
            <a:r>
              <a:rPr lang="en-US" sz="1400" b="1" dirty="0" smtClean="0">
                <a:latin typeface="Verdana" charset="0"/>
              </a:rPr>
              <a:t>Sub-Process</a:t>
            </a:r>
            <a:r>
              <a:rPr lang="en-US" sz="1400" dirty="0">
                <a:latin typeface="Verdana" charset="0"/>
              </a:rPr>
              <a:t>, and </a:t>
            </a:r>
            <a:r>
              <a:rPr lang="en-US" sz="1400" b="1" dirty="0">
                <a:latin typeface="Verdana" charset="0"/>
              </a:rPr>
              <a:t>Task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Verdana" charset="0"/>
              </a:rPr>
              <a:t>They </a:t>
            </a:r>
            <a:r>
              <a:rPr lang="en-US" sz="1400" dirty="0">
                <a:latin typeface="Verdana" charset="0"/>
              </a:rPr>
              <a:t>can be performed once </a:t>
            </a:r>
            <a:r>
              <a:rPr lang="en-US" sz="1400" dirty="0" smtClean="0">
                <a:latin typeface="Verdana" charset="0"/>
              </a:rPr>
              <a:t>or can </a:t>
            </a:r>
            <a:r>
              <a:rPr lang="en-US" sz="1400" dirty="0">
                <a:latin typeface="Verdana" charset="0"/>
              </a:rPr>
              <a:t>have internally defined loops</a:t>
            </a:r>
            <a:endParaRPr lang="en-US" sz="1400" b="0" dirty="0" smtClean="0">
              <a:latin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43" y="4341414"/>
            <a:ext cx="1168400" cy="89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093" y="4341414"/>
            <a:ext cx="116840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643" y="4341414"/>
            <a:ext cx="11684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406" y="4341414"/>
            <a:ext cx="1178649" cy="866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1640" y="4341414"/>
            <a:ext cx="1147902" cy="895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8652" y="4329903"/>
            <a:ext cx="1158151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17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97604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/>
              <a:t>BPMN 2.0 </a:t>
            </a:r>
            <a:r>
              <a:rPr lang="en-US" kern="0" dirty="0" smtClean="0"/>
              <a:t>Concepts - Events</a:t>
            </a:r>
            <a:endParaRPr lang="en-US" kern="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163923" y="771525"/>
            <a:ext cx="3802277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An Event is something </a:t>
            </a:r>
            <a:r>
              <a:rPr lang="en-US" sz="1400" dirty="0" smtClean="0">
                <a:latin typeface="Verdana" charset="0"/>
              </a:rPr>
              <a:t>that “happens</a:t>
            </a:r>
            <a:r>
              <a:rPr lang="en-US" sz="1400" dirty="0">
                <a:latin typeface="Verdana" charset="0"/>
              </a:rPr>
              <a:t>” during the </a:t>
            </a:r>
            <a:r>
              <a:rPr lang="en-US" sz="1400" dirty="0" smtClean="0">
                <a:latin typeface="Verdana" charset="0"/>
              </a:rPr>
              <a:t>course of </a:t>
            </a:r>
            <a:r>
              <a:rPr lang="en-US" sz="1400" dirty="0">
                <a:latin typeface="Verdana" charset="0"/>
              </a:rPr>
              <a:t>a business process.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These Events affect the </a:t>
            </a:r>
            <a:r>
              <a:rPr lang="en-US" sz="1400" dirty="0" smtClean="0">
                <a:latin typeface="Verdana" charset="0"/>
              </a:rPr>
              <a:t>flow of </a:t>
            </a:r>
            <a:r>
              <a:rPr lang="en-US" sz="1400" dirty="0">
                <a:latin typeface="Verdana" charset="0"/>
              </a:rPr>
              <a:t>the Process and </a:t>
            </a:r>
            <a:r>
              <a:rPr lang="en-US" sz="1400" dirty="0" smtClean="0">
                <a:latin typeface="Verdana" charset="0"/>
              </a:rPr>
              <a:t>usually have </a:t>
            </a:r>
            <a:r>
              <a:rPr lang="en-US" sz="1400" dirty="0">
                <a:latin typeface="Verdana" charset="0"/>
              </a:rPr>
              <a:t>a trigger or a result.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They can start, interrupt, </a:t>
            </a:r>
            <a:r>
              <a:rPr lang="en-US" sz="1400" dirty="0" smtClean="0">
                <a:latin typeface="Verdana" charset="0"/>
              </a:rPr>
              <a:t>or end </a:t>
            </a:r>
            <a:r>
              <a:rPr lang="en-US" sz="1400" dirty="0">
                <a:latin typeface="Verdana" charset="0"/>
              </a:rPr>
              <a:t>the flow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Verdana" charset="0"/>
              </a:rPr>
              <a:t>Events </a:t>
            </a:r>
            <a:r>
              <a:rPr lang="en-US" sz="1400" dirty="0">
                <a:latin typeface="Verdana" charset="0"/>
              </a:rPr>
              <a:t>are </a:t>
            </a:r>
            <a:r>
              <a:rPr lang="en-US" sz="1400" dirty="0" smtClean="0">
                <a:latin typeface="Verdana" charset="0"/>
              </a:rPr>
              <a:t>circles. The </a:t>
            </a:r>
            <a:r>
              <a:rPr lang="en-US" sz="1400" dirty="0">
                <a:latin typeface="Verdana" charset="0"/>
              </a:rPr>
              <a:t>type of </a:t>
            </a:r>
            <a:r>
              <a:rPr lang="en-US" sz="1400" dirty="0" smtClean="0">
                <a:latin typeface="Verdana" charset="0"/>
              </a:rPr>
              <a:t>boundary determines </a:t>
            </a:r>
            <a:r>
              <a:rPr lang="en-US" sz="1400" dirty="0">
                <a:latin typeface="Verdana" charset="0"/>
              </a:rPr>
              <a:t>the type </a:t>
            </a:r>
            <a:r>
              <a:rPr lang="en-US" sz="1400" dirty="0" smtClean="0">
                <a:latin typeface="Verdana" charset="0"/>
              </a:rPr>
              <a:t>of Event.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Start Events indicate where a Process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will </a:t>
            </a:r>
            <a:r>
              <a:rPr lang="en-US" sz="1400" dirty="0" smtClean="0">
                <a:latin typeface="Verdana" charset="0"/>
              </a:rPr>
              <a:t>begin.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Intermediate Events occur after </a:t>
            </a:r>
            <a:r>
              <a:rPr lang="en-US" sz="1400" dirty="0" smtClean="0">
                <a:latin typeface="Verdana" charset="0"/>
              </a:rPr>
              <a:t>a process </a:t>
            </a:r>
            <a:r>
              <a:rPr lang="en-US" sz="1400" dirty="0">
                <a:latin typeface="Verdana" charset="0"/>
              </a:rPr>
              <a:t>has been started and </a:t>
            </a:r>
            <a:r>
              <a:rPr lang="en-US" sz="1400" dirty="0" smtClean="0">
                <a:latin typeface="Verdana" charset="0"/>
              </a:rPr>
              <a:t>before a </a:t>
            </a:r>
            <a:r>
              <a:rPr lang="en-US" sz="1400" dirty="0">
                <a:latin typeface="Verdana" charset="0"/>
              </a:rPr>
              <a:t>process is </a:t>
            </a:r>
            <a:r>
              <a:rPr lang="en-US" sz="1400" dirty="0" smtClean="0">
                <a:latin typeface="Verdana" charset="0"/>
              </a:rPr>
              <a:t>ended.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End Events indicates where a </a:t>
            </a:r>
            <a:r>
              <a:rPr lang="en-US" sz="1400" dirty="0" smtClean="0">
                <a:latin typeface="Verdana" charset="0"/>
              </a:rPr>
              <a:t>process will end.</a:t>
            </a:r>
            <a:endParaRPr lang="en-US" sz="1400" b="0" dirty="0" smtClean="0">
              <a:latin typeface="Verdan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2" y="782071"/>
            <a:ext cx="3743325" cy="781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1690121"/>
            <a:ext cx="1361656" cy="20563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544" y="1690121"/>
            <a:ext cx="1469637" cy="2909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625" y="1690121"/>
            <a:ext cx="1486854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97604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/>
              <a:t>BPMN 2.0 </a:t>
            </a:r>
            <a:r>
              <a:rPr lang="en-US" kern="0" dirty="0" smtClean="0"/>
              <a:t>Concepts - Gateways</a:t>
            </a:r>
            <a:endParaRPr lang="en-US" kern="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759201" y="1395849"/>
            <a:ext cx="5130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Gateways are modeling elements </a:t>
            </a:r>
            <a:r>
              <a:rPr lang="en-US" sz="1400" dirty="0" smtClean="0">
                <a:latin typeface="Verdana" charset="0"/>
              </a:rPr>
              <a:t>that are </a:t>
            </a:r>
            <a:r>
              <a:rPr lang="en-US" sz="1400" dirty="0">
                <a:latin typeface="Verdana" charset="0"/>
              </a:rPr>
              <a:t>used to control how </a:t>
            </a:r>
            <a:r>
              <a:rPr lang="en-US" sz="1400" dirty="0" smtClean="0">
                <a:latin typeface="Verdana" charset="0"/>
              </a:rPr>
              <a:t>Sequence Flows </a:t>
            </a:r>
            <a:r>
              <a:rPr lang="en-US" sz="1400" dirty="0">
                <a:latin typeface="Verdana" charset="0"/>
              </a:rPr>
              <a:t>interact as they converge </a:t>
            </a:r>
            <a:r>
              <a:rPr lang="en-US" sz="1400" dirty="0" smtClean="0">
                <a:latin typeface="Verdana" charset="0"/>
              </a:rPr>
              <a:t>and diverge </a:t>
            </a:r>
            <a:r>
              <a:rPr lang="en-US" sz="1400" dirty="0">
                <a:latin typeface="Verdana" charset="0"/>
              </a:rPr>
              <a:t>within a </a:t>
            </a:r>
            <a:r>
              <a:rPr lang="en-US" sz="1400" dirty="0" smtClean="0">
                <a:latin typeface="Verdana" charset="0"/>
              </a:rPr>
              <a:t>Process.</a:t>
            </a:r>
            <a:endParaRPr lang="en-US" sz="14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Verdana" charset="0"/>
              </a:rPr>
              <a:t>All </a:t>
            </a:r>
            <a:r>
              <a:rPr lang="en-US" sz="1400" dirty="0">
                <a:latin typeface="Verdana" charset="0"/>
              </a:rPr>
              <a:t>types of Gateways are diamonds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Verdana" charset="0"/>
              </a:rPr>
              <a:t>All </a:t>
            </a:r>
            <a:r>
              <a:rPr lang="en-US" sz="1400" dirty="0">
                <a:latin typeface="Verdana" charset="0"/>
              </a:rPr>
              <a:t>Gateways both split and </a:t>
            </a:r>
            <a:r>
              <a:rPr lang="en-US" sz="1400" dirty="0" smtClean="0">
                <a:latin typeface="Verdana" charset="0"/>
              </a:rPr>
              <a:t>merge the </a:t>
            </a:r>
            <a:r>
              <a:rPr lang="en-US" sz="1400" dirty="0">
                <a:latin typeface="Verdana" charset="0"/>
              </a:rPr>
              <a:t>flow</a:t>
            </a:r>
            <a:endParaRPr lang="en-US" sz="1400" b="0" dirty="0" smtClean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6" y="955675"/>
            <a:ext cx="2505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19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97604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/>
              <a:t>BPMN 2.0 </a:t>
            </a:r>
            <a:r>
              <a:rPr lang="en-US" kern="0" dirty="0" smtClean="0"/>
              <a:t>Concepts - Connectors</a:t>
            </a:r>
            <a:endParaRPr lang="en-US" kern="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365501" y="1243449"/>
            <a:ext cx="513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A Sequence Flow is </a:t>
            </a:r>
            <a:r>
              <a:rPr lang="en-US" sz="1400" dirty="0" smtClean="0">
                <a:latin typeface="Verdana" charset="0"/>
              </a:rPr>
              <a:t>used to </a:t>
            </a:r>
            <a:r>
              <a:rPr lang="en-US" sz="1400" dirty="0">
                <a:latin typeface="Verdana" charset="0"/>
              </a:rPr>
              <a:t>show the order </a:t>
            </a:r>
            <a:r>
              <a:rPr lang="en-US" sz="1400" dirty="0" smtClean="0">
                <a:latin typeface="Verdana" charset="0"/>
              </a:rPr>
              <a:t>that activities </a:t>
            </a:r>
            <a:r>
              <a:rPr lang="en-US" sz="1400" dirty="0">
                <a:latin typeface="Verdana" charset="0"/>
              </a:rPr>
              <a:t>will be </a:t>
            </a:r>
            <a:r>
              <a:rPr lang="en-US" sz="1400" dirty="0" smtClean="0">
                <a:latin typeface="Verdana" charset="0"/>
              </a:rPr>
              <a:t>performed in </a:t>
            </a:r>
            <a:r>
              <a:rPr lang="en-US" sz="1400" dirty="0">
                <a:latin typeface="Verdana" charset="0"/>
              </a:rPr>
              <a:t>a Process</a:t>
            </a:r>
            <a:endParaRPr lang="en-US" sz="1400" b="0" dirty="0" smtClean="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898525"/>
            <a:ext cx="1724025" cy="401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3365501" y="2538849"/>
            <a:ext cx="5130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A Message Flow is used </a:t>
            </a:r>
            <a:r>
              <a:rPr lang="en-US" sz="1400" dirty="0" smtClean="0">
                <a:latin typeface="Verdana" charset="0"/>
              </a:rPr>
              <a:t>to show </a:t>
            </a:r>
            <a:r>
              <a:rPr lang="en-US" sz="1400" dirty="0">
                <a:latin typeface="Verdana" charset="0"/>
              </a:rPr>
              <a:t>the flow of </a:t>
            </a:r>
            <a:r>
              <a:rPr lang="en-US" sz="1400" dirty="0" smtClean="0">
                <a:latin typeface="Verdana" charset="0"/>
              </a:rPr>
              <a:t> messages between </a:t>
            </a:r>
            <a:r>
              <a:rPr lang="en-US" sz="1400" dirty="0">
                <a:latin typeface="Verdana" charset="0"/>
              </a:rPr>
              <a:t>two entities </a:t>
            </a:r>
            <a:r>
              <a:rPr lang="en-US" sz="1400" dirty="0" smtClean="0">
                <a:latin typeface="Verdana" charset="0"/>
              </a:rPr>
              <a:t>that are </a:t>
            </a:r>
            <a:r>
              <a:rPr lang="en-US" sz="1400" dirty="0">
                <a:latin typeface="Verdana" charset="0"/>
              </a:rPr>
              <a:t>prepared to send </a:t>
            </a:r>
            <a:r>
              <a:rPr lang="en-US" sz="1400" dirty="0" smtClean="0">
                <a:latin typeface="Verdana" charset="0"/>
              </a:rPr>
              <a:t>and receive </a:t>
            </a:r>
            <a:r>
              <a:rPr lang="en-US" sz="1400" dirty="0">
                <a:latin typeface="Verdana" charset="0"/>
              </a:rPr>
              <a:t>them</a:t>
            </a:r>
            <a:endParaRPr lang="en-US" sz="1400" b="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65501" y="3872349"/>
            <a:ext cx="513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An Association is used </a:t>
            </a:r>
            <a:r>
              <a:rPr lang="en-US" sz="1400" dirty="0" smtClean="0">
                <a:latin typeface="Verdana" charset="0"/>
              </a:rPr>
              <a:t>to associate </a:t>
            </a:r>
            <a:r>
              <a:rPr lang="en-US" sz="1400" dirty="0">
                <a:latin typeface="Verdana" charset="0"/>
              </a:rPr>
              <a:t>data, </a:t>
            </a:r>
            <a:r>
              <a:rPr lang="en-US" sz="1400" dirty="0" smtClean="0">
                <a:latin typeface="Verdana" charset="0"/>
              </a:rPr>
              <a:t>information and </a:t>
            </a:r>
            <a:r>
              <a:rPr lang="en-US" sz="1400" dirty="0">
                <a:latin typeface="Verdana" charset="0"/>
              </a:rPr>
              <a:t>artifacts with </a:t>
            </a:r>
            <a:r>
              <a:rPr lang="en-US" sz="1400" dirty="0" smtClean="0">
                <a:latin typeface="Verdana" charset="0"/>
              </a:rPr>
              <a:t>flow objects</a:t>
            </a:r>
            <a:endParaRPr lang="en-US" sz="1400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Table of Contents </a:t>
            </a:r>
            <a:endParaRPr lang="en-US" dirty="0"/>
          </a:p>
        </p:txBody>
      </p:sp>
      <p:graphicFrame>
        <p:nvGraphicFramePr>
          <p:cNvPr id="3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82752"/>
              </p:ext>
            </p:extLst>
          </p:nvPr>
        </p:nvGraphicFramePr>
        <p:xfrm>
          <a:off x="441274" y="981075"/>
          <a:ext cx="8161813" cy="227553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61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9256">
                <a:tc>
                  <a:txBody>
                    <a:bodyPr/>
                    <a:lstStyle/>
                    <a:p>
                      <a:pPr marL="800100" lvl="1" indent="-342900">
                        <a:lnSpc>
                          <a:spcPct val="115000"/>
                        </a:lnSpc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BPM Introduction</a:t>
                      </a:r>
                    </a:p>
                  </a:txBody>
                  <a:tcPr marL="91431" marR="91431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256">
                <a:tc>
                  <a:txBody>
                    <a:bodyPr/>
                    <a:lstStyle/>
                    <a:p>
                      <a:pPr marL="800100" lvl="1" indent="-342900">
                        <a:lnSpc>
                          <a:spcPct val="115000"/>
                        </a:lnSpc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Alfresco Process Services Overview</a:t>
                      </a:r>
                    </a:p>
                  </a:txBody>
                  <a:tcPr marL="91431" marR="91431"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6808571"/>
                  </a:ext>
                </a:extLst>
              </a:tr>
              <a:tr h="37925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800100" lvl="1" indent="-342900">
                        <a:lnSpc>
                          <a:spcPct val="115000"/>
                        </a:lnSpc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APS Architecture</a:t>
                      </a:r>
                    </a:p>
                  </a:txBody>
                  <a:tcPr marL="91431" marR="91431"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256">
                <a:tc>
                  <a:txBody>
                    <a:bodyPr/>
                    <a:lstStyle/>
                    <a:p>
                      <a:pPr marL="800100" lvl="1" indent="-342900">
                        <a:lnSpc>
                          <a:spcPct val="115000"/>
                        </a:lnSpc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BPMN 2.0 Introduction</a:t>
                      </a:r>
                    </a:p>
                  </a:txBody>
                  <a:tcPr marL="91431" marR="91431"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55598"/>
                  </a:ext>
                </a:extLst>
              </a:tr>
              <a:tr h="379256">
                <a:tc>
                  <a:txBody>
                    <a:bodyPr/>
                    <a:lstStyle/>
                    <a:p>
                      <a:pPr marL="800100" lvl="1" indent="-342900">
                        <a:lnSpc>
                          <a:spcPct val="115000"/>
                        </a:lnSpc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BPMN 2.0 Components</a:t>
                      </a:r>
                    </a:p>
                  </a:txBody>
                  <a:tcPr marL="91431" marR="91431"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441657"/>
                  </a:ext>
                </a:extLst>
              </a:tr>
              <a:tr h="379256">
                <a:tc>
                  <a:txBody>
                    <a:bodyPr/>
                    <a:lstStyle/>
                    <a:p>
                      <a:pPr marL="800100" marR="0" lvl="1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APS Installation and configuration</a:t>
                      </a:r>
                    </a:p>
                  </a:txBody>
                  <a:tcPr marL="91431" marR="91431"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72794"/>
                  </a:ext>
                </a:extLst>
              </a:tr>
            </a:tbl>
          </a:graphicData>
        </a:graphic>
      </p:graphicFrame>
      <p:pic>
        <p:nvPicPr>
          <p:cNvPr id="4" name="Picture 9" descr="D:\alfersco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0" y="192024"/>
            <a:ext cx="2468880" cy="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20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97604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/>
              <a:t>BPMN 2.0 </a:t>
            </a:r>
            <a:r>
              <a:rPr lang="en-US" kern="0" dirty="0" smtClean="0"/>
              <a:t>Concepts - </a:t>
            </a:r>
            <a:r>
              <a:rPr lang="en-US" kern="0" dirty="0" err="1" smtClean="0"/>
              <a:t>Swimlanes</a:t>
            </a:r>
            <a:endParaRPr lang="en-US" kern="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04800" y="696446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BPMN uses the concept known as “</a:t>
            </a:r>
            <a:r>
              <a:rPr lang="en-US" sz="1400" dirty="0" err="1">
                <a:latin typeface="Verdana" charset="0"/>
              </a:rPr>
              <a:t>swimlanes</a:t>
            </a:r>
            <a:r>
              <a:rPr lang="en-US" sz="1400" dirty="0">
                <a:latin typeface="Verdana" charset="0"/>
              </a:rPr>
              <a:t>” to help </a:t>
            </a:r>
            <a:r>
              <a:rPr lang="en-US" sz="1400" dirty="0" smtClean="0">
                <a:latin typeface="Verdana" charset="0"/>
              </a:rPr>
              <a:t>partition and/organize activities.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charset="0"/>
              </a:rPr>
              <a:t>There are two main types of </a:t>
            </a:r>
            <a:r>
              <a:rPr lang="en-US" sz="1400" dirty="0" err="1">
                <a:latin typeface="Verdana" charset="0"/>
              </a:rPr>
              <a:t>swimlanes</a:t>
            </a:r>
            <a:r>
              <a:rPr lang="en-US" sz="1400" dirty="0">
                <a:latin typeface="Verdana" charset="0"/>
              </a:rPr>
              <a:t>: Pool and </a:t>
            </a:r>
            <a:r>
              <a:rPr lang="en-US" sz="1400" dirty="0" smtClean="0">
                <a:latin typeface="Verdana" charset="0"/>
              </a:rPr>
              <a:t>Lane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charset="0"/>
              </a:rPr>
              <a:t>Pools represent Participants in an interactive (B2B) </a:t>
            </a:r>
            <a:r>
              <a:rPr lang="en-US" sz="1400" dirty="0" smtClean="0">
                <a:latin typeface="Verdana" charset="0"/>
              </a:rPr>
              <a:t>Business Process </a:t>
            </a:r>
            <a:r>
              <a:rPr lang="en-US" sz="1400" dirty="0">
                <a:latin typeface="Verdana" charset="0"/>
              </a:rPr>
              <a:t>Diagram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erdana" charset="0"/>
              </a:rPr>
              <a:t>Lanes </a:t>
            </a:r>
            <a:r>
              <a:rPr lang="en-US" sz="1400" dirty="0">
                <a:latin typeface="Verdana" charset="0"/>
              </a:rPr>
              <a:t>represent sub-partitions for the objects within a Pool</a:t>
            </a:r>
            <a:endParaRPr lang="en-US" sz="1400" b="0" dirty="0" smtClean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39937"/>
            <a:ext cx="811146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 Process Services Installation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7B57-FC19-49C7-AD0C-AC7BC2028D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9" descr="D:\alfersco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0" y="3765"/>
            <a:ext cx="2468880" cy="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429000" y="1930400"/>
            <a:ext cx="13179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Verdana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007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37B57-FC19-49C7-AD0C-AC7BC2028D7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9" descr="D:\alfersco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0" y="3765"/>
            <a:ext cx="2468880" cy="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661987"/>
            <a:ext cx="57626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9179" y="3061440"/>
            <a:ext cx="3178791" cy="699655"/>
          </a:xfrm>
        </p:spPr>
        <p:txBody>
          <a:bodyPr/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MS PGothic" pitchFamily="34" charset="-128"/>
                <a:cs typeface="ＭＳ Ｐゴシック" charset="-128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3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3052" y="896903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What is a “Process?”</a:t>
            </a:r>
          </a:p>
          <a:p>
            <a:endParaRPr lang="en-US" sz="1800" dirty="0" smtClean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A process is “a collection of interrelated work tasks initiated in response to an event that achieves a specific result</a:t>
            </a:r>
            <a:r>
              <a:rPr lang="en-US" sz="1800" dirty="0" smtClean="0">
                <a:latin typeface="Calibri" panose="020F0502020204030204" pitchFamily="34" charset="0"/>
              </a:rPr>
              <a:t>”.</a:t>
            </a:r>
          </a:p>
          <a:p>
            <a:endParaRPr lang="en-US" sz="1800" dirty="0" smtClean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What is </a:t>
            </a:r>
            <a:r>
              <a:rPr lang="en-US" sz="1800" dirty="0" smtClean="0">
                <a:latin typeface="Calibri" panose="020F0502020204030204" pitchFamily="34" charset="0"/>
              </a:rPr>
              <a:t>“Business </a:t>
            </a:r>
            <a:r>
              <a:rPr lang="en-US" sz="1800" dirty="0">
                <a:latin typeface="Calibri" panose="020F0502020204030204" pitchFamily="34" charset="0"/>
              </a:rPr>
              <a:t>Process </a:t>
            </a:r>
            <a:r>
              <a:rPr lang="en-US" sz="1800" dirty="0" smtClean="0">
                <a:latin typeface="Calibri" panose="020F0502020204030204" pitchFamily="34" charset="0"/>
              </a:rPr>
              <a:t>Management”?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BPM is a way of looking at and then controlling the processes that are present in an organization.</a:t>
            </a:r>
          </a:p>
          <a:p>
            <a:endParaRPr lang="en-US" sz="1800" dirty="0" smtClean="0">
              <a:latin typeface="Calibri" panose="020F0502020204030204" pitchFamily="34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61028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BPM Introduction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363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4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61028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BPM Introduction</a:t>
            </a:r>
            <a:endParaRPr lang="en-US" kern="0" dirty="0"/>
          </a:p>
        </p:txBody>
      </p:sp>
      <p:pic>
        <p:nvPicPr>
          <p:cNvPr id="1028" name="Picture 4" descr="Image result for bpm lifecyc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86" y="1332362"/>
            <a:ext cx="5414736" cy="48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304800" y="771525"/>
            <a:ext cx="3528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 dirty="0" smtClean="0">
                <a:latin typeface="Verdana" charset="0"/>
              </a:rPr>
              <a:t>Lifecycle of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5852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5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6519636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BPM Introduction – Process Modelling</a:t>
            </a:r>
            <a:endParaRPr lang="en-US" kern="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287867" y="771525"/>
            <a:ext cx="828039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Verdana" charset="0"/>
              </a:rPr>
              <a:t>What is Process Modelling?</a:t>
            </a:r>
          </a:p>
          <a:p>
            <a:pPr eaLnBrk="0" hangingPunct="0"/>
            <a:endParaRPr lang="en-US" sz="18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Verdana" charset="0"/>
              </a:rPr>
              <a:t>The capturing </a:t>
            </a:r>
            <a:r>
              <a:rPr lang="en-US" sz="1800" dirty="0">
                <a:latin typeface="Verdana" charset="0"/>
              </a:rPr>
              <a:t>of an ordered sequence of business </a:t>
            </a:r>
            <a:r>
              <a:rPr lang="en-US" sz="1800" dirty="0" smtClean="0">
                <a:latin typeface="Verdana" charset="0"/>
              </a:rPr>
              <a:t>activities and </a:t>
            </a:r>
            <a:r>
              <a:rPr lang="en-US" sz="1800" dirty="0">
                <a:latin typeface="Verdana" charset="0"/>
              </a:rPr>
              <a:t>supporting </a:t>
            </a:r>
            <a:r>
              <a:rPr lang="en-US" sz="1800" dirty="0" smtClean="0">
                <a:latin typeface="Verdana" charset="0"/>
              </a:rPr>
              <a:t>information.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Verdana" charset="0"/>
              </a:rPr>
              <a:t>Business </a:t>
            </a:r>
            <a:r>
              <a:rPr lang="en-US" sz="1800" dirty="0">
                <a:latin typeface="Verdana" charset="0"/>
              </a:rPr>
              <a:t>processes describe how a business pursues its </a:t>
            </a:r>
            <a:r>
              <a:rPr lang="en-US" sz="1800" dirty="0" smtClean="0">
                <a:latin typeface="Verdana" charset="0"/>
              </a:rPr>
              <a:t>objectives</a:t>
            </a:r>
          </a:p>
          <a:p>
            <a:pPr marL="457200" lvl="2" eaLnBrk="0" hangingPunct="0"/>
            <a:endParaRPr lang="en-US" sz="1800" dirty="0">
              <a:latin typeface="Verdana" charset="0"/>
            </a:endParaRPr>
          </a:p>
          <a:p>
            <a:pPr marL="285750" lvl="1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Verdana" charset="0"/>
              </a:rPr>
              <a:t>There </a:t>
            </a:r>
            <a:r>
              <a:rPr lang="en-US" sz="1800" dirty="0">
                <a:latin typeface="Verdana" charset="0"/>
              </a:rPr>
              <a:t>are different levels of process modeling: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800" dirty="0" smtClean="0">
              <a:latin typeface="Verdana" charset="0"/>
            </a:endParaRP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US" sz="1800" b="1" dirty="0">
                <a:latin typeface="Verdana" charset="0"/>
              </a:rPr>
              <a:t>Process Maps</a:t>
            </a:r>
            <a:r>
              <a:rPr lang="en-US" sz="1800" dirty="0">
                <a:latin typeface="Verdana" charset="0"/>
              </a:rPr>
              <a:t> – simple flow charts of the activities</a:t>
            </a: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US" sz="1800" b="1" dirty="0" smtClean="0">
                <a:latin typeface="Verdana" charset="0"/>
              </a:rPr>
              <a:t>Process </a:t>
            </a:r>
            <a:r>
              <a:rPr lang="en-US" sz="1800" b="1" dirty="0">
                <a:latin typeface="Verdana" charset="0"/>
              </a:rPr>
              <a:t>Descriptions </a:t>
            </a:r>
            <a:r>
              <a:rPr lang="en-US" sz="1800" dirty="0">
                <a:latin typeface="Verdana" charset="0"/>
              </a:rPr>
              <a:t>– flow charts extended </a:t>
            </a:r>
            <a:r>
              <a:rPr lang="en-US" sz="1800" dirty="0" smtClean="0">
                <a:latin typeface="Verdana" charset="0"/>
              </a:rPr>
              <a:t>with additional </a:t>
            </a:r>
            <a:r>
              <a:rPr lang="en-US" sz="1800" dirty="0">
                <a:latin typeface="Verdana" charset="0"/>
              </a:rPr>
              <a:t>information, but not enough to fully define </a:t>
            </a:r>
            <a:r>
              <a:rPr lang="en-US" sz="1800" dirty="0" smtClean="0">
                <a:latin typeface="Verdana" charset="0"/>
              </a:rPr>
              <a:t>actual performance</a:t>
            </a:r>
            <a:endParaRPr lang="en-US" sz="1800" dirty="0">
              <a:latin typeface="Verdana" charset="0"/>
            </a:endParaRP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US" sz="1800" b="1" dirty="0" smtClean="0">
                <a:latin typeface="Verdana" charset="0"/>
              </a:rPr>
              <a:t>Process </a:t>
            </a:r>
            <a:r>
              <a:rPr lang="en-US" sz="1800" b="1" dirty="0">
                <a:latin typeface="Verdana" charset="0"/>
              </a:rPr>
              <a:t>Models </a:t>
            </a:r>
            <a:r>
              <a:rPr lang="en-US" sz="1800" dirty="0">
                <a:latin typeface="Verdana" charset="0"/>
              </a:rPr>
              <a:t>– flow charts extended with </a:t>
            </a:r>
            <a:r>
              <a:rPr lang="en-US" sz="1800" dirty="0" smtClean="0">
                <a:latin typeface="Verdana" charset="0"/>
              </a:rPr>
              <a:t>enough information </a:t>
            </a:r>
            <a:r>
              <a:rPr lang="en-US" sz="1800" dirty="0">
                <a:latin typeface="Verdana" charset="0"/>
              </a:rPr>
              <a:t>so that the process can be analyzed, </a:t>
            </a:r>
            <a:r>
              <a:rPr lang="en-US" sz="1800" dirty="0" smtClean="0">
                <a:latin typeface="Verdana" charset="0"/>
              </a:rPr>
              <a:t>simulated, and/or </a:t>
            </a:r>
            <a:r>
              <a:rPr lang="en-US" sz="1800" dirty="0">
                <a:latin typeface="Verdana" charset="0"/>
              </a:rPr>
              <a:t>executed</a:t>
            </a:r>
            <a:endParaRPr lang="en-US" sz="18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6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6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51" name="Rectangle 1"/>
          <p:cNvSpPr txBox="1">
            <a:spLocks noChangeArrowheads="1"/>
          </p:cNvSpPr>
          <p:nvPr/>
        </p:nvSpPr>
        <p:spPr bwMode="auto">
          <a:xfrm>
            <a:off x="158750" y="39687"/>
            <a:ext cx="561028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BPM Introduction</a:t>
            </a:r>
            <a:endParaRPr lang="en-US" kern="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745671" y="1222351"/>
            <a:ext cx="64389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Business process modeling notation (BPMN)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UML diagrams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Flowchart technique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Data flow diagrams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Role activity diagrams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Role interaction diagrams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Gantt charts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Integrated definition for function modeling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Colored petri-nets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Object oriented methods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Workflow technique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Simulation model</a:t>
            </a:r>
            <a:endParaRPr lang="en-US" sz="1800" b="0" dirty="0" smtClean="0">
              <a:latin typeface="Verdana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04800" y="759279"/>
            <a:ext cx="52017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Verdana" charset="0"/>
              </a:rPr>
              <a:t>Business Process Modeling Techniques </a:t>
            </a:r>
            <a:endParaRPr lang="en-US" sz="2000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Alfresco Process Services Overview</a:t>
            </a:r>
            <a:endParaRPr lang="en-US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C95D6-B5F3-4C30-95A2-C2228F907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33400" y="804334"/>
            <a:ext cx="8102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Alfresco Process Services (powered by Activiti) is an enterprise Business Process Management (BPM) solution targeted at business people and developers</a:t>
            </a:r>
            <a:r>
              <a:rPr lang="en-US" sz="1800" dirty="0" smtClean="0">
                <a:latin typeface="Verdana" charset="0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8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At its core is a high performance open-source business process engine based on Activiti with the flexibility and scalability to handle a wide variety of critical processes. </a:t>
            </a:r>
            <a:endParaRPr lang="en-US" sz="18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8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charset="0"/>
              </a:rPr>
              <a:t>Alfresco Process Services provides a powerful suite of end user tools and integrates with a range of enterprise systems, including Alfresco Content Services, Box and Google Drive.</a:t>
            </a:r>
            <a:endParaRPr lang="en-US" sz="1800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Alfresco Process Services Overview (contd.) </a:t>
            </a:r>
            <a:endParaRPr lang="en-US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C95D6-B5F3-4C30-95A2-C2228F907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400" y="745067"/>
            <a:ext cx="8483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charset="0"/>
              </a:rPr>
              <a:t>Activiti is an open source BPMN process engine implemented in Java that can be used to design, implement, deploy, and run workflows. </a:t>
            </a: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charset="0"/>
              </a:rPr>
              <a:t>Activiti was created in 2010 by Tom </a:t>
            </a:r>
            <a:r>
              <a:rPr lang="en-US" sz="1600" dirty="0" err="1">
                <a:latin typeface="Verdana" charset="0"/>
              </a:rPr>
              <a:t>Baeyens</a:t>
            </a:r>
            <a:r>
              <a:rPr lang="en-US" sz="1600" dirty="0">
                <a:latin typeface="Verdana" charset="0"/>
              </a:rPr>
              <a:t> and </a:t>
            </a:r>
            <a:r>
              <a:rPr lang="en-US" sz="1600" dirty="0" err="1">
                <a:latin typeface="Verdana" charset="0"/>
              </a:rPr>
              <a:t>Joram</a:t>
            </a:r>
            <a:r>
              <a:rPr lang="en-US" sz="1600" dirty="0">
                <a:latin typeface="Verdana" charset="0"/>
              </a:rPr>
              <a:t> </a:t>
            </a:r>
            <a:r>
              <a:rPr lang="en-US" sz="1600" dirty="0" err="1">
                <a:latin typeface="Verdana" charset="0"/>
              </a:rPr>
              <a:t>Barrez</a:t>
            </a:r>
            <a:r>
              <a:rPr lang="en-US" sz="1600" dirty="0">
                <a:latin typeface="Verdana" charset="0"/>
              </a:rPr>
              <a:t>, both coming from </a:t>
            </a:r>
            <a:r>
              <a:rPr lang="en-US" sz="1600" dirty="0" err="1">
                <a:latin typeface="Verdana" charset="0"/>
              </a:rPr>
              <a:t>JBoss</a:t>
            </a:r>
            <a:r>
              <a:rPr lang="en-US" sz="1600" dirty="0">
                <a:latin typeface="Verdana" charset="0"/>
              </a:rPr>
              <a:t> where they were developing the </a:t>
            </a:r>
            <a:r>
              <a:rPr lang="en-US" sz="1600" dirty="0" err="1">
                <a:latin typeface="Verdana" charset="0"/>
              </a:rPr>
              <a:t>jBPM</a:t>
            </a:r>
            <a:r>
              <a:rPr lang="en-US" sz="1600" dirty="0">
                <a:latin typeface="Verdana" charset="0"/>
              </a:rPr>
              <a:t> workflow engine. </a:t>
            </a: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charset="0"/>
              </a:rPr>
              <a:t>Problem with </a:t>
            </a:r>
            <a:r>
              <a:rPr lang="en-US" sz="1600" dirty="0" err="1" smtClean="0">
                <a:latin typeface="Verdana" charset="0"/>
              </a:rPr>
              <a:t>jBPM</a:t>
            </a:r>
            <a:r>
              <a:rPr lang="en-US" sz="1600" dirty="0" smtClean="0">
                <a:latin typeface="Verdana" charset="0"/>
              </a:rPr>
              <a:t> </a:t>
            </a:r>
            <a:r>
              <a:rPr lang="en-US" sz="1600" dirty="0">
                <a:latin typeface="Verdana" charset="0"/>
              </a:rPr>
              <a:t>is that it did not support the new workflow definition standard called BPMN 2.0</a:t>
            </a:r>
            <a:r>
              <a:rPr lang="en-US" sz="1600" dirty="0" smtClean="0">
                <a:latin typeface="Verdana" charset="0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charset="0"/>
              </a:rPr>
              <a:t>Alfresco employ both Tom and </a:t>
            </a:r>
            <a:r>
              <a:rPr lang="en-US" sz="1600" dirty="0" err="1">
                <a:latin typeface="Verdana" charset="0"/>
              </a:rPr>
              <a:t>Joram</a:t>
            </a:r>
            <a:r>
              <a:rPr lang="en-US" sz="1600" dirty="0">
                <a:latin typeface="Verdana" charset="0"/>
              </a:rPr>
              <a:t> to build Alfresco Activiti open source workflow engine</a:t>
            </a:r>
            <a:r>
              <a:rPr lang="en-US" sz="1600" dirty="0" smtClean="0">
                <a:latin typeface="Verdana" charset="0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charset="0"/>
              </a:rPr>
              <a:t>Alfresco </a:t>
            </a:r>
            <a:r>
              <a:rPr lang="en-US" sz="1600" dirty="0">
                <a:latin typeface="Verdana" charset="0"/>
              </a:rPr>
              <a:t>Process Services was born in </a:t>
            </a:r>
            <a:r>
              <a:rPr lang="en-US" sz="1600" dirty="0" smtClean="0">
                <a:latin typeface="Verdana" charset="0"/>
              </a:rPr>
              <a:t>2014 to </a:t>
            </a:r>
            <a:r>
              <a:rPr lang="en-US" sz="1600" dirty="0">
                <a:latin typeface="Verdana" charset="0"/>
              </a:rPr>
              <a:t>support </a:t>
            </a:r>
            <a:r>
              <a:rPr lang="en-US" sz="1600" dirty="0" smtClean="0">
                <a:latin typeface="Verdana" charset="0"/>
              </a:rPr>
              <a:t>features such as scalability</a:t>
            </a:r>
            <a:r>
              <a:rPr lang="en-US" sz="1600" dirty="0">
                <a:latin typeface="Verdana" charset="0"/>
              </a:rPr>
              <a:t>, management, reporting, advanced design tools </a:t>
            </a:r>
            <a:r>
              <a:rPr lang="en-US" sz="1600" dirty="0" smtClean="0">
                <a:latin typeface="Verdana" charset="0"/>
              </a:rPr>
              <a:t>etc.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charset="0"/>
              </a:rPr>
              <a:t>Alfresco Process Services </a:t>
            </a:r>
            <a:r>
              <a:rPr lang="en-US" sz="1600" dirty="0" smtClean="0">
                <a:latin typeface="Verdana" charset="0"/>
              </a:rPr>
              <a:t>core </a:t>
            </a:r>
            <a:r>
              <a:rPr lang="en-US" sz="1600" dirty="0">
                <a:latin typeface="Verdana" charset="0"/>
              </a:rPr>
              <a:t>workflow engine </a:t>
            </a:r>
            <a:r>
              <a:rPr lang="en-US" sz="1600" dirty="0" smtClean="0">
                <a:latin typeface="Verdana" charset="0"/>
              </a:rPr>
              <a:t>is </a:t>
            </a:r>
            <a:r>
              <a:rPr lang="en-US" sz="1600" dirty="0">
                <a:latin typeface="Verdana" charset="0"/>
              </a:rPr>
              <a:t>the Apache licensed open source product that runs BPMN 2.0 workflow definitions.</a:t>
            </a:r>
            <a:endParaRPr lang="en-US" sz="1600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Alfresco Process Services Features </a:t>
            </a:r>
            <a:endParaRPr lang="en-US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C95D6-B5F3-4C30-95A2-C2228F907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" y="762000"/>
            <a:ext cx="848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charset="0"/>
              </a:rPr>
              <a:t>Process Designer - </a:t>
            </a:r>
            <a:r>
              <a:rPr lang="en-US" sz="1600" dirty="0">
                <a:latin typeface="Verdana" charset="0"/>
              </a:rPr>
              <a:t>step </a:t>
            </a:r>
            <a:r>
              <a:rPr lang="en-US" sz="1600" dirty="0" smtClean="0">
                <a:latin typeface="Verdana" charset="0"/>
              </a:rPr>
              <a:t>based </a:t>
            </a:r>
            <a:r>
              <a:rPr lang="en-US" sz="1600" dirty="0">
                <a:latin typeface="Verdana" charset="0"/>
              </a:rPr>
              <a:t>process designer for the end-user, DMN compliant decision tables, sharing of applications, models, stencil sets, export/import of applications, forms, models, and stencil sets, auto document </a:t>
            </a:r>
            <a:r>
              <a:rPr lang="en-US" sz="1600" dirty="0" smtClean="0">
                <a:latin typeface="Verdana" charset="0"/>
              </a:rPr>
              <a:t>generation.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Verdana" charset="0"/>
              </a:rPr>
              <a:t>User </a:t>
            </a:r>
            <a:r>
              <a:rPr lang="en-US" sz="1600" b="1" dirty="0">
                <a:latin typeface="Verdana" charset="0"/>
              </a:rPr>
              <a:t>Task Management </a:t>
            </a:r>
            <a:r>
              <a:rPr lang="en-US" sz="1600" dirty="0">
                <a:latin typeface="Verdana" charset="0"/>
              </a:rPr>
              <a:t>- group task lists, dynamic form attachments, MS Office document preview, localized </a:t>
            </a:r>
            <a:r>
              <a:rPr lang="en-US" sz="1600" dirty="0" smtClean="0">
                <a:latin typeface="Verdana" charset="0"/>
              </a:rPr>
              <a:t>UI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charset="0"/>
              </a:rPr>
              <a:t>Form Design </a:t>
            </a:r>
            <a:r>
              <a:rPr lang="en-US" sz="1600" dirty="0">
                <a:latin typeface="Verdana" charset="0"/>
              </a:rPr>
              <a:t>- forms library, multi-tab forms, rich form controls, data driven controls (REST), support for conditional </a:t>
            </a:r>
            <a:r>
              <a:rPr lang="en-US" sz="1600" dirty="0" smtClean="0">
                <a:latin typeface="Verdana" charset="0"/>
              </a:rPr>
              <a:t>visibility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charset="0"/>
              </a:rPr>
              <a:t>Process </a:t>
            </a:r>
            <a:r>
              <a:rPr lang="en-US" sz="1600" b="1" dirty="0" smtClean="0">
                <a:latin typeface="Verdana" charset="0"/>
              </a:rPr>
              <a:t>Analytics</a:t>
            </a:r>
            <a:r>
              <a:rPr lang="en-US" sz="1600" dirty="0" smtClean="0">
                <a:latin typeface="Verdana" charset="0"/>
              </a:rPr>
              <a:t> </a:t>
            </a:r>
            <a:r>
              <a:rPr lang="en-US" sz="1600" dirty="0">
                <a:latin typeface="Verdana" charset="0"/>
              </a:rPr>
              <a:t>- process heat maps, process summary reports, task performance reports, SLA </a:t>
            </a:r>
            <a:r>
              <a:rPr lang="en-US" sz="1600" dirty="0" smtClean="0">
                <a:latin typeface="Verdana" charset="0"/>
              </a:rPr>
              <a:t>reports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charset="0"/>
              </a:rPr>
              <a:t>System Administration</a:t>
            </a:r>
            <a:r>
              <a:rPr lang="en-US" sz="1600" dirty="0">
                <a:latin typeface="Verdana" charset="0"/>
              </a:rPr>
              <a:t> - Admin UI for process engine configuration and cluster farm configuration, LDAP and AD sync, multi-tenant </a:t>
            </a:r>
            <a:r>
              <a:rPr lang="en-US" sz="1600" dirty="0" smtClean="0">
                <a:latin typeface="Verdana" charset="0"/>
              </a:rPr>
              <a:t>support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b="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charset="0"/>
              </a:rPr>
              <a:t>Application Integration </a:t>
            </a:r>
            <a:r>
              <a:rPr lang="en-US" sz="1600" dirty="0">
                <a:latin typeface="Verdana" charset="0"/>
              </a:rPr>
              <a:t>- Alfresco One ECM, Box and Google Drive, SharePoint</a:t>
            </a:r>
            <a:endParaRPr lang="en-US" sz="1600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ck Template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ViewCount xmlns="86b464ac-ccb9-48c2-89c6-301ca39d7c13" xsi:nil="true"/>
    <Rating5 xmlns="86b464ac-ccb9-48c2-89c6-301ca39d7c13" xsi:nil="true"/>
    <_x0043_M1 xmlns="86b464ac-ccb9-48c2-89c6-301ca39d7c13" xsi:nil="true"/>
    <Rating4 xmlns="86b464ac-ccb9-48c2-89c6-301ca39d7c13" xsi:nil="true"/>
    <MBID xmlns="86b464ac-ccb9-48c2-89c6-301ca39d7c13">DS_90736372-ef81-479d-ba99-26238022bcea</MBID>
    <_x0043_M3 xmlns="86b464ac-ccb9-48c2-89c6-301ca39d7c13" xsi:nil="true"/>
    <_x0043_M2 xmlns="86b464ac-ccb9-48c2-89c6-301ca39d7c13" xsi:nil="true"/>
    <Functional_x0020_Modules xmlns="86b464ac-ccb9-48c2-89c6-301ca39d7c13" xsi:nil="true"/>
    <Tags xmlns="86b464ac-ccb9-48c2-89c6-301ca39d7c13" xsi:nil="true"/>
    <Releases xmlns="86b464ac-ccb9-48c2-89c6-301ca39d7c13" xsi:nil="true"/>
    <_x0043_M9 xmlns="86b464ac-ccb9-48c2-89c6-301ca39d7c13" xsi:nil="true"/>
    <Phase xmlns="86b464ac-ccb9-48c2-89c6-301ca39d7c13" xsi:nil="true"/>
    <CheckedOutPath xmlns="86b464ac-ccb9-48c2-89c6-301ca39d7c13" xsi:nil="true"/>
    <_x0043_M8 xmlns="86b464ac-ccb9-48c2-89c6-301ca39d7c13" xsi:nil="true"/>
    <AccountID xmlns="86b464ac-ccb9-48c2-89c6-301ca39d7c13" xsi:nil="true"/>
    <SubProjectID xmlns="86b464ac-ccb9-48c2-89c6-301ca39d7c13" xsi:nil="true"/>
    <Processes xmlns="86b464ac-ccb9-48c2-89c6-301ca39d7c13" xsi:nil="true"/>
    <ClientSupplied xmlns="86b464ac-ccb9-48c2-89c6-301ca39d7c13">false</ClientSupplied>
    <AssociateID xmlns="86b464ac-ccb9-48c2-89c6-301ca39d7c13">CTS\497578</AssociateID>
    <ApprovalStatus xmlns="86b464ac-ccb9-48c2-89c6-301ca39d7c13">Approved</ApprovalStatus>
    <Work_x0020_request xmlns="86b464ac-ccb9-48c2-89c6-301ca39d7c13" xsi:nil="true"/>
    <ProjectID xmlns="86b464ac-ccb9-48c2-89c6-301ca39d7c13" xsi:nil="true"/>
    <CreatedTime xmlns="86b464ac-ccb9-48c2-89c6-301ca39d7c13">2015-07-27T08:31:18+00:00</CreatedTime>
    <Rating1 xmlns="86b464ac-ccb9-48c2-89c6-301ca39d7c13" xsi:nil="true"/>
    <_x0043_M5 xmlns="86b464ac-ccb9-48c2-89c6-301ca39d7c13" xsi:nil="true"/>
    <_x0043_M10 xmlns="86b464ac-ccb9-48c2-89c6-301ca39d7c13" xsi:nil="true"/>
    <_x0043_M4 xmlns="86b464ac-ccb9-48c2-89c6-301ca39d7c13" xsi:nil="true"/>
    <ArtifactStatus xmlns="86b464ac-ccb9-48c2-89c6-301ca39d7c13" xsi:nil="true"/>
    <CopyToPath xmlns="86b464ac-ccb9-48c2-89c6-301ca39d7c13">https://cognizant20.cognizant.com/cts/OrgCommunities3/OracleUcmCoe/DSC/OracleUcmCoe/Alfresco/Week 1</CopyToPath>
    <Comments xmlns="86b464ac-ccb9-48c2-89c6-301ca39d7c13">CTS\497578</Comments>
    <Rating3 xmlns="86b464ac-ccb9-48c2-89c6-301ca39d7c13" xsi:nil="true"/>
    <_x0043_M7 xmlns="86b464ac-ccb9-48c2-89c6-301ca39d7c13" xsi:nil="true"/>
    <Activities xmlns="86b464ac-ccb9-48c2-89c6-301ca39d7c13" xsi:nil="true"/>
    <UnmappedDocuments xmlns="86b464ac-ccb9-48c2-89c6-301ca39d7c13">false</UnmappedDocuments>
    <Rating2 xmlns="86b464ac-ccb9-48c2-89c6-301ca39d7c13" xsi:nil="true"/>
    <_x0043_M6 xmlns="86b464ac-ccb9-48c2-89c6-301ca39d7c1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B0E2E4E8A3F4C9F27232CBD2810C9" ma:contentTypeVersion="36" ma:contentTypeDescription="Create a new document." ma:contentTypeScope="" ma:versionID="43c7dda8e796e3b7b6ff7b8f74946951">
  <xsd:schema xmlns:xsd="http://www.w3.org/2001/XMLSchema" xmlns:xs="http://www.w3.org/2001/XMLSchema" xmlns:p="http://schemas.microsoft.com/office/2006/metadata/properties" xmlns:ns2="86b464ac-ccb9-48c2-89c6-301ca39d7c13" targetNamespace="http://schemas.microsoft.com/office/2006/metadata/properties" ma:root="true" ma:fieldsID="ec581e410b089ac7def38fd50f80dccb" ns2:_="">
    <xsd:import namespace="86b464ac-ccb9-48c2-89c6-301ca39d7c13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464ac-ccb9-48c2-89c6-301ca39d7c13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04FDB-5450-4284-98C5-EBCA9302D6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F33FB7-9962-484D-BCA2-5449E448B935}">
  <ds:schemaRefs>
    <ds:schemaRef ds:uri="http://purl.org/dc/dcmitype/"/>
    <ds:schemaRef ds:uri="86b464ac-ccb9-48c2-89c6-301ca39d7c13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16414A-E98C-4282-889B-F86F2F3D8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b464ac-ccb9-48c2-89c6-301ca39d7c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8599</TotalTime>
  <Words>1095</Words>
  <Application>Microsoft Office PowerPoint</Application>
  <PresentationFormat>On-screen Show (4:3)</PresentationFormat>
  <Paragraphs>168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ＭＳ Ｐゴシック</vt:lpstr>
      <vt:lpstr>Arial</vt:lpstr>
      <vt:lpstr>Arial Black</vt:lpstr>
      <vt:lpstr>Calibri</vt:lpstr>
      <vt:lpstr>Times</vt:lpstr>
      <vt:lpstr>Times New Roman</vt:lpstr>
      <vt:lpstr>Verdana</vt:lpstr>
      <vt:lpstr>Wingdings</vt:lpstr>
      <vt:lpstr>1_Blank Presentation</vt:lpstr>
      <vt:lpstr>2_Blank Presentation</vt:lpstr>
      <vt:lpstr>Deck Template</vt:lpstr>
      <vt:lpstr>PowerPoint Presentation</vt:lpstr>
      <vt:lpstr>Table of Contents </vt:lpstr>
      <vt:lpstr>PowerPoint Presentation</vt:lpstr>
      <vt:lpstr>PowerPoint Presentation</vt:lpstr>
      <vt:lpstr>PowerPoint Presentation</vt:lpstr>
      <vt:lpstr>PowerPoint Presentation</vt:lpstr>
      <vt:lpstr>Alfresco Process Services Overview</vt:lpstr>
      <vt:lpstr>Alfresco Process Services Overview (contd.) </vt:lpstr>
      <vt:lpstr>Alfresco Process Services Features </vt:lpstr>
      <vt:lpstr>Alfresco Process Services Architecture</vt:lpstr>
      <vt:lpstr>Alfresco Process Services Architecture</vt:lpstr>
      <vt:lpstr>Alfresco Process Services Sample Use case</vt:lpstr>
      <vt:lpstr>Alfresco Process Services Sample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Alfresco Process Services Installation</vt:lpstr>
      <vt:lpstr>User creation</vt:lpstr>
      <vt:lpstr>Thank you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Venkataraman, Srividhya (Cognizant)</dc:creator>
  <cp:keywords>ORWCC-StDeck-1</cp:keywords>
  <cp:lastModifiedBy>S, Saikrishna (Cognizant)</cp:lastModifiedBy>
  <cp:revision>449</cp:revision>
  <dcterms:created xsi:type="dcterms:W3CDTF">2009-04-21T11:47:18Z</dcterms:created>
  <dcterms:modified xsi:type="dcterms:W3CDTF">2017-08-29T07:46:16Z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0x0101005F9B0E2E4E8A3F4C9F27232CBD2810C9</vt:lpwstr>
  </property>
  <property fmtid="{D5CDD505-2E9C-101B-9397-08002B2CF9AE}" pid="3" name="Service Offering">
    <vt:lpwstr>ConsultingDevelopmentMaintenance</vt:lpwstr>
  </property>
  <property fmtid="{D5CDD505-2E9C-101B-9397-08002B2CF9AE}" pid="4" name="Product">
    <vt:lpwstr>Oracle UCM</vt:lpwstr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_dlc_DocIdItemGuid">
    <vt:lpwstr>7ab3946a-2e6a-4051-8d18-72283af84b29</vt:lpwstr>
  </property>
  <property fmtid="{D5CDD505-2E9C-101B-9397-08002B2CF9AE}" pid="8" name="Order">
    <vt:r8>20100</vt:r8>
  </property>
  <property fmtid="{D5CDD505-2E9C-101B-9397-08002B2CF9AE}" pid="9" name="_CopySource">
    <vt:lpwstr>https://cognizant20.cognizant.com/cts/OrgCommunities3/OracleUcmCoe/DSC/OracleUcmCoe/Alfresco/Alfresco Overview and Architecture.pptx</vt:lpwstr>
  </property>
</Properties>
</file>