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41" r:id="rId4"/>
    <p:sldMasterId id="2147484288" r:id="rId5"/>
  </p:sldMasterIdLst>
  <p:notesMasterIdLst>
    <p:notesMasterId r:id="rId39"/>
  </p:notesMasterIdLst>
  <p:handoutMasterIdLst>
    <p:handoutMasterId r:id="rId40"/>
  </p:handoutMasterIdLst>
  <p:sldIdLst>
    <p:sldId id="1028" r:id="rId6"/>
    <p:sldId id="1083" r:id="rId7"/>
    <p:sldId id="1124" r:id="rId8"/>
    <p:sldId id="1154" r:id="rId9"/>
    <p:sldId id="1155" r:id="rId10"/>
    <p:sldId id="1156" r:id="rId11"/>
    <p:sldId id="1164" r:id="rId12"/>
    <p:sldId id="1159" r:id="rId13"/>
    <p:sldId id="1163" r:id="rId14"/>
    <p:sldId id="1162" r:id="rId15"/>
    <p:sldId id="1179" r:id="rId16"/>
    <p:sldId id="1180" r:id="rId17"/>
    <p:sldId id="1183" r:id="rId18"/>
    <p:sldId id="1161" r:id="rId19"/>
    <p:sldId id="1184" r:id="rId20"/>
    <p:sldId id="1187" r:id="rId21"/>
    <p:sldId id="1185" r:id="rId22"/>
    <p:sldId id="1160" r:id="rId23"/>
    <p:sldId id="1173" r:id="rId24"/>
    <p:sldId id="1181" r:id="rId25"/>
    <p:sldId id="1171" r:id="rId26"/>
    <p:sldId id="1188" r:id="rId27"/>
    <p:sldId id="1170" r:id="rId28"/>
    <p:sldId id="1169" r:id="rId29"/>
    <p:sldId id="1182" r:id="rId30"/>
    <p:sldId id="1158" r:id="rId31"/>
    <p:sldId id="1186" r:id="rId32"/>
    <p:sldId id="1157" r:id="rId33"/>
    <p:sldId id="1165" r:id="rId34"/>
    <p:sldId id="1172" r:id="rId35"/>
    <p:sldId id="1174" r:id="rId36"/>
    <p:sldId id="1153" r:id="rId37"/>
    <p:sldId id="1134" r:id="rId38"/>
  </p:sldIdLst>
  <p:sldSz cx="9144000" cy="6858000" type="screen4x3"/>
  <p:notesSz cx="6858000" cy="9144000"/>
  <p:defaultTextStyle>
    <a:defPPr>
      <a:defRPr lang="en-US"/>
    </a:defPPr>
    <a:lvl1pPr algn="l" rtl="0" fontAlgn="base">
      <a:spcBef>
        <a:spcPct val="0"/>
      </a:spcBef>
      <a:spcAft>
        <a:spcPct val="0"/>
      </a:spcAft>
      <a:defRPr sz="3000" kern="1200">
        <a:solidFill>
          <a:schemeClr val="tx1"/>
        </a:solidFill>
        <a:latin typeface="Verdana" pitchFamily="34" charset="0"/>
        <a:ea typeface="+mn-ea"/>
        <a:cs typeface="+mn-cs"/>
      </a:defRPr>
    </a:lvl1pPr>
    <a:lvl2pPr marL="457200" algn="l" rtl="0" fontAlgn="base">
      <a:spcBef>
        <a:spcPct val="0"/>
      </a:spcBef>
      <a:spcAft>
        <a:spcPct val="0"/>
      </a:spcAft>
      <a:defRPr sz="3000" kern="1200">
        <a:solidFill>
          <a:schemeClr val="tx1"/>
        </a:solidFill>
        <a:latin typeface="Verdana" pitchFamily="34" charset="0"/>
        <a:ea typeface="+mn-ea"/>
        <a:cs typeface="+mn-cs"/>
      </a:defRPr>
    </a:lvl2pPr>
    <a:lvl3pPr marL="914400" algn="l" rtl="0" fontAlgn="base">
      <a:spcBef>
        <a:spcPct val="0"/>
      </a:spcBef>
      <a:spcAft>
        <a:spcPct val="0"/>
      </a:spcAft>
      <a:defRPr sz="3000" kern="1200">
        <a:solidFill>
          <a:schemeClr val="tx1"/>
        </a:solidFill>
        <a:latin typeface="Verdana" pitchFamily="34" charset="0"/>
        <a:ea typeface="+mn-ea"/>
        <a:cs typeface="+mn-cs"/>
      </a:defRPr>
    </a:lvl3pPr>
    <a:lvl4pPr marL="1371600" algn="l" rtl="0" fontAlgn="base">
      <a:spcBef>
        <a:spcPct val="0"/>
      </a:spcBef>
      <a:spcAft>
        <a:spcPct val="0"/>
      </a:spcAft>
      <a:defRPr sz="3000" kern="1200">
        <a:solidFill>
          <a:schemeClr val="tx1"/>
        </a:solidFill>
        <a:latin typeface="Verdana" pitchFamily="34" charset="0"/>
        <a:ea typeface="+mn-ea"/>
        <a:cs typeface="+mn-cs"/>
      </a:defRPr>
    </a:lvl4pPr>
    <a:lvl5pPr marL="1828800" algn="l" rtl="0" fontAlgn="base">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B47"/>
    <a:srgbClr val="A2D9F4"/>
    <a:srgbClr val="DAEFC3"/>
    <a:srgbClr val="8BC3DA"/>
    <a:srgbClr val="3D97BB"/>
    <a:srgbClr val="E5A19F"/>
    <a:srgbClr val="5D9CE9"/>
    <a:srgbClr val="C2E49C"/>
    <a:srgbClr val="CAE8AA"/>
    <a:srgbClr val="FFE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296" autoAdjust="0"/>
  </p:normalViewPr>
  <p:slideViewPr>
    <p:cSldViewPr snapToGrid="0">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D07A1BF2-A08F-4F65-9462-40AF931080B0}" type="datetime1">
              <a:rPr lang="en-US" smtClean="0"/>
              <a:t>8/24/2017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C2A6143A-A83D-4690-9B9C-CF30BF94644B}" type="slidenum">
              <a:rPr lang="en-US"/>
              <a:pPr>
                <a:defRPr/>
              </a:pPr>
              <a:t>‹#›</a:t>
            </a:fld>
            <a:endParaRPr lang="en-US" dirty="0"/>
          </a:p>
        </p:txBody>
      </p:sp>
    </p:spTree>
    <p:extLst>
      <p:ext uri="{BB962C8B-B14F-4D97-AF65-F5344CB8AC3E}">
        <p14:creationId xmlns:p14="http://schemas.microsoft.com/office/powerpoint/2010/main" val="141090062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charset="0"/>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defRPr>
            </a:lvl1pPr>
          </a:lstStyle>
          <a:p>
            <a:pPr>
              <a:defRPr/>
            </a:pPr>
            <a:fld id="{71C24522-E900-49F2-800E-B253FAB0463D}" type="datetime1">
              <a:rPr lang="en-US" smtClean="0"/>
              <a:t>8/24/2017</a:t>
            </a:fld>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charset="0"/>
              </a:defRPr>
            </a:lvl1pPr>
          </a:lstStyle>
          <a:p>
            <a:pPr>
              <a:defRPr/>
            </a:pPr>
            <a:endParaRPr lang="en-US"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211EE8DD-B69B-4D8B-A557-27F91A8DD519}" type="slidenum">
              <a:rPr lang="en-US"/>
              <a:pPr>
                <a:defRPr/>
              </a:pPr>
              <a:t>‹#›</a:t>
            </a:fld>
            <a:endParaRPr lang="en-US" dirty="0"/>
          </a:p>
        </p:txBody>
      </p:sp>
    </p:spTree>
    <p:extLst>
      <p:ext uri="{BB962C8B-B14F-4D97-AF65-F5344CB8AC3E}">
        <p14:creationId xmlns:p14="http://schemas.microsoft.com/office/powerpoint/2010/main" val="28474591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a:t>
            </a:fld>
            <a:endParaRPr lang="en-US" dirty="0"/>
          </a:p>
        </p:txBody>
      </p:sp>
      <p:sp>
        <p:nvSpPr>
          <p:cNvPr id="5" name="Date Placeholder 4"/>
          <p:cNvSpPr>
            <a:spLocks noGrp="1"/>
          </p:cNvSpPr>
          <p:nvPr>
            <p:ph type="dt" idx="11"/>
          </p:nvPr>
        </p:nvSpPr>
        <p:spPr/>
        <p:txBody>
          <a:bodyPr/>
          <a:lstStyle/>
          <a:p>
            <a:pPr>
              <a:defRPr/>
            </a:pPr>
            <a:fld id="{24A35C0C-371A-4550-90FD-CC3240261718}" type="datetime1">
              <a:rPr lang="en-US" smtClean="0"/>
              <a:t>8/24/2017</a:t>
            </a:fld>
            <a:endParaRPr lang="en-US" dirty="0"/>
          </a:p>
        </p:txBody>
      </p:sp>
    </p:spTree>
    <p:extLst>
      <p:ext uri="{BB962C8B-B14F-4D97-AF65-F5344CB8AC3E}">
        <p14:creationId xmlns:p14="http://schemas.microsoft.com/office/powerpoint/2010/main" val="4197445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10</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3250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11</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408607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12</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261123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13</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27120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14</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721028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56577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16</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60174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17</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07809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18</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322961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19</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06416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8477B1-7870-42BC-8FBE-41ECF8983AC4}" type="slidenum">
              <a:rPr lang="en-US" smtClean="0"/>
              <a:pPr>
                <a:defRPr/>
              </a:pPr>
              <a:t>2</a:t>
            </a:fld>
            <a:endParaRPr lang="en-US" dirty="0"/>
          </a:p>
        </p:txBody>
      </p:sp>
      <p:sp>
        <p:nvSpPr>
          <p:cNvPr id="5" name="Date Placeholder 4"/>
          <p:cNvSpPr>
            <a:spLocks noGrp="1"/>
          </p:cNvSpPr>
          <p:nvPr>
            <p:ph type="dt" idx="11"/>
          </p:nvPr>
        </p:nvSpPr>
        <p:spPr/>
        <p:txBody>
          <a:bodyPr/>
          <a:lstStyle/>
          <a:p>
            <a:pPr>
              <a:defRPr/>
            </a:pPr>
            <a:fld id="{2BAAA93A-47C7-4660-B574-DBF5BB7AB78A}" type="datetime1">
              <a:rPr lang="en-US" smtClean="0"/>
              <a:t>8/24/2017</a:t>
            </a:fld>
            <a:endParaRPr lang="en-US" dirty="0"/>
          </a:p>
        </p:txBody>
      </p:sp>
    </p:spTree>
    <p:extLst>
      <p:ext uri="{BB962C8B-B14F-4D97-AF65-F5344CB8AC3E}">
        <p14:creationId xmlns:p14="http://schemas.microsoft.com/office/powerpoint/2010/main" val="1182089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20</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2074532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21</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592916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22</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705891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23</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973929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24</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997989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280264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26</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049405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27</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846602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28</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518726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29</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3835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477475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30</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4153360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31</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525452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32</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D9E9828D-216A-4864-97B2-6FECEAC4FEA7}" type="datetime1">
              <a:rPr lang="en-US" smtClean="0"/>
              <a:t>8/24/2017</a:t>
            </a:fld>
            <a:endParaRPr lang="en-US" dirty="0"/>
          </a:p>
        </p:txBody>
      </p:sp>
    </p:spTree>
    <p:extLst>
      <p:ext uri="{BB962C8B-B14F-4D97-AF65-F5344CB8AC3E}">
        <p14:creationId xmlns:p14="http://schemas.microsoft.com/office/powerpoint/2010/main" val="4224743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Arial" charset="0"/>
              <a:ea typeface="ＭＳ Ｐゴシック" charset="-128"/>
            </a:endParaRPr>
          </a:p>
        </p:txBody>
      </p:sp>
      <p:sp>
        <p:nvSpPr>
          <p:cNvPr id="55300" name="Slide Number Placeholder 3"/>
          <p:cNvSpPr>
            <a:spLocks noGrp="1"/>
          </p:cNvSpPr>
          <p:nvPr>
            <p:ph type="sldNum" sz="quarter" idx="5"/>
          </p:nvPr>
        </p:nvSpPr>
        <p:spPr>
          <a:noFill/>
        </p:spPr>
        <p:txBody>
          <a:bodyPr/>
          <a:lstStyle/>
          <a:p>
            <a:fld id="{07CD4966-7926-4A6D-B54E-EF0EE2B1827C}" type="slidenum">
              <a:rPr lang="en-US"/>
              <a:pPr/>
              <a:t>33</a:t>
            </a:fld>
            <a:endParaRPr lang="en-US" dirty="0"/>
          </a:p>
        </p:txBody>
      </p:sp>
      <p:sp>
        <p:nvSpPr>
          <p:cNvPr id="2" name="Date Placeholder 1"/>
          <p:cNvSpPr>
            <a:spLocks noGrp="1"/>
          </p:cNvSpPr>
          <p:nvPr>
            <p:ph type="dt" idx="10"/>
          </p:nvPr>
        </p:nvSpPr>
        <p:spPr/>
        <p:txBody>
          <a:bodyPr/>
          <a:lstStyle/>
          <a:p>
            <a:pPr>
              <a:defRPr/>
            </a:pPr>
            <a:fld id="{2419618A-87D7-44E1-BD4C-E7C2ADE66887}" type="datetime1">
              <a:rPr lang="en-US" smtClean="0"/>
              <a:t>8/24/2017</a:t>
            </a:fld>
            <a:endParaRPr lang="en-US" dirty="0"/>
          </a:p>
        </p:txBody>
      </p:sp>
    </p:spTree>
    <p:extLst>
      <p:ext uri="{BB962C8B-B14F-4D97-AF65-F5344CB8AC3E}">
        <p14:creationId xmlns:p14="http://schemas.microsoft.com/office/powerpoint/2010/main" val="295948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4</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161806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238925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6</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409233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7</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382115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8</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659165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9</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8/24/2017</a:t>
            </a:fld>
            <a:endParaRPr lang="en-US" dirty="0"/>
          </a:p>
        </p:txBody>
      </p:sp>
    </p:spTree>
    <p:extLst>
      <p:ext uri="{BB962C8B-B14F-4D97-AF65-F5344CB8AC3E}">
        <p14:creationId xmlns:p14="http://schemas.microsoft.com/office/powerpoint/2010/main" val="650694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dirty="0" smtClean="0">
                <a:solidFill>
                  <a:srgbClr val="000000"/>
                </a:solidFill>
                <a:latin typeface="Verdana" charset="0"/>
              </a:rPr>
              <a:t>©2014,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0"/>
            <a:ext cx="8610600" cy="990600"/>
          </a:xfrm>
        </p:spPr>
        <p:txBody>
          <a:body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4E13E434-0950-4B8C-80C8-5B35DEC8F609}" type="slidenum">
              <a:rPr lang="en-US"/>
              <a:pPr>
                <a:defRPr/>
              </a:pPr>
              <a:t>‹#›</a:t>
            </a:fld>
            <a:endParaRPr lang="en-US" dirty="0"/>
          </a:p>
        </p:txBody>
      </p:sp>
      <p:cxnSp>
        <p:nvCxnSpPr>
          <p:cNvPr id="9"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dirty="0" smtClean="0">
                <a:solidFill>
                  <a:srgbClr val="000000"/>
                </a:solidFill>
                <a:latin typeface="Verdana" charset="0"/>
              </a:rPr>
              <a:t>©2014,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7FF729A0-4847-4CFE-A36E-0937E9928EA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charset="0"/>
              </a:rPr>
              <a:t>©2014, </a:t>
            </a:r>
            <a:r>
              <a:rPr lang="en-US" sz="100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charset="0"/>
              </a:rPr>
              <a:t>©2014, </a:t>
            </a:r>
            <a:r>
              <a:rPr lang="en-US" sz="100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b="1" dirty="0">
                <a:solidFill>
                  <a:srgbClr val="000000"/>
                </a:solidFill>
                <a:latin typeface="Verdana"/>
                <a:ea typeface="ＭＳ Ｐゴシック" charset="-128"/>
              </a:rPr>
              <a:t>      </a:t>
            </a:r>
            <a:r>
              <a:rPr lang="en-US" sz="800" b="1" dirty="0">
                <a:solidFill>
                  <a:srgbClr val="000000"/>
                </a:solidFill>
                <a:latin typeface="Verdana"/>
                <a:ea typeface="ＭＳ Ｐゴシック" charset="-128"/>
              </a:rPr>
              <a:t>|  </a:t>
            </a:r>
            <a:r>
              <a:rPr lang="en-US" sz="800" dirty="0" smtClean="0">
                <a:solidFill>
                  <a:srgbClr val="000000"/>
                </a:solidFill>
                <a:latin typeface="Verdana"/>
                <a:ea typeface="ＭＳ Ｐゴシック" charset="-128"/>
              </a:rPr>
              <a:t>©2014, </a:t>
            </a:r>
            <a:r>
              <a:rPr lang="en-US" sz="800" dirty="0">
                <a:solidFill>
                  <a:srgbClr val="000000"/>
                </a:solidFill>
                <a:latin typeface="Verdana"/>
                <a:ea typeface="ＭＳ Ｐゴシック" charset="-128"/>
              </a:rPr>
              <a:t>Cognizant 		</a:t>
            </a:r>
            <a:endParaRPr lang="en-US" sz="900" dirty="0">
              <a:solidFill>
                <a:srgbClr val="000000"/>
              </a:solidFill>
              <a:latin typeface="Verdana"/>
              <a:ea typeface="ＭＳ Ｐゴシック" charset="-128"/>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7384"/>
            <a:ext cx="8610600" cy="990600"/>
          </a:xfrm>
        </p:spPr>
        <p:txBody>
          <a:bodyPr/>
          <a:lstStyle/>
          <a:p>
            <a:r>
              <a:rPr lang="en-US" dirty="0" smtClean="0"/>
              <a:t>Click to edit Master title style</a:t>
            </a:r>
            <a:endParaRPr lang="en-US" dirty="0"/>
          </a:p>
        </p:txBody>
      </p:sp>
      <p:cxnSp>
        <p:nvCxnSpPr>
          <p:cNvPr id="8"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42176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b="1" dirty="0">
                <a:solidFill>
                  <a:srgbClr val="000000"/>
                </a:solidFill>
                <a:latin typeface="Verdana"/>
                <a:ea typeface="ＭＳ Ｐゴシック" charset="-128"/>
              </a:rPr>
              <a:t>      </a:t>
            </a:r>
            <a:r>
              <a:rPr lang="en-US" sz="800" b="1" dirty="0">
                <a:solidFill>
                  <a:srgbClr val="000000"/>
                </a:solidFill>
                <a:latin typeface="Verdana"/>
                <a:ea typeface="ＭＳ Ｐゴシック" charset="-128"/>
              </a:rPr>
              <a:t>|  </a:t>
            </a:r>
            <a:r>
              <a:rPr lang="en-US" sz="800" dirty="0" smtClean="0">
                <a:solidFill>
                  <a:srgbClr val="000000"/>
                </a:solidFill>
                <a:latin typeface="Verdana"/>
                <a:ea typeface="ＭＳ Ｐゴシック" charset="-128"/>
              </a:rPr>
              <a:t>©2014, </a:t>
            </a:r>
            <a:r>
              <a:rPr lang="en-US" sz="800" dirty="0">
                <a:solidFill>
                  <a:srgbClr val="000000"/>
                </a:solidFill>
                <a:latin typeface="Verdana"/>
                <a:ea typeface="ＭＳ Ｐゴシック" charset="-128"/>
              </a:rPr>
              <a:t>Cognizant 		</a:t>
            </a:r>
            <a:endParaRPr lang="en-US" sz="900" dirty="0">
              <a:solidFill>
                <a:srgbClr val="000000"/>
              </a:solidFill>
              <a:latin typeface="Verdana"/>
              <a:ea typeface="ＭＳ Ｐゴシック" charset="-128"/>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6B7C95D6-B5F3-4C30-95A2-C2228F9071B0}" type="slidenum">
              <a:rPr lang="en-US"/>
              <a:pPr>
                <a:defRPr/>
              </a:pPr>
              <a:t>‹#›</a:t>
            </a:fld>
            <a:endParaRPr lang="en-US" dirty="0"/>
          </a:p>
        </p:txBody>
      </p:sp>
    </p:spTree>
    <p:extLst>
      <p:ext uri="{BB962C8B-B14F-4D97-AF65-F5344CB8AC3E}">
        <p14:creationId xmlns:p14="http://schemas.microsoft.com/office/powerpoint/2010/main" val="312655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a:ea typeface="ＭＳ Ｐゴシック" charset="-128"/>
              </a:rPr>
              <a:t>©2014, </a:t>
            </a:r>
            <a:r>
              <a:rPr lang="en-US" sz="1000" dirty="0">
                <a:solidFill>
                  <a:srgbClr val="808388"/>
                </a:solidFill>
                <a:latin typeface="Verdana"/>
                <a:ea typeface="ＭＳ Ｐゴシック" charset="-128"/>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dirty="0">
                <a:solidFill>
                  <a:srgbClr val="FFFFFF"/>
                </a:solidFill>
                <a:latin typeface="Verdana"/>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78438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a:ea typeface="ＭＳ Ｐゴシック" charset="-128"/>
              </a:rPr>
              <a:t>©2014, </a:t>
            </a:r>
            <a:r>
              <a:rPr lang="en-US" sz="1000" dirty="0">
                <a:solidFill>
                  <a:srgbClr val="808388"/>
                </a:solidFill>
                <a:latin typeface="Verdana"/>
                <a:ea typeface="ＭＳ Ｐゴシック" charset="-128"/>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1218256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a:defRPr/>
            </a:pPr>
            <a:fld id="{847B1F57-3F15-4100-9368-F7A3FCDAE7F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Lst>
  <p:hf sldNum="0" hdr="0" ftr="0" dt="0"/>
  <p:txStyles>
    <p:titleStyle>
      <a:lvl1pPr algn="l" rtl="0" eaLnBrk="0" fontAlgn="base" hangingPunct="0">
        <a:spcBef>
          <a:spcPct val="0"/>
        </a:spcBef>
        <a:spcAft>
          <a:spcPct val="0"/>
        </a:spcAft>
        <a:defRPr sz="2800">
          <a:solidFill>
            <a:srgbClr val="3D97BB"/>
          </a:solidFill>
          <a:latin typeface="+mj-lt"/>
          <a:ea typeface="MS PGothic" charset="-128"/>
          <a:cs typeface="MS PGothic" charset="-128"/>
        </a:defRPr>
      </a:lvl1pPr>
      <a:lvl2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2pPr>
      <a:lvl3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3pPr>
      <a:lvl4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4pPr>
      <a:lvl5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MS PGothic" charset="-128"/>
          <a:cs typeface="MS PGothic"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MS PGothic" charset="-128"/>
          <a:cs typeface="MS PGothic"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MS PGothic" charset="-128"/>
          <a:cs typeface="MS PGothic"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MS PGothic" charset="-128"/>
          <a:cs typeface="MS PGothic"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MS PGothic" charset="-128"/>
          <a:cs typeface="MS PGothic"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rgbClr val="55B738"/>
                </a:solidFill>
                <a:latin typeface="Arial Black" charset="0"/>
              </a:defRPr>
            </a:lvl1pPr>
          </a:lstStyle>
          <a:p>
            <a:pPr>
              <a:defRPr/>
            </a:pPr>
            <a:fld id="{8661FB06-137F-4CE7-82A8-66805C25D507}" type="slidenum">
              <a:rPr lang="en-US">
                <a:ea typeface="ＭＳ Ｐゴシック" charset="-128"/>
              </a:rPr>
              <a:pPr>
                <a:defRPr/>
              </a:pPr>
              <a:t>‹#›</a:t>
            </a:fld>
            <a:endParaRPr lang="en-US" dirty="0">
              <a:ea typeface="ＭＳ Ｐゴシック" charset="-128"/>
            </a:endParaRPr>
          </a:p>
        </p:txBody>
      </p:sp>
    </p:spTree>
    <p:extLst>
      <p:ext uri="{BB962C8B-B14F-4D97-AF65-F5344CB8AC3E}">
        <p14:creationId xmlns:p14="http://schemas.microsoft.com/office/powerpoint/2010/main" val="3733598781"/>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Lst>
  <p:hf sldNum="0" hdr="0" ftr="0" dt="0"/>
  <p:txStyles>
    <p:title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hyperlink" Target="http://www.quartz-scheduler.org/documentation/quartz-2.x/tutorials/crontrigger.html" TargetMode="External"/><Relationship Id="rId3" Type="http://schemas.openxmlformats.org/officeDocument/2006/relationships/image" Target="../media/image7.jpeg"/><Relationship Id="rId7" Type="http://schemas.openxmlformats.org/officeDocument/2006/relationships/hyperlink" Target="https://community.alfresco.com/docs/DOC-6319-introduction-to-alfresco-extensions"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hyperlink" Target="http://ecmarchitect.com/alfresco-developer-series-tutorials/behaviors/tutorial/tutorial.html" TargetMode="External"/><Relationship Id="rId5" Type="http://schemas.openxmlformats.org/officeDocument/2006/relationships/hyperlink" Target="http://alfrescoblog.com/2014/07/09/alfresco-lucene-tutorial/" TargetMode="External"/><Relationship Id="rId10" Type="http://schemas.openxmlformats.org/officeDocument/2006/relationships/hyperlink" Target="http://docs.alfresco.com/5.2/references/API-JS-rootscoped.html" TargetMode="External"/><Relationship Id="rId4" Type="http://schemas.openxmlformats.org/officeDocument/2006/relationships/hyperlink" Target="http://docs.alfresco.com/5.2/concepts/dev-platform-extension-points.html" TargetMode="External"/><Relationship Id="rId9" Type="http://schemas.openxmlformats.org/officeDocument/2006/relationships/hyperlink" Target="http://docs.alfresco.com/5.2/references/APISurf-rootscoped.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28800" y="2156336"/>
            <a:ext cx="5268036" cy="161043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eaLnBrk="0" hangingPunct="0">
              <a:defRPr/>
            </a:pPr>
            <a:r>
              <a:rPr lang="en-US" sz="4400" kern="0" dirty="0">
                <a:solidFill>
                  <a:srgbClr val="00B050"/>
                </a:solidFill>
                <a:latin typeface="Calibri" panose="020F0502020204030204" pitchFamily="34" charset="0"/>
                <a:ea typeface="ＭＳ Ｐゴシック" charset="-128"/>
                <a:cs typeface="MS PGothic" charset="-128"/>
              </a:rPr>
              <a:t>Repository </a:t>
            </a:r>
            <a:r>
              <a:rPr lang="en-US" sz="4400" kern="0" dirty="0" smtClean="0">
                <a:solidFill>
                  <a:srgbClr val="00B050"/>
                </a:solidFill>
                <a:latin typeface="Calibri" panose="020F0502020204030204" pitchFamily="34" charset="0"/>
                <a:ea typeface="ＭＳ Ｐゴシック" charset="-128"/>
                <a:cs typeface="MS PGothic" charset="-128"/>
              </a:rPr>
              <a:t>Extension Points</a:t>
            </a:r>
            <a:endParaRPr kumimoji="0" lang="en-US" sz="4400" i="0" u="none" strike="noStrike" kern="0" cap="none" spc="0" normalizeH="0" baseline="0" noProof="0" dirty="0" smtClean="0">
              <a:ln>
                <a:noFill/>
              </a:ln>
              <a:solidFill>
                <a:srgbClr val="00B050"/>
              </a:solidFill>
              <a:effectLst/>
              <a:uLnTx/>
              <a:uFillTx/>
              <a:latin typeface="Calibri" panose="020F0502020204030204" pitchFamily="34" charset="0"/>
              <a:ea typeface="ＭＳ Ｐゴシック" charset="-128"/>
              <a:cs typeface="MS PGothic" charset="-128"/>
            </a:endParaRPr>
          </a:p>
        </p:txBody>
      </p:sp>
      <p:pic>
        <p:nvPicPr>
          <p:cNvPr id="7"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0" y="192024"/>
            <a:ext cx="2468880" cy="709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10</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JavaScript Root Objects</a:t>
            </a:r>
          </a:p>
        </p:txBody>
      </p:sp>
      <p:sp>
        <p:nvSpPr>
          <p:cNvPr id="2" name="Rectangle 1"/>
          <p:cNvSpPr/>
          <p:nvPr/>
        </p:nvSpPr>
        <p:spPr>
          <a:xfrm>
            <a:off x="304800" y="771525"/>
            <a:ext cx="8700655" cy="3693319"/>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Sometimes you might have custom Java code that you want to call from JavaScript controllers, this is possible by adding custom JavaScript root objects.</a:t>
            </a:r>
          </a:p>
          <a:p>
            <a:endParaRPr lang="en-US" sz="1800" dirty="0" smtClean="0">
              <a:latin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A </a:t>
            </a:r>
            <a:r>
              <a:rPr lang="en-US" sz="1800" dirty="0">
                <a:latin typeface="Calibri" panose="020F0502020204030204" pitchFamily="34" charset="0"/>
              </a:rPr>
              <a:t>number of JavaScript root objects are available when you are implementing a controller for a Web Script, such as </a:t>
            </a:r>
            <a:r>
              <a:rPr lang="en-US" sz="1800" b="1" dirty="0" err="1" smtClean="0">
                <a:latin typeface="Calibri" panose="020F0502020204030204" pitchFamily="34" charset="0"/>
              </a:rPr>
              <a:t>companyhome,search</a:t>
            </a:r>
            <a:r>
              <a:rPr lang="en-US" sz="1800" dirty="0" smtClean="0">
                <a:latin typeface="Calibri" panose="020F0502020204030204" pitchFamily="34" charset="0"/>
              </a:rPr>
              <a:t> </a:t>
            </a:r>
            <a:r>
              <a:rPr lang="en-US" sz="1800" dirty="0">
                <a:latin typeface="Calibri" panose="020F0502020204030204" pitchFamily="34" charset="0"/>
              </a:rPr>
              <a:t>and </a:t>
            </a:r>
            <a:r>
              <a:rPr lang="en-US" sz="1800" b="1" dirty="0">
                <a:latin typeface="Calibri" panose="020F0502020204030204" pitchFamily="34" charset="0"/>
              </a:rPr>
              <a:t>people</a:t>
            </a:r>
            <a:r>
              <a:rPr lang="en-US" sz="1800" dirty="0" smtClean="0">
                <a:latin typeface="Calibri" panose="020F0502020204030204" pitchFamily="34" charset="0"/>
              </a:rPr>
              <a:t>. </a:t>
            </a:r>
          </a:p>
          <a:p>
            <a:pPr marL="285750" indent="-285750">
              <a:buFont typeface="Arial" panose="020B0604020202020204" pitchFamily="34" charset="0"/>
              <a:buChar char="•"/>
            </a:pPr>
            <a:endParaRPr lang="en-US" sz="1800" dirty="0">
              <a:latin typeface="Calibri" panose="020F0502020204030204" pitchFamily="34" charset="0"/>
            </a:endParaRPr>
          </a:p>
          <a:p>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In order to implement a custom JavaScript API it is recommended that you develop a POJO (Plain Old Java Object) that extends the base class </a:t>
            </a:r>
            <a:r>
              <a:rPr lang="en-US" sz="1800" dirty="0" err="1">
                <a:latin typeface="Calibri" panose="020F0502020204030204" pitchFamily="34" charset="0"/>
              </a:rPr>
              <a:t>org.alfresco.repo.processor.BaseProcessorExtension</a:t>
            </a:r>
            <a:r>
              <a:rPr lang="en-US" sz="1800" dirty="0">
                <a:latin typeface="Calibri" panose="020F0502020204030204" pitchFamily="34" charset="0"/>
              </a:rPr>
              <a:t>. The public methods of your class will be those that will be accessible from JavaScript</a:t>
            </a:r>
            <a:r>
              <a:rPr lang="en-US" sz="1800" dirty="0" smtClean="0">
                <a:latin typeface="Calibri" panose="020F0502020204030204" pitchFamily="34" charset="0"/>
              </a:rPr>
              <a:t>.</a:t>
            </a:r>
          </a:p>
          <a:p>
            <a:pPr marL="285750" indent="-285750">
              <a:buFont typeface="Arial" panose="020B0604020202020204" pitchFamily="34" charset="0"/>
              <a:buChar char="•"/>
            </a:pPr>
            <a:endParaRPr lang="en-US" sz="1800" dirty="0">
              <a:latin typeface="Calibri" panose="020F0502020204030204" pitchFamily="34" charset="0"/>
            </a:endParaRPr>
          </a:p>
        </p:txBody>
      </p:sp>
    </p:spTree>
    <p:extLst>
      <p:ext uri="{BB962C8B-B14F-4D97-AF65-F5344CB8AC3E}">
        <p14:creationId xmlns:p14="http://schemas.microsoft.com/office/powerpoint/2010/main" val="2448560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11</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a:t>JavaScript Root Objects</a:t>
            </a:r>
            <a:endParaRPr lang="en-US" kern="0" dirty="0"/>
          </a:p>
        </p:txBody>
      </p:sp>
      <p:sp>
        <p:nvSpPr>
          <p:cNvPr id="2" name="Rectangle 1"/>
          <p:cNvSpPr/>
          <p:nvPr/>
        </p:nvSpPr>
        <p:spPr>
          <a:xfrm>
            <a:off x="518976" y="538158"/>
            <a:ext cx="8431059" cy="4801314"/>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Some of Out of the box root objects</a:t>
            </a:r>
            <a:r>
              <a:rPr lang="en-US" sz="1800" dirty="0" smtClean="0">
                <a:latin typeface="Calibri" panose="020F0502020204030204" pitchFamily="34" charset="0"/>
              </a:rPr>
              <a:t>.</a:t>
            </a:r>
          </a:p>
          <a:p>
            <a:pPr marL="285750" indent="-285750">
              <a:buFont typeface="Arial" panose="020B0604020202020204" pitchFamily="34" charset="0"/>
              <a:buChar char="•"/>
            </a:pPr>
            <a:r>
              <a:rPr lang="en-US" sz="1800" dirty="0" smtClean="0">
                <a:latin typeface="Calibri" panose="020F0502020204030204" pitchFamily="34" charset="0"/>
              </a:rPr>
              <a:t>Repo </a:t>
            </a:r>
            <a:r>
              <a:rPr lang="en-US" sz="1800" dirty="0">
                <a:latin typeface="Calibri" panose="020F0502020204030204" pitchFamily="34" charset="0"/>
              </a:rPr>
              <a:t>root objects.</a:t>
            </a:r>
          </a:p>
          <a:p>
            <a:pPr marL="742950" lvl="1" indent="-285750">
              <a:buFont typeface="Arial" panose="020B0604020202020204" pitchFamily="34" charset="0"/>
              <a:buChar char="•"/>
            </a:pPr>
            <a:r>
              <a:rPr lang="en-US" sz="1800" b="1" dirty="0" err="1">
                <a:latin typeface="Calibri" panose="020F0502020204030204" pitchFamily="34" charset="0"/>
              </a:rPr>
              <a:t>c</a:t>
            </a:r>
            <a:r>
              <a:rPr lang="en-US" sz="1800" b="1" dirty="0" err="1" smtClean="0">
                <a:latin typeface="Calibri" panose="020F0502020204030204" pitchFamily="34" charset="0"/>
              </a:rPr>
              <a:t>ompanyhome</a:t>
            </a:r>
            <a:r>
              <a:rPr lang="en-US" sz="1800" dirty="0" smtClean="0">
                <a:latin typeface="Calibri" panose="020F0502020204030204" pitchFamily="34" charset="0"/>
              </a:rPr>
              <a:t>-The </a:t>
            </a:r>
            <a:r>
              <a:rPr lang="en-US" sz="1800" dirty="0">
                <a:latin typeface="Calibri" panose="020F0502020204030204" pitchFamily="34" charset="0"/>
              </a:rPr>
              <a:t>company home </a:t>
            </a:r>
            <a:r>
              <a:rPr lang="en-US" sz="1800" dirty="0" err="1">
                <a:latin typeface="Calibri" panose="020F0502020204030204" pitchFamily="34" charset="0"/>
              </a:rPr>
              <a:t>ScriptNode</a:t>
            </a:r>
            <a:r>
              <a:rPr lang="en-US" sz="1800" dirty="0">
                <a:latin typeface="Calibri" panose="020F0502020204030204" pitchFamily="34" charset="0"/>
              </a:rPr>
              <a:t>. See </a:t>
            </a:r>
            <a:r>
              <a:rPr lang="en-US" sz="1800" dirty="0" err="1">
                <a:latin typeface="Calibri" panose="020F0502020204030204" pitchFamily="34" charset="0"/>
              </a:rPr>
              <a:t>ScriptNode</a:t>
            </a:r>
            <a:r>
              <a:rPr lang="en-US" sz="1800" dirty="0">
                <a:latin typeface="Calibri" panose="020F0502020204030204" pitchFamily="34" charset="0"/>
              </a:rPr>
              <a:t> API for properties and methods.</a:t>
            </a:r>
          </a:p>
          <a:p>
            <a:pPr marL="742950" lvl="1" indent="-285750">
              <a:buFont typeface="Arial" panose="020B0604020202020204" pitchFamily="34" charset="0"/>
              <a:buChar char="•"/>
            </a:pPr>
            <a:r>
              <a:rPr lang="en-US" sz="1800" b="1" dirty="0">
                <a:latin typeface="Calibri" panose="020F0502020204030204" pitchFamily="34" charset="0"/>
              </a:rPr>
              <a:t>p</a:t>
            </a:r>
            <a:r>
              <a:rPr lang="en-US" sz="1800" b="1" dirty="0" smtClean="0">
                <a:latin typeface="Calibri" panose="020F0502020204030204" pitchFamily="34" charset="0"/>
              </a:rPr>
              <a:t>erson-</a:t>
            </a:r>
            <a:r>
              <a:rPr lang="en-US" sz="1800" dirty="0" smtClean="0">
                <a:latin typeface="Calibri" panose="020F0502020204030204" pitchFamily="34" charset="0"/>
              </a:rPr>
              <a:t>The </a:t>
            </a:r>
            <a:r>
              <a:rPr lang="en-US" sz="1800" dirty="0" err="1">
                <a:latin typeface="Calibri" panose="020F0502020204030204" pitchFamily="34" charset="0"/>
              </a:rPr>
              <a:t>ScriptNode</a:t>
            </a:r>
            <a:r>
              <a:rPr lang="en-US" sz="1800" dirty="0">
                <a:latin typeface="Calibri" panose="020F0502020204030204" pitchFamily="34" charset="0"/>
              </a:rPr>
              <a:t> representing the Person object of the currently authenticated user. </a:t>
            </a:r>
          </a:p>
          <a:p>
            <a:pPr marL="742950" lvl="1" indent="-285750">
              <a:buFont typeface="Arial" panose="020B0604020202020204" pitchFamily="34" charset="0"/>
              <a:buChar char="•"/>
            </a:pPr>
            <a:r>
              <a:rPr lang="en-US" sz="1800" b="1" dirty="0">
                <a:latin typeface="Calibri" panose="020F0502020204030204" pitchFamily="34" charset="0"/>
              </a:rPr>
              <a:t>p</a:t>
            </a:r>
            <a:r>
              <a:rPr lang="en-US" sz="1800" b="1" dirty="0" smtClean="0">
                <a:latin typeface="Calibri" panose="020F0502020204030204" pitchFamily="34" charset="0"/>
              </a:rPr>
              <a:t>eople</a:t>
            </a:r>
            <a:r>
              <a:rPr lang="en-US" sz="1800" dirty="0" smtClean="0">
                <a:latin typeface="Calibri" panose="020F0502020204030204" pitchFamily="34" charset="0"/>
              </a:rPr>
              <a:t>- </a:t>
            </a:r>
            <a:r>
              <a:rPr lang="en-US" sz="1800" dirty="0">
                <a:latin typeface="Calibri" panose="020F0502020204030204" pitchFamily="34" charset="0"/>
              </a:rPr>
              <a:t>Root object providing access to and manipulation of person objects and groups</a:t>
            </a:r>
          </a:p>
          <a:p>
            <a:pPr marL="742950" lvl="1" indent="-285750">
              <a:buFont typeface="Arial" panose="020B0604020202020204" pitchFamily="34" charset="0"/>
              <a:buChar char="•"/>
            </a:pPr>
            <a:r>
              <a:rPr lang="en-US" sz="1800" b="1" dirty="0" smtClean="0">
                <a:latin typeface="Calibri" panose="020F0502020204030204" pitchFamily="34" charset="0"/>
              </a:rPr>
              <a:t>search</a:t>
            </a:r>
            <a:r>
              <a:rPr lang="en-US" sz="1800" dirty="0" smtClean="0">
                <a:latin typeface="Calibri" panose="020F0502020204030204" pitchFamily="34" charset="0"/>
              </a:rPr>
              <a:t>- </a:t>
            </a:r>
            <a:r>
              <a:rPr lang="en-US" sz="1800" dirty="0">
                <a:latin typeface="Calibri" panose="020F0502020204030204" pitchFamily="34" charset="0"/>
              </a:rPr>
              <a:t>Root object providing access to the various Alfresco search interfaces such as FTS-Alfresco, </a:t>
            </a:r>
            <a:r>
              <a:rPr lang="en-US" sz="1800" dirty="0" err="1">
                <a:latin typeface="Calibri" panose="020F0502020204030204" pitchFamily="34" charset="0"/>
              </a:rPr>
              <a:t>Lucene</a:t>
            </a:r>
            <a:r>
              <a:rPr lang="en-US" sz="1800" dirty="0">
                <a:latin typeface="Calibri" panose="020F0502020204030204" pitchFamily="34" charset="0"/>
              </a:rPr>
              <a:t>, XPath, and Saved Search </a:t>
            </a:r>
            <a:r>
              <a:rPr lang="en-US" sz="1800" dirty="0" smtClean="0">
                <a:latin typeface="Calibri" panose="020F0502020204030204" pitchFamily="34" charset="0"/>
              </a:rPr>
              <a:t>results</a:t>
            </a:r>
          </a:p>
          <a:p>
            <a:pPr lvl="1"/>
            <a:endParaRPr lang="en-US" sz="1800" dirty="0" smtClean="0">
              <a:latin typeface="Calibri" panose="020F0502020204030204" pitchFamily="34" charset="0"/>
            </a:endParaRPr>
          </a:p>
          <a:p>
            <a:pPr lvl="1"/>
            <a:r>
              <a:rPr lang="en-US" sz="1800" dirty="0" smtClean="0">
                <a:latin typeface="Calibri" panose="020F0502020204030204" pitchFamily="34" charset="0"/>
              </a:rPr>
              <a:t>Surf </a:t>
            </a:r>
            <a:r>
              <a:rPr lang="en-US" sz="1800" dirty="0">
                <a:latin typeface="Calibri" panose="020F0502020204030204" pitchFamily="34" charset="0"/>
              </a:rPr>
              <a:t>root </a:t>
            </a:r>
            <a:r>
              <a:rPr lang="en-US" sz="1800" dirty="0" smtClean="0">
                <a:latin typeface="Calibri" panose="020F0502020204030204" pitchFamily="34" charset="0"/>
              </a:rPr>
              <a:t>objects:</a:t>
            </a:r>
          </a:p>
          <a:p>
            <a:pPr lvl="1"/>
            <a:r>
              <a:rPr lang="en-US" sz="1800" dirty="0">
                <a:latin typeface="Calibri" panose="020F0502020204030204" pitchFamily="34" charset="0"/>
              </a:rPr>
              <a:t>Following is the some </a:t>
            </a:r>
            <a:r>
              <a:rPr lang="en-US" sz="1800" dirty="0" smtClean="0">
                <a:latin typeface="Calibri" panose="020F0502020204030204" pitchFamily="34" charset="0"/>
              </a:rPr>
              <a:t>commonly </a:t>
            </a:r>
            <a:r>
              <a:rPr lang="en-US" sz="1800" dirty="0">
                <a:latin typeface="Calibri" panose="020F0502020204030204" pitchFamily="34" charset="0"/>
              </a:rPr>
              <a:t>used  list of Surf platform root-scope objects</a:t>
            </a:r>
            <a:r>
              <a:rPr lang="en-US" sz="1800" dirty="0" smtClean="0">
                <a:latin typeface="Calibri" panose="020F0502020204030204" pitchFamily="34" charset="0"/>
              </a:rPr>
              <a:t>.</a:t>
            </a:r>
          </a:p>
          <a:p>
            <a:pPr marL="742950" lvl="1" indent="-285750">
              <a:buFont typeface="Arial" panose="020B0604020202020204" pitchFamily="34" charset="0"/>
              <a:buChar char="•"/>
            </a:pPr>
            <a:r>
              <a:rPr lang="en-US" sz="1800" b="1" dirty="0">
                <a:latin typeface="Calibri" panose="020F0502020204030204" pitchFamily="34" charset="0"/>
              </a:rPr>
              <a:t>r</a:t>
            </a:r>
            <a:r>
              <a:rPr lang="en-US" sz="1800" b="1" dirty="0" smtClean="0">
                <a:latin typeface="Calibri" panose="020F0502020204030204" pitchFamily="34" charset="0"/>
              </a:rPr>
              <a:t>emote -</a:t>
            </a:r>
            <a:r>
              <a:rPr lang="en-US" sz="1800" dirty="0" smtClean="0">
                <a:latin typeface="Calibri" panose="020F0502020204030204" pitchFamily="34" charset="0"/>
              </a:rPr>
              <a:t>The </a:t>
            </a:r>
            <a:r>
              <a:rPr lang="en-US" sz="1800" dirty="0">
                <a:latin typeface="Calibri" panose="020F0502020204030204" pitchFamily="34" charset="0"/>
              </a:rPr>
              <a:t>remote object stores details of endpoints</a:t>
            </a:r>
            <a:r>
              <a:rPr lang="en-US" sz="1800" dirty="0" smtClean="0">
                <a:latin typeface="Calibri" panose="020F0502020204030204" pitchFamily="34" charset="0"/>
              </a:rPr>
              <a:t>.</a:t>
            </a:r>
          </a:p>
          <a:p>
            <a:pPr marL="742950" lvl="1" indent="-285750">
              <a:buFont typeface="Arial" panose="020B0604020202020204" pitchFamily="34" charset="0"/>
              <a:buChar char="•"/>
            </a:pPr>
            <a:r>
              <a:rPr lang="en-US" sz="1800" b="1" dirty="0" smtClean="0">
                <a:latin typeface="Calibri" panose="020F0502020204030204" pitchFamily="34" charset="0"/>
              </a:rPr>
              <a:t>Page - </a:t>
            </a:r>
            <a:r>
              <a:rPr lang="en-US" sz="1800" dirty="0" smtClean="0">
                <a:latin typeface="Calibri" panose="020F0502020204030204" pitchFamily="34" charset="0"/>
              </a:rPr>
              <a:t>The </a:t>
            </a:r>
            <a:r>
              <a:rPr lang="en-US" sz="1800" dirty="0">
                <a:latin typeface="Calibri" panose="020F0502020204030204" pitchFamily="34" charset="0"/>
              </a:rPr>
              <a:t>page object provides a number of properties describing a page.</a:t>
            </a:r>
            <a:endParaRPr lang="en-US" sz="1800" dirty="0" smtClean="0">
              <a:latin typeface="Calibri" panose="020F0502020204030204" pitchFamily="34" charset="0"/>
            </a:endParaRPr>
          </a:p>
          <a:p>
            <a:pPr lvl="1"/>
            <a:endParaRPr lang="en-US" sz="1800" dirty="0" smtClean="0">
              <a:latin typeface="Calibri" panose="020F0502020204030204" pitchFamily="34" charset="0"/>
            </a:endParaRPr>
          </a:p>
          <a:p>
            <a:pPr lvl="1"/>
            <a:endParaRPr lang="en-US" sz="1800" dirty="0">
              <a:latin typeface="Calibri" panose="020F0502020204030204" pitchFamily="34" charset="0"/>
            </a:endParaRPr>
          </a:p>
        </p:txBody>
      </p:sp>
    </p:spTree>
    <p:extLst>
      <p:ext uri="{BB962C8B-B14F-4D97-AF65-F5344CB8AC3E}">
        <p14:creationId xmlns:p14="http://schemas.microsoft.com/office/powerpoint/2010/main" val="3939354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12</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83127" y="43100"/>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158749" y="405606"/>
            <a:ext cx="8985251" cy="6801862"/>
          </a:xfrm>
          <a:prstGeom prst="rect">
            <a:avLst/>
          </a:prstGeom>
        </p:spPr>
        <p:txBody>
          <a:bodyPr wrap="square">
            <a:spAutoFit/>
          </a:bodyPr>
          <a:lstStyle/>
          <a:p>
            <a:pPr marL="285750" indent="-285750">
              <a:buFont typeface="Arial" panose="020B0604020202020204" pitchFamily="34" charset="0"/>
              <a:buChar char="•"/>
            </a:pPr>
            <a:r>
              <a:rPr lang="en-US" sz="1800" dirty="0" smtClean="0">
                <a:latin typeface="Calibri" panose="020F0502020204030204" pitchFamily="34" charset="0"/>
              </a:rPr>
              <a:t>Use of  some commonly used  Repo root </a:t>
            </a:r>
            <a:r>
              <a:rPr lang="en-US" sz="1800" dirty="0">
                <a:latin typeface="Calibri" panose="020F0502020204030204" pitchFamily="34" charset="0"/>
              </a:rPr>
              <a:t>objects</a:t>
            </a:r>
            <a:r>
              <a:rPr lang="en-US" sz="1800" dirty="0" smtClean="0">
                <a:latin typeface="Calibri" panose="020F0502020204030204" pitchFamily="34" charset="0"/>
              </a:rPr>
              <a:t>.</a:t>
            </a:r>
          </a:p>
          <a:p>
            <a:r>
              <a:rPr lang="en-US" sz="1800" b="1" dirty="0">
                <a:latin typeface="Calibri" panose="020F0502020204030204" pitchFamily="34" charset="0"/>
              </a:rPr>
              <a:t>Search API</a:t>
            </a:r>
            <a:endParaRPr lang="en-US" sz="1800" b="1" dirty="0" smtClean="0">
              <a:latin typeface="Calibri" panose="020F0502020204030204" pitchFamily="34" charset="0"/>
            </a:endParaRPr>
          </a:p>
          <a:p>
            <a:r>
              <a:rPr lang="en-US" sz="1800" dirty="0" smtClean="0">
                <a:latin typeface="Calibri" panose="020F0502020204030204" pitchFamily="34" charset="0"/>
              </a:rPr>
              <a:t>The </a:t>
            </a:r>
            <a:r>
              <a:rPr lang="en-US" sz="1800" dirty="0">
                <a:latin typeface="Calibri" panose="020F0502020204030204" pitchFamily="34" charset="0"/>
              </a:rPr>
              <a:t>Search API provides direct access to repository level search results and Saved </a:t>
            </a:r>
            <a:r>
              <a:rPr lang="en-US" sz="1800" dirty="0" smtClean="0">
                <a:latin typeface="Calibri" panose="020F0502020204030204" pitchFamily="34" charset="0"/>
              </a:rPr>
              <a:t>   Search </a:t>
            </a:r>
            <a:r>
              <a:rPr lang="en-US" sz="1800" dirty="0">
                <a:latin typeface="Calibri" panose="020F0502020204030204" pitchFamily="34" charset="0"/>
              </a:rPr>
              <a:t>results through the search root scope object</a:t>
            </a: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referenceType</a:t>
            </a:r>
            <a:r>
              <a:rPr lang="en-US" sz="1600" dirty="0">
                <a:solidFill>
                  <a:schemeClr val="accent5">
                    <a:lumMod val="50000"/>
                  </a:schemeClr>
                </a:solidFill>
                <a:latin typeface="Courier New" panose="02070309020205020404" pitchFamily="49" charset="0"/>
                <a:cs typeface="Courier New" panose="02070309020205020404" pitchFamily="49" charset="0"/>
              </a:rPr>
              <a:t> = "node"; </a:t>
            </a:r>
          </a:p>
          <a:p>
            <a:r>
              <a:rPr lang="en-US" sz="1600" dirty="0">
                <a:solidFill>
                  <a:srgbClr val="00B050"/>
                </a:solidFill>
                <a:latin typeface="Courier New" panose="02070309020205020404" pitchFamily="49" charset="0"/>
                <a:cs typeface="Courier New" panose="02070309020205020404" pitchFamily="49" charset="0"/>
              </a:rPr>
              <a:t>// Store type, store id, node id</a:t>
            </a: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reference = ["workspace", "</a:t>
            </a:r>
            <a:r>
              <a:rPr lang="en-US" sz="1600" dirty="0" err="1">
                <a:solidFill>
                  <a:schemeClr val="accent5">
                    <a:lumMod val="50000"/>
                  </a:schemeClr>
                </a:solidFill>
                <a:latin typeface="Courier New" panose="02070309020205020404" pitchFamily="49" charset="0"/>
                <a:cs typeface="Courier New" panose="02070309020205020404" pitchFamily="49" charset="0"/>
              </a:rPr>
              <a:t>SpacesStore</a:t>
            </a:r>
            <a:r>
              <a:rPr lang="en-US" sz="1600" dirty="0">
                <a:solidFill>
                  <a:schemeClr val="accent5">
                    <a:lumMod val="50000"/>
                  </a:schemeClr>
                </a:solidFill>
                <a:latin typeface="Courier New" panose="02070309020205020404" pitchFamily="49" charset="0"/>
                <a:cs typeface="Courier New" panose="02070309020205020404" pitchFamily="49" charset="0"/>
              </a:rPr>
              <a:t>", "78eb920f-fd46-41ee-9fdb-099e96da8349"];</a:t>
            </a: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foundNode</a:t>
            </a:r>
            <a:r>
              <a:rPr lang="en-US" sz="1600" dirty="0">
                <a:solidFill>
                  <a:schemeClr val="accent5">
                    <a:lumMod val="50000"/>
                  </a:schemeClr>
                </a:solidFill>
                <a:latin typeface="Courier New" panose="02070309020205020404" pitchFamily="49" charset="0"/>
                <a:cs typeface="Courier New" panose="02070309020205020404" pitchFamily="49" charset="0"/>
              </a:rPr>
              <a:t> = </a:t>
            </a:r>
            <a:r>
              <a:rPr lang="en-US" sz="1600" dirty="0" err="1">
                <a:solidFill>
                  <a:schemeClr val="accent5">
                    <a:lumMod val="50000"/>
                  </a:schemeClr>
                </a:solidFill>
                <a:latin typeface="Courier New" panose="02070309020205020404" pitchFamily="49" charset="0"/>
                <a:cs typeface="Courier New" panose="02070309020205020404" pitchFamily="49" charset="0"/>
              </a:rPr>
              <a:t>search.findNode</a:t>
            </a:r>
            <a:r>
              <a:rPr lang="en-US" sz="1600" dirty="0">
                <a:solidFill>
                  <a:schemeClr val="accent5">
                    <a:lumMod val="50000"/>
                  </a:schemeClr>
                </a:solidFill>
                <a:latin typeface="Courier New" panose="02070309020205020404" pitchFamily="49" charset="0"/>
                <a:cs typeface="Courier New" panose="02070309020205020404" pitchFamily="49" charset="0"/>
              </a:rPr>
              <a:t>(</a:t>
            </a:r>
            <a:r>
              <a:rPr lang="en-US" sz="1600" dirty="0" err="1">
                <a:solidFill>
                  <a:schemeClr val="accent5">
                    <a:lumMod val="50000"/>
                  </a:schemeClr>
                </a:solidFill>
                <a:latin typeface="Courier New" panose="02070309020205020404" pitchFamily="49" charset="0"/>
                <a:cs typeface="Courier New" panose="02070309020205020404" pitchFamily="49" charset="0"/>
              </a:rPr>
              <a:t>referenceType</a:t>
            </a:r>
            <a:r>
              <a:rPr lang="en-US" sz="1600" dirty="0">
                <a:solidFill>
                  <a:schemeClr val="accent5">
                    <a:lumMod val="50000"/>
                  </a:schemeClr>
                </a:solidFill>
                <a:latin typeface="Courier New" panose="02070309020205020404" pitchFamily="49" charset="0"/>
                <a:cs typeface="Courier New" panose="02070309020205020404" pitchFamily="49" charset="0"/>
              </a:rPr>
              <a:t>, reference</a:t>
            </a:r>
            <a:r>
              <a:rPr lang="en-US" sz="1600" dirty="0" smtClean="0">
                <a:solidFill>
                  <a:schemeClr val="accent5">
                    <a:lumMod val="50000"/>
                  </a:schemeClr>
                </a:solidFill>
                <a:latin typeface="Courier New" panose="02070309020205020404" pitchFamily="49" charset="0"/>
                <a:cs typeface="Courier New" panose="02070309020205020404" pitchFamily="49" charset="0"/>
              </a:rPr>
              <a:t>);</a:t>
            </a:r>
          </a:p>
          <a:p>
            <a:endParaRPr lang="en-US" sz="1600" dirty="0">
              <a:solidFill>
                <a:schemeClr val="accent5">
                  <a:lumMod val="50000"/>
                </a:schemeClr>
              </a:solidFill>
              <a:latin typeface="Calibri" panose="020F0502020204030204" pitchFamily="34" charset="0"/>
            </a:endParaRP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nodes = </a:t>
            </a:r>
            <a:r>
              <a:rPr lang="en-US" sz="1600" dirty="0" err="1">
                <a:solidFill>
                  <a:schemeClr val="accent5">
                    <a:lumMod val="50000"/>
                  </a:schemeClr>
                </a:solidFill>
                <a:latin typeface="Courier New" panose="02070309020205020404" pitchFamily="49" charset="0"/>
                <a:cs typeface="Courier New" panose="02070309020205020404" pitchFamily="49" charset="0"/>
              </a:rPr>
              <a:t>search.luceneSearch</a:t>
            </a:r>
            <a:r>
              <a:rPr lang="en-US" sz="1600" dirty="0">
                <a:solidFill>
                  <a:schemeClr val="accent5">
                    <a:lumMod val="50000"/>
                  </a:schemeClr>
                </a:solidFill>
                <a:latin typeface="Courier New" panose="02070309020205020404" pitchFamily="49" charset="0"/>
                <a:cs typeface="Courier New" panose="02070309020205020404" pitchFamily="49" charset="0"/>
              </a:rPr>
              <a:t>("</a:t>
            </a:r>
            <a:r>
              <a:rPr lang="en-US" sz="1600" dirty="0" err="1">
                <a:solidFill>
                  <a:schemeClr val="accent5">
                    <a:lumMod val="50000"/>
                  </a:schemeClr>
                </a:solidFill>
                <a:latin typeface="Courier New" panose="02070309020205020404" pitchFamily="49" charset="0"/>
                <a:cs typeface="Courier New" panose="02070309020205020404" pitchFamily="49" charset="0"/>
              </a:rPr>
              <a:t>TEXT:alfresco</a:t>
            </a:r>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cm:modified</a:t>
            </a:r>
            <a:r>
              <a:rPr lang="en-US" sz="1600" dirty="0">
                <a:solidFill>
                  <a:schemeClr val="accent5">
                    <a:lumMod val="50000"/>
                  </a:schemeClr>
                </a:solidFill>
                <a:latin typeface="Courier New" panose="02070309020205020404" pitchFamily="49" charset="0"/>
                <a:cs typeface="Courier New" panose="02070309020205020404" pitchFamily="49" charset="0"/>
              </a:rPr>
              <a:t>", false);</a:t>
            </a:r>
          </a:p>
          <a:p>
            <a:endParaRPr lang="en-US" sz="1800" dirty="0">
              <a:latin typeface="Calibri" panose="020F0502020204030204" pitchFamily="34" charset="0"/>
            </a:endParaRPr>
          </a:p>
          <a:p>
            <a:r>
              <a:rPr lang="en-US" sz="1800" b="1" dirty="0">
                <a:latin typeface="Calibri" panose="020F0502020204030204" pitchFamily="34" charset="0"/>
              </a:rPr>
              <a:t>People </a:t>
            </a:r>
            <a:r>
              <a:rPr lang="en-US" sz="1800" b="1" dirty="0" smtClean="0">
                <a:latin typeface="Calibri" panose="020F0502020204030204" pitchFamily="34" charset="0"/>
              </a:rPr>
              <a:t>API</a:t>
            </a:r>
            <a:endParaRPr lang="en-US" sz="1800" b="1" dirty="0">
              <a:latin typeface="Calibri" panose="020F0502020204030204" pitchFamily="34" charset="0"/>
            </a:endParaRPr>
          </a:p>
          <a:p>
            <a:r>
              <a:rPr lang="en-US" sz="1800" dirty="0">
                <a:latin typeface="Calibri" panose="020F0502020204030204" pitchFamily="34" charset="0"/>
              </a:rPr>
              <a:t>The People API provides access to Alfresco Content Services people and groups</a:t>
            </a:r>
            <a:r>
              <a:rPr lang="en-US" sz="1800" dirty="0" smtClean="0">
                <a:latin typeface="Calibri" panose="020F0502020204030204" pitchFamily="34" charset="0"/>
              </a:rPr>
              <a:t>.</a:t>
            </a:r>
          </a:p>
          <a:p>
            <a:r>
              <a:rPr lang="en-US" sz="1800" dirty="0" smtClean="0">
                <a:latin typeface="Calibri" panose="020F0502020204030204" pitchFamily="34" charset="0"/>
              </a:rPr>
              <a:t>Ex:</a:t>
            </a:r>
          </a:p>
          <a:p>
            <a:pPr lvl="1"/>
            <a:r>
              <a:rPr lang="en-US" sz="1600" dirty="0">
                <a:solidFill>
                  <a:srgbClr val="C00000"/>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testUser</a:t>
            </a:r>
            <a:r>
              <a:rPr lang="en-US" sz="1600" dirty="0">
                <a:solidFill>
                  <a:schemeClr val="accent5">
                    <a:lumMod val="50000"/>
                  </a:schemeClr>
                </a:solidFill>
                <a:latin typeface="Courier New" panose="02070309020205020404" pitchFamily="49" charset="0"/>
                <a:cs typeface="Courier New" panose="02070309020205020404" pitchFamily="49" charset="0"/>
              </a:rPr>
              <a:t> = </a:t>
            </a:r>
            <a:r>
              <a:rPr lang="en-US" sz="1600" dirty="0" err="1">
                <a:solidFill>
                  <a:schemeClr val="accent5">
                    <a:lumMod val="50000"/>
                  </a:schemeClr>
                </a:solidFill>
                <a:latin typeface="Courier New" panose="02070309020205020404" pitchFamily="49" charset="0"/>
                <a:cs typeface="Courier New" panose="02070309020205020404" pitchFamily="49" charset="0"/>
              </a:rPr>
              <a:t>people.createPerson</a:t>
            </a:r>
            <a:r>
              <a:rPr lang="en-US" sz="1600" dirty="0">
                <a:solidFill>
                  <a:schemeClr val="accent5">
                    <a:lumMod val="50000"/>
                  </a:schemeClr>
                </a:solidFill>
                <a:latin typeface="Courier New" panose="02070309020205020404" pitchFamily="49" charset="0"/>
                <a:cs typeface="Courier New" panose="02070309020205020404" pitchFamily="49" charset="0"/>
              </a:rPr>
              <a:t>("</a:t>
            </a:r>
            <a:r>
              <a:rPr lang="en-US" sz="1600" dirty="0" err="1">
                <a:solidFill>
                  <a:schemeClr val="accent5">
                    <a:lumMod val="50000"/>
                  </a:schemeClr>
                </a:solidFill>
                <a:latin typeface="Courier New" panose="02070309020205020404" pitchFamily="49" charset="0"/>
                <a:cs typeface="Courier New" panose="02070309020205020404" pitchFamily="49" charset="0"/>
              </a:rPr>
              <a:t>joe.user</a:t>
            </a:r>
            <a:r>
              <a:rPr lang="en-US" sz="1600" dirty="0">
                <a:solidFill>
                  <a:schemeClr val="accent5">
                    <a:lumMod val="50000"/>
                  </a:schemeClr>
                </a:solidFill>
                <a:latin typeface="Courier New" panose="02070309020205020404" pitchFamily="49" charset="0"/>
                <a:cs typeface="Courier New" panose="02070309020205020404" pitchFamily="49" charset="0"/>
              </a:rPr>
              <a:t>", "Joe", "User", "joe.user@alfresco.com", "password", true, true);</a:t>
            </a:r>
          </a:p>
          <a:p>
            <a:pPr lvl="1"/>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node = </a:t>
            </a:r>
            <a:r>
              <a:rPr lang="en-US" sz="1600" dirty="0" err="1">
                <a:solidFill>
                  <a:schemeClr val="accent5">
                    <a:lumMod val="50000"/>
                  </a:schemeClr>
                </a:solidFill>
                <a:latin typeface="Courier New" panose="02070309020205020404" pitchFamily="49" charset="0"/>
                <a:cs typeface="Courier New" panose="02070309020205020404" pitchFamily="49" charset="0"/>
              </a:rPr>
              <a:t>people.getGroup</a:t>
            </a:r>
            <a:r>
              <a:rPr lang="en-US" sz="1600" dirty="0">
                <a:solidFill>
                  <a:schemeClr val="accent5">
                    <a:lumMod val="50000"/>
                  </a:schemeClr>
                </a:solidFill>
                <a:latin typeface="Courier New" panose="02070309020205020404" pitchFamily="49" charset="0"/>
                <a:cs typeface="Courier New" panose="02070309020205020404" pitchFamily="49" charset="0"/>
              </a:rPr>
              <a:t>("GROUP_ALFRESCO_ADMINISTRATORS");</a:t>
            </a:r>
          </a:p>
          <a:p>
            <a:pPr lvl="1"/>
            <a:r>
              <a:rPr lang="en-US" sz="1600" dirty="0">
                <a:solidFill>
                  <a:schemeClr val="accent5">
                    <a:lumMod val="50000"/>
                  </a:schemeClr>
                </a:solidFill>
                <a:latin typeface="Courier New" panose="02070309020205020404" pitchFamily="49" charset="0"/>
                <a:cs typeface="Courier New" panose="02070309020205020404" pitchFamily="49" charset="0"/>
              </a:rPr>
              <a:t>if(node){</a:t>
            </a:r>
          </a:p>
          <a:p>
            <a:pPr lvl="1"/>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model.members</a:t>
            </a:r>
            <a:r>
              <a:rPr lang="en-US" sz="1600" dirty="0">
                <a:solidFill>
                  <a:schemeClr val="accent5">
                    <a:lumMod val="50000"/>
                  </a:schemeClr>
                </a:solidFill>
                <a:latin typeface="Courier New" panose="02070309020205020404" pitchFamily="49" charset="0"/>
                <a:cs typeface="Courier New" panose="02070309020205020404" pitchFamily="49" charset="0"/>
              </a:rPr>
              <a:t> = </a:t>
            </a:r>
            <a:r>
              <a:rPr lang="en-US" sz="1600" dirty="0" err="1">
                <a:solidFill>
                  <a:schemeClr val="accent5">
                    <a:lumMod val="50000"/>
                  </a:schemeClr>
                </a:solidFill>
                <a:latin typeface="Courier New" panose="02070309020205020404" pitchFamily="49" charset="0"/>
                <a:cs typeface="Courier New" panose="02070309020205020404" pitchFamily="49" charset="0"/>
              </a:rPr>
              <a:t>people.getMembers</a:t>
            </a:r>
            <a:r>
              <a:rPr lang="en-US" sz="1600" dirty="0">
                <a:solidFill>
                  <a:schemeClr val="accent5">
                    <a:lumMod val="50000"/>
                  </a:schemeClr>
                </a:solidFill>
                <a:latin typeface="Courier New" panose="02070309020205020404" pitchFamily="49" charset="0"/>
                <a:cs typeface="Courier New" panose="02070309020205020404" pitchFamily="49" charset="0"/>
              </a:rPr>
              <a:t>(node);         </a:t>
            </a:r>
          </a:p>
          <a:p>
            <a:pPr lvl="1"/>
            <a:r>
              <a:rPr lang="en-US" sz="16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latin typeface="Calibri" panose="020F0502020204030204" pitchFamily="34" charset="0"/>
            </a:endParaRPr>
          </a:p>
          <a:p>
            <a:endParaRPr lang="en-US" sz="1800" dirty="0" smtClean="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344007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341312" y="623943"/>
            <a:ext cx="8539452" cy="4001095"/>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Use of  some commonly used  </a:t>
            </a:r>
            <a:r>
              <a:rPr lang="en-US" sz="1800" dirty="0" smtClean="0">
                <a:latin typeface="Calibri" panose="020F0502020204030204" pitchFamily="34" charset="0"/>
              </a:rPr>
              <a:t>Surf  </a:t>
            </a:r>
            <a:r>
              <a:rPr lang="en-US" sz="1800" dirty="0">
                <a:latin typeface="Calibri" panose="020F0502020204030204" pitchFamily="34" charset="0"/>
              </a:rPr>
              <a:t>root objects</a:t>
            </a:r>
            <a:r>
              <a:rPr lang="en-US" sz="1800" dirty="0" smtClean="0">
                <a:latin typeface="Calibri" panose="020F0502020204030204" pitchFamily="34" charset="0"/>
              </a:rPr>
              <a:t>.</a:t>
            </a:r>
          </a:p>
          <a:p>
            <a:pPr marL="285750" indent="-285750">
              <a:buFont typeface="Arial" panose="020B0604020202020204" pitchFamily="34" charset="0"/>
              <a:buChar char="•"/>
            </a:pP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Using </a:t>
            </a:r>
            <a:r>
              <a:rPr lang="en-US" sz="1800" dirty="0">
                <a:latin typeface="Calibri" panose="020F0502020204030204" pitchFamily="34" charset="0"/>
              </a:rPr>
              <a:t>page  URL helper </a:t>
            </a:r>
            <a:r>
              <a:rPr lang="en-US" sz="1800" dirty="0" smtClean="0">
                <a:latin typeface="Calibri" panose="020F0502020204030204" pitchFamily="34" charset="0"/>
              </a:rPr>
              <a:t>object </a:t>
            </a:r>
            <a:r>
              <a:rPr lang="en-US" sz="1800" dirty="0" err="1" smtClean="0">
                <a:latin typeface="Calibri" panose="020F0502020204030204" pitchFamily="34" charset="0"/>
              </a:rPr>
              <a:t>object</a:t>
            </a:r>
            <a:r>
              <a:rPr lang="en-US" sz="1800" dirty="0" smtClean="0">
                <a:latin typeface="Calibri" panose="020F0502020204030204" pitchFamily="34" charset="0"/>
              </a:rPr>
              <a:t> retrieve site id </a:t>
            </a:r>
          </a:p>
          <a:p>
            <a:pPr marL="285750" indent="-285750">
              <a:buFont typeface="Arial" panose="020B0604020202020204" pitchFamily="34" charset="0"/>
              <a:buChar char="•"/>
            </a:pPr>
            <a:r>
              <a:rPr lang="en-US" sz="1800" dirty="0">
                <a:latin typeface="Calibri" panose="020F0502020204030204" pitchFamily="34" charset="0"/>
              </a:rPr>
              <a:t>Using </a:t>
            </a:r>
            <a:r>
              <a:rPr lang="en-US" sz="1800" dirty="0" err="1" smtClean="0">
                <a:latin typeface="Calibri" panose="020F0502020204030204" pitchFamily="34" charset="0"/>
              </a:rPr>
              <a:t>remote.call</a:t>
            </a:r>
            <a:r>
              <a:rPr lang="en-US" sz="1800" dirty="0" smtClean="0">
                <a:latin typeface="Calibri" panose="020F0502020204030204" pitchFamily="34" charset="0"/>
              </a:rPr>
              <a:t>(String </a:t>
            </a:r>
            <a:r>
              <a:rPr lang="en-US" sz="1800" dirty="0" err="1">
                <a:latin typeface="Calibri" panose="020F0502020204030204" pitchFamily="34" charset="0"/>
              </a:rPr>
              <a:t>uri</a:t>
            </a:r>
            <a:r>
              <a:rPr lang="en-US" sz="1800" dirty="0">
                <a:latin typeface="Calibri" panose="020F0502020204030204" pitchFamily="34" charset="0"/>
              </a:rPr>
              <a:t>) - invokes a specific URI on the default endpoint</a:t>
            </a:r>
            <a:r>
              <a:rPr lang="en-US" sz="1800" dirty="0" smtClean="0">
                <a:latin typeface="Calibri" panose="020F0502020204030204" pitchFamily="34" charset="0"/>
              </a:rPr>
              <a:t>.</a:t>
            </a:r>
          </a:p>
          <a:p>
            <a:pPr marL="285750" indent="-285750">
              <a:buFont typeface="Arial" panose="020B0604020202020204" pitchFamily="34" charset="0"/>
              <a:buChar char="•"/>
            </a:pPr>
            <a:endParaRPr lang="en-US" sz="1800" dirty="0" smtClean="0">
              <a:latin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Examples:</a:t>
            </a:r>
          </a:p>
          <a:p>
            <a:pPr lvl="1"/>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site = </a:t>
            </a:r>
            <a:r>
              <a:rPr lang="en-US" sz="1600" dirty="0" err="1">
                <a:solidFill>
                  <a:schemeClr val="accent5">
                    <a:lumMod val="50000"/>
                  </a:schemeClr>
                </a:solidFill>
                <a:latin typeface="Courier New" panose="02070309020205020404" pitchFamily="49" charset="0"/>
                <a:cs typeface="Courier New" panose="02070309020205020404" pitchFamily="49" charset="0"/>
              </a:rPr>
              <a:t>page.url.templateArgs.site</a:t>
            </a:r>
            <a:r>
              <a:rPr lang="en-US" sz="1600" dirty="0">
                <a:solidFill>
                  <a:schemeClr val="accent5">
                    <a:lumMod val="50000"/>
                  </a:schemeClr>
                </a:solidFill>
                <a:latin typeface="Courier New" panose="02070309020205020404" pitchFamily="49" charset="0"/>
                <a:cs typeface="Courier New" panose="02070309020205020404" pitchFamily="49" charset="0"/>
              </a:rPr>
              <a:t>;</a:t>
            </a:r>
          </a:p>
          <a:p>
            <a:pPr lvl="1"/>
            <a:r>
              <a:rPr lang="en-US" sz="1600" dirty="0">
                <a:solidFill>
                  <a:srgbClr val="00B050"/>
                </a:solidFill>
                <a:latin typeface="Courier New" panose="02070309020205020404" pitchFamily="49" charset="0"/>
                <a:cs typeface="Courier New" panose="02070309020205020404" pitchFamily="49" charset="0"/>
              </a:rPr>
              <a:t>//Read the node reference of Document Library</a:t>
            </a:r>
          </a:p>
          <a:p>
            <a:pPr lvl="1"/>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alfDestination</a:t>
            </a:r>
            <a:r>
              <a:rPr lang="en-US" sz="1600" dirty="0">
                <a:solidFill>
                  <a:schemeClr val="accent5">
                    <a:lumMod val="50000"/>
                  </a:schemeClr>
                </a:solidFill>
                <a:latin typeface="Courier New" panose="02070309020205020404" pitchFamily="49" charset="0"/>
                <a:cs typeface="Courier New" panose="02070309020205020404" pitchFamily="49" charset="0"/>
              </a:rPr>
              <a:t> = null;</a:t>
            </a:r>
          </a:p>
          <a:p>
            <a:pPr lvl="1"/>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result = </a:t>
            </a:r>
            <a:r>
              <a:rPr lang="en-US" sz="1600" dirty="0" err="1">
                <a:solidFill>
                  <a:schemeClr val="accent5">
                    <a:lumMod val="50000"/>
                  </a:schemeClr>
                </a:solidFill>
                <a:latin typeface="Courier New" panose="02070309020205020404" pitchFamily="49" charset="0"/>
                <a:cs typeface="Courier New" panose="02070309020205020404" pitchFamily="49" charset="0"/>
              </a:rPr>
              <a:t>remote.call</a:t>
            </a:r>
            <a:r>
              <a:rPr lang="en-US" sz="1600" dirty="0">
                <a:solidFill>
                  <a:schemeClr val="accent5">
                    <a:lumMod val="50000"/>
                  </a:schemeClr>
                </a:solidFill>
                <a:latin typeface="Courier New" panose="02070309020205020404" pitchFamily="49" charset="0"/>
                <a:cs typeface="Courier New" panose="02070309020205020404" pitchFamily="49" charset="0"/>
              </a:rPr>
              <a:t>("/slingshot/doclib2/</a:t>
            </a:r>
            <a:r>
              <a:rPr lang="en-US" sz="1600" dirty="0" err="1">
                <a:solidFill>
                  <a:schemeClr val="accent5">
                    <a:lumMod val="50000"/>
                  </a:schemeClr>
                </a:solidFill>
                <a:latin typeface="Courier New" panose="02070309020205020404" pitchFamily="49" charset="0"/>
                <a:cs typeface="Courier New" panose="02070309020205020404" pitchFamily="49" charset="0"/>
              </a:rPr>
              <a:t>doclist</a:t>
            </a:r>
            <a:r>
              <a:rPr lang="en-US" sz="1600" dirty="0">
                <a:solidFill>
                  <a:schemeClr val="accent5">
                    <a:lumMod val="50000"/>
                  </a:schemeClr>
                </a:solidFill>
                <a:latin typeface="Courier New" panose="02070309020205020404" pitchFamily="49" charset="0"/>
                <a:cs typeface="Courier New" panose="02070309020205020404" pitchFamily="49" charset="0"/>
              </a:rPr>
              <a:t>/file/site/" + site + "/</a:t>
            </a:r>
            <a:r>
              <a:rPr lang="en-US" sz="1600" dirty="0" err="1">
                <a:solidFill>
                  <a:schemeClr val="accent5">
                    <a:lumMod val="50000"/>
                  </a:schemeClr>
                </a:solidFill>
                <a:latin typeface="Courier New" panose="02070309020205020404" pitchFamily="49" charset="0"/>
                <a:cs typeface="Courier New" panose="02070309020205020404" pitchFamily="49" charset="0"/>
              </a:rPr>
              <a:t>documentLibrary</a:t>
            </a:r>
            <a:r>
              <a:rPr lang="en-US" sz="1600" dirty="0">
                <a:solidFill>
                  <a:schemeClr val="accent5">
                    <a:lumMod val="50000"/>
                  </a:schemeClr>
                </a:solidFill>
                <a:latin typeface="Courier New" panose="02070309020205020404" pitchFamily="49" charset="0"/>
                <a:cs typeface="Courier New" panose="02070309020205020404" pitchFamily="49" charset="0"/>
              </a:rPr>
              <a:t>");</a:t>
            </a:r>
          </a:p>
          <a:p>
            <a:pPr lvl="1"/>
            <a:r>
              <a:rPr lang="en-US" sz="1600" dirty="0">
                <a:solidFill>
                  <a:schemeClr val="accent5">
                    <a:lumMod val="50000"/>
                  </a:schemeClr>
                </a:solidFill>
                <a:latin typeface="Courier New" panose="02070309020205020404" pitchFamily="49" charset="0"/>
                <a:cs typeface="Courier New" panose="02070309020205020404" pitchFamily="49" charset="0"/>
              </a:rPr>
              <a:t>if (</a:t>
            </a:r>
            <a:r>
              <a:rPr lang="en-US" sz="1600" dirty="0" err="1">
                <a:solidFill>
                  <a:schemeClr val="accent5">
                    <a:lumMod val="50000"/>
                  </a:schemeClr>
                </a:solidFill>
                <a:latin typeface="Courier New" panose="02070309020205020404" pitchFamily="49" charset="0"/>
                <a:cs typeface="Courier New" panose="02070309020205020404" pitchFamily="49" charset="0"/>
              </a:rPr>
              <a:t>result.status.code</a:t>
            </a:r>
            <a:r>
              <a:rPr lang="en-US" sz="1600" dirty="0">
                <a:solidFill>
                  <a:schemeClr val="accent5">
                    <a:lumMod val="50000"/>
                  </a:schemeClr>
                </a:solidFill>
                <a:latin typeface="Courier New" panose="02070309020205020404" pitchFamily="49" charset="0"/>
                <a:cs typeface="Courier New" panose="02070309020205020404" pitchFamily="49" charset="0"/>
              </a:rPr>
              <a:t> == </a:t>
            </a:r>
            <a:r>
              <a:rPr lang="en-US" sz="1600" dirty="0" err="1">
                <a:solidFill>
                  <a:schemeClr val="accent5">
                    <a:lumMod val="50000"/>
                  </a:schemeClr>
                </a:solidFill>
                <a:latin typeface="Courier New" panose="02070309020205020404" pitchFamily="49" charset="0"/>
                <a:cs typeface="Courier New" panose="02070309020205020404" pitchFamily="49" charset="0"/>
              </a:rPr>
              <a:t>status.STATUS_OK</a:t>
            </a:r>
            <a:r>
              <a:rPr lang="en-US" sz="1600" dirty="0">
                <a:solidFill>
                  <a:schemeClr val="accent5">
                    <a:lumMod val="50000"/>
                  </a:schemeClr>
                </a:solidFill>
                <a:latin typeface="Courier New" panose="02070309020205020404" pitchFamily="49" charset="0"/>
                <a:cs typeface="Courier New" panose="02070309020205020404" pitchFamily="49" charset="0"/>
              </a:rPr>
              <a:t>) {</a:t>
            </a:r>
          </a:p>
          <a:p>
            <a:pPr lvl="1"/>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alfDestination</a:t>
            </a:r>
            <a:r>
              <a:rPr lang="en-US" sz="1600" dirty="0">
                <a:solidFill>
                  <a:schemeClr val="accent5">
                    <a:lumMod val="50000"/>
                  </a:schemeClr>
                </a:solidFill>
                <a:latin typeface="Courier New" panose="02070309020205020404" pitchFamily="49" charset="0"/>
                <a:cs typeface="Courier New" panose="02070309020205020404" pitchFamily="49" charset="0"/>
              </a:rPr>
              <a:t> = </a:t>
            </a:r>
            <a:r>
              <a:rPr lang="en-US" sz="1600" dirty="0" err="1">
                <a:solidFill>
                  <a:schemeClr val="accent5">
                    <a:lumMod val="50000"/>
                  </a:schemeClr>
                </a:solidFill>
                <a:latin typeface="Courier New" panose="02070309020205020404" pitchFamily="49" charset="0"/>
                <a:cs typeface="Courier New" panose="02070309020205020404" pitchFamily="49" charset="0"/>
              </a:rPr>
              <a:t>JSON.parse</a:t>
            </a:r>
            <a:r>
              <a:rPr lang="en-US" sz="1600" dirty="0">
                <a:solidFill>
                  <a:schemeClr val="accent5">
                    <a:lumMod val="50000"/>
                  </a:schemeClr>
                </a:solidFill>
                <a:latin typeface="Courier New" panose="02070309020205020404" pitchFamily="49" charset="0"/>
                <a:cs typeface="Courier New" panose="02070309020205020404" pitchFamily="49" charset="0"/>
              </a:rPr>
              <a:t>(result).</a:t>
            </a:r>
            <a:r>
              <a:rPr lang="en-US" sz="1600" dirty="0" err="1">
                <a:solidFill>
                  <a:schemeClr val="accent5">
                    <a:lumMod val="50000"/>
                  </a:schemeClr>
                </a:solidFill>
                <a:latin typeface="Courier New" panose="02070309020205020404" pitchFamily="49" charset="0"/>
                <a:cs typeface="Courier New" panose="02070309020205020404" pitchFamily="49" charset="0"/>
              </a:rPr>
              <a:t>metadata.parent.nodeRef</a:t>
            </a:r>
            <a:r>
              <a:rPr lang="en-US" sz="1600" dirty="0">
                <a:solidFill>
                  <a:schemeClr val="accent5">
                    <a:lumMod val="50000"/>
                  </a:schemeClr>
                </a:solidFill>
                <a:latin typeface="Courier New" panose="02070309020205020404" pitchFamily="49" charset="0"/>
                <a:cs typeface="Courier New" panose="02070309020205020404" pitchFamily="49" charset="0"/>
              </a:rPr>
              <a:t>;</a:t>
            </a:r>
          </a:p>
          <a:p>
            <a:pPr lvl="1"/>
            <a:r>
              <a:rPr lang="en-US" sz="1600" dirty="0">
                <a:solidFill>
                  <a:schemeClr val="accent5">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5856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Scheduled Jobs</a:t>
            </a:r>
          </a:p>
        </p:txBody>
      </p:sp>
      <p:sp>
        <p:nvSpPr>
          <p:cNvPr id="2" name="Rectangle 1"/>
          <p:cNvSpPr/>
          <p:nvPr/>
        </p:nvSpPr>
        <p:spPr>
          <a:xfrm>
            <a:off x="158750" y="623943"/>
            <a:ext cx="8985250" cy="3139321"/>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A scheduled job in Alfresco Content Services can be compared to a Unix </a:t>
            </a:r>
            <a:r>
              <a:rPr lang="en-US" sz="1800" dirty="0" err="1">
                <a:latin typeface="Calibri" panose="020F0502020204030204" pitchFamily="34" charset="0"/>
              </a:rPr>
              <a:t>cron</a:t>
            </a:r>
            <a:r>
              <a:rPr lang="en-US" sz="1800" dirty="0">
                <a:latin typeface="Calibri" panose="020F0502020204030204" pitchFamily="34" charset="0"/>
              </a:rPr>
              <a:t> job. It is kicked off based on a </a:t>
            </a:r>
            <a:r>
              <a:rPr lang="en-US" sz="1800" dirty="0" err="1">
                <a:latin typeface="Calibri" panose="020F0502020204030204" pitchFamily="34" charset="0"/>
              </a:rPr>
              <a:t>cron</a:t>
            </a:r>
            <a:r>
              <a:rPr lang="en-US" sz="1800" dirty="0">
                <a:latin typeface="Calibri" panose="020F0502020204030204" pitchFamily="34" charset="0"/>
              </a:rPr>
              <a:t> expression and can then execute a piece of Java code or JavaScript code. </a:t>
            </a:r>
            <a:endParaRPr lang="en-US" sz="1800" dirty="0" smtClean="0">
              <a:latin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The </a:t>
            </a:r>
            <a:r>
              <a:rPr lang="en-US" sz="1800" dirty="0">
                <a:latin typeface="Calibri" panose="020F0502020204030204" pitchFamily="34" charset="0"/>
              </a:rPr>
              <a:t>repository embeds the Quartz job scheduler, which is part of the Spring Framework. It works with triggers, jobs, and job details to enable definition of all kinds of scheduled jobs</a:t>
            </a:r>
            <a:r>
              <a:rPr lang="en-US" sz="1800" dirty="0" smtClean="0">
                <a:latin typeface="Calibri" panose="020F0502020204030204" pitchFamily="34" charset="0"/>
              </a:rPr>
              <a:t>.</a:t>
            </a:r>
          </a:p>
          <a:p>
            <a:pPr marL="285750" indent="-285750">
              <a:buFont typeface="Arial" panose="020B0604020202020204" pitchFamily="34" charset="0"/>
              <a:buChar char="•"/>
            </a:pP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The </a:t>
            </a:r>
            <a:r>
              <a:rPr lang="en-US" sz="1800" dirty="0">
                <a:latin typeface="Calibri" panose="020F0502020204030204" pitchFamily="34" charset="0"/>
              </a:rPr>
              <a:t>software utility </a:t>
            </a:r>
            <a:r>
              <a:rPr lang="en-US" sz="1800" dirty="0" err="1">
                <a:latin typeface="Calibri" panose="020F0502020204030204" pitchFamily="34" charset="0"/>
              </a:rPr>
              <a:t>Cron</a:t>
            </a:r>
            <a:r>
              <a:rPr lang="en-US" sz="1800" dirty="0">
                <a:latin typeface="Calibri" panose="020F0502020204030204" pitchFamily="34" charset="0"/>
              </a:rPr>
              <a:t> is a time-based job scheduler in Unix-like computer operating systems. People who set up and maintain software environments use </a:t>
            </a:r>
            <a:r>
              <a:rPr lang="en-US" sz="1800" dirty="0" err="1">
                <a:latin typeface="Calibri" panose="020F0502020204030204" pitchFamily="34" charset="0"/>
              </a:rPr>
              <a:t>cron</a:t>
            </a:r>
            <a:r>
              <a:rPr lang="en-US" sz="1800" dirty="0">
                <a:latin typeface="Calibri" panose="020F0502020204030204" pitchFamily="34" charset="0"/>
              </a:rPr>
              <a:t> to schedule jobs (commands or shell scripts) to run periodically at fixed times, dates, or intervals. It typically automates system maintenance or </a:t>
            </a:r>
            <a:r>
              <a:rPr lang="en-US" sz="1800" dirty="0" smtClean="0">
                <a:latin typeface="Calibri" panose="020F0502020204030204" pitchFamily="34" charset="0"/>
              </a:rPr>
              <a:t>administration.</a:t>
            </a:r>
            <a:endParaRPr lang="en-US" sz="1800" dirty="0">
              <a:latin typeface="Calibri" panose="020F0502020204030204" pitchFamily="34" charset="0"/>
            </a:endParaRPr>
          </a:p>
        </p:txBody>
      </p:sp>
    </p:spTree>
    <p:extLst>
      <p:ext uri="{BB962C8B-B14F-4D97-AF65-F5344CB8AC3E}">
        <p14:creationId xmlns:p14="http://schemas.microsoft.com/office/powerpoint/2010/main" val="1119545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263236" y="623944"/>
            <a:ext cx="8769928" cy="1200329"/>
          </a:xfrm>
          <a:prstGeom prst="rect">
            <a:avLst/>
          </a:prstGeom>
        </p:spPr>
        <p:txBody>
          <a:bodyPr wrap="square">
            <a:spAutoFit/>
          </a:bodyPr>
          <a:lstStyle/>
          <a:p>
            <a:pPr marL="285750" indent="-285750">
              <a:buFont typeface="Arial" panose="020B0604020202020204" pitchFamily="34" charset="0"/>
              <a:buChar char="•"/>
            </a:pPr>
            <a:r>
              <a:rPr lang="en-US" sz="1800" dirty="0" err="1">
                <a:latin typeface="Calibri" panose="020F0502020204030204" pitchFamily="34" charset="0"/>
              </a:rPr>
              <a:t>CronTrigger</a:t>
            </a:r>
            <a:r>
              <a:rPr lang="en-US" sz="1800" dirty="0">
                <a:latin typeface="Calibri" panose="020F0502020204030204" pitchFamily="34" charset="0"/>
              </a:rPr>
              <a:t> uses “</a:t>
            </a:r>
            <a:r>
              <a:rPr lang="en-US" sz="1800" dirty="0" err="1">
                <a:latin typeface="Calibri" panose="020F0502020204030204" pitchFamily="34" charset="0"/>
              </a:rPr>
              <a:t>cron</a:t>
            </a:r>
            <a:r>
              <a:rPr lang="en-US" sz="1800" dirty="0">
                <a:latin typeface="Calibri" panose="020F0502020204030204" pitchFamily="34" charset="0"/>
              </a:rPr>
              <a:t> expressions”, which are able to create firing schedules </a:t>
            </a: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A </a:t>
            </a:r>
            <a:r>
              <a:rPr lang="en-US" sz="1800" dirty="0" err="1">
                <a:latin typeface="Calibri" panose="020F0502020204030204" pitchFamily="34" charset="0"/>
              </a:rPr>
              <a:t>cron</a:t>
            </a:r>
            <a:r>
              <a:rPr lang="en-US" sz="1800" dirty="0">
                <a:latin typeface="Calibri" panose="020F0502020204030204" pitchFamily="34" charset="0"/>
              </a:rPr>
              <a:t> expression is a string comprised of 6 or 7 fields separated by white space. Fields can contain any of the allowed values, along with various combinations of the allowed special characters for that field. The fields are as follows</a:t>
            </a:r>
            <a:r>
              <a:rPr lang="en-US" sz="1800" dirty="0" smtClean="0">
                <a:latin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531409560"/>
              </p:ext>
            </p:extLst>
          </p:nvPr>
        </p:nvGraphicFramePr>
        <p:xfrm>
          <a:off x="158750" y="2558379"/>
          <a:ext cx="8520544" cy="3434877"/>
        </p:xfrm>
        <a:graphic>
          <a:graphicData uri="http://schemas.openxmlformats.org/drawingml/2006/table">
            <a:tbl>
              <a:tblPr/>
              <a:tblGrid>
                <a:gridCol w="2130136">
                  <a:extLst>
                    <a:ext uri="{9D8B030D-6E8A-4147-A177-3AD203B41FA5}">
                      <a16:colId xmlns:a16="http://schemas.microsoft.com/office/drawing/2014/main" val="3568790695"/>
                    </a:ext>
                  </a:extLst>
                </a:gridCol>
                <a:gridCol w="2130136">
                  <a:extLst>
                    <a:ext uri="{9D8B030D-6E8A-4147-A177-3AD203B41FA5}">
                      <a16:colId xmlns:a16="http://schemas.microsoft.com/office/drawing/2014/main" val="1402855247"/>
                    </a:ext>
                  </a:extLst>
                </a:gridCol>
                <a:gridCol w="2130136">
                  <a:extLst>
                    <a:ext uri="{9D8B030D-6E8A-4147-A177-3AD203B41FA5}">
                      <a16:colId xmlns:a16="http://schemas.microsoft.com/office/drawing/2014/main" val="186246477"/>
                    </a:ext>
                  </a:extLst>
                </a:gridCol>
                <a:gridCol w="2130136">
                  <a:extLst>
                    <a:ext uri="{9D8B030D-6E8A-4147-A177-3AD203B41FA5}">
                      <a16:colId xmlns:a16="http://schemas.microsoft.com/office/drawing/2014/main" val="2928327825"/>
                    </a:ext>
                  </a:extLst>
                </a:gridCol>
              </a:tblGrid>
              <a:tr h="453695">
                <a:tc>
                  <a:txBody>
                    <a:bodyPr/>
                    <a:lstStyle/>
                    <a:p>
                      <a:pPr algn="l"/>
                      <a:r>
                        <a:rPr lang="en-US" sz="1800" dirty="0">
                          <a:effectLst/>
                          <a:latin typeface="Calibri" panose="020F0502020204030204" pitchFamily="34" charset="0"/>
                        </a:rPr>
                        <a:t>Field Name</a:t>
                      </a:r>
                    </a:p>
                  </a:txBody>
                  <a:tcPr marL="27651" marR="27651" marT="27651" marB="2765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dirty="0">
                          <a:effectLst/>
                          <a:latin typeface="Calibri" panose="020F0502020204030204" pitchFamily="34" charset="0"/>
                        </a:rPr>
                        <a:t>Mandatory</a:t>
                      </a:r>
                    </a:p>
                  </a:txBody>
                  <a:tcPr marL="27651" marR="27651" marT="27651" marB="2765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a:effectLst/>
                          <a:latin typeface="Calibri" panose="020F0502020204030204" pitchFamily="34" charset="0"/>
                        </a:rPr>
                        <a:t>Allowed Values</a:t>
                      </a:r>
                    </a:p>
                  </a:txBody>
                  <a:tcPr marL="27651" marR="27651" marT="27651" marB="2765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800">
                          <a:effectLst/>
                          <a:latin typeface="Calibri" panose="020F0502020204030204" pitchFamily="34" charset="0"/>
                        </a:rPr>
                        <a:t>Allowed Special Characters</a:t>
                      </a:r>
                    </a:p>
                  </a:txBody>
                  <a:tcPr marL="27651" marR="27651" marT="27651" marB="27651"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75933109"/>
                  </a:ext>
                </a:extLst>
              </a:tr>
              <a:tr h="263308">
                <a:tc>
                  <a:txBody>
                    <a:bodyPr/>
                    <a:lstStyle/>
                    <a:p>
                      <a:pPr fontAlgn="t"/>
                      <a:r>
                        <a:rPr lang="en-US" sz="1800">
                          <a:solidFill>
                            <a:srgbClr val="333333"/>
                          </a:solidFill>
                          <a:effectLst/>
                          <a:latin typeface="Calibri" panose="020F0502020204030204" pitchFamily="34" charset="0"/>
                        </a:rPr>
                        <a:t>Seconds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YES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0-59</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 - * /</a:t>
                      </a: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4964961"/>
                  </a:ext>
                </a:extLst>
              </a:tr>
              <a:tr h="263308">
                <a:tc>
                  <a:txBody>
                    <a:bodyPr/>
                    <a:lstStyle/>
                    <a:p>
                      <a:pPr fontAlgn="t"/>
                      <a:r>
                        <a:rPr lang="en-US" sz="1800" dirty="0">
                          <a:solidFill>
                            <a:srgbClr val="333333"/>
                          </a:solidFill>
                          <a:effectLst/>
                          <a:latin typeface="Calibri" panose="020F0502020204030204" pitchFamily="34" charset="0"/>
                        </a:rPr>
                        <a:t>Minutes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YES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0-59</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 - * /</a:t>
                      </a: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972609"/>
                  </a:ext>
                </a:extLst>
              </a:tr>
              <a:tr h="263308">
                <a:tc>
                  <a:txBody>
                    <a:bodyPr/>
                    <a:lstStyle/>
                    <a:p>
                      <a:pPr fontAlgn="t"/>
                      <a:r>
                        <a:rPr lang="en-US" sz="1800" dirty="0">
                          <a:solidFill>
                            <a:srgbClr val="333333"/>
                          </a:solidFill>
                          <a:effectLst/>
                          <a:latin typeface="Calibri" panose="020F0502020204030204" pitchFamily="34" charset="0"/>
                        </a:rPr>
                        <a:t>Hours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YES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0-23</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 - * /</a:t>
                      </a: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9546737"/>
                  </a:ext>
                </a:extLst>
              </a:tr>
              <a:tr h="468279">
                <a:tc>
                  <a:txBody>
                    <a:bodyPr/>
                    <a:lstStyle/>
                    <a:p>
                      <a:pPr fontAlgn="t"/>
                      <a:r>
                        <a:rPr lang="en-US" sz="1800">
                          <a:solidFill>
                            <a:srgbClr val="333333"/>
                          </a:solidFill>
                          <a:effectLst/>
                          <a:latin typeface="Calibri" panose="020F0502020204030204" pitchFamily="34" charset="0"/>
                        </a:rPr>
                        <a:t>Day of month</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YES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1-31</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 - * ? / L W</a:t>
                      </a:r>
                      <a:br>
                        <a:rPr lang="en-US" sz="1800">
                          <a:solidFill>
                            <a:srgbClr val="333333"/>
                          </a:solidFill>
                          <a:effectLst/>
                          <a:latin typeface="Calibri" panose="020F0502020204030204" pitchFamily="34" charset="0"/>
                        </a:rPr>
                      </a:br>
                      <a:endParaRPr lang="en-US" sz="1800">
                        <a:solidFill>
                          <a:srgbClr val="333333"/>
                        </a:solidFill>
                        <a:effectLst/>
                        <a:latin typeface="Calibri" panose="020F0502020204030204" pitchFamily="34" charset="0"/>
                      </a:endParaRP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7394261"/>
                  </a:ext>
                </a:extLst>
              </a:tr>
              <a:tr h="263308">
                <a:tc>
                  <a:txBody>
                    <a:bodyPr/>
                    <a:lstStyle/>
                    <a:p>
                      <a:pPr fontAlgn="t"/>
                      <a:r>
                        <a:rPr lang="en-US" sz="1800">
                          <a:solidFill>
                            <a:srgbClr val="333333"/>
                          </a:solidFill>
                          <a:effectLst/>
                          <a:latin typeface="Calibri" panose="020F0502020204030204" pitchFamily="34" charset="0"/>
                        </a:rPr>
                        <a:t>Month</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YES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1-12 or JAN-DEC</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 - * /</a:t>
                      </a: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22656155"/>
                  </a:ext>
                </a:extLst>
              </a:tr>
              <a:tr h="263308">
                <a:tc>
                  <a:txBody>
                    <a:bodyPr/>
                    <a:lstStyle/>
                    <a:p>
                      <a:pPr fontAlgn="t"/>
                      <a:r>
                        <a:rPr lang="en-US" sz="1800">
                          <a:solidFill>
                            <a:srgbClr val="333333"/>
                          </a:solidFill>
                          <a:effectLst/>
                          <a:latin typeface="Calibri" panose="020F0502020204030204" pitchFamily="34" charset="0"/>
                        </a:rPr>
                        <a:t>Day of week</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YES</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1-7 or SUN-SAT</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 - * ? / L #</a:t>
                      </a: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1757904"/>
                  </a:ext>
                </a:extLst>
              </a:tr>
              <a:tr h="468279">
                <a:tc>
                  <a:txBody>
                    <a:bodyPr/>
                    <a:lstStyle/>
                    <a:p>
                      <a:pPr fontAlgn="t"/>
                      <a:r>
                        <a:rPr lang="en-US" sz="1800" dirty="0">
                          <a:solidFill>
                            <a:srgbClr val="333333"/>
                          </a:solidFill>
                          <a:effectLst/>
                          <a:latin typeface="Calibri" panose="020F0502020204030204" pitchFamily="34" charset="0"/>
                        </a:rPr>
                        <a:t>Year</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NO</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empty, 1970-2099</a:t>
                      </a:r>
                    </a:p>
                  </a:txBody>
                  <a:tcPr marL="92171" marR="92171" marT="36868" marB="368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 - * /</a:t>
                      </a:r>
                    </a:p>
                  </a:txBody>
                  <a:tcPr marL="92171" marR="92171" marT="36868" marB="3686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6496238"/>
                  </a:ext>
                </a:extLst>
              </a:tr>
            </a:tbl>
          </a:graphicData>
        </a:graphic>
      </p:graphicFrame>
    </p:spTree>
    <p:extLst>
      <p:ext uri="{BB962C8B-B14F-4D97-AF65-F5344CB8AC3E}">
        <p14:creationId xmlns:p14="http://schemas.microsoft.com/office/powerpoint/2010/main" val="163265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16</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263236" y="623944"/>
            <a:ext cx="8769928" cy="369332"/>
          </a:xfrm>
          <a:prstGeom prst="rect">
            <a:avLst/>
          </a:prstGeom>
        </p:spPr>
        <p:txBody>
          <a:bodyPr wrap="square">
            <a:spAutoFit/>
          </a:bodyPr>
          <a:lstStyle/>
          <a:p>
            <a:pPr marL="285750" indent="-285750">
              <a:buFont typeface="Arial" panose="020B0604020202020204" pitchFamily="34" charset="0"/>
              <a:buChar char="•"/>
            </a:pPr>
            <a:r>
              <a:rPr lang="en-US" sz="1800" dirty="0" smtClean="0">
                <a:latin typeface="Calibri" panose="020F0502020204030204" pitchFamily="34" charset="0"/>
              </a:rPr>
              <a:t>So </a:t>
            </a:r>
            <a:r>
              <a:rPr lang="en-US" sz="1800" dirty="0" err="1">
                <a:latin typeface="Calibri" panose="020F0502020204030204" pitchFamily="34" charset="0"/>
              </a:rPr>
              <a:t>cron</a:t>
            </a:r>
            <a:r>
              <a:rPr lang="en-US" sz="1800" dirty="0">
                <a:latin typeface="Calibri" panose="020F0502020204030204" pitchFamily="34" charset="0"/>
              </a:rPr>
              <a:t> expressions can be as simple as this: * * * * ? *</a:t>
            </a:r>
          </a:p>
        </p:txBody>
      </p:sp>
      <p:sp>
        <p:nvSpPr>
          <p:cNvPr id="5" name="Rectangle 4"/>
          <p:cNvSpPr/>
          <p:nvPr/>
        </p:nvSpPr>
        <p:spPr>
          <a:xfrm>
            <a:off x="304800" y="1360916"/>
            <a:ext cx="8035412" cy="2308324"/>
          </a:xfrm>
          <a:prstGeom prst="rect">
            <a:avLst/>
          </a:prstGeom>
        </p:spPr>
        <p:txBody>
          <a:bodyPr wrap="square">
            <a:spAutoFit/>
          </a:bodyPr>
          <a:lstStyle/>
          <a:p>
            <a:r>
              <a:rPr lang="en-US" sz="1600" dirty="0">
                <a:latin typeface="Calibri" panose="020F0502020204030204" pitchFamily="34" charset="0"/>
              </a:rPr>
              <a:t> ┌───────────── minute (0 - 59)</a:t>
            </a:r>
          </a:p>
          <a:p>
            <a:r>
              <a:rPr lang="en-US" sz="1600" dirty="0">
                <a:latin typeface="Calibri" panose="020F0502020204030204" pitchFamily="34" charset="0"/>
              </a:rPr>
              <a:t> │ ┌───────────── hour (0 - 23)</a:t>
            </a:r>
          </a:p>
          <a:p>
            <a:r>
              <a:rPr lang="en-US" sz="1600" dirty="0">
                <a:latin typeface="Calibri" panose="020F0502020204030204" pitchFamily="34" charset="0"/>
              </a:rPr>
              <a:t> │ │ ┌───────────── day of month (1 - 31)</a:t>
            </a:r>
          </a:p>
          <a:p>
            <a:r>
              <a:rPr lang="en-US" sz="1600" dirty="0">
                <a:latin typeface="Calibri" panose="020F0502020204030204" pitchFamily="34" charset="0"/>
              </a:rPr>
              <a:t> │ │ │ ┌───────────── month (1 - 12)</a:t>
            </a:r>
          </a:p>
          <a:p>
            <a:r>
              <a:rPr lang="en-US" sz="1600" dirty="0">
                <a:latin typeface="Calibri" panose="020F0502020204030204" pitchFamily="34" charset="0"/>
              </a:rPr>
              <a:t> │ │ │ │ ┌───────────── day of week (0 - 6) (Sunday to Saturday;</a:t>
            </a:r>
          </a:p>
          <a:p>
            <a:r>
              <a:rPr lang="en-US" sz="1600" dirty="0">
                <a:latin typeface="Calibri" panose="020F0502020204030204" pitchFamily="34" charset="0"/>
              </a:rPr>
              <a:t> │ │ │ │ │                                       7 is also Sunday on some systems)</a:t>
            </a:r>
          </a:p>
          <a:p>
            <a:r>
              <a:rPr lang="en-US" sz="1600" dirty="0">
                <a:latin typeface="Calibri" panose="020F0502020204030204" pitchFamily="34" charset="0"/>
              </a:rPr>
              <a:t> │ │ │ │ │</a:t>
            </a:r>
          </a:p>
          <a:p>
            <a:r>
              <a:rPr lang="en-US" sz="1600" dirty="0">
                <a:latin typeface="Calibri" panose="020F0502020204030204" pitchFamily="34" charset="0"/>
              </a:rPr>
              <a:t> │ │ │ │ │</a:t>
            </a:r>
          </a:p>
          <a:p>
            <a:r>
              <a:rPr lang="en-US" sz="1600" dirty="0">
                <a:latin typeface="Calibri" panose="020F0502020204030204" pitchFamily="34" charset="0"/>
              </a:rPr>
              <a:t> * * * * *  command to execute</a:t>
            </a:r>
          </a:p>
        </p:txBody>
      </p:sp>
    </p:spTree>
    <p:extLst>
      <p:ext uri="{BB962C8B-B14F-4D97-AF65-F5344CB8AC3E}">
        <p14:creationId xmlns:p14="http://schemas.microsoft.com/office/powerpoint/2010/main" val="278513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17</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76200" y="57881"/>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3" name="Rectangle 1"/>
          <p:cNvSpPr>
            <a:spLocks noChangeArrowheads="1"/>
          </p:cNvSpPr>
          <p:nvPr/>
        </p:nvSpPr>
        <p:spPr bwMode="auto">
          <a:xfrm>
            <a:off x="304800" y="469096"/>
            <a:ext cx="2886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11111"/>
                </a:solidFill>
                <a:effectLst/>
                <a:latin typeface="Calibri" panose="020F0502020204030204" pitchFamily="34" charset="0"/>
              </a:rPr>
              <a:t>Here are some full examples</a:t>
            </a:r>
            <a:r>
              <a:rPr kumimoji="0" lang="en-US" altLang="en-US" sz="1200" b="0" i="0" u="none" strike="noStrike" cap="none" normalizeH="0" baseline="0" dirty="0" smtClean="0">
                <a:ln>
                  <a:noFill/>
                </a:ln>
                <a:solidFill>
                  <a:srgbClr val="111111"/>
                </a:solidFill>
                <a:effectLst/>
                <a:latin typeface="Helvetica"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77050061"/>
              </p:ext>
            </p:extLst>
          </p:nvPr>
        </p:nvGraphicFramePr>
        <p:xfrm>
          <a:off x="76200" y="1009418"/>
          <a:ext cx="8520546" cy="4143945"/>
        </p:xfrm>
        <a:graphic>
          <a:graphicData uri="http://schemas.openxmlformats.org/drawingml/2006/table">
            <a:tbl>
              <a:tblPr/>
              <a:tblGrid>
                <a:gridCol w="1787930">
                  <a:extLst>
                    <a:ext uri="{9D8B030D-6E8A-4147-A177-3AD203B41FA5}">
                      <a16:colId xmlns:a16="http://schemas.microsoft.com/office/drawing/2014/main" val="1392620893"/>
                    </a:ext>
                  </a:extLst>
                </a:gridCol>
                <a:gridCol w="6732616">
                  <a:extLst>
                    <a:ext uri="{9D8B030D-6E8A-4147-A177-3AD203B41FA5}">
                      <a16:colId xmlns:a16="http://schemas.microsoft.com/office/drawing/2014/main" val="2878047230"/>
                    </a:ext>
                  </a:extLst>
                </a:gridCol>
              </a:tblGrid>
              <a:tr h="281419">
                <a:tc>
                  <a:txBody>
                    <a:bodyPr/>
                    <a:lstStyle/>
                    <a:p>
                      <a:pPr fontAlgn="t"/>
                      <a:r>
                        <a:rPr lang="en-US" sz="1800" dirty="0">
                          <a:solidFill>
                            <a:srgbClr val="333333"/>
                          </a:solidFill>
                          <a:effectLst/>
                          <a:latin typeface="Calibri" panose="020F0502020204030204" pitchFamily="34" charset="0"/>
                        </a:rPr>
                        <a:t>**Expression**</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**Meaning**</a:t>
                      </a:r>
                    </a:p>
                  </a:txBody>
                  <a:tcPr marL="37948" marR="37948" marT="15179" marB="15179">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8071959"/>
                  </a:ext>
                </a:extLst>
              </a:tr>
              <a:tr h="323105">
                <a:tc>
                  <a:txBody>
                    <a:bodyPr/>
                    <a:lstStyle/>
                    <a:p>
                      <a:pPr fontAlgn="t"/>
                      <a:r>
                        <a:rPr lang="en-US" sz="1800" dirty="0">
                          <a:solidFill>
                            <a:srgbClr val="333333"/>
                          </a:solidFill>
                          <a:effectLst/>
                          <a:latin typeface="Calibri" panose="020F0502020204030204" pitchFamily="34" charset="0"/>
                        </a:rPr>
                        <a:t>0 0 12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at 12pm (noon)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0619036"/>
                  </a:ext>
                </a:extLst>
              </a:tr>
              <a:tr h="374073">
                <a:tc>
                  <a:txBody>
                    <a:bodyPr/>
                    <a:lstStyle/>
                    <a:p>
                      <a:pPr fontAlgn="t"/>
                      <a:r>
                        <a:rPr lang="en-US" sz="1800" dirty="0">
                          <a:solidFill>
                            <a:srgbClr val="333333"/>
                          </a:solidFill>
                          <a:effectLst/>
                          <a:latin typeface="Calibri" panose="020F0502020204030204" pitchFamily="34" charset="0"/>
                        </a:rPr>
                        <a:t>0 15 10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Fire at 10:15am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9750308"/>
                  </a:ext>
                </a:extLst>
              </a:tr>
              <a:tr h="374073">
                <a:tc>
                  <a:txBody>
                    <a:bodyPr/>
                    <a:lstStyle/>
                    <a:p>
                      <a:pPr fontAlgn="t"/>
                      <a:r>
                        <a:rPr lang="en-US" sz="1800" dirty="0">
                          <a:solidFill>
                            <a:srgbClr val="333333"/>
                          </a:solidFill>
                          <a:effectLst/>
                          <a:latin typeface="Calibri" panose="020F0502020204030204" pitchFamily="34" charset="0"/>
                        </a:rPr>
                        <a:t>0 15 10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at 10:15am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12514012"/>
                  </a:ext>
                </a:extLst>
              </a:tr>
              <a:tr h="263236">
                <a:tc>
                  <a:txBody>
                    <a:bodyPr/>
                    <a:lstStyle/>
                    <a:p>
                      <a:pPr fontAlgn="t"/>
                      <a:r>
                        <a:rPr lang="en-US" sz="1800" dirty="0">
                          <a:solidFill>
                            <a:srgbClr val="333333"/>
                          </a:solidFill>
                          <a:effectLst/>
                          <a:latin typeface="Calibri" panose="020F0502020204030204" pitchFamily="34" charset="0"/>
                        </a:rPr>
                        <a:t>0 15 10 *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at 10:15am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5460761"/>
                  </a:ext>
                </a:extLst>
              </a:tr>
              <a:tr h="318776">
                <a:tc>
                  <a:txBody>
                    <a:bodyPr/>
                    <a:lstStyle/>
                    <a:p>
                      <a:pPr fontAlgn="t"/>
                      <a:r>
                        <a:rPr lang="en-US" sz="1800">
                          <a:solidFill>
                            <a:srgbClr val="333333"/>
                          </a:solidFill>
                          <a:effectLst/>
                          <a:latin typeface="Calibri" panose="020F0502020204030204" pitchFamily="34" charset="0"/>
                        </a:rPr>
                        <a:t>0 15 10 * * ? 2005</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Fire at 10:15am every day during the year 2005</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55758268"/>
                  </a:ext>
                </a:extLst>
              </a:tr>
              <a:tr h="290946">
                <a:tc>
                  <a:txBody>
                    <a:bodyPr/>
                    <a:lstStyle/>
                    <a:p>
                      <a:pPr fontAlgn="t"/>
                      <a:r>
                        <a:rPr lang="en-US" sz="1800">
                          <a:solidFill>
                            <a:srgbClr val="333333"/>
                          </a:solidFill>
                          <a:effectLst/>
                          <a:latin typeface="Calibri" panose="020F0502020204030204" pitchFamily="34" charset="0"/>
                        </a:rPr>
                        <a:t>0 * 14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every minute starting at 2pm and ending at 2:59pm,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9386886"/>
                  </a:ext>
                </a:extLst>
              </a:tr>
              <a:tr h="318777">
                <a:tc>
                  <a:txBody>
                    <a:bodyPr/>
                    <a:lstStyle/>
                    <a:p>
                      <a:pPr fontAlgn="t"/>
                      <a:r>
                        <a:rPr lang="en-US" sz="1800">
                          <a:solidFill>
                            <a:srgbClr val="333333"/>
                          </a:solidFill>
                          <a:effectLst/>
                          <a:latin typeface="Calibri" panose="020F0502020204030204" pitchFamily="34" charset="0"/>
                        </a:rPr>
                        <a:t>0 0/5 14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333333"/>
                          </a:solidFill>
                          <a:effectLst/>
                          <a:latin typeface="Calibri" panose="020F0502020204030204" pitchFamily="34" charset="0"/>
                        </a:rPr>
                        <a:t>Fire every 5 minutes starting at 2pm and ending at 2:55pm,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7780068"/>
                  </a:ext>
                </a:extLst>
              </a:tr>
              <a:tr h="623454">
                <a:tc>
                  <a:txBody>
                    <a:bodyPr/>
                    <a:lstStyle/>
                    <a:p>
                      <a:pPr fontAlgn="t"/>
                      <a:r>
                        <a:rPr lang="en-US" sz="1800">
                          <a:solidFill>
                            <a:srgbClr val="333333"/>
                          </a:solidFill>
                          <a:effectLst/>
                          <a:latin typeface="Calibri" panose="020F0502020204030204" pitchFamily="34" charset="0"/>
                        </a:rPr>
                        <a:t>0 0/5 14,18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every 5 minutes starting at 2pm and ending at 2:55pm, AND fire every 5 minutes starting at 6pm and ending at 6:55pm,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06024012"/>
                  </a:ext>
                </a:extLst>
              </a:tr>
              <a:tr h="318655">
                <a:tc>
                  <a:txBody>
                    <a:bodyPr/>
                    <a:lstStyle/>
                    <a:p>
                      <a:pPr fontAlgn="t"/>
                      <a:r>
                        <a:rPr lang="en-US" sz="1800">
                          <a:solidFill>
                            <a:srgbClr val="333333"/>
                          </a:solidFill>
                          <a:effectLst/>
                          <a:latin typeface="Calibri" panose="020F0502020204030204" pitchFamily="34" charset="0"/>
                        </a:rPr>
                        <a:t>0 0-5 14 * * ?</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every minute starting at 2pm and ending at 2:05pm, every day</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167759"/>
                  </a:ext>
                </a:extLst>
              </a:tr>
              <a:tr h="332509">
                <a:tc>
                  <a:txBody>
                    <a:bodyPr/>
                    <a:lstStyle/>
                    <a:p>
                      <a:pPr fontAlgn="t"/>
                      <a:r>
                        <a:rPr lang="en-US" sz="1800">
                          <a:solidFill>
                            <a:srgbClr val="333333"/>
                          </a:solidFill>
                          <a:effectLst/>
                          <a:latin typeface="Calibri" panose="020F0502020204030204" pitchFamily="34" charset="0"/>
                        </a:rPr>
                        <a:t>0 10,44 14 ? 3 WED</a:t>
                      </a:r>
                    </a:p>
                  </a:txBody>
                  <a:tcPr marL="37948" marR="37948" marT="15179" marB="151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333333"/>
                          </a:solidFill>
                          <a:effectLst/>
                          <a:latin typeface="Calibri" panose="020F0502020204030204" pitchFamily="34" charset="0"/>
                        </a:rPr>
                        <a:t>Fire at 2:10pm and at 2:44pm every Wednesday in the month of March.</a:t>
                      </a:r>
                    </a:p>
                  </a:txBody>
                  <a:tcPr marL="37948" marR="37948" marT="15179" marB="1517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69765566"/>
                  </a:ext>
                </a:extLst>
              </a:tr>
            </a:tbl>
          </a:graphicData>
        </a:graphic>
      </p:graphicFrame>
    </p:spTree>
    <p:extLst>
      <p:ext uri="{BB962C8B-B14F-4D97-AF65-F5344CB8AC3E}">
        <p14:creationId xmlns:p14="http://schemas.microsoft.com/office/powerpoint/2010/main" val="34769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18</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Patches</a:t>
            </a:r>
          </a:p>
        </p:txBody>
      </p:sp>
      <p:sp>
        <p:nvSpPr>
          <p:cNvPr id="2" name="Rectangle 1"/>
          <p:cNvSpPr/>
          <p:nvPr/>
        </p:nvSpPr>
        <p:spPr>
          <a:xfrm>
            <a:off x="651163" y="623943"/>
            <a:ext cx="8354291" cy="3139321"/>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A patch executes a piece of Java code when Alfresco Content Services starts up, and logs the result in the ALF_APPLIED_PATCHES database table. A patch is only executed once and can be targeted at a certain Alfresco Content Services version range. </a:t>
            </a: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Patches are used a lot by Alfresco Content Services internally to do things like database schema updates and content bootstrapping.</a:t>
            </a: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Developing a patch involves a number of steps of which the first one is to implement the Java class that does the actual work during the bootstrapping of the repository.</a:t>
            </a:r>
          </a:p>
          <a:p>
            <a:pPr marL="285750" lvl="1" indent="-285750">
              <a:buFont typeface="Arial" panose="020B0604020202020204" pitchFamily="34" charset="0"/>
              <a:buChar char="•"/>
            </a:pPr>
            <a:r>
              <a:rPr lang="en-US" sz="1800" dirty="0">
                <a:latin typeface="Calibri" panose="020F0502020204030204" pitchFamily="34" charset="0"/>
              </a:rPr>
              <a:t> As an example, a patch that creates a folder under the Company Home folder is examined</a:t>
            </a:r>
          </a:p>
        </p:txBody>
      </p:sp>
    </p:spTree>
    <p:extLst>
      <p:ext uri="{BB962C8B-B14F-4D97-AF65-F5344CB8AC3E}">
        <p14:creationId xmlns:p14="http://schemas.microsoft.com/office/powerpoint/2010/main" val="83408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19</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76200" y="1"/>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err="1"/>
              <a:t>Solr</a:t>
            </a:r>
            <a:r>
              <a:rPr lang="en-US" kern="0" dirty="0"/>
              <a:t> overview</a:t>
            </a:r>
          </a:p>
        </p:txBody>
      </p:sp>
      <p:sp>
        <p:nvSpPr>
          <p:cNvPr id="2" name="Rectangle 1"/>
          <p:cNvSpPr/>
          <p:nvPr/>
        </p:nvSpPr>
        <p:spPr>
          <a:xfrm>
            <a:off x="234958" y="607637"/>
            <a:ext cx="8812059" cy="4801314"/>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rPr>
              <a:t>Alfresco Content Services supports use of the </a:t>
            </a:r>
            <a:r>
              <a:rPr lang="en-US" sz="1800" dirty="0" err="1">
                <a:latin typeface="Calibri" panose="020F0502020204030204" pitchFamily="34" charset="0"/>
              </a:rPr>
              <a:t>Solr</a:t>
            </a:r>
            <a:r>
              <a:rPr lang="en-US" sz="1800" dirty="0">
                <a:latin typeface="Calibri" panose="020F0502020204030204" pitchFamily="34" charset="0"/>
              </a:rPr>
              <a:t> search platform for searching within the repository</a:t>
            </a:r>
            <a:r>
              <a:rPr lang="en-US" sz="1800" dirty="0" smtClean="0">
                <a:latin typeface="Calibri" panose="020F0502020204030204" pitchFamily="34" charset="0"/>
              </a:rPr>
              <a:t>.</a:t>
            </a: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err="1">
                <a:latin typeface="Calibri" panose="020F0502020204030204" pitchFamily="34" charset="0"/>
              </a:rPr>
              <a:t>Solr</a:t>
            </a:r>
            <a:r>
              <a:rPr lang="en-US" sz="1800" dirty="0">
                <a:latin typeface="Calibri" panose="020F0502020204030204" pitchFamily="34" charset="0"/>
              </a:rPr>
              <a:t> is an open source enterprise search platform that uses </a:t>
            </a:r>
            <a:r>
              <a:rPr lang="en-US" sz="1800" dirty="0" err="1">
                <a:latin typeface="Calibri" panose="020F0502020204030204" pitchFamily="34" charset="0"/>
              </a:rPr>
              <a:t>lucene</a:t>
            </a:r>
            <a:r>
              <a:rPr lang="en-US" sz="1800" dirty="0">
                <a:latin typeface="Calibri" panose="020F0502020204030204" pitchFamily="34" charset="0"/>
              </a:rPr>
              <a:t> as indexing and search engine. </a:t>
            </a:r>
            <a:endParaRPr lang="en-US" sz="1800" dirty="0" smtClean="0">
              <a:latin typeface="Calibri" panose="020F0502020204030204" pitchFamily="34" charset="0"/>
            </a:endParaRPr>
          </a:p>
          <a:p>
            <a:pPr marL="285750" indent="-285750">
              <a:buFont typeface="Arial" panose="020B0604020202020204" pitchFamily="34" charset="0"/>
              <a:buChar char="•"/>
            </a:pP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err="1" smtClean="0">
                <a:latin typeface="Calibri" panose="020F0502020204030204" pitchFamily="34" charset="0"/>
              </a:rPr>
              <a:t>Solr</a:t>
            </a:r>
            <a:r>
              <a:rPr lang="en-US" sz="1800" dirty="0" smtClean="0">
                <a:latin typeface="Calibri" panose="020F0502020204030204" pitchFamily="34" charset="0"/>
              </a:rPr>
              <a:t> </a:t>
            </a:r>
            <a:r>
              <a:rPr lang="en-US" sz="1800" dirty="0">
                <a:latin typeface="Calibri" panose="020F0502020204030204" pitchFamily="34" charset="0"/>
              </a:rPr>
              <a:t>is written in Java and runs as a standalone search server. </a:t>
            </a:r>
            <a:endParaRPr lang="en-US" sz="1800" dirty="0" smtClean="0">
              <a:latin typeface="Calibri" panose="020F0502020204030204" pitchFamily="34" charset="0"/>
            </a:endParaRPr>
          </a:p>
          <a:p>
            <a:pPr marL="285750" indent="-285750">
              <a:buFont typeface="Arial" panose="020B0604020202020204" pitchFamily="34" charset="0"/>
              <a:buChar char="•"/>
            </a:pP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Alfresco </a:t>
            </a:r>
            <a:r>
              <a:rPr lang="en-US" sz="1800" dirty="0">
                <a:latin typeface="Calibri" panose="020F0502020204030204" pitchFamily="34" charset="0"/>
              </a:rPr>
              <a:t>Content Services sends HTTP and XML input to </a:t>
            </a:r>
            <a:r>
              <a:rPr lang="en-US" sz="1800" dirty="0" err="1">
                <a:latin typeface="Calibri" panose="020F0502020204030204" pitchFamily="34" charset="0"/>
              </a:rPr>
              <a:t>Solr</a:t>
            </a:r>
            <a:r>
              <a:rPr lang="en-US" sz="1800" dirty="0">
                <a:latin typeface="Calibri" panose="020F0502020204030204" pitchFamily="34" charset="0"/>
              </a:rPr>
              <a:t> and searches for content. </a:t>
            </a:r>
            <a:r>
              <a:rPr lang="en-US" sz="1800" dirty="0" err="1">
                <a:latin typeface="Calibri" panose="020F0502020204030204" pitchFamily="34" charset="0"/>
              </a:rPr>
              <a:t>Solr</a:t>
            </a:r>
            <a:r>
              <a:rPr lang="en-US" sz="1800" dirty="0">
                <a:latin typeface="Calibri" panose="020F0502020204030204" pitchFamily="34" charset="0"/>
              </a:rPr>
              <a:t> updates the cores or indexes and returns the result of the query in XML or JSON format</a:t>
            </a:r>
            <a:r>
              <a:rPr lang="en-US" sz="1800" dirty="0" smtClean="0">
                <a:latin typeface="Calibri" panose="020F0502020204030204" pitchFamily="34" charset="0"/>
              </a:rPr>
              <a:t>.</a:t>
            </a:r>
          </a:p>
          <a:p>
            <a:pPr marL="285750" indent="-285750">
              <a:buFont typeface="Arial" panose="020B0604020202020204" pitchFamily="34" charset="0"/>
              <a:buChar char="•"/>
            </a:pPr>
            <a:r>
              <a:rPr lang="en-US" sz="1800" dirty="0">
                <a:latin typeface="Calibri" panose="020F0502020204030204" pitchFamily="34" charset="0"/>
              </a:rPr>
              <a:t>There are two cores or indexes in </a:t>
            </a:r>
            <a:r>
              <a:rPr lang="en-US" sz="1800" dirty="0" err="1">
                <a:latin typeface="Calibri" panose="020F0502020204030204" pitchFamily="34" charset="0"/>
              </a:rPr>
              <a:t>Solr</a:t>
            </a:r>
            <a:r>
              <a:rPr lang="en-US" sz="1800" dirty="0">
                <a:latin typeface="Calibri" panose="020F0502020204030204" pitchFamily="34" charset="0"/>
              </a:rPr>
              <a:t>:</a:t>
            </a:r>
          </a:p>
          <a:p>
            <a:pPr marL="742950" lvl="1" indent="-285750">
              <a:buFont typeface="Wingdings" panose="05000000000000000000" pitchFamily="2" charset="2"/>
              <a:buChar char="v"/>
            </a:pPr>
            <a:r>
              <a:rPr lang="en-US" sz="1800" dirty="0" err="1">
                <a:latin typeface="Calibri" panose="020F0502020204030204" pitchFamily="34" charset="0"/>
              </a:rPr>
              <a:t>WorkspaceStore</a:t>
            </a:r>
            <a:r>
              <a:rPr lang="en-US" sz="1800" dirty="0">
                <a:latin typeface="Calibri" panose="020F0502020204030204" pitchFamily="34" charset="0"/>
              </a:rPr>
              <a:t>: used for searching all live content stored at alfresco/solr4 within the </a:t>
            </a:r>
            <a:r>
              <a:rPr lang="en-US" sz="1800" dirty="0" err="1">
                <a:latin typeface="Calibri" panose="020F0502020204030204" pitchFamily="34" charset="0"/>
              </a:rPr>
              <a:t>Solr</a:t>
            </a:r>
            <a:r>
              <a:rPr lang="en-US" sz="1800" dirty="0">
                <a:latin typeface="Calibri" panose="020F0502020204030204" pitchFamily="34" charset="0"/>
              </a:rPr>
              <a:t> search server.</a:t>
            </a:r>
          </a:p>
          <a:p>
            <a:pPr marL="742950" lvl="1" indent="-285750">
              <a:buFont typeface="Wingdings" panose="05000000000000000000" pitchFamily="2" charset="2"/>
              <a:buChar char="v"/>
            </a:pPr>
            <a:r>
              <a:rPr lang="en-US" sz="1800" dirty="0" err="1">
                <a:latin typeface="Calibri" panose="020F0502020204030204" pitchFamily="34" charset="0"/>
              </a:rPr>
              <a:t>ArchiveStore</a:t>
            </a:r>
            <a:r>
              <a:rPr lang="en-US" sz="1800" dirty="0">
                <a:latin typeface="Calibri" panose="020F0502020204030204" pitchFamily="34" charset="0"/>
              </a:rPr>
              <a:t>: used for searching content that has been marked as deleted at alfresco/solr4 within the </a:t>
            </a:r>
            <a:r>
              <a:rPr lang="en-US" sz="1800" dirty="0" err="1">
                <a:latin typeface="Calibri" panose="020F0502020204030204" pitchFamily="34" charset="0"/>
              </a:rPr>
              <a:t>Solr</a:t>
            </a:r>
            <a:r>
              <a:rPr lang="en-US" sz="1800" dirty="0">
                <a:latin typeface="Calibri" panose="020F0502020204030204" pitchFamily="34" charset="0"/>
              </a:rPr>
              <a:t> search server.</a:t>
            </a:r>
          </a:p>
          <a:p>
            <a:pPr marL="285750" indent="-285750">
              <a:buFont typeface="Arial" panose="020B0604020202020204" pitchFamily="34" charset="0"/>
              <a:buChar char="•"/>
            </a:pPr>
            <a:endParaRPr lang="en-US" sz="1800" dirty="0">
              <a:latin typeface="Calibri" panose="020F0502020204030204" pitchFamily="34" charset="0"/>
            </a:endParaRPr>
          </a:p>
        </p:txBody>
      </p:sp>
    </p:spTree>
    <p:extLst>
      <p:ext uri="{BB962C8B-B14F-4D97-AF65-F5344CB8AC3E}">
        <p14:creationId xmlns:p14="http://schemas.microsoft.com/office/powerpoint/2010/main" val="221260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Table of Contents </a:t>
            </a:r>
            <a:endParaRPr lang="en-US" dirty="0"/>
          </a:p>
        </p:txBody>
      </p:sp>
      <p:graphicFrame>
        <p:nvGraphicFramePr>
          <p:cNvPr id="3" name="Group 26"/>
          <p:cNvGraphicFramePr>
            <a:graphicFrameLocks noGrp="1"/>
          </p:cNvGraphicFramePr>
          <p:nvPr>
            <p:extLst>
              <p:ext uri="{D42A27DB-BD31-4B8C-83A1-F6EECF244321}">
                <p14:modId xmlns:p14="http://schemas.microsoft.com/office/powerpoint/2010/main" val="585616491"/>
              </p:ext>
            </p:extLst>
          </p:nvPr>
        </p:nvGraphicFramePr>
        <p:xfrm>
          <a:off x="441274" y="981074"/>
          <a:ext cx="8223250" cy="4463762"/>
        </p:xfrm>
        <a:graphic>
          <a:graphicData uri="http://schemas.openxmlformats.org/drawingml/2006/table">
            <a:tbl>
              <a:tblPr>
                <a:effectLst/>
              </a:tblPr>
              <a:tblGrid>
                <a:gridCol w="8223250">
                  <a:extLst>
                    <a:ext uri="{9D8B030D-6E8A-4147-A177-3AD203B41FA5}">
                      <a16:colId xmlns:a16="http://schemas.microsoft.com/office/drawing/2014/main" val="20000"/>
                    </a:ext>
                  </a:extLst>
                </a:gridCol>
              </a:tblGrid>
              <a:tr h="4463762">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800100" lvl="1" indent="-342900">
                        <a:lnSpc>
                          <a:spcPct val="115000"/>
                        </a:lnSpc>
                        <a:buSzPts val="1000"/>
                        <a:buFont typeface="Wingdings" panose="05000000000000000000" pitchFamily="2" charset="2"/>
                        <a:buChar char="Ø"/>
                        <a:tabLst>
                          <a:tab pos="457200" algn="l"/>
                        </a:tabLst>
                      </a:pPr>
                      <a:r>
                        <a:rPr lang="en-US" sz="2400" baseline="0" dirty="0" smtClean="0">
                          <a:latin typeface="Calibri" panose="020F0502020204030204" pitchFamily="34" charset="0"/>
                          <a:ea typeface="Times New Roman"/>
                          <a:cs typeface="Times New Roman"/>
                        </a:rPr>
                        <a:t> </a:t>
                      </a:r>
                      <a:r>
                        <a:rPr lang="en-US" sz="2400" dirty="0" smtClean="0">
                          <a:latin typeface="Calibri" panose="020F0502020204030204" pitchFamily="34" charset="0"/>
                          <a:ea typeface="Times New Roman"/>
                          <a:cs typeface="Times New Roman"/>
                        </a:rPr>
                        <a:t>Repository extension points</a:t>
                      </a:r>
                      <a:r>
                        <a:rPr lang="en-US" sz="2400" baseline="0" dirty="0" smtClean="0">
                          <a:latin typeface="Calibri" panose="020F0502020204030204" pitchFamily="34" charset="0"/>
                          <a:ea typeface="Times New Roman"/>
                          <a:cs typeface="Times New Roman"/>
                        </a:rPr>
                        <a:t> </a:t>
                      </a:r>
                      <a:r>
                        <a:rPr lang="en-US" sz="2000" dirty="0" smtClean="0">
                          <a:latin typeface="Calibri" panose="020F0502020204030204" pitchFamily="34" charset="0"/>
                          <a:ea typeface="Times New Roman"/>
                          <a:cs typeface="Times New Roman"/>
                        </a:rPr>
                        <a:t>-</a:t>
                      </a:r>
                    </a:p>
                    <a:p>
                      <a:pPr marL="457200" lvl="1" indent="0">
                        <a:lnSpc>
                          <a:spcPct val="115000"/>
                        </a:lnSpc>
                        <a:buSzPts val="1000"/>
                        <a:buFont typeface="Wingdings" panose="05000000000000000000" pitchFamily="2" charset="2"/>
                        <a:buNone/>
                        <a:tabLst>
                          <a:tab pos="457200" algn="l"/>
                        </a:tabLst>
                      </a:pPr>
                      <a:r>
                        <a:rPr lang="en-US" dirty="0" smtClean="0">
                          <a:latin typeface="Calibri" panose="020F0502020204030204" pitchFamily="34" charset="0"/>
                          <a:ea typeface="Times New Roman"/>
                          <a:cs typeface="Times New Roman"/>
                        </a:rPr>
                        <a:t>         • Actions</a:t>
                      </a:r>
                      <a:r>
                        <a:rPr lang="en-US" baseline="0" dirty="0" smtClean="0">
                          <a:latin typeface="Calibri" panose="020F0502020204030204" pitchFamily="34" charset="0"/>
                          <a:ea typeface="Times New Roman"/>
                          <a:cs typeface="Times New Roman"/>
                        </a:rPr>
                        <a:t> </a:t>
                      </a:r>
                    </a:p>
                    <a:p>
                      <a:pPr marL="457200" lvl="1" indent="0">
                        <a:lnSpc>
                          <a:spcPct val="115000"/>
                        </a:lnSpc>
                        <a:buSzPts val="1000"/>
                        <a:buFont typeface="Wingdings" panose="05000000000000000000" pitchFamily="2" charset="2"/>
                        <a:buNone/>
                        <a:tabLst>
                          <a:tab pos="457200" algn="l"/>
                        </a:tabLst>
                      </a:pPr>
                      <a:r>
                        <a:rPr lang="en-US" baseline="0" dirty="0" smtClean="0">
                          <a:latin typeface="Calibri" panose="020F0502020204030204" pitchFamily="34" charset="0"/>
                          <a:ea typeface="Times New Roman"/>
                          <a:cs typeface="Times New Roman"/>
                        </a:rPr>
                        <a:t>         </a:t>
                      </a:r>
                      <a:r>
                        <a:rPr lang="en-US" dirty="0" smtClean="0">
                          <a:latin typeface="Calibri" panose="020F0502020204030204" pitchFamily="34" charset="0"/>
                          <a:ea typeface="Times New Roman"/>
                          <a:cs typeface="Times New Roman"/>
                        </a:rPr>
                        <a:t>• Behaviors/Policies</a:t>
                      </a:r>
                    </a:p>
                    <a:p>
                      <a:pPr marL="457200" lvl="1" indent="0">
                        <a:lnSpc>
                          <a:spcPct val="115000"/>
                        </a:lnSpc>
                        <a:buSzPts val="1000"/>
                        <a:buFont typeface="Wingdings" panose="05000000000000000000" pitchFamily="2" charset="2"/>
                        <a:buNone/>
                        <a:tabLst>
                          <a:tab pos="457200" algn="l"/>
                        </a:tabLst>
                      </a:pPr>
                      <a:r>
                        <a:rPr lang="en-US" baseline="0" dirty="0" smtClean="0">
                          <a:latin typeface="Calibri" panose="020F0502020204030204" pitchFamily="34" charset="0"/>
                          <a:ea typeface="Times New Roman"/>
                          <a:cs typeface="Times New Roman"/>
                        </a:rPr>
                        <a:t>         </a:t>
                      </a:r>
                      <a:r>
                        <a:rPr lang="en-US" dirty="0" smtClean="0">
                          <a:latin typeface="Calibri" panose="020F0502020204030204" pitchFamily="34" charset="0"/>
                          <a:ea typeface="Times New Roman"/>
                          <a:cs typeface="Times New Roman"/>
                        </a:rPr>
                        <a:t>• JavaScript root scoped objects</a:t>
                      </a:r>
                    </a:p>
                    <a:p>
                      <a:pPr marL="457200" lvl="1" indent="0">
                        <a:lnSpc>
                          <a:spcPct val="115000"/>
                        </a:lnSpc>
                        <a:buSzPts val="1000"/>
                        <a:buFont typeface="Wingdings" panose="05000000000000000000" pitchFamily="2" charset="2"/>
                        <a:buNone/>
                        <a:tabLst>
                          <a:tab pos="457200" algn="l"/>
                        </a:tabLst>
                      </a:pPr>
                      <a:r>
                        <a:rPr lang="en-US" dirty="0" smtClean="0">
                          <a:latin typeface="Calibri" panose="020F0502020204030204" pitchFamily="34" charset="0"/>
                          <a:ea typeface="Times New Roman"/>
                          <a:cs typeface="Times New Roman"/>
                        </a:rPr>
                        <a:t>         • </a:t>
                      </a:r>
                      <a:r>
                        <a:rPr lang="en-US" dirty="0" err="1" smtClean="0">
                          <a:latin typeface="Calibri" panose="020F0502020204030204" pitchFamily="34" charset="0"/>
                          <a:ea typeface="Times New Roman"/>
                          <a:cs typeface="Times New Roman"/>
                        </a:rPr>
                        <a:t>Solr</a:t>
                      </a:r>
                      <a:r>
                        <a:rPr lang="en-US" dirty="0" smtClean="0">
                          <a:latin typeface="Calibri" panose="020F0502020204030204" pitchFamily="34" charset="0"/>
                          <a:ea typeface="Times New Roman"/>
                          <a:cs typeface="Times New Roman"/>
                        </a:rPr>
                        <a:t> query overview</a:t>
                      </a:r>
                      <a:r>
                        <a:rPr lang="en-US" baseline="0" dirty="0" smtClean="0">
                          <a:latin typeface="Calibri" panose="020F0502020204030204" pitchFamily="34" charset="0"/>
                          <a:ea typeface="Times New Roman"/>
                          <a:cs typeface="Times New Roman"/>
                        </a:rPr>
                        <a:t> </a:t>
                      </a:r>
                    </a:p>
                    <a:p>
                      <a:pPr marL="457200" lvl="1" indent="0">
                        <a:lnSpc>
                          <a:spcPct val="115000"/>
                        </a:lnSpc>
                        <a:buSzPts val="1000"/>
                        <a:buFont typeface="Wingdings" panose="05000000000000000000" pitchFamily="2" charset="2"/>
                        <a:buNone/>
                        <a:tabLst>
                          <a:tab pos="457200" algn="l"/>
                        </a:tabLst>
                      </a:pPr>
                      <a:r>
                        <a:rPr lang="en-US" baseline="0" dirty="0" smtClean="0">
                          <a:latin typeface="Calibri" panose="020F0502020204030204" pitchFamily="34" charset="0"/>
                          <a:ea typeface="Times New Roman"/>
                          <a:cs typeface="Times New Roman"/>
                        </a:rPr>
                        <a:t>         </a:t>
                      </a:r>
                      <a:r>
                        <a:rPr lang="en-US" dirty="0" smtClean="0">
                          <a:latin typeface="Calibri" panose="020F0502020204030204" pitchFamily="34" charset="0"/>
                          <a:ea typeface="Times New Roman"/>
                          <a:cs typeface="Times New Roman"/>
                        </a:rPr>
                        <a:t>• Scheduled Jobs</a:t>
                      </a:r>
                      <a:r>
                        <a:rPr lang="en-US" baseline="0" dirty="0" smtClean="0">
                          <a:latin typeface="Calibri" panose="020F0502020204030204" pitchFamily="34" charset="0"/>
                          <a:ea typeface="Times New Roman"/>
                          <a:cs typeface="Times New Roman"/>
                        </a:rPr>
                        <a:t> </a:t>
                      </a:r>
                    </a:p>
                    <a:p>
                      <a:pPr marL="457200" lvl="1" indent="0">
                        <a:lnSpc>
                          <a:spcPct val="115000"/>
                        </a:lnSpc>
                        <a:buSzPts val="1000"/>
                        <a:buFont typeface="Wingdings" panose="05000000000000000000" pitchFamily="2" charset="2"/>
                        <a:buNone/>
                        <a:tabLst>
                          <a:tab pos="457200" algn="l"/>
                        </a:tabLst>
                      </a:pPr>
                      <a:r>
                        <a:rPr lang="en-US" baseline="0" dirty="0" smtClean="0">
                          <a:latin typeface="Calibri" panose="020F0502020204030204" pitchFamily="34" charset="0"/>
                          <a:ea typeface="Times New Roman"/>
                          <a:cs typeface="Times New Roman"/>
                        </a:rPr>
                        <a:t>         </a:t>
                      </a:r>
                      <a:r>
                        <a:rPr lang="en-US" dirty="0" smtClean="0">
                          <a:latin typeface="Calibri" panose="020F0502020204030204" pitchFamily="34" charset="0"/>
                          <a:ea typeface="Times New Roman"/>
                          <a:cs typeface="Times New Roman"/>
                        </a:rPr>
                        <a:t>• Patches</a:t>
                      </a:r>
                    </a:p>
                    <a:p>
                      <a:pPr marL="800100" lvl="1" indent="-342900">
                        <a:lnSpc>
                          <a:spcPct val="115000"/>
                        </a:lnSpc>
                        <a:buSzPts val="1000"/>
                        <a:buFont typeface="Wingdings" panose="05000000000000000000" pitchFamily="2" charset="2"/>
                        <a:buChar char="Ø"/>
                        <a:tabLst>
                          <a:tab pos="457200" algn="l"/>
                        </a:tabLst>
                      </a:pPr>
                      <a:endParaRPr lang="en-US" dirty="0" smtClean="0">
                        <a:latin typeface="Calibri" panose="020F0502020204030204" pitchFamily="34" charset="0"/>
                        <a:ea typeface="Times New Roman"/>
                        <a:cs typeface="Times New Roman"/>
                      </a:endParaRPr>
                    </a:p>
                    <a:p>
                      <a:pPr marL="800100" lvl="1" indent="-342900">
                        <a:lnSpc>
                          <a:spcPct val="115000"/>
                        </a:lnSpc>
                        <a:buSzPts val="1000"/>
                        <a:buFont typeface="Wingdings" panose="05000000000000000000" pitchFamily="2" charset="2"/>
                        <a:buChar char="Ø"/>
                        <a:tabLst>
                          <a:tab pos="457200" algn="l"/>
                        </a:tabLst>
                      </a:pPr>
                      <a:r>
                        <a:rPr lang="en-US" sz="2400" dirty="0" smtClean="0">
                          <a:latin typeface="Calibri" panose="020F0502020204030204" pitchFamily="34" charset="0"/>
                          <a:ea typeface="Times New Roman"/>
                          <a:cs typeface="Times New Roman"/>
                        </a:rPr>
                        <a:t>Workflows (Introduction)</a:t>
                      </a:r>
                      <a:r>
                        <a:rPr lang="en-US" sz="2400" baseline="0" dirty="0" smtClean="0">
                          <a:latin typeface="Calibri" panose="020F0502020204030204" pitchFamily="34" charset="0"/>
                          <a:ea typeface="Times New Roman"/>
                          <a:cs typeface="Times New Roman"/>
                        </a:rPr>
                        <a:t> </a:t>
                      </a:r>
                      <a:r>
                        <a:rPr lang="en-US" sz="2400" dirty="0" smtClean="0">
                          <a:latin typeface="Calibri" panose="020F0502020204030204" pitchFamily="34" charset="0"/>
                          <a:ea typeface="Times New Roman"/>
                          <a:cs typeface="Times New Roman"/>
                        </a:rPr>
                        <a:t>-</a:t>
                      </a:r>
                    </a:p>
                    <a:p>
                      <a:pPr marL="457200" lvl="1" indent="0">
                        <a:lnSpc>
                          <a:spcPct val="115000"/>
                        </a:lnSpc>
                        <a:buSzPts val="1000"/>
                        <a:buFont typeface="Wingdings" panose="05000000000000000000" pitchFamily="2" charset="2"/>
                        <a:buNone/>
                        <a:tabLst>
                          <a:tab pos="457200" algn="l"/>
                        </a:tabLst>
                      </a:pPr>
                      <a:r>
                        <a:rPr lang="en-US" dirty="0" smtClean="0">
                          <a:latin typeface="Calibri" panose="020F0502020204030204" pitchFamily="34" charset="0"/>
                          <a:ea typeface="Times New Roman"/>
                          <a:cs typeface="Times New Roman"/>
                        </a:rPr>
                        <a:t>        • Workflow Overview</a:t>
                      </a:r>
                    </a:p>
                    <a:p>
                      <a:pPr marL="457200" lvl="1" indent="0">
                        <a:lnSpc>
                          <a:spcPct val="115000"/>
                        </a:lnSpc>
                        <a:buSzPts val="1000"/>
                        <a:buFont typeface="Wingdings" panose="05000000000000000000" pitchFamily="2" charset="2"/>
                        <a:buNone/>
                        <a:tabLst>
                          <a:tab pos="457200" algn="l"/>
                        </a:tabLst>
                      </a:pPr>
                      <a:r>
                        <a:rPr lang="en-US" dirty="0" smtClean="0">
                          <a:latin typeface="Calibri" panose="020F0502020204030204" pitchFamily="34" charset="0"/>
                          <a:ea typeface="Times New Roman"/>
                          <a:cs typeface="Times New Roman"/>
                        </a:rPr>
                        <a:t>        • Workflow definition file components</a:t>
                      </a:r>
                    </a:p>
                    <a:p>
                      <a:pPr marL="457200" lvl="1" indent="0">
                        <a:lnSpc>
                          <a:spcPct val="115000"/>
                        </a:lnSpc>
                        <a:buSzPts val="1000"/>
                        <a:buFont typeface="Wingdings" panose="05000000000000000000" pitchFamily="2" charset="2"/>
                        <a:buNone/>
                        <a:tabLst>
                          <a:tab pos="457200" algn="l"/>
                        </a:tabLst>
                      </a:pPr>
                      <a:r>
                        <a:rPr lang="en-US" dirty="0" smtClean="0">
                          <a:latin typeface="Calibri" panose="020F0502020204030204" pitchFamily="34" charset="0"/>
                          <a:ea typeface="Times New Roman"/>
                          <a:cs typeface="Times New Roman"/>
                        </a:rPr>
                        <a:t>        • Deployment options</a:t>
                      </a:r>
                    </a:p>
                  </a:txBody>
                  <a:tcPr marL="91431" marR="91431" marT="45715" marB="45715" anchor="ctr"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pic>
        <p:nvPicPr>
          <p:cNvPr id="4"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0" y="192024"/>
            <a:ext cx="2468880" cy="709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20</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err="1" smtClean="0"/>
              <a:t>Solr</a:t>
            </a:r>
            <a:r>
              <a:rPr lang="en-US" kern="0" dirty="0" smtClean="0"/>
              <a:t> Architecture</a:t>
            </a:r>
            <a:endParaRPr lang="en-US" kern="0" dirty="0"/>
          </a:p>
        </p:txBody>
      </p:sp>
      <p:pic>
        <p:nvPicPr>
          <p:cNvPr id="2050" name="Picture 2" descr="https://docs.alfresco.com/sites/docs.alfresco.com/files/public/images/docs/defaultcommunity5_1/sol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71525"/>
            <a:ext cx="8210550" cy="439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03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21</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err="1" smtClean="0"/>
              <a:t>Lucene</a:t>
            </a:r>
            <a:r>
              <a:rPr lang="en-US" kern="0" dirty="0" smtClean="0"/>
              <a:t> in Alfresco</a:t>
            </a:r>
            <a:endParaRPr lang="en-US" kern="0" dirty="0"/>
          </a:p>
        </p:txBody>
      </p:sp>
      <p:sp>
        <p:nvSpPr>
          <p:cNvPr id="2" name="Rectangle 1"/>
          <p:cNvSpPr/>
          <p:nvPr/>
        </p:nvSpPr>
        <p:spPr>
          <a:xfrm>
            <a:off x="158750" y="623943"/>
            <a:ext cx="8597323" cy="2585323"/>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cs typeface="Courier New" panose="02070309020205020404" pitchFamily="49" charset="0"/>
              </a:rPr>
              <a:t>Apache </a:t>
            </a:r>
            <a:r>
              <a:rPr lang="en-US" sz="1800" dirty="0" err="1">
                <a:latin typeface="Calibri" panose="020F0502020204030204" pitchFamily="34" charset="0"/>
                <a:cs typeface="Courier New" panose="02070309020205020404" pitchFamily="49" charset="0"/>
              </a:rPr>
              <a:t>Lucene</a:t>
            </a:r>
            <a:r>
              <a:rPr lang="en-US" sz="1800" dirty="0">
                <a:latin typeface="Calibri" panose="020F0502020204030204" pitchFamily="34" charset="0"/>
                <a:cs typeface="Courier New" panose="02070309020205020404" pitchFamily="49" charset="0"/>
              </a:rPr>
              <a:t> is a </a:t>
            </a:r>
            <a:r>
              <a:rPr lang="en-US" sz="1800" dirty="0" err="1">
                <a:latin typeface="Calibri" panose="020F0502020204030204" pitchFamily="34" charset="0"/>
                <a:cs typeface="Courier New" panose="02070309020205020404" pitchFamily="49" charset="0"/>
              </a:rPr>
              <a:t>highperformance</a:t>
            </a:r>
            <a:r>
              <a:rPr lang="en-US" sz="1800" dirty="0">
                <a:latin typeface="Calibri" panose="020F0502020204030204" pitchFamily="34" charset="0"/>
                <a:cs typeface="Courier New" panose="02070309020205020404" pitchFamily="49" charset="0"/>
              </a:rPr>
              <a:t>, full-featured text search engine library written entirely in Java</a:t>
            </a:r>
            <a:r>
              <a:rPr lang="en-US" sz="1800" dirty="0" smtClean="0">
                <a:latin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endParaRPr lang="en-US" sz="1800" dirty="0">
              <a:latin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1800" dirty="0" err="1" smtClean="0">
                <a:latin typeface="Calibri" panose="020F0502020204030204" pitchFamily="34" charset="0"/>
                <a:cs typeface="Courier New" panose="02070309020205020404" pitchFamily="49" charset="0"/>
              </a:rPr>
              <a:t>Lucene</a:t>
            </a:r>
            <a:r>
              <a:rPr lang="en-US" sz="1800" dirty="0" smtClean="0">
                <a:latin typeface="Calibri" panose="020F0502020204030204" pitchFamily="34" charset="0"/>
                <a:cs typeface="Courier New" panose="02070309020205020404" pitchFamily="49" charset="0"/>
              </a:rPr>
              <a:t> </a:t>
            </a:r>
            <a:r>
              <a:rPr lang="en-US" sz="1800" dirty="0">
                <a:latin typeface="Calibri" panose="020F0502020204030204" pitchFamily="34" charset="0"/>
                <a:cs typeface="Courier New" panose="02070309020205020404" pitchFamily="49" charset="0"/>
              </a:rPr>
              <a:t>in Alfresco enables you to query on:</a:t>
            </a:r>
          </a:p>
          <a:p>
            <a:pPr lvl="1"/>
            <a:r>
              <a:rPr lang="en-US" sz="1800" dirty="0">
                <a:latin typeface="Calibri" panose="020F0502020204030204" pitchFamily="34" charset="0"/>
                <a:cs typeface="Courier New" panose="02070309020205020404" pitchFamily="49" charset="0"/>
              </a:rPr>
              <a:t>• The </a:t>
            </a:r>
            <a:r>
              <a:rPr lang="en-US" sz="1800" dirty="0" err="1">
                <a:latin typeface="Calibri" panose="020F0502020204030204" pitchFamily="34" charset="0"/>
                <a:cs typeface="Courier New" panose="02070309020205020404" pitchFamily="49" charset="0"/>
              </a:rPr>
              <a:t>NodeRef</a:t>
            </a:r>
            <a:r>
              <a:rPr lang="en-US" sz="1800" dirty="0">
                <a:latin typeface="Calibri" panose="020F0502020204030204" pitchFamily="34" charset="0"/>
                <a:cs typeface="Courier New" panose="02070309020205020404" pitchFamily="49" charset="0"/>
              </a:rPr>
              <a:t> (ID)</a:t>
            </a:r>
          </a:p>
          <a:p>
            <a:pPr lvl="1"/>
            <a:r>
              <a:rPr lang="en-US" sz="1800" dirty="0">
                <a:latin typeface="Calibri" panose="020F0502020204030204" pitchFamily="34" charset="0"/>
                <a:cs typeface="Courier New" panose="02070309020205020404" pitchFamily="49" charset="0"/>
              </a:rPr>
              <a:t>• The Type &gt; of a Node</a:t>
            </a:r>
          </a:p>
          <a:p>
            <a:pPr lvl="1"/>
            <a:r>
              <a:rPr lang="en-US" sz="1800" dirty="0">
                <a:latin typeface="Calibri" panose="020F0502020204030204" pitchFamily="34" charset="0"/>
                <a:cs typeface="Courier New" panose="02070309020205020404" pitchFamily="49" charset="0"/>
              </a:rPr>
              <a:t>• The Properties</a:t>
            </a:r>
          </a:p>
          <a:p>
            <a:pPr lvl="1"/>
            <a:r>
              <a:rPr lang="en-US" sz="1800" dirty="0" smtClean="0">
                <a:latin typeface="Calibri" panose="020F0502020204030204" pitchFamily="34" charset="0"/>
                <a:cs typeface="Courier New" panose="02070309020205020404" pitchFamily="49" charset="0"/>
              </a:rPr>
              <a:t>• The </a:t>
            </a:r>
            <a:r>
              <a:rPr lang="en-US" sz="1800" dirty="0">
                <a:latin typeface="Calibri" panose="020F0502020204030204" pitchFamily="34" charset="0"/>
                <a:cs typeface="Courier New" panose="02070309020205020404" pitchFamily="49" charset="0"/>
              </a:rPr>
              <a:t>Aspects</a:t>
            </a:r>
          </a:p>
          <a:p>
            <a:pPr lvl="1"/>
            <a:r>
              <a:rPr lang="en-US" sz="1800" dirty="0">
                <a:latin typeface="Calibri" panose="020F0502020204030204" pitchFamily="34" charset="0"/>
                <a:cs typeface="Courier New" panose="02070309020205020404" pitchFamily="49" charset="0"/>
              </a:rPr>
              <a:t>• The key Words(Content)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089633"/>
            <a:ext cx="6781800" cy="2839218"/>
          </a:xfrm>
          <a:prstGeom prst="rect">
            <a:avLst/>
          </a:prstGeom>
        </p:spPr>
      </p:pic>
    </p:spTree>
    <p:extLst>
      <p:ext uri="{BB962C8B-B14F-4D97-AF65-F5344CB8AC3E}">
        <p14:creationId xmlns:p14="http://schemas.microsoft.com/office/powerpoint/2010/main" val="90820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22</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Syntax of query</a:t>
            </a:r>
            <a:endParaRPr lang="en-US" kern="0" dirty="0"/>
          </a:p>
        </p:txBody>
      </p:sp>
      <p:sp>
        <p:nvSpPr>
          <p:cNvPr id="2" name="Rectangle 1"/>
          <p:cNvSpPr/>
          <p:nvPr/>
        </p:nvSpPr>
        <p:spPr>
          <a:xfrm>
            <a:off x="158750" y="623943"/>
            <a:ext cx="8597323" cy="4247317"/>
          </a:xfrm>
          <a:prstGeom prst="rect">
            <a:avLst/>
          </a:prstGeom>
        </p:spPr>
        <p:txBody>
          <a:bodyPr wrap="square">
            <a:spAutoFit/>
          </a:bodyPr>
          <a:lstStyle/>
          <a:p>
            <a:r>
              <a:rPr lang="en-US" sz="1800" b="1" dirty="0">
                <a:latin typeface="Calibri" panose="020F0502020204030204" pitchFamily="34" charset="0"/>
              </a:rPr>
              <a:t>Type </a:t>
            </a:r>
            <a:r>
              <a:rPr lang="en-US" sz="1800" b="1" dirty="0" smtClean="0">
                <a:latin typeface="Calibri" panose="020F0502020204030204" pitchFamily="34" charset="0"/>
              </a:rPr>
              <a:t>Search-</a:t>
            </a:r>
            <a:endParaRPr lang="en-US" sz="1800" b="1" dirty="0">
              <a:latin typeface="Calibri" panose="020F0502020204030204" pitchFamily="34" charset="0"/>
            </a:endParaRPr>
          </a:p>
          <a:p>
            <a:r>
              <a:rPr lang="en-US" sz="1800" dirty="0">
                <a:latin typeface="Calibri" panose="020F0502020204030204" pitchFamily="34" charset="0"/>
              </a:rPr>
              <a:t>Syntax : </a:t>
            </a:r>
            <a:r>
              <a:rPr lang="en-US" sz="1800" dirty="0">
                <a:solidFill>
                  <a:schemeClr val="accent5">
                    <a:lumMod val="50000"/>
                  </a:schemeClr>
                </a:solidFill>
                <a:latin typeface="Courier New" panose="02070309020205020404" pitchFamily="49" charset="0"/>
                <a:cs typeface="Courier New" panose="02070309020205020404" pitchFamily="49" charset="0"/>
              </a:rPr>
              <a:t>TYPE:”{type name}”</a:t>
            </a:r>
          </a:p>
          <a:p>
            <a:r>
              <a:rPr lang="en-US" sz="1800" dirty="0">
                <a:latin typeface="Calibri" panose="020F0502020204030204" pitchFamily="34" charset="0"/>
              </a:rPr>
              <a:t>Examples for searching folders</a:t>
            </a:r>
          </a:p>
          <a:p>
            <a:r>
              <a:rPr lang="en-US" sz="1800" dirty="0">
                <a:solidFill>
                  <a:schemeClr val="accent5">
                    <a:lumMod val="50000"/>
                  </a:schemeClr>
                </a:solidFill>
                <a:latin typeface="Courier New" panose="02070309020205020404" pitchFamily="49" charset="0"/>
                <a:cs typeface="Courier New" panose="02070309020205020404" pitchFamily="49" charset="0"/>
              </a:rPr>
              <a:t>TYPE:"</a:t>
            </a:r>
            <a:r>
              <a:rPr lang="en-US" sz="1800" dirty="0" err="1">
                <a:solidFill>
                  <a:schemeClr val="accent5">
                    <a:lumMod val="50000"/>
                  </a:schemeClr>
                </a:solidFill>
                <a:latin typeface="Courier New" panose="02070309020205020404" pitchFamily="49" charset="0"/>
                <a:cs typeface="Courier New" panose="02070309020205020404" pitchFamily="49" charset="0"/>
              </a:rPr>
              <a:t>cm:folder</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latin typeface="Calibri" panose="020F0502020204030204" pitchFamily="34" charset="0"/>
            </a:endParaRPr>
          </a:p>
          <a:p>
            <a:r>
              <a:rPr lang="en-US" sz="1800" b="1" dirty="0">
                <a:latin typeface="Calibri" panose="020F0502020204030204" pitchFamily="34" charset="0"/>
              </a:rPr>
              <a:t>Property </a:t>
            </a:r>
            <a:r>
              <a:rPr lang="en-US" sz="1800" b="1" dirty="0" smtClean="0">
                <a:latin typeface="Calibri" panose="020F0502020204030204" pitchFamily="34" charset="0"/>
              </a:rPr>
              <a:t>Search-</a:t>
            </a:r>
            <a:endParaRPr lang="en-US" sz="1800" b="1" dirty="0">
              <a:latin typeface="Calibri" panose="020F0502020204030204" pitchFamily="34" charset="0"/>
            </a:endParaRPr>
          </a:p>
          <a:p>
            <a:r>
              <a:rPr lang="en-US" sz="1800" dirty="0">
                <a:latin typeface="Calibri" panose="020F0502020204030204" pitchFamily="34" charset="0"/>
              </a:rPr>
              <a:t>Syntax: </a:t>
            </a:r>
            <a:r>
              <a:rPr lang="en-US" sz="1800" dirty="0">
                <a:solidFill>
                  <a:schemeClr val="accent5">
                    <a:lumMod val="50000"/>
                  </a:schemeClr>
                </a:solidFill>
                <a:latin typeface="Courier New" panose="02070309020205020404" pitchFamily="49" charset="0"/>
                <a:cs typeface="Courier New" panose="02070309020205020404" pitchFamily="49" charset="0"/>
              </a:rPr>
              <a:t>@{prefix}\:{property Name}:”Value to match”</a:t>
            </a:r>
          </a:p>
          <a:p>
            <a:r>
              <a:rPr lang="en-US" sz="1800" dirty="0">
                <a:latin typeface="Calibri" panose="020F0502020204030204" pitchFamily="34" charset="0"/>
              </a:rPr>
              <a:t>Examples:</a:t>
            </a:r>
          </a:p>
          <a:p>
            <a:r>
              <a:rPr lang="en-US" sz="1800" dirty="0">
                <a:solidFill>
                  <a:schemeClr val="accent5">
                    <a:lumMod val="50000"/>
                  </a:schemeClr>
                </a:solidFill>
                <a:latin typeface="Courier New" panose="02070309020205020404" pitchFamily="49" charset="0"/>
                <a:cs typeface="Courier New" panose="02070309020205020404" pitchFamily="49" charset="0"/>
              </a:rPr>
              <a:t>@cm\:</a:t>
            </a:r>
            <a:r>
              <a:rPr lang="en-US" sz="1800" dirty="0" err="1">
                <a:solidFill>
                  <a:schemeClr val="accent5">
                    <a:lumMod val="50000"/>
                  </a:schemeClr>
                </a:solidFill>
                <a:latin typeface="Courier New" panose="02070309020205020404" pitchFamily="49" charset="0"/>
                <a:cs typeface="Courier New" panose="02070309020205020404" pitchFamily="49" charset="0"/>
              </a:rPr>
              <a:t>name:"Buyer</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r>
              <a:rPr lang="en-US" sz="1800" dirty="0">
                <a:solidFill>
                  <a:schemeClr val="accent5">
                    <a:lumMod val="50000"/>
                  </a:schemeClr>
                </a:solidFill>
                <a:latin typeface="Courier New" panose="02070309020205020404" pitchFamily="49" charset="0"/>
                <a:cs typeface="Courier New" panose="02070309020205020404" pitchFamily="49" charset="0"/>
              </a:rPr>
              <a:t>@cm\:</a:t>
            </a:r>
            <a:r>
              <a:rPr lang="en-US" sz="1800" dirty="0" err="1">
                <a:solidFill>
                  <a:schemeClr val="accent5">
                    <a:lumMod val="50000"/>
                  </a:schemeClr>
                </a:solidFill>
                <a:latin typeface="Courier New" panose="02070309020205020404" pitchFamily="49" charset="0"/>
                <a:cs typeface="Courier New" panose="02070309020205020404" pitchFamily="49" charset="0"/>
              </a:rPr>
              <a:t>name:"Buy</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latin typeface="Calibri" panose="020F0502020204030204" pitchFamily="34" charset="0"/>
            </a:endParaRPr>
          </a:p>
          <a:p>
            <a:r>
              <a:rPr lang="en-US" sz="1800" b="1" dirty="0">
                <a:latin typeface="Calibri" panose="020F0502020204030204" pitchFamily="34" charset="0"/>
              </a:rPr>
              <a:t>Aspect Search</a:t>
            </a:r>
          </a:p>
          <a:p>
            <a:r>
              <a:rPr lang="en-US" sz="1800" dirty="0">
                <a:latin typeface="Calibri" panose="020F0502020204030204" pitchFamily="34" charset="0"/>
              </a:rPr>
              <a:t>Syntax: </a:t>
            </a:r>
            <a:r>
              <a:rPr lang="en-US" sz="1800" dirty="0">
                <a:solidFill>
                  <a:schemeClr val="accent5">
                    <a:lumMod val="50000"/>
                  </a:schemeClr>
                </a:solidFill>
                <a:latin typeface="Courier New" panose="02070309020205020404" pitchFamily="49" charset="0"/>
                <a:cs typeface="Courier New" panose="02070309020205020404" pitchFamily="49" charset="0"/>
              </a:rPr>
              <a:t>ASPECT:”{aspect name}”</a:t>
            </a:r>
          </a:p>
          <a:p>
            <a:r>
              <a:rPr lang="en-US" sz="1800" dirty="0">
                <a:latin typeface="Calibri" panose="020F0502020204030204" pitchFamily="34" charset="0"/>
              </a:rPr>
              <a:t>Examples:</a:t>
            </a:r>
          </a:p>
          <a:p>
            <a:r>
              <a:rPr lang="en-US" sz="1800" dirty="0">
                <a:solidFill>
                  <a:schemeClr val="accent5">
                    <a:lumMod val="50000"/>
                  </a:schemeClr>
                </a:solidFill>
                <a:latin typeface="Courier New" panose="02070309020205020404" pitchFamily="49" charset="0"/>
                <a:cs typeface="Courier New" panose="02070309020205020404" pitchFamily="49" charset="0"/>
              </a:rPr>
              <a:t>ASPECT:"</a:t>
            </a:r>
            <a:r>
              <a:rPr lang="en-US" sz="1800" dirty="0" err="1">
                <a:solidFill>
                  <a:schemeClr val="accent5">
                    <a:lumMod val="50000"/>
                  </a:schemeClr>
                </a:solidFill>
                <a:latin typeface="Courier New" panose="02070309020205020404" pitchFamily="49" charset="0"/>
                <a:cs typeface="Courier New" panose="02070309020205020404" pitchFamily="49" charset="0"/>
              </a:rPr>
              <a:t>ab:invoice</a:t>
            </a:r>
            <a:r>
              <a:rPr lang="en-US" sz="1800" dirty="0">
                <a:solidFill>
                  <a:schemeClr val="accent5">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373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220519" y="623943"/>
            <a:ext cx="8874413" cy="4247317"/>
          </a:xfrm>
          <a:prstGeom prst="rect">
            <a:avLst/>
          </a:prstGeom>
        </p:spPr>
        <p:txBody>
          <a:bodyPr wrap="square">
            <a:spAutoFit/>
          </a:bodyPr>
          <a:lstStyle/>
          <a:p>
            <a:r>
              <a:rPr lang="en-US" sz="1800" b="1" dirty="0">
                <a:latin typeface="Calibri" panose="020F0502020204030204" pitchFamily="34" charset="0"/>
              </a:rPr>
              <a:t>Path Search</a:t>
            </a:r>
          </a:p>
          <a:p>
            <a:r>
              <a:rPr lang="en-US" sz="1800" dirty="0">
                <a:latin typeface="Calibri" panose="020F0502020204030204" pitchFamily="34" charset="0"/>
              </a:rPr>
              <a:t>Using the path search we can search for </a:t>
            </a:r>
            <a:r>
              <a:rPr lang="en-US" sz="1800" dirty="0" err="1">
                <a:latin typeface="Calibri" panose="020F0502020204030204" pitchFamily="34" charset="0"/>
              </a:rPr>
              <a:t>for</a:t>
            </a:r>
            <a:r>
              <a:rPr lang="en-US" sz="1800" dirty="0">
                <a:latin typeface="Calibri" panose="020F0502020204030204" pitchFamily="34" charset="0"/>
              </a:rPr>
              <a:t> example all nodes that are </a:t>
            </a:r>
            <a:r>
              <a:rPr lang="en-US" sz="1800" dirty="0" err="1">
                <a:latin typeface="Calibri" panose="020F0502020204030204" pitchFamily="34" charset="0"/>
              </a:rPr>
              <a:t>childs</a:t>
            </a:r>
            <a:r>
              <a:rPr lang="en-US" sz="1800" dirty="0">
                <a:latin typeface="Calibri" panose="020F0502020204030204" pitchFamily="34" charset="0"/>
              </a:rPr>
              <a:t> direct or not to defined folder. Lets see few examples</a:t>
            </a:r>
            <a:r>
              <a:rPr lang="en-US" sz="1800" dirty="0" smtClean="0">
                <a:latin typeface="Calibri" panose="020F0502020204030204" pitchFamily="34" charset="0"/>
              </a:rPr>
              <a:t>.</a:t>
            </a:r>
          </a:p>
          <a:p>
            <a:endParaRPr lang="en-US" sz="1800" dirty="0">
              <a:latin typeface="Calibri" panose="020F0502020204030204" pitchFamily="34" charset="0"/>
            </a:endParaRPr>
          </a:p>
          <a:p>
            <a:r>
              <a:rPr lang="en-US" sz="1800" dirty="0">
                <a:latin typeface="Calibri" panose="020F0502020204030204" pitchFamily="34" charset="0"/>
              </a:rPr>
              <a:t>To select folder test that is under Company Home use:</a:t>
            </a:r>
          </a:p>
          <a:p>
            <a:r>
              <a:rPr lang="en-US" sz="1800" dirty="0">
                <a:solidFill>
                  <a:schemeClr val="accent5">
                    <a:lumMod val="50000"/>
                  </a:schemeClr>
                </a:solidFill>
                <a:latin typeface="Courier New" panose="02070309020205020404" pitchFamily="49" charset="0"/>
                <a:cs typeface="Courier New" panose="02070309020205020404" pitchFamily="49" charset="0"/>
              </a:rPr>
              <a:t>PATH:"/</a:t>
            </a:r>
            <a:r>
              <a:rPr lang="en-US" sz="1800" dirty="0" err="1">
                <a:solidFill>
                  <a:schemeClr val="accent5">
                    <a:lumMod val="50000"/>
                  </a:schemeClr>
                </a:solidFill>
                <a:latin typeface="Courier New" panose="02070309020205020404" pitchFamily="49" charset="0"/>
                <a:cs typeface="Courier New" panose="02070309020205020404" pitchFamily="49" charset="0"/>
              </a:rPr>
              <a:t>app:company_home</a:t>
            </a:r>
            <a:r>
              <a:rPr lang="en-US" sz="1800" dirty="0">
                <a:solidFill>
                  <a:schemeClr val="accent5">
                    <a:lumMod val="50000"/>
                  </a:schemeClr>
                </a:solidFill>
                <a:latin typeface="Courier New" panose="02070309020205020404" pitchFamily="49" charset="0"/>
                <a:cs typeface="Courier New" panose="02070309020205020404" pitchFamily="49" charset="0"/>
              </a:rPr>
              <a:t>/</a:t>
            </a:r>
            <a:r>
              <a:rPr lang="en-US" sz="1800" dirty="0" err="1">
                <a:solidFill>
                  <a:schemeClr val="accent5">
                    <a:lumMod val="50000"/>
                  </a:schemeClr>
                </a:solidFill>
                <a:latin typeface="Courier New" panose="02070309020205020404" pitchFamily="49" charset="0"/>
                <a:cs typeface="Courier New" panose="02070309020205020404" pitchFamily="49" charset="0"/>
              </a:rPr>
              <a:t>cm:test</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solidFill>
                <a:schemeClr val="accent5">
                  <a:lumMod val="50000"/>
                </a:schemeClr>
              </a:solidFill>
              <a:latin typeface="Courier New" panose="02070309020205020404" pitchFamily="49" charset="0"/>
              <a:cs typeface="Courier New" panose="02070309020205020404" pitchFamily="49" charset="0"/>
            </a:endParaRPr>
          </a:p>
          <a:p>
            <a:r>
              <a:rPr lang="en-US" sz="1800" dirty="0">
                <a:latin typeface="Calibri" panose="020F0502020204030204" pitchFamily="34" charset="0"/>
              </a:rPr>
              <a:t>All directly below folder test</a:t>
            </a:r>
          </a:p>
          <a:p>
            <a:r>
              <a:rPr lang="en-US" sz="1800" dirty="0">
                <a:solidFill>
                  <a:schemeClr val="accent5">
                    <a:lumMod val="50000"/>
                  </a:schemeClr>
                </a:solidFill>
                <a:latin typeface="Courier New" panose="02070309020205020404" pitchFamily="49" charset="0"/>
                <a:cs typeface="Courier New" panose="02070309020205020404" pitchFamily="49" charset="0"/>
              </a:rPr>
              <a:t>PATH:"/</a:t>
            </a:r>
            <a:r>
              <a:rPr lang="en-US" sz="1800" dirty="0" err="1">
                <a:solidFill>
                  <a:schemeClr val="accent5">
                    <a:lumMod val="50000"/>
                  </a:schemeClr>
                </a:solidFill>
                <a:latin typeface="Courier New" panose="02070309020205020404" pitchFamily="49" charset="0"/>
                <a:cs typeface="Courier New" panose="02070309020205020404" pitchFamily="49" charset="0"/>
              </a:rPr>
              <a:t>app:company_home</a:t>
            </a:r>
            <a:r>
              <a:rPr lang="en-US" sz="1800" dirty="0">
                <a:solidFill>
                  <a:schemeClr val="accent5">
                    <a:lumMod val="50000"/>
                  </a:schemeClr>
                </a:solidFill>
                <a:latin typeface="Courier New" panose="02070309020205020404" pitchFamily="49" charset="0"/>
                <a:cs typeface="Courier New" panose="02070309020205020404" pitchFamily="49" charset="0"/>
              </a:rPr>
              <a:t>/</a:t>
            </a:r>
            <a:r>
              <a:rPr lang="en-US" sz="1800" dirty="0" err="1">
                <a:solidFill>
                  <a:schemeClr val="accent5">
                    <a:lumMod val="50000"/>
                  </a:schemeClr>
                </a:solidFill>
                <a:latin typeface="Courier New" panose="02070309020205020404" pitchFamily="49" charset="0"/>
                <a:cs typeface="Courier New" panose="02070309020205020404" pitchFamily="49" charset="0"/>
              </a:rPr>
              <a:t>cm:test</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latin typeface="Calibri" panose="020F0502020204030204" pitchFamily="34" charset="0"/>
            </a:endParaRPr>
          </a:p>
          <a:p>
            <a:r>
              <a:rPr lang="en-US" sz="1800" dirty="0">
                <a:latin typeface="Calibri" panose="020F0502020204030204" pitchFamily="34" charset="0"/>
              </a:rPr>
              <a:t>All nodes below folder test on any depth</a:t>
            </a:r>
          </a:p>
          <a:p>
            <a:r>
              <a:rPr lang="en-US" sz="1800" dirty="0">
                <a:solidFill>
                  <a:schemeClr val="accent5">
                    <a:lumMod val="50000"/>
                  </a:schemeClr>
                </a:solidFill>
                <a:latin typeface="Courier New" panose="02070309020205020404" pitchFamily="49" charset="0"/>
                <a:cs typeface="Courier New" panose="02070309020205020404" pitchFamily="49" charset="0"/>
              </a:rPr>
              <a:t>PATH:"/</a:t>
            </a:r>
            <a:r>
              <a:rPr lang="en-US" sz="1800" dirty="0" err="1">
                <a:solidFill>
                  <a:schemeClr val="accent5">
                    <a:lumMod val="50000"/>
                  </a:schemeClr>
                </a:solidFill>
                <a:latin typeface="Courier New" panose="02070309020205020404" pitchFamily="49" charset="0"/>
                <a:cs typeface="Courier New" panose="02070309020205020404" pitchFamily="49" charset="0"/>
              </a:rPr>
              <a:t>app:company_home</a:t>
            </a:r>
            <a:r>
              <a:rPr lang="en-US" sz="1800" dirty="0">
                <a:solidFill>
                  <a:schemeClr val="accent5">
                    <a:lumMod val="50000"/>
                  </a:schemeClr>
                </a:solidFill>
                <a:latin typeface="Courier New" panose="02070309020205020404" pitchFamily="49" charset="0"/>
                <a:cs typeface="Courier New" panose="02070309020205020404" pitchFamily="49" charset="0"/>
              </a:rPr>
              <a:t>/</a:t>
            </a:r>
            <a:r>
              <a:rPr lang="en-US" sz="1800" dirty="0" err="1">
                <a:solidFill>
                  <a:schemeClr val="accent5">
                    <a:lumMod val="50000"/>
                  </a:schemeClr>
                </a:solidFill>
                <a:latin typeface="Courier New" panose="02070309020205020404" pitchFamily="49" charset="0"/>
                <a:cs typeface="Courier New" panose="02070309020205020404" pitchFamily="49" charset="0"/>
              </a:rPr>
              <a:t>cm:test</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latin typeface="Calibri" panose="020F0502020204030204" pitchFamily="34" charset="0"/>
            </a:endParaRPr>
          </a:p>
          <a:p>
            <a:r>
              <a:rPr lang="en-US" sz="1800" dirty="0">
                <a:latin typeface="Calibri" panose="020F0502020204030204" pitchFamily="34" charset="0"/>
              </a:rPr>
              <a:t>All nodes below folder test on any depth and include folder text</a:t>
            </a:r>
          </a:p>
          <a:p>
            <a:r>
              <a:rPr lang="en-US" sz="1800" dirty="0">
                <a:solidFill>
                  <a:schemeClr val="accent5">
                    <a:lumMod val="50000"/>
                  </a:schemeClr>
                </a:solidFill>
                <a:latin typeface="Courier New" panose="02070309020205020404" pitchFamily="49" charset="0"/>
                <a:cs typeface="Courier New" panose="02070309020205020404" pitchFamily="49" charset="0"/>
              </a:rPr>
              <a:t>PATH:"/</a:t>
            </a:r>
            <a:r>
              <a:rPr lang="en-US" sz="1800" dirty="0" err="1">
                <a:solidFill>
                  <a:schemeClr val="accent5">
                    <a:lumMod val="50000"/>
                  </a:schemeClr>
                </a:solidFill>
                <a:latin typeface="Courier New" panose="02070309020205020404" pitchFamily="49" charset="0"/>
                <a:cs typeface="Courier New" panose="02070309020205020404" pitchFamily="49" charset="0"/>
              </a:rPr>
              <a:t>app:company_home</a:t>
            </a:r>
            <a:r>
              <a:rPr lang="en-US" sz="1800" dirty="0">
                <a:solidFill>
                  <a:schemeClr val="accent5">
                    <a:lumMod val="50000"/>
                  </a:schemeClr>
                </a:solidFill>
                <a:latin typeface="Courier New" panose="02070309020205020404" pitchFamily="49" charset="0"/>
                <a:cs typeface="Courier New" panose="02070309020205020404" pitchFamily="49" charset="0"/>
              </a:rPr>
              <a:t>/</a:t>
            </a:r>
            <a:r>
              <a:rPr lang="en-US" sz="1800" dirty="0" err="1">
                <a:solidFill>
                  <a:schemeClr val="accent5">
                    <a:lumMod val="50000"/>
                  </a:schemeClr>
                </a:solidFill>
                <a:latin typeface="Courier New" panose="02070309020205020404" pitchFamily="49" charset="0"/>
                <a:cs typeface="Courier New" panose="02070309020205020404" pitchFamily="49" charset="0"/>
              </a:rPr>
              <a:t>cm:test</a:t>
            </a:r>
            <a:r>
              <a:rPr lang="en-US" sz="1800" dirty="0">
                <a:solidFill>
                  <a:schemeClr val="accent5">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701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367145" y="623943"/>
            <a:ext cx="8478982" cy="2308324"/>
          </a:xfrm>
          <a:prstGeom prst="rect">
            <a:avLst/>
          </a:prstGeom>
        </p:spPr>
        <p:txBody>
          <a:bodyPr wrap="square">
            <a:spAutoFit/>
          </a:bodyPr>
          <a:lstStyle/>
          <a:p>
            <a:r>
              <a:rPr lang="en-US" sz="1800" dirty="0">
                <a:latin typeface="Calibri" panose="020F0502020204030204" pitchFamily="34" charset="0"/>
              </a:rPr>
              <a:t>Search Combinations</a:t>
            </a:r>
          </a:p>
          <a:p>
            <a:r>
              <a:rPr lang="en-US" sz="1800" dirty="0">
                <a:latin typeface="Calibri" panose="020F0502020204030204" pitchFamily="34" charset="0"/>
              </a:rPr>
              <a:t>This is great but it is not enough, we need search combinations</a:t>
            </a:r>
            <a:r>
              <a:rPr lang="en-US" sz="1800" dirty="0" smtClean="0">
                <a:latin typeface="Calibri" panose="020F0502020204030204" pitchFamily="34" charset="0"/>
              </a:rPr>
              <a:t>.</a:t>
            </a:r>
          </a:p>
          <a:p>
            <a:r>
              <a:rPr lang="en-US" sz="1800" dirty="0" smtClean="0">
                <a:latin typeface="Calibri" panose="020F0502020204030204" pitchFamily="34" charset="0"/>
              </a:rPr>
              <a:t> </a:t>
            </a:r>
            <a:r>
              <a:rPr lang="en-US" sz="1800" dirty="0">
                <a:latin typeface="Calibri" panose="020F0502020204030204" pitchFamily="34" charset="0"/>
              </a:rPr>
              <a:t>Node with certain type and name and so on.</a:t>
            </a:r>
          </a:p>
          <a:p>
            <a:r>
              <a:rPr lang="en-US" sz="1800" dirty="0">
                <a:latin typeface="Calibri" panose="020F0502020204030204" pitchFamily="34" charset="0"/>
              </a:rPr>
              <a:t>Combinations are achieved using AND, OR and NOT keywords</a:t>
            </a:r>
            <a:r>
              <a:rPr lang="en-US" sz="1800" dirty="0" smtClean="0">
                <a:latin typeface="Calibri" panose="020F0502020204030204" pitchFamily="34" charset="0"/>
              </a:rPr>
              <a:t>.</a:t>
            </a:r>
          </a:p>
          <a:p>
            <a:r>
              <a:rPr lang="en-US" sz="1800" dirty="0" smtClean="0">
                <a:latin typeface="Calibri" panose="020F0502020204030204" pitchFamily="34" charset="0"/>
              </a:rPr>
              <a:t> </a:t>
            </a:r>
            <a:r>
              <a:rPr lang="en-US" sz="1800" dirty="0">
                <a:latin typeface="Calibri" panose="020F0502020204030204" pitchFamily="34" charset="0"/>
              </a:rPr>
              <a:t>Also there is a way for using ‘+’ and </a:t>
            </a:r>
            <a:r>
              <a:rPr lang="en-US" sz="1800" dirty="0" smtClean="0">
                <a:latin typeface="Calibri" panose="020F0502020204030204" pitchFamily="34" charset="0"/>
              </a:rPr>
              <a:t>‘-‘.</a:t>
            </a:r>
          </a:p>
          <a:p>
            <a:endParaRPr lang="en-US" sz="1800" dirty="0">
              <a:latin typeface="Calibri" panose="020F0502020204030204" pitchFamily="34" charset="0"/>
            </a:endParaRPr>
          </a:p>
          <a:p>
            <a:r>
              <a:rPr lang="en-US" sz="1800" dirty="0">
                <a:solidFill>
                  <a:schemeClr val="accent5">
                    <a:lumMod val="50000"/>
                  </a:schemeClr>
                </a:solidFill>
                <a:latin typeface="Courier New" panose="02070309020205020404" pitchFamily="49" charset="0"/>
                <a:cs typeface="Courier New" panose="02070309020205020404" pitchFamily="49" charset="0"/>
              </a:rPr>
              <a:t>ASPECT:"</a:t>
            </a:r>
            <a:r>
              <a:rPr lang="en-US" sz="1800" dirty="0" err="1">
                <a:solidFill>
                  <a:schemeClr val="accent5">
                    <a:lumMod val="50000"/>
                  </a:schemeClr>
                </a:solidFill>
                <a:latin typeface="Courier New" panose="02070309020205020404" pitchFamily="49" charset="0"/>
                <a:cs typeface="Courier New" panose="02070309020205020404" pitchFamily="49" charset="0"/>
              </a:rPr>
              <a:t>ab:invoice</a:t>
            </a:r>
            <a:r>
              <a:rPr lang="en-US" sz="1800" dirty="0">
                <a:solidFill>
                  <a:schemeClr val="accent5">
                    <a:lumMod val="50000"/>
                  </a:schemeClr>
                </a:solidFill>
                <a:latin typeface="Courier New" panose="02070309020205020404" pitchFamily="49" charset="0"/>
                <a:cs typeface="Courier New" panose="02070309020205020404" pitchFamily="49" charset="0"/>
              </a:rPr>
              <a:t>"  AND NOT -@cm\:</a:t>
            </a:r>
            <a:r>
              <a:rPr lang="en-US" sz="1800" dirty="0" err="1">
                <a:solidFill>
                  <a:schemeClr val="accent5">
                    <a:lumMod val="50000"/>
                  </a:schemeClr>
                </a:solidFill>
                <a:latin typeface="Courier New" panose="02070309020205020404" pitchFamily="49" charset="0"/>
                <a:cs typeface="Courier New" panose="02070309020205020404" pitchFamily="49" charset="0"/>
              </a:rPr>
              <a:t>description:"Buy</a:t>
            </a:r>
            <a:r>
              <a:rPr lang="en-US" sz="1800" dirty="0">
                <a:solidFill>
                  <a:schemeClr val="accent5">
                    <a:lumMod val="50000"/>
                  </a:schemeClr>
                </a:solidFill>
                <a:latin typeface="Courier New" panose="02070309020205020404" pitchFamily="49" charset="0"/>
                <a:cs typeface="Courier New" panose="02070309020205020404" pitchFamily="49" charset="0"/>
              </a:rPr>
              <a:t>*</a:t>
            </a:r>
          </a:p>
          <a:p>
            <a:r>
              <a:rPr lang="fr-FR" sz="1800" dirty="0">
                <a:solidFill>
                  <a:schemeClr val="accent5">
                    <a:lumMod val="50000"/>
                  </a:schemeClr>
                </a:solidFill>
                <a:latin typeface="Courier New" panose="02070309020205020404" pitchFamily="49" charset="0"/>
                <a:cs typeface="Courier New" panose="02070309020205020404" pitchFamily="49" charset="0"/>
              </a:rPr>
              <a:t>+TYPE:"</a:t>
            </a:r>
            <a:r>
              <a:rPr lang="fr-FR" sz="1800" dirty="0" err="1">
                <a:solidFill>
                  <a:schemeClr val="accent5">
                    <a:lumMod val="50000"/>
                  </a:schemeClr>
                </a:solidFill>
                <a:latin typeface="Courier New" panose="02070309020205020404" pitchFamily="49" charset="0"/>
                <a:cs typeface="Courier New" panose="02070309020205020404" pitchFamily="49" charset="0"/>
              </a:rPr>
              <a:t>sys:base</a:t>
            </a:r>
            <a:r>
              <a:rPr lang="fr-FR" sz="1800" dirty="0">
                <a:solidFill>
                  <a:schemeClr val="accent5">
                    <a:lumMod val="50000"/>
                  </a:schemeClr>
                </a:solidFill>
                <a:latin typeface="Courier New" panose="02070309020205020404" pitchFamily="49" charset="0"/>
                <a:cs typeface="Courier New" panose="02070309020205020404" pitchFamily="49" charset="0"/>
              </a:rPr>
              <a:t>"  -@cm\:description:"</a:t>
            </a:r>
            <a:r>
              <a:rPr lang="fr-FR" sz="1800" dirty="0" err="1">
                <a:solidFill>
                  <a:schemeClr val="accent5">
                    <a:lumMod val="50000"/>
                  </a:schemeClr>
                </a:solidFill>
                <a:latin typeface="Courier New" panose="02070309020205020404" pitchFamily="49" charset="0"/>
                <a:cs typeface="Courier New" panose="02070309020205020404" pitchFamily="49" charset="0"/>
              </a:rPr>
              <a:t>Buy</a:t>
            </a:r>
            <a:r>
              <a:rPr lang="fr-FR" sz="1800" dirty="0">
                <a:solidFill>
                  <a:schemeClr val="accent5">
                    <a:lumMod val="50000"/>
                  </a:schemeClr>
                </a:solidFill>
                <a:latin typeface="Courier New" panose="02070309020205020404" pitchFamily="49" charset="0"/>
                <a:cs typeface="Courier New" panose="02070309020205020404" pitchFamily="49" charset="0"/>
              </a:rPr>
              <a:t>*</a:t>
            </a:r>
            <a:endParaRPr lang="en-US" sz="1800" dirty="0">
              <a:solidFill>
                <a:schemeClr val="accent5">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826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533400" y="771525"/>
            <a:ext cx="8139545" cy="3508653"/>
          </a:xfrm>
          <a:prstGeom prst="rect">
            <a:avLst/>
          </a:prstGeom>
        </p:spPr>
        <p:txBody>
          <a:bodyPr wrap="square">
            <a:spAutoFit/>
          </a:bodyPr>
          <a:lstStyle/>
          <a:p>
            <a:r>
              <a:rPr lang="en-US" sz="1800" dirty="0" smtClean="0">
                <a:latin typeface="Calibri" panose="020F0502020204030204" pitchFamily="34" charset="0"/>
              </a:rPr>
              <a:t>Example of how to Search :</a:t>
            </a:r>
          </a:p>
          <a:p>
            <a:endParaRPr lang="en-US" sz="1800" dirty="0">
              <a:latin typeface="Calibri" panose="020F0502020204030204" pitchFamily="34" charset="0"/>
            </a:endParaRP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query = "TYPE:\"</a:t>
            </a:r>
            <a:r>
              <a:rPr lang="en-US" sz="1600" dirty="0" err="1">
                <a:solidFill>
                  <a:schemeClr val="accent5">
                    <a:lumMod val="50000"/>
                  </a:schemeClr>
                </a:solidFill>
                <a:latin typeface="Courier New" panose="02070309020205020404" pitchFamily="49" charset="0"/>
                <a:cs typeface="Courier New" panose="02070309020205020404" pitchFamily="49" charset="0"/>
              </a:rPr>
              <a:t>cm:person</a:t>
            </a:r>
            <a:r>
              <a:rPr lang="en-US" sz="1600" dirty="0">
                <a:solidFill>
                  <a:schemeClr val="accent5">
                    <a:lumMod val="50000"/>
                  </a:schemeClr>
                </a:solidFill>
                <a:latin typeface="Courier New" panose="02070309020205020404" pitchFamily="49" charset="0"/>
                <a:cs typeface="Courier New" panose="02070309020205020404" pitchFamily="49" charset="0"/>
              </a:rPr>
              <a:t>\" AND @cm\\:</a:t>
            </a:r>
            <a:r>
              <a:rPr lang="en-US" sz="1600" dirty="0" err="1">
                <a:solidFill>
                  <a:schemeClr val="accent5">
                    <a:lumMod val="50000"/>
                  </a:schemeClr>
                </a:solidFill>
                <a:latin typeface="Courier New" panose="02070309020205020404" pitchFamily="49" charset="0"/>
                <a:cs typeface="Courier New" panose="02070309020205020404" pitchFamily="49" charset="0"/>
              </a:rPr>
              <a:t>userName</a:t>
            </a:r>
            <a:r>
              <a:rPr lang="en-US" sz="1600" dirty="0">
                <a:solidFill>
                  <a:schemeClr val="accent5">
                    <a:lumMod val="50000"/>
                  </a:schemeClr>
                </a:solidFill>
                <a:latin typeface="Courier New" panose="02070309020205020404" pitchFamily="49" charset="0"/>
                <a:cs typeface="Courier New" panose="02070309020205020404" pitchFamily="49" charset="0"/>
              </a:rPr>
              <a:t>:\"admin\"";</a:t>
            </a: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a:t>
            </a:r>
            <a:r>
              <a:rPr lang="en-US" sz="1600" dirty="0" err="1">
                <a:solidFill>
                  <a:schemeClr val="accent5">
                    <a:lumMod val="50000"/>
                  </a:schemeClr>
                </a:solidFill>
                <a:latin typeface="Courier New" panose="02070309020205020404" pitchFamily="49" charset="0"/>
                <a:cs typeface="Courier New" panose="02070309020205020404" pitchFamily="49" charset="0"/>
              </a:rPr>
              <a:t>def</a:t>
            </a:r>
            <a:r>
              <a:rPr lang="en-US" sz="1600" dirty="0">
                <a:solidFill>
                  <a:schemeClr val="accent5">
                    <a:lumMod val="50000"/>
                  </a:schemeClr>
                </a:solidFill>
                <a:latin typeface="Courier New" panose="02070309020205020404" pitchFamily="49" charset="0"/>
                <a:cs typeface="Courier New" panose="02070309020205020404" pitchFamily="49" charset="0"/>
              </a:rPr>
              <a:t> = {</a:t>
            </a:r>
          </a:p>
          <a:p>
            <a:r>
              <a:rPr lang="en-US" sz="1600" dirty="0">
                <a:solidFill>
                  <a:schemeClr val="accent5">
                    <a:lumMod val="50000"/>
                  </a:schemeClr>
                </a:solidFill>
                <a:latin typeface="Courier New" panose="02070309020205020404" pitchFamily="49" charset="0"/>
                <a:cs typeface="Courier New" panose="02070309020205020404" pitchFamily="49" charset="0"/>
              </a:rPr>
              <a:t>       query: query ,</a:t>
            </a:r>
          </a:p>
          <a:p>
            <a:r>
              <a:rPr lang="en-US" sz="1600" dirty="0">
                <a:solidFill>
                  <a:schemeClr val="accent5">
                    <a:lumMod val="50000"/>
                  </a:schemeClr>
                </a:solidFill>
                <a:latin typeface="Courier New" panose="02070309020205020404" pitchFamily="49" charset="0"/>
                <a:cs typeface="Courier New" panose="02070309020205020404" pitchFamily="49" charset="0"/>
              </a:rPr>
              <a:t>       language: "</a:t>
            </a:r>
            <a:r>
              <a:rPr lang="en-US" sz="1600" dirty="0" err="1">
                <a:solidFill>
                  <a:schemeClr val="accent5">
                    <a:lumMod val="50000"/>
                  </a:schemeClr>
                </a:solidFill>
                <a:latin typeface="Courier New" panose="02070309020205020404" pitchFamily="49" charset="0"/>
                <a:cs typeface="Courier New" panose="02070309020205020404" pitchFamily="49" charset="0"/>
              </a:rPr>
              <a:t>fts</a:t>
            </a:r>
            <a:r>
              <a:rPr lang="en-US" sz="1600" dirty="0">
                <a:solidFill>
                  <a:schemeClr val="accent5">
                    <a:lumMod val="50000"/>
                  </a:schemeClr>
                </a:solidFill>
                <a:latin typeface="Courier New" panose="02070309020205020404" pitchFamily="49" charset="0"/>
                <a:cs typeface="Courier New" panose="02070309020205020404" pitchFamily="49" charset="0"/>
              </a:rPr>
              <a:t>-alfresco" </a:t>
            </a:r>
          </a:p>
          <a:p>
            <a:r>
              <a:rPr lang="en-US" sz="1600" dirty="0">
                <a:solidFill>
                  <a:schemeClr val="accent5">
                    <a:lumMod val="50000"/>
                  </a:schemeClr>
                </a:solidFill>
                <a:latin typeface="Courier New" panose="02070309020205020404" pitchFamily="49" charset="0"/>
                <a:cs typeface="Courier New" panose="02070309020205020404" pitchFamily="49" charset="0"/>
              </a:rPr>
              <a:t>};</a:t>
            </a:r>
          </a:p>
          <a:p>
            <a:r>
              <a:rPr lang="en-US" sz="1600" dirty="0" err="1">
                <a:solidFill>
                  <a:schemeClr val="accent5">
                    <a:lumMod val="50000"/>
                  </a:schemeClr>
                </a:solidFill>
                <a:latin typeface="Courier New" panose="02070309020205020404" pitchFamily="49" charset="0"/>
                <a:cs typeface="Courier New" panose="02070309020205020404" pitchFamily="49" charset="0"/>
              </a:rPr>
              <a:t>var</a:t>
            </a:r>
            <a:r>
              <a:rPr lang="en-US" sz="1600" dirty="0">
                <a:solidFill>
                  <a:schemeClr val="accent5">
                    <a:lumMod val="50000"/>
                  </a:schemeClr>
                </a:solidFill>
                <a:latin typeface="Courier New" panose="02070309020205020404" pitchFamily="49" charset="0"/>
                <a:cs typeface="Courier New" panose="02070309020205020404" pitchFamily="49" charset="0"/>
              </a:rPr>
              <a:t> results = </a:t>
            </a:r>
            <a:r>
              <a:rPr lang="en-US" sz="1600" dirty="0" err="1">
                <a:solidFill>
                  <a:schemeClr val="accent5">
                    <a:lumMod val="50000"/>
                  </a:schemeClr>
                </a:solidFill>
                <a:latin typeface="Courier New" panose="02070309020205020404" pitchFamily="49" charset="0"/>
                <a:cs typeface="Courier New" panose="02070309020205020404" pitchFamily="49" charset="0"/>
              </a:rPr>
              <a:t>search.query</a:t>
            </a:r>
            <a:r>
              <a:rPr lang="en-US" sz="1600" dirty="0">
                <a:solidFill>
                  <a:schemeClr val="accent5">
                    <a:lumMod val="50000"/>
                  </a:schemeClr>
                </a:solidFill>
                <a:latin typeface="Courier New" panose="02070309020205020404" pitchFamily="49" charset="0"/>
                <a:cs typeface="Courier New" panose="02070309020205020404" pitchFamily="49" charset="0"/>
              </a:rPr>
              <a:t>(</a:t>
            </a:r>
            <a:r>
              <a:rPr lang="en-US" sz="1600" dirty="0" err="1">
                <a:solidFill>
                  <a:schemeClr val="accent5">
                    <a:lumMod val="50000"/>
                  </a:schemeClr>
                </a:solidFill>
                <a:latin typeface="Courier New" panose="02070309020205020404" pitchFamily="49" charset="0"/>
                <a:cs typeface="Courier New" panose="02070309020205020404" pitchFamily="49" charset="0"/>
              </a:rPr>
              <a:t>def</a:t>
            </a:r>
            <a:r>
              <a:rPr lang="en-US" sz="1600" dirty="0">
                <a:solidFill>
                  <a:schemeClr val="accent5">
                    <a:lumMod val="50000"/>
                  </a:schemeClr>
                </a:solidFill>
                <a:latin typeface="Courier New" panose="02070309020205020404" pitchFamily="49" charset="0"/>
                <a:cs typeface="Courier New" panose="02070309020205020404" pitchFamily="49" charset="0"/>
              </a:rPr>
              <a:t>);</a:t>
            </a:r>
          </a:p>
          <a:p>
            <a:endParaRPr lang="en-US" sz="1800" dirty="0">
              <a:latin typeface="Calibri" panose="020F0502020204030204" pitchFamily="34" charset="0"/>
            </a:endParaRPr>
          </a:p>
          <a:p>
            <a:r>
              <a:rPr lang="en-US" sz="1800" b="1" dirty="0" smtClean="0">
                <a:latin typeface="Calibri" panose="020F0502020204030204" pitchFamily="34" charset="0"/>
              </a:rPr>
              <a:t>query</a:t>
            </a:r>
            <a:r>
              <a:rPr lang="en-US" sz="1800" dirty="0">
                <a:latin typeface="Calibri" panose="020F0502020204030204" pitchFamily="34" charset="0"/>
              </a:rPr>
              <a:t>: string, </a:t>
            </a:r>
            <a:r>
              <a:rPr lang="en-US" sz="1800" dirty="0" smtClean="0">
                <a:latin typeface="Calibri" panose="020F0502020204030204" pitchFamily="34" charset="0"/>
              </a:rPr>
              <a:t>- </a:t>
            </a:r>
            <a:r>
              <a:rPr lang="en-US" sz="1800" dirty="0">
                <a:latin typeface="Calibri" panose="020F0502020204030204" pitchFamily="34" charset="0"/>
              </a:rPr>
              <a:t>mandatory, in appropriate format and encoded for the given </a:t>
            </a:r>
            <a:r>
              <a:rPr lang="en-US" sz="1800" dirty="0" smtClean="0">
                <a:latin typeface="Calibri" panose="020F0502020204030204" pitchFamily="34" charset="0"/>
              </a:rPr>
              <a:t>language </a:t>
            </a:r>
            <a:r>
              <a:rPr lang="en-US" sz="1800" b="1" dirty="0">
                <a:latin typeface="Calibri" panose="020F0502020204030204" pitchFamily="34" charset="0"/>
              </a:rPr>
              <a:t>store</a:t>
            </a:r>
            <a:r>
              <a:rPr lang="en-US" sz="1800" dirty="0">
                <a:latin typeface="Calibri" panose="020F0502020204030204" pitchFamily="34" charset="0"/>
              </a:rPr>
              <a:t>: string,  </a:t>
            </a:r>
            <a:r>
              <a:rPr lang="en-US" sz="1800" dirty="0" smtClean="0">
                <a:latin typeface="Calibri" panose="020F0502020204030204" pitchFamily="34" charset="0"/>
              </a:rPr>
              <a:t>- </a:t>
            </a:r>
            <a:r>
              <a:rPr lang="en-US" sz="1800" dirty="0">
                <a:latin typeface="Calibri" panose="020F0502020204030204" pitchFamily="34" charset="0"/>
              </a:rPr>
              <a:t>optional, defaults to 'workspace://</a:t>
            </a:r>
            <a:r>
              <a:rPr lang="en-US" sz="1800" dirty="0" err="1">
                <a:latin typeface="Calibri" panose="020F0502020204030204" pitchFamily="34" charset="0"/>
              </a:rPr>
              <a:t>SpacesStore</a:t>
            </a:r>
            <a:r>
              <a:rPr lang="en-US" sz="1800" dirty="0">
                <a:latin typeface="Calibri" panose="020F0502020204030204" pitchFamily="34" charset="0"/>
              </a:rPr>
              <a:t>'</a:t>
            </a:r>
          </a:p>
          <a:p>
            <a:r>
              <a:rPr lang="en-US" sz="1800" b="1" dirty="0">
                <a:latin typeface="Calibri" panose="020F0502020204030204" pitchFamily="34" charset="0"/>
              </a:rPr>
              <a:t>language</a:t>
            </a:r>
            <a:r>
              <a:rPr lang="en-US" sz="1800" dirty="0" smtClean="0">
                <a:latin typeface="Calibri" panose="020F0502020204030204" pitchFamily="34" charset="0"/>
              </a:rPr>
              <a:t>: </a:t>
            </a:r>
            <a:r>
              <a:rPr lang="en-US" sz="1800" dirty="0">
                <a:latin typeface="Calibri" panose="020F0502020204030204" pitchFamily="34" charset="0"/>
              </a:rPr>
              <a:t>string,  </a:t>
            </a:r>
            <a:r>
              <a:rPr lang="en-US" sz="1800" dirty="0" smtClean="0">
                <a:latin typeface="Calibri" panose="020F0502020204030204" pitchFamily="34" charset="0"/>
              </a:rPr>
              <a:t>- </a:t>
            </a:r>
            <a:r>
              <a:rPr lang="en-US" sz="1800" dirty="0">
                <a:latin typeface="Calibri" panose="020F0502020204030204" pitchFamily="34" charset="0"/>
              </a:rPr>
              <a:t>optional, one of: </a:t>
            </a:r>
            <a:r>
              <a:rPr lang="en-US" sz="1800" dirty="0" err="1">
                <a:latin typeface="Calibri" panose="020F0502020204030204" pitchFamily="34" charset="0"/>
              </a:rPr>
              <a:t>lucene</a:t>
            </a:r>
            <a:r>
              <a:rPr lang="en-US" sz="1800" dirty="0">
                <a:latin typeface="Calibri" panose="020F0502020204030204" pitchFamily="34" charset="0"/>
              </a:rPr>
              <a:t>, </a:t>
            </a:r>
            <a:r>
              <a:rPr lang="en-US" sz="1800" dirty="0" err="1">
                <a:latin typeface="Calibri" panose="020F0502020204030204" pitchFamily="34" charset="0"/>
              </a:rPr>
              <a:t>xpath</a:t>
            </a:r>
            <a:r>
              <a:rPr lang="en-US" sz="1800" dirty="0">
                <a:latin typeface="Calibri" panose="020F0502020204030204" pitchFamily="34" charset="0"/>
              </a:rPr>
              <a:t>, </a:t>
            </a:r>
            <a:r>
              <a:rPr lang="en-US" sz="1800" dirty="0" err="1">
                <a:latin typeface="Calibri" panose="020F0502020204030204" pitchFamily="34" charset="0"/>
              </a:rPr>
              <a:t>jcr-xpath</a:t>
            </a:r>
            <a:r>
              <a:rPr lang="en-US" sz="1800" dirty="0">
                <a:latin typeface="Calibri" panose="020F0502020204030204" pitchFamily="34" charset="0"/>
              </a:rPr>
              <a:t>, </a:t>
            </a:r>
            <a:r>
              <a:rPr lang="en-US" sz="1800" dirty="0" err="1">
                <a:latin typeface="Calibri" panose="020F0502020204030204" pitchFamily="34" charset="0"/>
              </a:rPr>
              <a:t>fts</a:t>
            </a:r>
            <a:r>
              <a:rPr lang="en-US" sz="1800" dirty="0">
                <a:latin typeface="Calibri" panose="020F0502020204030204" pitchFamily="34" charset="0"/>
              </a:rPr>
              <a:t>-alfresco - defaults to '</a:t>
            </a:r>
            <a:r>
              <a:rPr lang="en-US" sz="1800" dirty="0" err="1">
                <a:latin typeface="Calibri" panose="020F0502020204030204" pitchFamily="34" charset="0"/>
              </a:rPr>
              <a:t>lucene</a:t>
            </a:r>
            <a:r>
              <a:rPr lang="en-US" sz="1800" dirty="0">
                <a:latin typeface="Calibri" panose="020F0502020204030204" pitchFamily="34" charset="0"/>
              </a:rPr>
              <a:t>'</a:t>
            </a:r>
          </a:p>
        </p:txBody>
      </p:sp>
    </p:spTree>
    <p:extLst>
      <p:ext uri="{BB962C8B-B14F-4D97-AF65-F5344CB8AC3E}">
        <p14:creationId xmlns:p14="http://schemas.microsoft.com/office/powerpoint/2010/main" val="154497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26</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Workflow</a:t>
            </a:r>
          </a:p>
        </p:txBody>
      </p:sp>
      <p:sp>
        <p:nvSpPr>
          <p:cNvPr id="2" name="Rectangle 1"/>
          <p:cNvSpPr/>
          <p:nvPr/>
        </p:nvSpPr>
        <p:spPr>
          <a:xfrm>
            <a:off x="304800" y="623943"/>
            <a:ext cx="8631382" cy="2215991"/>
          </a:xfrm>
          <a:prstGeom prst="rect">
            <a:avLst/>
          </a:prstGeom>
        </p:spPr>
        <p:txBody>
          <a:bodyPr wrap="square">
            <a:spAutoFit/>
          </a:bodyPr>
          <a:lstStyle/>
          <a:p>
            <a:pPr marL="285750" indent="-285750">
              <a:buFont typeface="Arial" panose="020B0604020202020204" pitchFamily="34" charset="0"/>
              <a:buChar char="•"/>
            </a:pPr>
            <a:r>
              <a:rPr lang="en-US" altLang="en-US" sz="1800" b="1" dirty="0">
                <a:solidFill>
                  <a:srgbClr val="000000"/>
                </a:solidFill>
                <a:latin typeface="Calibri" panose="020F0502020204030204" pitchFamily="34" charset="0"/>
              </a:rPr>
              <a:t>Work flow</a:t>
            </a:r>
            <a:r>
              <a:rPr lang="en-US" altLang="en-US" sz="1800" dirty="0">
                <a:solidFill>
                  <a:srgbClr val="000000"/>
                </a:solidFill>
                <a:latin typeface="Calibri" panose="020F0502020204030204" pitchFamily="34" charset="0"/>
              </a:rPr>
              <a:t> is a sequence of connected tasks applied to a document or other item of content. Each task can be performed by a person, a group, or automatically</a:t>
            </a:r>
          </a:p>
          <a:p>
            <a:pPr marL="285750" indent="-285750">
              <a:buFont typeface="Arial" panose="020B0604020202020204" pitchFamily="34" charset="0"/>
              <a:buChar char="•"/>
            </a:pPr>
            <a:endParaRPr lang="en-US" sz="1800" dirty="0" smtClean="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Alfresco </a:t>
            </a:r>
            <a:r>
              <a:rPr lang="en-US" sz="1800" dirty="0">
                <a:latin typeface="Calibri" panose="020F0502020204030204" pitchFamily="34" charset="0"/>
              </a:rPr>
              <a:t>Content Services includes the Process Engine as standard. You can create custom workflows to manage your business processes</a:t>
            </a:r>
            <a:r>
              <a:rPr lang="en-US" sz="1800" dirty="0" smtClean="0">
                <a:latin typeface="Calibri" panose="020F0502020204030204" pitchFamily="34" charset="0"/>
              </a:rPr>
              <a:t>.</a:t>
            </a:r>
          </a:p>
          <a:p>
            <a:pPr marL="285750" indent="-285750">
              <a:buFont typeface="Arial" panose="020B0604020202020204" pitchFamily="34" charset="0"/>
              <a:buChar char="•"/>
            </a:pPr>
            <a:endParaRPr lang="en-US" sz="1600" dirty="0" smtClean="0"/>
          </a:p>
          <a:p>
            <a:endParaRPr lang="en-US" altLang="en-US" sz="1600" dirty="0">
              <a:solidFill>
                <a:srgbClr val="000000"/>
              </a:solidFill>
              <a:latin typeface="Calibri" pitchFamily="34" charset="0"/>
            </a:endParaRPr>
          </a:p>
          <a:p>
            <a:pPr marL="285750" indent="-285750">
              <a:buFont typeface="Arial" panose="020B0604020202020204" pitchFamily="34" charset="0"/>
              <a:buChar char="•"/>
            </a:pPr>
            <a:endParaRPr lang="en-US" sz="1600" b="1" dirty="0">
              <a:latin typeface="Calibri" panose="020F0502020204030204" pitchFamily="34" charset="0"/>
            </a:endParaRPr>
          </a:p>
        </p:txBody>
      </p:sp>
    </p:spTree>
    <p:extLst>
      <p:ext uri="{BB962C8B-B14F-4D97-AF65-F5344CB8AC3E}">
        <p14:creationId xmlns:p14="http://schemas.microsoft.com/office/powerpoint/2010/main" val="98657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27</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Cont..</a:t>
            </a:r>
          </a:p>
        </p:txBody>
      </p:sp>
      <p:sp>
        <p:nvSpPr>
          <p:cNvPr id="2" name="Rectangle 1"/>
          <p:cNvSpPr/>
          <p:nvPr/>
        </p:nvSpPr>
        <p:spPr>
          <a:xfrm>
            <a:off x="304800" y="623943"/>
            <a:ext cx="8631382" cy="5878532"/>
          </a:xfrm>
          <a:prstGeom prst="rect">
            <a:avLst/>
          </a:prstGeom>
        </p:spPr>
        <p:txBody>
          <a:bodyPr wrap="square">
            <a:spAutoFit/>
          </a:bodyPr>
          <a:lstStyle/>
          <a:p>
            <a:pPr marL="285750" indent="-285750">
              <a:buFont typeface="Arial" panose="020B0604020202020204" pitchFamily="34" charset="0"/>
              <a:buChar char="•"/>
            </a:pPr>
            <a:r>
              <a:rPr lang="en-US" sz="1800" b="1" dirty="0" smtClean="0">
                <a:latin typeface="Calibri" panose="020F0502020204030204" pitchFamily="34" charset="0"/>
              </a:rPr>
              <a:t>OOTB </a:t>
            </a:r>
            <a:r>
              <a:rPr lang="en-US" sz="1800" b="1" dirty="0">
                <a:latin typeface="Calibri" panose="020F0502020204030204" pitchFamily="34" charset="0"/>
              </a:rPr>
              <a:t>Workflow definitions </a:t>
            </a:r>
            <a:endParaRPr lang="en-US" sz="1800" b="1" dirty="0" smtClean="0">
              <a:latin typeface="Calibri" panose="020F0502020204030204" pitchFamily="34" charset="0"/>
            </a:endParaRPr>
          </a:p>
          <a:p>
            <a:pPr lvl="1">
              <a:buSzPct val="45000"/>
            </a:pPr>
            <a:r>
              <a:rPr lang="en-US" sz="1800" b="1" dirty="0" err="1">
                <a:latin typeface="Calibri" pitchFamily="34" charset="0"/>
              </a:rPr>
              <a:t>Adhoc</a:t>
            </a:r>
            <a:endParaRPr lang="en-US" sz="1800" b="1" dirty="0">
              <a:latin typeface="Calibri" pitchFamily="34" charset="0"/>
            </a:endParaRPr>
          </a:p>
          <a:p>
            <a:pPr lvl="1">
              <a:buSzPct val="45000"/>
            </a:pPr>
            <a:r>
              <a:rPr lang="en-US" sz="1800" dirty="0">
                <a:latin typeface="Calibri" pitchFamily="34" charset="0"/>
              </a:rPr>
              <a:t>Enables you to assign a task to a single user</a:t>
            </a:r>
          </a:p>
          <a:p>
            <a:pPr lvl="1">
              <a:buSzPct val="45000"/>
            </a:pPr>
            <a:endParaRPr lang="en-US" sz="1800" dirty="0" smtClean="0">
              <a:latin typeface="Calibri" pitchFamily="34" charset="0"/>
            </a:endParaRPr>
          </a:p>
          <a:p>
            <a:pPr lvl="1">
              <a:buSzPct val="45000"/>
            </a:pPr>
            <a:r>
              <a:rPr lang="en-US" sz="1800" b="1" dirty="0" smtClean="0">
                <a:latin typeface="Calibri" pitchFamily="34" charset="0"/>
              </a:rPr>
              <a:t>Group </a:t>
            </a:r>
            <a:r>
              <a:rPr lang="en-US" sz="1800" b="1" dirty="0">
                <a:latin typeface="Calibri" pitchFamily="34" charset="0"/>
              </a:rPr>
              <a:t>Review &amp; Approve</a:t>
            </a:r>
          </a:p>
          <a:p>
            <a:pPr lvl="1">
              <a:buSzPct val="45000"/>
            </a:pPr>
            <a:r>
              <a:rPr lang="en-US" sz="1800" dirty="0">
                <a:latin typeface="Calibri" pitchFamily="34" charset="0"/>
              </a:rPr>
              <a:t>Enables you to set up review and approval of content, assigning the workflow task to a single group</a:t>
            </a:r>
          </a:p>
          <a:p>
            <a:pPr lvl="1">
              <a:buSzPct val="45000"/>
            </a:pPr>
            <a:endParaRPr lang="en-US" sz="1800" dirty="0">
              <a:latin typeface="Calibri" pitchFamily="34" charset="0"/>
            </a:endParaRPr>
          </a:p>
          <a:p>
            <a:pPr lvl="1">
              <a:buSzPct val="45000"/>
            </a:pPr>
            <a:r>
              <a:rPr lang="en-US" sz="1800" b="1" dirty="0">
                <a:latin typeface="Calibri" pitchFamily="34" charset="0"/>
              </a:rPr>
              <a:t>Parallel Review &amp; Approve</a:t>
            </a:r>
          </a:p>
          <a:p>
            <a:pPr lvl="1">
              <a:buSzPct val="45000"/>
            </a:pPr>
            <a:r>
              <a:rPr lang="en-US" sz="1800" dirty="0">
                <a:latin typeface="Calibri" pitchFamily="34" charset="0"/>
              </a:rPr>
              <a:t>Enables you to set up review and approval of content, assigning the workflow task to multiple users.</a:t>
            </a:r>
          </a:p>
          <a:p>
            <a:pPr lvl="1">
              <a:buSzPct val="45000"/>
            </a:pPr>
            <a:endParaRPr lang="en-US" sz="1800" dirty="0">
              <a:latin typeface="Calibri" pitchFamily="34" charset="0"/>
            </a:endParaRPr>
          </a:p>
          <a:p>
            <a:pPr lvl="1">
              <a:buSzPct val="45000"/>
            </a:pPr>
            <a:r>
              <a:rPr lang="en-US" sz="1800" b="1" dirty="0">
                <a:latin typeface="Calibri" pitchFamily="34" charset="0"/>
              </a:rPr>
              <a:t>Pooled Review &amp; Approve</a:t>
            </a:r>
          </a:p>
          <a:p>
            <a:pPr lvl="1">
              <a:buSzPct val="45000"/>
            </a:pPr>
            <a:r>
              <a:rPr lang="en-US" sz="1800" dirty="0">
                <a:latin typeface="Calibri" pitchFamily="34" charset="0"/>
              </a:rPr>
              <a:t>Enables you to set up review and approval of content, assigning the workflow task to multiple users. One user can take ownership of the task at a time, completing it or returning it to the pool to be claimed by another user associated with the task.</a:t>
            </a:r>
          </a:p>
          <a:p>
            <a:pPr lvl="1">
              <a:buSzPct val="45000"/>
            </a:pPr>
            <a:endParaRPr lang="en-US" sz="1800" dirty="0">
              <a:latin typeface="Calibri" pitchFamily="34" charset="0"/>
            </a:endParaRPr>
          </a:p>
          <a:p>
            <a:pPr lvl="1">
              <a:buSzPct val="45000"/>
            </a:pPr>
            <a:r>
              <a:rPr lang="en-US" sz="1800" b="1" dirty="0">
                <a:latin typeface="Calibri" pitchFamily="34" charset="0"/>
              </a:rPr>
              <a:t>Review &amp; Approve</a:t>
            </a:r>
          </a:p>
          <a:p>
            <a:pPr lvl="1">
              <a:buSzPct val="45000"/>
            </a:pPr>
            <a:r>
              <a:rPr lang="en-US" sz="1800" dirty="0">
                <a:latin typeface="Calibri" pitchFamily="34" charset="0"/>
              </a:rPr>
              <a:t>Enables you to set up review and approval of content, assigning the workflow task to a single user</a:t>
            </a:r>
            <a:endParaRPr lang="en-US" altLang="en-US" sz="1800" dirty="0">
              <a:solidFill>
                <a:srgbClr val="000000"/>
              </a:solidFill>
              <a:latin typeface="Calibri" pitchFamily="34" charset="0"/>
            </a:endParaRPr>
          </a:p>
          <a:p>
            <a:pPr marL="285750" indent="-285750">
              <a:buFont typeface="Arial" panose="020B0604020202020204" pitchFamily="34" charset="0"/>
              <a:buChar char="•"/>
            </a:pPr>
            <a:endParaRPr lang="en-US" sz="1600" b="1" dirty="0">
              <a:latin typeface="Calibri" panose="020F0502020204030204" pitchFamily="34" charset="0"/>
            </a:endParaRPr>
          </a:p>
        </p:txBody>
      </p:sp>
    </p:spTree>
    <p:extLst>
      <p:ext uri="{BB962C8B-B14F-4D97-AF65-F5344CB8AC3E}">
        <p14:creationId xmlns:p14="http://schemas.microsoft.com/office/powerpoint/2010/main" val="192998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28</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627" y="15187"/>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a:spLocks noChangeArrowheads="1"/>
          </p:cNvSpPr>
          <p:nvPr/>
        </p:nvSpPr>
        <p:spPr>
          <a:xfrm>
            <a:off x="324970" y="63627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Verdana" pitchFamily="34" charset="0"/>
                <a:ea typeface="+mn-ea"/>
                <a:cs typeface="+mn-cs"/>
              </a:defRPr>
            </a:lvl1pPr>
            <a:lvl2pPr marL="457200" algn="l" rtl="0" fontAlgn="base">
              <a:spcBef>
                <a:spcPct val="0"/>
              </a:spcBef>
              <a:spcAft>
                <a:spcPct val="0"/>
              </a:spcAft>
              <a:defRPr sz="3000" kern="1200">
                <a:solidFill>
                  <a:schemeClr val="tx1"/>
                </a:solidFill>
                <a:latin typeface="Verdana" pitchFamily="34" charset="0"/>
                <a:ea typeface="+mn-ea"/>
                <a:cs typeface="+mn-cs"/>
              </a:defRPr>
            </a:lvl2pPr>
            <a:lvl3pPr marL="914400" algn="l" rtl="0" fontAlgn="base">
              <a:spcBef>
                <a:spcPct val="0"/>
              </a:spcBef>
              <a:spcAft>
                <a:spcPct val="0"/>
              </a:spcAft>
              <a:defRPr sz="3000" kern="1200">
                <a:solidFill>
                  <a:schemeClr val="tx1"/>
                </a:solidFill>
                <a:latin typeface="Verdana" pitchFamily="34" charset="0"/>
                <a:ea typeface="+mn-ea"/>
                <a:cs typeface="+mn-cs"/>
              </a:defRPr>
            </a:lvl3pPr>
            <a:lvl4pPr marL="1371600" algn="l" rtl="0" fontAlgn="base">
              <a:spcBef>
                <a:spcPct val="0"/>
              </a:spcBef>
              <a:spcAft>
                <a:spcPct val="0"/>
              </a:spcAft>
              <a:defRPr sz="3000" kern="1200">
                <a:solidFill>
                  <a:schemeClr val="tx1"/>
                </a:solidFill>
                <a:latin typeface="Verdana" pitchFamily="34" charset="0"/>
                <a:ea typeface="+mn-ea"/>
                <a:cs typeface="+mn-cs"/>
              </a:defRPr>
            </a:lvl4pPr>
            <a:lvl5pPr marL="1828800" algn="l" rtl="0" fontAlgn="base">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a:lstStyle>
          <a:p>
            <a:pPr algn="r">
              <a:defRPr/>
            </a:pPr>
            <a:fld id="{68B1EC2B-0445-477A-B0BE-9B9BFCA5C2FF}" type="slidenum">
              <a:rPr lang="en-US" sz="1200" b="0" smtClean="0">
                <a:solidFill>
                  <a:srgbClr val="6DB23F"/>
                </a:solidFill>
                <a:latin typeface="Arial Black" charset="0"/>
              </a:rPr>
              <a:pPr algn="r">
                <a:defRPr/>
              </a:pPr>
              <a:t>28</a:t>
            </a:fld>
            <a:endParaRPr lang="en-US" sz="1200" b="0" dirty="0">
              <a:solidFill>
                <a:srgbClr val="000000"/>
              </a:solidFill>
              <a:latin typeface="Arial Black" charset="0"/>
            </a:endParaRPr>
          </a:p>
        </p:txBody>
      </p:sp>
      <p:sp>
        <p:nvSpPr>
          <p:cNvPr id="6" name="Title 1"/>
          <p:cNvSpPr>
            <a:spLocks noGrp="1"/>
          </p:cNvSpPr>
          <p:nvPr/>
        </p:nvSpPr>
        <p:spPr bwMode="auto">
          <a:xfrm>
            <a:off x="324970" y="38100"/>
            <a:ext cx="8552330" cy="546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2400" dirty="0" smtClean="0"/>
              <a:t>Workflow Architecture </a:t>
            </a:r>
            <a:endParaRPr lang="en-US" dirty="0"/>
          </a:p>
        </p:txBody>
      </p:sp>
      <p:sp>
        <p:nvSpPr>
          <p:cNvPr id="7" name="Rectangle 6"/>
          <p:cNvSpPr>
            <a:spLocks noChangeArrowheads="1"/>
          </p:cNvSpPr>
          <p:nvPr/>
        </p:nvSpPr>
        <p:spPr bwMode="auto">
          <a:xfrm>
            <a:off x="477370" y="693233"/>
            <a:ext cx="75438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defPPr>
              <a:defRPr lang="en-US"/>
            </a:defPPr>
            <a:lvl1pPr algn="l" rtl="0" fontAlgn="base">
              <a:spcBef>
                <a:spcPct val="0"/>
              </a:spcBef>
              <a:spcAft>
                <a:spcPct val="0"/>
              </a:spcAft>
              <a:defRPr sz="3000" kern="1200">
                <a:solidFill>
                  <a:schemeClr val="tx1"/>
                </a:solidFill>
                <a:latin typeface="Verdana" pitchFamily="34" charset="0"/>
                <a:ea typeface="+mn-ea"/>
                <a:cs typeface="+mn-cs"/>
              </a:defRPr>
            </a:lvl1pPr>
            <a:lvl2pPr marL="457200" algn="l" rtl="0" fontAlgn="base">
              <a:spcBef>
                <a:spcPct val="0"/>
              </a:spcBef>
              <a:spcAft>
                <a:spcPct val="0"/>
              </a:spcAft>
              <a:defRPr sz="3000" kern="1200">
                <a:solidFill>
                  <a:schemeClr val="tx1"/>
                </a:solidFill>
                <a:latin typeface="Verdana" pitchFamily="34" charset="0"/>
                <a:ea typeface="+mn-ea"/>
                <a:cs typeface="+mn-cs"/>
              </a:defRPr>
            </a:lvl2pPr>
            <a:lvl3pPr marL="914400" algn="l" rtl="0" fontAlgn="base">
              <a:spcBef>
                <a:spcPct val="0"/>
              </a:spcBef>
              <a:spcAft>
                <a:spcPct val="0"/>
              </a:spcAft>
              <a:defRPr sz="3000" kern="1200">
                <a:solidFill>
                  <a:schemeClr val="tx1"/>
                </a:solidFill>
                <a:latin typeface="Verdana" pitchFamily="34" charset="0"/>
                <a:ea typeface="+mn-ea"/>
                <a:cs typeface="+mn-cs"/>
              </a:defRPr>
            </a:lvl3pPr>
            <a:lvl4pPr marL="1371600" algn="l" rtl="0" fontAlgn="base">
              <a:spcBef>
                <a:spcPct val="0"/>
              </a:spcBef>
              <a:spcAft>
                <a:spcPct val="0"/>
              </a:spcAft>
              <a:defRPr sz="3000" kern="1200">
                <a:solidFill>
                  <a:schemeClr val="tx1"/>
                </a:solidFill>
                <a:latin typeface="Verdana" pitchFamily="34" charset="0"/>
                <a:ea typeface="+mn-ea"/>
                <a:cs typeface="+mn-cs"/>
              </a:defRPr>
            </a:lvl4pPr>
            <a:lvl5pPr marL="1828800" algn="l" rtl="0" fontAlgn="base">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a:lstStyle>
          <a:p>
            <a:pPr eaLnBrk="1" hangingPunct="1">
              <a:buSzPct val="45000"/>
            </a:pPr>
            <a:r>
              <a:rPr lang="en-US" altLang="en-US" sz="1800" dirty="0" smtClean="0">
                <a:solidFill>
                  <a:srgbClr val="000000"/>
                </a:solidFill>
                <a:latin typeface="Calibri" panose="020F0502020204030204" pitchFamily="34" charset="0"/>
              </a:rPr>
              <a:t>The </a:t>
            </a:r>
            <a:r>
              <a:rPr lang="en-US" altLang="en-US" sz="1800" dirty="0">
                <a:solidFill>
                  <a:srgbClr val="000000"/>
                </a:solidFill>
                <a:latin typeface="Calibri" panose="020F0502020204030204" pitchFamily="34" charset="0"/>
              </a:rPr>
              <a:t>following figure shows the high‐level architecture for Alfresco workflow</a:t>
            </a:r>
          </a:p>
          <a:p>
            <a:pPr eaLnBrk="1" hangingPunct="1">
              <a:buSzPct val="45000"/>
              <a:buFont typeface="Wingdings 2" charset="2"/>
              <a:buNone/>
            </a:pPr>
            <a:r>
              <a:rPr lang="en-US" altLang="en-US" sz="1800" dirty="0">
                <a:solidFill>
                  <a:srgbClr val="000000"/>
                </a:solidFill>
              </a:rPr>
              <a:t>  </a:t>
            </a:r>
          </a:p>
          <a:p>
            <a:pPr eaLnBrk="1" hangingPunct="1">
              <a:buSzPct val="45000"/>
              <a:buFont typeface="Wingdings 2" charset="2"/>
              <a:buNone/>
            </a:pPr>
            <a:endParaRPr lang="en-US" altLang="en-US" sz="1800" dirty="0">
              <a:solidFill>
                <a:srgbClr val="000000"/>
              </a:solidFill>
            </a:endParaRPr>
          </a:p>
        </p:txBody>
      </p:sp>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4319" y="1476938"/>
            <a:ext cx="6904302" cy="42901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14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29</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304800" y="600058"/>
            <a:ext cx="8839200" cy="4770537"/>
          </a:xfrm>
          <a:prstGeom prst="rect">
            <a:avLst/>
          </a:prstGeom>
        </p:spPr>
        <p:txBody>
          <a:bodyPr wrap="square">
            <a:spAutoFit/>
          </a:bodyPr>
          <a:lstStyle/>
          <a:p>
            <a:r>
              <a:rPr lang="en-US" sz="1800" b="1" dirty="0">
                <a:latin typeface="Calibri" panose="020F0502020204030204" pitchFamily="34" charset="0"/>
              </a:rPr>
              <a:t>Process Definition</a:t>
            </a:r>
          </a:p>
          <a:p>
            <a:pPr marL="285750" indent="-285750">
              <a:buFont typeface="Arial" panose="020B0604020202020204" pitchFamily="34" charset="0"/>
              <a:buChar char="•"/>
            </a:pPr>
            <a:r>
              <a:rPr lang="en-US" sz="1800" dirty="0" err="1" smtClean="0">
                <a:latin typeface="Calibri" panose="020F0502020204030204" pitchFamily="34" charset="0"/>
              </a:rPr>
              <a:t>Activiti</a:t>
            </a:r>
            <a:r>
              <a:rPr lang="en-US" sz="1800" dirty="0" smtClean="0">
                <a:latin typeface="Calibri" panose="020F0502020204030204" pitchFamily="34" charset="0"/>
              </a:rPr>
              <a:t> </a:t>
            </a:r>
            <a:r>
              <a:rPr lang="en-US" sz="1800" dirty="0">
                <a:latin typeface="Calibri" panose="020F0502020204030204" pitchFamily="34" charset="0"/>
              </a:rPr>
              <a:t>process definitions describe the events, activities (tasks) and gateways (choices) of a workflow. </a:t>
            </a:r>
          </a:p>
          <a:p>
            <a:pPr marL="285750" indent="-285750">
              <a:buFont typeface="Arial" panose="020B0604020202020204" pitchFamily="34" charset="0"/>
              <a:buChar char="•"/>
            </a:pPr>
            <a:r>
              <a:rPr lang="en-US" sz="1800" dirty="0" smtClean="0">
                <a:latin typeface="Calibri" panose="020F0502020204030204" pitchFamily="34" charset="0"/>
              </a:rPr>
              <a:t>Tasks </a:t>
            </a:r>
            <a:r>
              <a:rPr lang="en-US" sz="1800" dirty="0">
                <a:latin typeface="Calibri" panose="020F0502020204030204" pitchFamily="34" charset="0"/>
              </a:rPr>
              <a:t>may be user tasks or script (system) tasks. User tasks are assigned to human performers (users). </a:t>
            </a:r>
            <a:r>
              <a:rPr lang="en-US" sz="1800" dirty="0" smtClean="0">
                <a:latin typeface="Calibri" panose="020F0502020204030204" pitchFamily="34" charset="0"/>
              </a:rPr>
              <a:t>   System </a:t>
            </a:r>
            <a:r>
              <a:rPr lang="en-US" sz="1800" dirty="0">
                <a:latin typeface="Calibri" panose="020F0502020204030204" pitchFamily="34" charset="0"/>
              </a:rPr>
              <a:t>tasks perform some kind of operation against the Alfresco repository. </a:t>
            </a:r>
          </a:p>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Both are described and implemented in the Process Definition.</a:t>
            </a:r>
          </a:p>
          <a:p>
            <a:endParaRPr lang="en-US" sz="1800" dirty="0">
              <a:latin typeface="Calibri" panose="020F0502020204030204" pitchFamily="34" charset="0"/>
            </a:endParaRPr>
          </a:p>
          <a:p>
            <a:r>
              <a:rPr lang="en-US" sz="1800" b="1" dirty="0">
                <a:latin typeface="Calibri" panose="020F0502020204030204" pitchFamily="34" charset="0"/>
              </a:rPr>
              <a:t>Task Model</a:t>
            </a:r>
          </a:p>
          <a:p>
            <a:endParaRPr lang="en-US" sz="1800" dirty="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The </a:t>
            </a:r>
            <a:r>
              <a:rPr lang="en-US" sz="1800" dirty="0">
                <a:latin typeface="Calibri" panose="020F0502020204030204" pitchFamily="34" charset="0"/>
              </a:rPr>
              <a:t>Task Model provides a description for each of the user tasks in the workflow. Each task description consists of</a:t>
            </a:r>
            <a:r>
              <a:rPr lang="en-US" sz="1800" dirty="0" smtClean="0">
                <a:latin typeface="Calibri" panose="020F0502020204030204" pitchFamily="34" charset="0"/>
              </a:rPr>
              <a:t>:</a:t>
            </a:r>
            <a:endParaRPr lang="en-US" sz="1800" dirty="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Name </a:t>
            </a:r>
            <a:r>
              <a:rPr lang="en-US" sz="1800" dirty="0">
                <a:latin typeface="Calibri" panose="020F0502020204030204" pitchFamily="34" charset="0"/>
              </a:rPr>
              <a:t>and Title</a:t>
            </a:r>
            <a:r>
              <a:rPr lang="en-US" sz="1800" dirty="0" smtClean="0">
                <a:latin typeface="Calibri" panose="020F0502020204030204" pitchFamily="34" charset="0"/>
              </a:rPr>
              <a:t>.</a:t>
            </a:r>
            <a:endParaRPr lang="en-US" sz="1800" dirty="0">
              <a:latin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rPr>
              <a:t>Properties </a:t>
            </a:r>
            <a:r>
              <a:rPr lang="en-US" sz="1800" dirty="0">
                <a:latin typeface="Calibri" panose="020F0502020204030204" pitchFamily="34" charset="0"/>
              </a:rPr>
              <a:t>and Associations. </a:t>
            </a:r>
          </a:p>
          <a:p>
            <a:pPr marL="285750" indent="-285750">
              <a:buFont typeface="Arial" panose="020B0604020202020204" pitchFamily="34" charset="0"/>
              <a:buChar char="•"/>
            </a:pPr>
            <a:r>
              <a:rPr lang="en-US" sz="1800" dirty="0">
                <a:latin typeface="Calibri" panose="020F0502020204030204" pitchFamily="34" charset="0"/>
              </a:rPr>
              <a:t>For example, the information attached to the task.</a:t>
            </a:r>
          </a:p>
          <a:p>
            <a:r>
              <a:rPr lang="en-US" sz="1600" dirty="0">
                <a:latin typeface="Calibri" panose="020F0502020204030204" pitchFamily="34" charset="0"/>
              </a:rPr>
              <a:t>  </a:t>
            </a:r>
          </a:p>
        </p:txBody>
      </p:sp>
    </p:spTree>
    <p:extLst>
      <p:ext uri="{BB962C8B-B14F-4D97-AF65-F5344CB8AC3E}">
        <p14:creationId xmlns:p14="http://schemas.microsoft.com/office/powerpoint/2010/main" val="192613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Repository extension points</a:t>
            </a:r>
          </a:p>
        </p:txBody>
      </p:sp>
      <p:sp>
        <p:nvSpPr>
          <p:cNvPr id="3" name="Rectangle 2"/>
          <p:cNvSpPr/>
          <p:nvPr/>
        </p:nvSpPr>
        <p:spPr>
          <a:xfrm>
            <a:off x="651163" y="771525"/>
            <a:ext cx="7509163" cy="3416320"/>
          </a:xfrm>
          <a:prstGeom prst="rect">
            <a:avLst/>
          </a:prstGeom>
        </p:spPr>
        <p:txBody>
          <a:bodyPr wrap="square">
            <a:spAutoFit/>
          </a:bodyPr>
          <a:lstStyle/>
          <a:p>
            <a:pPr marL="285750" indent="-285750">
              <a:buFont typeface="Arial" panose="020B0604020202020204" pitchFamily="34" charset="0"/>
              <a:buChar char="•"/>
            </a:pPr>
            <a:r>
              <a:rPr lang="en-US" sz="1800" dirty="0">
                <a:latin typeface="Calibri" panose="020F0502020204030204" pitchFamily="34" charset="0"/>
                <a:ea typeface="Times New Roman"/>
                <a:cs typeface="Times New Roman"/>
              </a:rPr>
              <a:t>The Alfresco Content Services platform features a number of extension points that can be used to create customizations.</a:t>
            </a:r>
          </a:p>
          <a:p>
            <a:pPr marL="285750"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285750" indent="-285750">
              <a:buFont typeface="Arial" panose="020B0604020202020204" pitchFamily="34" charset="0"/>
              <a:buChar char="•"/>
            </a:pPr>
            <a:r>
              <a:rPr lang="en-US" sz="1800" dirty="0">
                <a:latin typeface="Calibri" panose="020F0502020204030204" pitchFamily="34" charset="0"/>
                <a:ea typeface="Times New Roman"/>
                <a:cs typeface="Times New Roman"/>
              </a:rPr>
              <a:t>Extending the platform repository is a fundamental part of any content management project, and in most cases it starts with designing and deploying a custom content model suited to a specific domain. Custom REST APIs and processes are then developed to make use of this domain specific content model</a:t>
            </a:r>
            <a:r>
              <a:rPr lang="en-US" sz="1800" dirty="0" smtClean="0">
                <a:latin typeface="Calibri" panose="020F0502020204030204" pitchFamily="34" charset="0"/>
                <a:ea typeface="Times New Roman"/>
                <a:cs typeface="Times New Roman"/>
              </a:rPr>
              <a:t>.</a:t>
            </a:r>
          </a:p>
          <a:p>
            <a:endParaRPr lang="en-US" sz="1800" dirty="0" smtClean="0">
              <a:latin typeface="Calibri" panose="020F0502020204030204" pitchFamily="34" charset="0"/>
              <a:ea typeface="Times New Roman"/>
              <a:cs typeface="Times New Roman"/>
            </a:endParaRPr>
          </a:p>
          <a:p>
            <a:pPr marL="285750" indent="-285750">
              <a:buFont typeface="Arial" panose="020B0604020202020204" pitchFamily="34" charset="0"/>
              <a:buChar char="•"/>
            </a:pPr>
            <a:r>
              <a:rPr lang="en-US" sz="1800" dirty="0">
                <a:latin typeface="Calibri" panose="020F0502020204030204" pitchFamily="34" charset="0"/>
                <a:ea typeface="Times New Roman"/>
                <a:cs typeface="Times New Roman"/>
              </a:rPr>
              <a:t>Building custom content-driven web applications involves modeling semantic content inside the repository and then wrapping business logic around the </a:t>
            </a:r>
            <a:r>
              <a:rPr lang="en-US" sz="1800" dirty="0" smtClean="0">
                <a:latin typeface="Calibri" panose="020F0502020204030204" pitchFamily="34" charset="0"/>
                <a:ea typeface="Times New Roman"/>
                <a:cs typeface="Times New Roman"/>
              </a:rPr>
              <a:t>content.</a:t>
            </a:r>
            <a:endParaRPr lang="en-US" sz="1800" dirty="0">
              <a:latin typeface="Calibri" panose="020F0502020204030204" pitchFamily="34" charset="0"/>
              <a:ea typeface="Times New Roman"/>
              <a:cs typeface="Times New Roman"/>
            </a:endParaRPr>
          </a:p>
        </p:txBody>
      </p:sp>
    </p:spTree>
    <p:extLst>
      <p:ext uri="{BB962C8B-B14F-4D97-AF65-F5344CB8AC3E}">
        <p14:creationId xmlns:p14="http://schemas.microsoft.com/office/powerpoint/2010/main" val="71503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30</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445826"/>
            <a:ext cx="7800109" cy="4524315"/>
          </a:xfrm>
          <a:prstGeom prst="rect">
            <a:avLst/>
          </a:prstGeom>
        </p:spPr>
        <p:txBody>
          <a:bodyPr wrap="square">
            <a:spAutoFit/>
          </a:bodyPr>
          <a:lstStyle/>
          <a:p>
            <a:pPr eaLnBrk="1" hangingPunct="1">
              <a:buSzPct val="45000"/>
              <a:buFont typeface="Wingdings 2" charset="2"/>
              <a:buNone/>
            </a:pPr>
            <a:r>
              <a:rPr lang="en-US" altLang="en-US" sz="1800" b="1" dirty="0" smtClean="0">
                <a:solidFill>
                  <a:srgbClr val="000000"/>
                </a:solidFill>
                <a:latin typeface="Calibri" panose="020F0502020204030204" pitchFamily="34" charset="0"/>
              </a:rPr>
              <a:t>Share Workflow UI</a:t>
            </a:r>
          </a:p>
          <a:p>
            <a:pPr eaLnBrk="1" hangingPunct="1">
              <a:buSzPct val="45000"/>
              <a:buFont typeface="Wingdings 2" charset="2"/>
              <a:buNone/>
            </a:pPr>
            <a:endParaRPr lang="en-US" altLang="en-US" sz="1800" b="1" dirty="0">
              <a:solidFill>
                <a:srgbClr val="000000"/>
              </a:solidFill>
              <a:latin typeface="Calibri" panose="020F0502020204030204" pitchFamily="34" charset="0"/>
            </a:endParaRPr>
          </a:p>
          <a:p>
            <a:pPr marL="285750" indent="-285750">
              <a:buFont typeface="Arial" panose="020B0604020202020204" pitchFamily="34" charset="0"/>
              <a:buChar char="•"/>
            </a:pPr>
            <a:r>
              <a:rPr lang="en-US" altLang="en-US" sz="1800" dirty="0">
                <a:latin typeface="Calibri" panose="020F0502020204030204" pitchFamily="34" charset="0"/>
              </a:rPr>
              <a:t>You can customize the presentation of Tasks to the user in Alfresco </a:t>
            </a:r>
            <a:r>
              <a:rPr lang="en-US" altLang="en-US" sz="1800" dirty="0" smtClean="0">
                <a:latin typeface="Calibri" panose="020F0502020204030204" pitchFamily="34" charset="0"/>
              </a:rPr>
              <a:t>Share.</a:t>
            </a:r>
          </a:p>
          <a:p>
            <a:pPr marL="285750" indent="-285750">
              <a:buFont typeface="Arial" panose="020B0604020202020204" pitchFamily="34" charset="0"/>
              <a:buChar char="•"/>
            </a:pPr>
            <a:r>
              <a:rPr lang="en-US" sz="1800" dirty="0" smtClean="0">
                <a:latin typeface="Calibri" panose="020F0502020204030204" pitchFamily="34" charset="0"/>
              </a:rPr>
              <a:t>Customizing allows:</a:t>
            </a:r>
          </a:p>
          <a:p>
            <a:pPr marL="801688" lvl="1" indent="-285750">
              <a:buSzPct val="45000"/>
              <a:buFont typeface="Wingdings" panose="05000000000000000000" pitchFamily="2" charset="2"/>
              <a:buChar char="Ø"/>
            </a:pPr>
            <a:r>
              <a:rPr lang="en-US" altLang="en-US" sz="1800" dirty="0" smtClean="0">
                <a:latin typeface="Calibri" panose="020F0502020204030204" pitchFamily="34" charset="0"/>
              </a:rPr>
              <a:t>Control </a:t>
            </a:r>
            <a:r>
              <a:rPr lang="en-US" altLang="en-US" sz="1800" dirty="0">
                <a:latin typeface="Calibri" panose="020F0502020204030204" pitchFamily="34" charset="0"/>
              </a:rPr>
              <a:t>over which Task properties are displayed</a:t>
            </a:r>
          </a:p>
          <a:p>
            <a:pPr marL="801688" lvl="1" indent="-285750">
              <a:buSzPct val="45000"/>
              <a:buFont typeface="Wingdings" panose="05000000000000000000" pitchFamily="2" charset="2"/>
              <a:buChar char="Ø"/>
            </a:pPr>
            <a:r>
              <a:rPr lang="en-US" altLang="en-US" sz="1800" dirty="0" smtClean="0">
                <a:latin typeface="Calibri" panose="020F0502020204030204" pitchFamily="34" charset="0"/>
              </a:rPr>
              <a:t>Control </a:t>
            </a:r>
            <a:r>
              <a:rPr lang="en-US" altLang="en-US" sz="1800" dirty="0">
                <a:latin typeface="Calibri" panose="020F0502020204030204" pitchFamily="34" charset="0"/>
              </a:rPr>
              <a:t>over which Task properties are read-only and required</a:t>
            </a:r>
          </a:p>
          <a:p>
            <a:pPr marL="801688" lvl="1" indent="-285750">
              <a:buSzPct val="45000"/>
              <a:buFont typeface="Wingdings" panose="05000000000000000000" pitchFamily="2" charset="2"/>
              <a:buChar char="Ø"/>
            </a:pPr>
            <a:r>
              <a:rPr lang="en-US" altLang="en-US" sz="1800" dirty="0" smtClean="0">
                <a:latin typeface="Calibri" panose="020F0502020204030204" pitchFamily="34" charset="0"/>
              </a:rPr>
              <a:t>Control </a:t>
            </a:r>
            <a:r>
              <a:rPr lang="en-US" altLang="en-US" sz="1800" dirty="0">
                <a:latin typeface="Calibri" panose="020F0502020204030204" pitchFamily="34" charset="0"/>
              </a:rPr>
              <a:t>over how each Task property is rendered in the forms</a:t>
            </a:r>
          </a:p>
          <a:p>
            <a:pPr eaLnBrk="1" hangingPunct="1">
              <a:buSzPct val="45000"/>
              <a:buFont typeface="Wingdings 2" charset="2"/>
              <a:buNone/>
            </a:pPr>
            <a:endParaRPr lang="en-US" altLang="en-US" sz="1800" b="1" dirty="0" smtClean="0">
              <a:solidFill>
                <a:srgbClr val="000000"/>
              </a:solidFill>
              <a:latin typeface="Calibri" panose="020F0502020204030204" pitchFamily="34" charset="0"/>
            </a:endParaRPr>
          </a:p>
          <a:p>
            <a:pPr marL="0" lvl="1">
              <a:buSzPct val="45000"/>
            </a:pPr>
            <a:r>
              <a:rPr lang="en-US" altLang="en-US" sz="1800" dirty="0" smtClean="0">
                <a:latin typeface="Calibri" panose="020F0502020204030204" pitchFamily="34" charset="0"/>
              </a:rPr>
              <a:t>   </a:t>
            </a:r>
            <a:endParaRPr lang="en-US" altLang="en-US" sz="1800" dirty="0" smtClean="0">
              <a:solidFill>
                <a:srgbClr val="000000"/>
              </a:solidFill>
              <a:latin typeface="Calibri" panose="020F0502020204030204" pitchFamily="34" charset="0"/>
            </a:endParaRPr>
          </a:p>
          <a:p>
            <a:pPr eaLnBrk="1" hangingPunct="1">
              <a:buSzPct val="45000"/>
              <a:buFont typeface="Wingdings 2" charset="2"/>
              <a:buNone/>
            </a:pPr>
            <a:r>
              <a:rPr lang="en-US" altLang="en-US" sz="1800" b="1" dirty="0" smtClean="0">
                <a:solidFill>
                  <a:srgbClr val="000000"/>
                </a:solidFill>
                <a:latin typeface="Calibri" panose="020F0502020204030204" pitchFamily="34" charset="0"/>
              </a:rPr>
              <a:t>  Resource Bundle (optional)</a:t>
            </a:r>
          </a:p>
          <a:p>
            <a:pPr eaLnBrk="1" hangingPunct="1">
              <a:buSzPct val="45000"/>
              <a:buFont typeface="Wingdings 2" charset="2"/>
              <a:buNone/>
            </a:pPr>
            <a:endParaRPr lang="en-US" altLang="en-US" sz="1800" b="1" dirty="0" smtClean="0">
              <a:solidFill>
                <a:srgbClr val="000000"/>
              </a:solidFill>
              <a:latin typeface="Calibri" panose="020F0502020204030204" pitchFamily="34" charset="0"/>
            </a:endParaRPr>
          </a:p>
          <a:p>
            <a:pPr marL="285750" indent="-285750" eaLnBrk="1" hangingPunct="1">
              <a:buSzPct val="45000"/>
              <a:buFont typeface="Arial" panose="020B0604020202020204" pitchFamily="34" charset="0"/>
              <a:buChar char="•"/>
            </a:pPr>
            <a:r>
              <a:rPr lang="en-US" altLang="en-US" sz="1800" b="1" dirty="0" smtClean="0">
                <a:solidFill>
                  <a:srgbClr val="000000"/>
                </a:solidFill>
                <a:latin typeface="Calibri" panose="020F0502020204030204" pitchFamily="34" charset="0"/>
              </a:rPr>
              <a:t> </a:t>
            </a:r>
            <a:r>
              <a:rPr lang="en-US" altLang="en-US" sz="1800" dirty="0" smtClean="0">
                <a:solidFill>
                  <a:srgbClr val="000000"/>
                </a:solidFill>
                <a:latin typeface="Calibri" panose="020F0502020204030204" pitchFamily="34" charset="0"/>
              </a:rPr>
              <a:t>A workflow resource bundle provides all the human-readable messages displayed in the user interface for managing the workflow.</a:t>
            </a:r>
          </a:p>
          <a:p>
            <a:pPr marL="285750" indent="-285750" eaLnBrk="1" hangingPunct="1">
              <a:buSzPct val="45000"/>
              <a:buFont typeface="Arial" panose="020B0604020202020204" pitchFamily="34" charset="0"/>
              <a:buChar char="•"/>
            </a:pPr>
            <a:endParaRPr lang="en-US" altLang="en-US" sz="1800" dirty="0" smtClean="0">
              <a:solidFill>
                <a:srgbClr val="000000"/>
              </a:solidFill>
              <a:latin typeface="Calibri" panose="020F0502020204030204" pitchFamily="34" charset="0"/>
            </a:endParaRPr>
          </a:p>
          <a:p>
            <a:pPr marL="285750" indent="-285750" eaLnBrk="1" hangingPunct="1">
              <a:buSzPct val="45000"/>
              <a:buFont typeface="Arial" panose="020B0604020202020204" pitchFamily="34" charset="0"/>
              <a:buChar char="•"/>
            </a:pPr>
            <a:r>
              <a:rPr lang="en-US" altLang="en-US" sz="1800" dirty="0" smtClean="0">
                <a:solidFill>
                  <a:srgbClr val="000000"/>
                </a:solidFill>
                <a:latin typeface="Calibri" panose="020F0502020204030204" pitchFamily="34" charset="0"/>
              </a:rPr>
              <a:t> Messages include Task titles, task property names, task choices etc. Alfresco supports full localization of Alfresco Share, including workflow.  </a:t>
            </a:r>
            <a:endParaRPr lang="en-US" altLang="en-US" sz="1800" dirty="0">
              <a:solidFill>
                <a:srgbClr val="000000"/>
              </a:solidFill>
              <a:latin typeface="Calibri" panose="020F0502020204030204" pitchFamily="34" charset="0"/>
            </a:endParaRPr>
          </a:p>
        </p:txBody>
      </p:sp>
      <p:sp>
        <p:nvSpPr>
          <p:cNvPr id="6"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Tree>
    <p:extLst>
      <p:ext uri="{BB962C8B-B14F-4D97-AF65-F5344CB8AC3E}">
        <p14:creationId xmlns:p14="http://schemas.microsoft.com/office/powerpoint/2010/main" val="409976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31</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304800" y="1"/>
            <a:ext cx="8278668" cy="188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buSzPct val="45000"/>
            </a:pPr>
            <a:r>
              <a:rPr lang="en-US" sz="2400" dirty="0"/>
              <a:t>How end users see Workflows</a:t>
            </a:r>
            <a:endParaRPr lang="en-US" altLang="en-US" sz="2400" b="1" dirty="0" smtClean="0">
              <a:solidFill>
                <a:srgbClr val="000000"/>
              </a:solidFill>
            </a:endParaRPr>
          </a:p>
          <a:p>
            <a:pPr eaLnBrk="1" hangingPunct="1">
              <a:buSzPct val="45000"/>
            </a:pPr>
            <a:endParaRPr lang="en-US" altLang="en-US" sz="1800" b="1" dirty="0">
              <a:solidFill>
                <a:srgbClr val="000000"/>
              </a:solidFill>
            </a:endParaRPr>
          </a:p>
          <a:p>
            <a:pPr eaLnBrk="1" hangingPunct="1">
              <a:buSzPct val="45000"/>
            </a:pPr>
            <a:endParaRPr lang="en-US" altLang="en-US" sz="1800" b="1" dirty="0" smtClean="0">
              <a:solidFill>
                <a:srgbClr val="000000"/>
              </a:solidFill>
            </a:endParaRPr>
          </a:p>
          <a:p>
            <a:pPr marL="285750" indent="-285750" eaLnBrk="1" hangingPunct="1">
              <a:buSzPct val="45000"/>
              <a:buFont typeface="Arial" panose="020B0604020202020204" pitchFamily="34" charset="0"/>
              <a:buChar char="•"/>
            </a:pPr>
            <a:r>
              <a:rPr lang="en-US" altLang="en-US" sz="1700" b="1" dirty="0" smtClean="0">
                <a:solidFill>
                  <a:srgbClr val="000000"/>
                </a:solidFill>
              </a:rPr>
              <a:t>User </a:t>
            </a:r>
            <a:r>
              <a:rPr lang="en-US" altLang="en-US" sz="1700" b="1" dirty="0">
                <a:solidFill>
                  <a:srgbClr val="000000"/>
                </a:solidFill>
              </a:rPr>
              <a:t>can see work flows </a:t>
            </a:r>
            <a:endParaRPr lang="en-US" altLang="en-US" sz="1700" dirty="0">
              <a:solidFill>
                <a:srgbClr val="000000"/>
              </a:solidFill>
            </a:endParaRP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My Tasks page (User dashboard)</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Workflow's I've started page (available form the header menu)</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My Tasks dash let (available form the header menu)</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Document Workflows component (on the document details page).</a:t>
            </a:r>
          </a:p>
          <a:p>
            <a:pPr marL="285750" indent="-285750" eaLnBrk="1" hangingPunct="1">
              <a:buSzPct val="45000"/>
              <a:buFont typeface="Arial" panose="020B0604020202020204" pitchFamily="34" charset="0"/>
              <a:buChar char="•"/>
            </a:pPr>
            <a:r>
              <a:rPr lang="en-US" altLang="en-US" sz="1700" b="1" dirty="0">
                <a:solidFill>
                  <a:srgbClr val="000000"/>
                </a:solidFill>
              </a:rPr>
              <a:t> User can perform :</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Start Workflow (from a pre-defined list of registered Workflows)</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Attach resources (i.e. documents) to workflow</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Assign workflow participants (i.e. Alfresco users)</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List tasks assigned to user (from dashboard)</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List tasks completed by user (from dashboard)</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List tasks assigned to your pool (from dashboard) - V2.0 onwards</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View &amp; Manage Task</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Edit task related information</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View and perform operations (e.g. checkout, edit, delete) on attached  documents</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Attach new documents to workflow</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Re-assign Task to another user</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Mark task as Done (or select pre-defined outcome)</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Take ownership or Return to Pool - V2.0 onwards</a:t>
            </a:r>
          </a:p>
          <a:p>
            <a:pPr marL="742950" lvl="1" indent="-285750" eaLnBrk="1" hangingPunct="1">
              <a:buFont typeface="Arial" panose="020B0604020202020204" pitchFamily="34" charset="0"/>
              <a:buChar char="•"/>
            </a:pPr>
            <a:r>
              <a:rPr lang="en-US" altLang="en-US" sz="1700" dirty="0">
                <a:solidFill>
                  <a:srgbClr val="000000"/>
                </a:solidFill>
                <a:latin typeface="Calibri" panose="020F0502020204030204" pitchFamily="34" charset="0"/>
              </a:rPr>
              <a:t>Cancel workflow</a:t>
            </a:r>
          </a:p>
          <a:p>
            <a:pPr marL="742950" lvl="1" indent="-285750" eaLnBrk="1" hangingPunct="1">
              <a:buFont typeface="Wingdings" panose="05000000000000000000" pitchFamily="2" charset="2"/>
              <a:buChar char="§"/>
            </a:pPr>
            <a:endParaRPr lang="en-US" altLang="en-US" sz="1800" dirty="0">
              <a:solidFill>
                <a:srgbClr val="000000"/>
              </a:solidFill>
            </a:endParaRPr>
          </a:p>
          <a:p>
            <a:pPr eaLnBrk="1" hangingPunct="1">
              <a:buSzPct val="45000"/>
              <a:buFont typeface="Wingdings 2" charset="2"/>
              <a:buNone/>
            </a:pPr>
            <a:endParaRPr lang="en-US" altLang="en-US" sz="1800" dirty="0">
              <a:solidFill>
                <a:srgbClr val="000000"/>
              </a:solidFill>
            </a:endParaRPr>
          </a:p>
          <a:p>
            <a:endParaRPr lang="en-US" kern="0" dirty="0"/>
          </a:p>
        </p:txBody>
      </p:sp>
    </p:spTree>
    <p:extLst>
      <p:ext uri="{BB962C8B-B14F-4D97-AF65-F5344CB8AC3E}">
        <p14:creationId xmlns:p14="http://schemas.microsoft.com/office/powerpoint/2010/main" val="395277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32</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479676"/>
            <a:ext cx="8704902" cy="4801314"/>
          </a:xfrm>
          <a:prstGeom prst="rect">
            <a:avLst/>
          </a:prstGeom>
        </p:spPr>
        <p:txBody>
          <a:bodyPr wrap="square">
            <a:spAutoFit/>
          </a:bodyPr>
          <a:lstStyle/>
          <a:p>
            <a:r>
              <a:rPr lang="en-US" sz="1800" dirty="0">
                <a:latin typeface="Calibri" panose="020F0502020204030204" pitchFamily="34" charset="0"/>
                <a:cs typeface="Calibri" panose="020F0502020204030204" pitchFamily="34" charset="0"/>
                <a:hlinkClick r:id="rId4"/>
              </a:rPr>
              <a:t>http://</a:t>
            </a:r>
            <a:r>
              <a:rPr lang="en-US" sz="1800" dirty="0" smtClean="0">
                <a:latin typeface="Calibri" panose="020F0502020204030204" pitchFamily="34" charset="0"/>
                <a:cs typeface="Calibri" panose="020F0502020204030204" pitchFamily="34" charset="0"/>
                <a:hlinkClick r:id="rId4"/>
              </a:rPr>
              <a:t>docs.alfresco.com/5.2/concepts/dev-platform-extension-points.html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5"/>
              </a:rPr>
              <a:t>http://alfrescoblog.com/2014/07/09/alfresco-lucene-tutorial</a:t>
            </a:r>
            <a:r>
              <a:rPr lang="en-US" sz="1800" dirty="0" smtClean="0">
                <a:latin typeface="Calibri" panose="020F0502020204030204" pitchFamily="34" charset="0"/>
                <a:cs typeface="Calibri" panose="020F0502020204030204" pitchFamily="34" charset="0"/>
                <a:hlinkClick r:id="rId5"/>
              </a:rPr>
              <a:t>/</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6"/>
              </a:rPr>
              <a:t>http://</a:t>
            </a:r>
            <a:r>
              <a:rPr lang="en-US" sz="1800" dirty="0" smtClean="0">
                <a:latin typeface="Calibri" panose="020F0502020204030204" pitchFamily="34" charset="0"/>
                <a:cs typeface="Calibri" panose="020F0502020204030204" pitchFamily="34" charset="0"/>
                <a:hlinkClick r:id="rId6"/>
              </a:rPr>
              <a:t>ecmarchitect.com/alfresco-developer-series-tutorials/behaviors/tutorial/tutorial.html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7"/>
              </a:rPr>
              <a:t>https://</a:t>
            </a:r>
            <a:r>
              <a:rPr lang="en-US" sz="1800" dirty="0" smtClean="0">
                <a:latin typeface="Calibri" panose="020F0502020204030204" pitchFamily="34" charset="0"/>
                <a:cs typeface="Calibri" panose="020F0502020204030204" pitchFamily="34" charset="0"/>
                <a:hlinkClick r:id="rId7"/>
              </a:rPr>
              <a:t>community.alfresco.com/docs/DOC-6319-introduction-to-alfresco-extensions</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8"/>
              </a:rPr>
              <a:t>http://</a:t>
            </a:r>
            <a:r>
              <a:rPr lang="en-US" sz="1800" dirty="0" smtClean="0">
                <a:latin typeface="Calibri" panose="020F0502020204030204" pitchFamily="34" charset="0"/>
                <a:cs typeface="Calibri" panose="020F0502020204030204" pitchFamily="34" charset="0"/>
                <a:hlinkClick r:id="rId8"/>
              </a:rPr>
              <a:t>www.quartz-scheduler.org/documentation/quartz-2.x/tutorials/crontrigger.html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9"/>
              </a:rPr>
              <a:t>http://</a:t>
            </a:r>
            <a:r>
              <a:rPr lang="en-US" sz="1800" dirty="0" smtClean="0">
                <a:latin typeface="Calibri" panose="020F0502020204030204" pitchFamily="34" charset="0"/>
                <a:cs typeface="Calibri" panose="020F0502020204030204" pitchFamily="34" charset="0"/>
                <a:hlinkClick r:id="rId9"/>
              </a:rPr>
              <a:t>docs.alfresco.com/5.2/references/APISurf-rootscoped.html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a:latin typeface="Calibri" panose="020F0502020204030204" pitchFamily="34" charset="0"/>
                <a:cs typeface="Calibri" panose="020F0502020204030204" pitchFamily="34" charset="0"/>
                <a:hlinkClick r:id="rId10"/>
              </a:rPr>
              <a:t>http</a:t>
            </a:r>
            <a:r>
              <a:rPr lang="en-US" sz="1800">
                <a:latin typeface="Calibri" panose="020F0502020204030204" pitchFamily="34" charset="0"/>
                <a:cs typeface="Calibri" panose="020F0502020204030204" pitchFamily="34" charset="0"/>
                <a:hlinkClick r:id="rId10"/>
              </a:rPr>
              <a:t>://</a:t>
            </a:r>
            <a:r>
              <a:rPr lang="en-US" sz="1800" smtClean="0">
                <a:latin typeface="Calibri" panose="020F0502020204030204" pitchFamily="34" charset="0"/>
                <a:cs typeface="Calibri" panose="020F0502020204030204" pitchFamily="34" charset="0"/>
                <a:hlinkClick r:id="rId10"/>
              </a:rPr>
              <a:t>docs.alfresco.com/5.2/references/API-JS-rootscoped.html</a:t>
            </a:r>
            <a:endParaRPr lang="en-US" sz="1800" smtClean="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12391"/>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References</a:t>
            </a:r>
            <a:endParaRPr lang="en-US" kern="0" dirty="0"/>
          </a:p>
        </p:txBody>
      </p:sp>
    </p:spTree>
    <p:extLst>
      <p:ext uri="{BB962C8B-B14F-4D97-AF65-F5344CB8AC3E}">
        <p14:creationId xmlns:p14="http://schemas.microsoft.com/office/powerpoint/2010/main" val="204283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3099179" y="3061440"/>
            <a:ext cx="3178791" cy="699655"/>
          </a:xfrm>
        </p:spPr>
        <p:txBody>
          <a:bodyPr/>
          <a:lstStyle/>
          <a:p>
            <a:r>
              <a:rPr lang="en-US" sz="4000" b="1" dirty="0">
                <a:solidFill>
                  <a:schemeClr val="tx2">
                    <a:lumMod val="75000"/>
                  </a:schemeClr>
                </a:solidFill>
                <a:latin typeface="Calibri" panose="020F0502020204030204" pitchFamily="34" charset="0"/>
                <a:ea typeface="MS PGothic" pitchFamily="34" charset="-128"/>
                <a:cs typeface="ＭＳ Ｐゴシック" charset="-128"/>
              </a:rPr>
              <a:t>Thank you</a:t>
            </a:r>
          </a:p>
        </p:txBody>
      </p:sp>
    </p:spTree>
    <p:extLst>
      <p:ext uri="{BB962C8B-B14F-4D97-AF65-F5344CB8AC3E}">
        <p14:creationId xmlns:p14="http://schemas.microsoft.com/office/powerpoint/2010/main" val="696072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58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Repository extension points</a:t>
            </a:r>
          </a:p>
        </p:txBody>
      </p:sp>
      <p:sp>
        <p:nvSpPr>
          <p:cNvPr id="3" name="Rectangle 2"/>
          <p:cNvSpPr/>
          <p:nvPr/>
        </p:nvSpPr>
        <p:spPr>
          <a:xfrm>
            <a:off x="158750" y="528457"/>
            <a:ext cx="7626926" cy="338554"/>
          </a:xfrm>
          <a:prstGeom prst="rect">
            <a:avLst/>
          </a:prstGeom>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ea typeface="Times New Roman"/>
                <a:cs typeface="Times New Roman"/>
              </a:rPr>
              <a:t>The following diagram illustrates the platform architecture and extension points</a:t>
            </a:r>
          </a:p>
        </p:txBody>
      </p:sp>
      <p:pic>
        <p:nvPicPr>
          <p:cNvPr id="1026" name="Picture 2" descr="https://docs.alfresco.com/sites/docs.alfresco.com/files/public/images/docs/default5_2/dev-repo-extension-poin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63" y="819268"/>
            <a:ext cx="8950037" cy="538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26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Repository extension points</a:t>
            </a:r>
          </a:p>
        </p:txBody>
      </p:sp>
      <p:sp>
        <p:nvSpPr>
          <p:cNvPr id="2" name="Rectangle 1"/>
          <p:cNvSpPr/>
          <p:nvPr/>
        </p:nvSpPr>
        <p:spPr>
          <a:xfrm>
            <a:off x="341311" y="771525"/>
            <a:ext cx="5782397" cy="3754874"/>
          </a:xfrm>
          <a:prstGeom prst="rect">
            <a:avLst/>
          </a:prstGeom>
        </p:spPr>
        <p:txBody>
          <a:bodyPr wrap="square">
            <a:spAutoFit/>
          </a:bodyPr>
          <a:lstStyle/>
          <a:p>
            <a:r>
              <a:rPr lang="en-US" sz="2400" dirty="0">
                <a:latin typeface="Calibri" panose="020F0502020204030204" pitchFamily="34" charset="0"/>
                <a:ea typeface="Times New Roman"/>
                <a:cs typeface="Times New Roman"/>
              </a:rPr>
              <a:t>Some common extension points include</a:t>
            </a:r>
            <a:r>
              <a:rPr lang="en-US" sz="2400" dirty="0" smtClean="0">
                <a:latin typeface="Calibri" panose="020F0502020204030204" pitchFamily="34" charset="0"/>
                <a:ea typeface="Times New Roman"/>
                <a:cs typeface="Times New Roman"/>
              </a:rPr>
              <a:t>:</a:t>
            </a:r>
          </a:p>
          <a:p>
            <a:pPr marL="742950" lvl="1" indent="-285750">
              <a:buFont typeface="Arial" panose="020B0604020202020204" pitchFamily="34" charset="0"/>
              <a:buChar char="•"/>
            </a:pPr>
            <a:r>
              <a:rPr lang="en-US" sz="1600" dirty="0" smtClean="0">
                <a:latin typeface="Calibri" panose="020F0502020204030204" pitchFamily="34" charset="0"/>
                <a:ea typeface="Times New Roman"/>
                <a:cs typeface="Times New Roman"/>
              </a:rPr>
              <a:t> </a:t>
            </a:r>
            <a:r>
              <a:rPr lang="en-US" sz="1800" dirty="0">
                <a:latin typeface="Calibri" panose="020F0502020204030204" pitchFamily="34" charset="0"/>
                <a:ea typeface="Times New Roman"/>
                <a:cs typeface="Times New Roman"/>
              </a:rPr>
              <a:t>Actions</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Behaviors/Policies</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err="1" smtClean="0">
                <a:latin typeface="Calibri" panose="020F0502020204030204" pitchFamily="34" charset="0"/>
                <a:ea typeface="Times New Roman"/>
                <a:cs typeface="Times New Roman"/>
              </a:rPr>
              <a:t>Javascript</a:t>
            </a:r>
            <a:r>
              <a:rPr lang="en-US" sz="1800" dirty="0" smtClean="0">
                <a:latin typeface="Calibri" panose="020F0502020204030204" pitchFamily="34" charset="0"/>
                <a:ea typeface="Times New Roman"/>
                <a:cs typeface="Times New Roman"/>
              </a:rPr>
              <a:t> </a:t>
            </a:r>
            <a:r>
              <a:rPr lang="en-US" sz="1800" dirty="0">
                <a:latin typeface="Calibri" panose="020F0502020204030204" pitchFamily="34" charset="0"/>
                <a:ea typeface="Times New Roman"/>
                <a:cs typeface="Times New Roman"/>
              </a:rPr>
              <a:t>root scoped objects</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Scheduled Jobs</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Patches</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Workflows</a:t>
            </a:r>
          </a:p>
          <a:p>
            <a:pPr marL="285750" indent="-285750">
              <a:buFont typeface="Arial" panose="020B0604020202020204" pitchFamily="34" charset="0"/>
              <a:buChar char="•"/>
            </a:pPr>
            <a:endParaRPr lang="en-US" sz="1600" dirty="0">
              <a:latin typeface="Calibri" panose="020F0502020204030204" pitchFamily="34" charset="0"/>
              <a:ea typeface="Times New Roman"/>
              <a:cs typeface="Times New Roman"/>
            </a:endParaRPr>
          </a:p>
        </p:txBody>
      </p:sp>
    </p:spTree>
    <p:extLst>
      <p:ext uri="{BB962C8B-B14F-4D97-AF65-F5344CB8AC3E}">
        <p14:creationId xmlns:p14="http://schemas.microsoft.com/office/powerpoint/2010/main" val="190020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6</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Actions</a:t>
            </a:r>
          </a:p>
        </p:txBody>
      </p:sp>
      <p:sp>
        <p:nvSpPr>
          <p:cNvPr id="3" name="Rectangle 2"/>
          <p:cNvSpPr/>
          <p:nvPr/>
        </p:nvSpPr>
        <p:spPr>
          <a:xfrm>
            <a:off x="76200" y="688886"/>
            <a:ext cx="8354291" cy="3693319"/>
          </a:xfrm>
          <a:prstGeom prst="rect">
            <a:avLst/>
          </a:prstGeom>
        </p:spPr>
        <p:txBody>
          <a:bodyPr wrap="square">
            <a:spAutoFit/>
          </a:bodyPr>
          <a:lstStyle/>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An Action is a discrete unit of work that can be invoked repeatedly. It can be invoked from a number of Alfresco features, such as Folder Rules, Workflows, Web Scripts, and Scheduled Jobs. </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The following are examples of out-of-the-box actions: Check-Out, Check-In, Update, Add Aspect, Copy, Cut, Paste, Send Email, Move, Specialize Type, Edit, and Delete.</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Actions are Spring beans that act upon a content node. You develop actions using Java and register them with the repository through a Spring configuration file. Actions provide the ideal place to put your common, highly reusable business logic. You can then call these actions from within the repository for any number of content objects.</a:t>
            </a:r>
          </a:p>
        </p:txBody>
      </p:sp>
    </p:spTree>
    <p:extLst>
      <p:ext uri="{BB962C8B-B14F-4D97-AF65-F5344CB8AC3E}">
        <p14:creationId xmlns:p14="http://schemas.microsoft.com/office/powerpoint/2010/main" val="24524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7</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a:t>Behaviors/Policies</a:t>
            </a:r>
          </a:p>
        </p:txBody>
      </p:sp>
      <p:sp>
        <p:nvSpPr>
          <p:cNvPr id="2" name="Rectangle 1"/>
          <p:cNvSpPr/>
          <p:nvPr/>
        </p:nvSpPr>
        <p:spPr>
          <a:xfrm>
            <a:off x="304800" y="623943"/>
            <a:ext cx="8686800" cy="2862322"/>
          </a:xfrm>
          <a:prstGeom prst="rect">
            <a:avLst/>
          </a:prstGeom>
        </p:spPr>
        <p:txBody>
          <a:bodyPr wrap="square">
            <a:spAutoFit/>
          </a:bodyPr>
          <a:lstStyle/>
          <a:p>
            <a:pPr marL="742950" lvl="1" indent="-285750">
              <a:buFont typeface="Arial" panose="020B0604020202020204" pitchFamily="34" charset="0"/>
              <a:buChar char="•"/>
            </a:pPr>
            <a:r>
              <a:rPr lang="en-US" sz="1800" dirty="0" smtClean="0">
                <a:latin typeface="Calibri" panose="020F0502020204030204" pitchFamily="34" charset="0"/>
                <a:ea typeface="Times New Roman"/>
                <a:cs typeface="Times New Roman"/>
              </a:rPr>
              <a:t>Behavior </a:t>
            </a:r>
            <a:r>
              <a:rPr lang="en-US" sz="1800" dirty="0">
                <a:latin typeface="Calibri" panose="020F0502020204030204" pitchFamily="34" charset="0"/>
                <a:ea typeface="Times New Roman"/>
                <a:cs typeface="Times New Roman"/>
              </a:rPr>
              <a:t>Policies can be used to run custom code when an event, such as adding a content item or deleting a content item, happens.</a:t>
            </a:r>
          </a:p>
          <a:p>
            <a:pPr marL="742950" lvl="1" indent="-285750">
              <a:buFont typeface="Arial" panose="020B0604020202020204" pitchFamily="34" charset="0"/>
              <a:buChar char="•"/>
            </a:pPr>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Sometimes, using rules might not be enough for what we want to do</a:t>
            </a:r>
            <a:r>
              <a:rPr lang="en-US" sz="1800" dirty="0" smtClean="0">
                <a:latin typeface="Calibri" panose="020F0502020204030204" pitchFamily="34" charset="0"/>
                <a:ea typeface="Times New Roman"/>
                <a:cs typeface="Times New Roman"/>
              </a:rPr>
              <a:t>.</a:t>
            </a:r>
          </a:p>
          <a:p>
            <a:pPr lvl="1"/>
            <a:endParaRPr lang="en-US" sz="1800" dirty="0">
              <a:latin typeface="Calibri" panose="020F0502020204030204" pitchFamily="34" charset="0"/>
              <a:ea typeface="Times New Roman"/>
              <a:cs typeface="Times New Roman"/>
            </a:endParaRPr>
          </a:p>
          <a:p>
            <a:pPr marL="742950" lvl="1" indent="-285750">
              <a:buFont typeface="Arial" panose="020B0604020202020204" pitchFamily="34" charset="0"/>
              <a:buChar char="•"/>
            </a:pPr>
            <a:r>
              <a:rPr lang="en-US" sz="1800" dirty="0">
                <a:latin typeface="Calibri" panose="020F0502020204030204" pitchFamily="34" charset="0"/>
                <a:ea typeface="Times New Roman"/>
                <a:cs typeface="Times New Roman"/>
              </a:rPr>
              <a:t> Let's say that we wanted to execute a business rule just before a node is deleted and a business rule after the node has been deleted. This cannot be done with rules, as they allow us to execute business rules only when nodes are created, deleted, or updated.</a:t>
            </a:r>
          </a:p>
          <a:p>
            <a:pPr lvl="1"/>
            <a:r>
              <a:rPr lang="en-US" sz="1800" dirty="0" smtClean="0">
                <a:latin typeface="Calibri" panose="020F0502020204030204" pitchFamily="34" charset="0"/>
              </a:rPr>
              <a:t>		</a:t>
            </a:r>
          </a:p>
        </p:txBody>
      </p:sp>
    </p:spTree>
    <p:extLst>
      <p:ext uri="{BB962C8B-B14F-4D97-AF65-F5344CB8AC3E}">
        <p14:creationId xmlns:p14="http://schemas.microsoft.com/office/powerpoint/2010/main" val="1019451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8</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76200" y="0"/>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sp>
        <p:nvSpPr>
          <p:cNvPr id="2" name="Rectangle 1"/>
          <p:cNvSpPr/>
          <p:nvPr/>
        </p:nvSpPr>
        <p:spPr>
          <a:xfrm>
            <a:off x="533399" y="532662"/>
            <a:ext cx="8472055" cy="3970318"/>
          </a:xfrm>
          <a:prstGeom prst="rect">
            <a:avLst/>
          </a:prstGeom>
        </p:spPr>
        <p:txBody>
          <a:bodyPr wrap="square">
            <a:spAutoFit/>
          </a:bodyPr>
          <a:lstStyle/>
          <a:p>
            <a:r>
              <a:rPr lang="en-US" sz="1800" dirty="0">
                <a:latin typeface="Calibri" panose="020F0502020204030204" pitchFamily="34" charset="0"/>
              </a:rPr>
              <a:t>The events that we can listen to are associated with the service that triggers them. Here's a list of some of the event policies:</a:t>
            </a:r>
          </a:p>
          <a:p>
            <a:endParaRPr lang="en-US" sz="1800" dirty="0">
              <a:latin typeface="Calibri" panose="020F0502020204030204" pitchFamily="34" charset="0"/>
            </a:endParaRPr>
          </a:p>
          <a:p>
            <a:pPr marL="742950" lvl="1" indent="-285750">
              <a:buFont typeface="Arial" panose="020B0604020202020204" pitchFamily="34" charset="0"/>
              <a:buChar char="•"/>
            </a:pPr>
            <a:r>
              <a:rPr lang="en-US" sz="1800" dirty="0" err="1">
                <a:latin typeface="Calibri" panose="020F0502020204030204" pitchFamily="34" charset="0"/>
              </a:rPr>
              <a:t>org.alfresco.repo.content.ContentServicePolicies</a:t>
            </a:r>
            <a:r>
              <a:rPr lang="en-US" sz="1800" dirty="0">
                <a:latin typeface="Calibri" panose="020F0502020204030204" pitchFamily="34" charset="0"/>
              </a:rPr>
              <a:t> (</a:t>
            </a:r>
            <a:r>
              <a:rPr lang="en-US" sz="1800" dirty="0" err="1">
                <a:latin typeface="Calibri" panose="020F0502020204030204" pitchFamily="34" charset="0"/>
              </a:rPr>
              <a:t>OnContentUpdatePolicy</a:t>
            </a:r>
            <a:r>
              <a:rPr lang="en-US" sz="1800" dirty="0">
                <a:latin typeface="Calibri" panose="020F0502020204030204" pitchFamily="34" charset="0"/>
              </a:rPr>
              <a:t>, </a:t>
            </a:r>
            <a:r>
              <a:rPr lang="en-US" sz="1800" dirty="0" err="1">
                <a:latin typeface="Calibri" panose="020F0502020204030204" pitchFamily="34" charset="0"/>
              </a:rPr>
              <a:t>OnContentPropertyUpdatePolicy</a:t>
            </a:r>
            <a:r>
              <a:rPr lang="en-US" sz="1800" dirty="0">
                <a:latin typeface="Calibri" panose="020F0502020204030204" pitchFamily="34" charset="0"/>
              </a:rPr>
              <a:t> </a:t>
            </a:r>
            <a:r>
              <a:rPr lang="en-US" sz="1800" dirty="0" err="1">
                <a:latin typeface="Calibri" panose="020F0502020204030204" pitchFamily="34" charset="0"/>
              </a:rPr>
              <a:t>etc</a:t>
            </a:r>
            <a:r>
              <a:rPr lang="en-US" sz="1800" dirty="0" smtClean="0">
                <a:latin typeface="Calibri" panose="020F0502020204030204" pitchFamily="34" charset="0"/>
              </a:rPr>
              <a:t>)</a:t>
            </a:r>
          </a:p>
          <a:p>
            <a:pPr marL="742950" lvl="1" indent="-285750">
              <a:buFont typeface="Arial" panose="020B0604020202020204" pitchFamily="34" charset="0"/>
              <a:buChar char="•"/>
            </a:pPr>
            <a:endParaRPr lang="en-US" sz="1800" dirty="0">
              <a:latin typeface="Calibri" panose="020F0502020204030204" pitchFamily="34" charset="0"/>
            </a:endParaRPr>
          </a:p>
          <a:p>
            <a:pPr marL="742950" lvl="1" indent="-285750">
              <a:buFont typeface="Arial" panose="020B0604020202020204" pitchFamily="34" charset="0"/>
              <a:buChar char="•"/>
            </a:pPr>
            <a:r>
              <a:rPr lang="en-US" sz="1800" dirty="0" err="1">
                <a:latin typeface="Calibri" panose="020F0502020204030204" pitchFamily="34" charset="0"/>
              </a:rPr>
              <a:t>org.alfresco.repo.copy.CopyServicePolicies</a:t>
            </a:r>
            <a:r>
              <a:rPr lang="en-US" sz="1800" dirty="0">
                <a:latin typeface="Calibri" panose="020F0502020204030204" pitchFamily="34" charset="0"/>
              </a:rPr>
              <a:t> (</a:t>
            </a:r>
            <a:r>
              <a:rPr lang="en-US" sz="1800" dirty="0" err="1">
                <a:latin typeface="Calibri" panose="020F0502020204030204" pitchFamily="34" charset="0"/>
              </a:rPr>
              <a:t>OnCopyNodePolicy</a:t>
            </a:r>
            <a:r>
              <a:rPr lang="en-US" sz="1800" dirty="0">
                <a:latin typeface="Calibri" panose="020F0502020204030204" pitchFamily="34" charset="0"/>
              </a:rPr>
              <a:t>, </a:t>
            </a:r>
            <a:r>
              <a:rPr lang="en-US" sz="1800" dirty="0" err="1">
                <a:latin typeface="Calibri" panose="020F0502020204030204" pitchFamily="34" charset="0"/>
              </a:rPr>
              <a:t>BeforeCopyPolicy</a:t>
            </a:r>
            <a:r>
              <a:rPr lang="en-US" sz="1800" dirty="0">
                <a:latin typeface="Calibri" panose="020F0502020204030204" pitchFamily="34" charset="0"/>
              </a:rPr>
              <a:t> </a:t>
            </a:r>
            <a:r>
              <a:rPr lang="en-US" sz="1800" dirty="0" err="1">
                <a:latin typeface="Calibri" panose="020F0502020204030204" pitchFamily="34" charset="0"/>
              </a:rPr>
              <a:t>etc</a:t>
            </a:r>
            <a:r>
              <a:rPr lang="en-US" sz="1800" dirty="0" smtClean="0">
                <a:latin typeface="Calibri" panose="020F0502020204030204" pitchFamily="34" charset="0"/>
              </a:rPr>
              <a:t>)</a:t>
            </a:r>
          </a:p>
          <a:p>
            <a:pPr marL="742950" lvl="1" indent="-285750">
              <a:buFont typeface="Arial" panose="020B0604020202020204" pitchFamily="34" charset="0"/>
              <a:buChar char="•"/>
            </a:pPr>
            <a:endParaRPr lang="en-US" sz="1800" dirty="0">
              <a:latin typeface="Calibri" panose="020F0502020204030204" pitchFamily="34" charset="0"/>
            </a:endParaRPr>
          </a:p>
          <a:p>
            <a:pPr marL="742950" lvl="1" indent="-285750">
              <a:buFont typeface="Arial" panose="020B0604020202020204" pitchFamily="34" charset="0"/>
              <a:buChar char="•"/>
            </a:pPr>
            <a:r>
              <a:rPr lang="en-US" sz="1800" dirty="0" err="1">
                <a:latin typeface="Calibri" panose="020F0502020204030204" pitchFamily="34" charset="0"/>
              </a:rPr>
              <a:t>org.alfresco.repo.node.NodeServicePolicies</a:t>
            </a:r>
            <a:r>
              <a:rPr lang="en-US" sz="1800" dirty="0">
                <a:latin typeface="Calibri" panose="020F0502020204030204" pitchFamily="34" charset="0"/>
              </a:rPr>
              <a:t> (</a:t>
            </a:r>
            <a:r>
              <a:rPr lang="en-US" sz="1800" dirty="0" err="1">
                <a:latin typeface="Calibri" panose="020F0502020204030204" pitchFamily="34" charset="0"/>
              </a:rPr>
              <a:t>OnCreateStorePolicy</a:t>
            </a:r>
            <a:r>
              <a:rPr lang="en-US" sz="1800" dirty="0">
                <a:latin typeface="Calibri" panose="020F0502020204030204" pitchFamily="34" charset="0"/>
              </a:rPr>
              <a:t>, </a:t>
            </a:r>
            <a:r>
              <a:rPr lang="en-US" sz="1800" dirty="0" err="1">
                <a:latin typeface="Calibri" panose="020F0502020204030204" pitchFamily="34" charset="0"/>
              </a:rPr>
              <a:t>OnCreateNodePolicy</a:t>
            </a:r>
            <a:r>
              <a:rPr lang="en-US" sz="1800" dirty="0">
                <a:latin typeface="Calibri" panose="020F0502020204030204" pitchFamily="34" charset="0"/>
              </a:rPr>
              <a:t> </a:t>
            </a:r>
            <a:r>
              <a:rPr lang="en-US" sz="1800" dirty="0" err="1">
                <a:latin typeface="Calibri" panose="020F0502020204030204" pitchFamily="34" charset="0"/>
              </a:rPr>
              <a:t>etc</a:t>
            </a:r>
            <a:r>
              <a:rPr lang="en-US" sz="1800" dirty="0" smtClean="0">
                <a:latin typeface="Calibri" panose="020F0502020204030204" pitchFamily="34" charset="0"/>
              </a:rPr>
              <a:t>)</a:t>
            </a:r>
          </a:p>
          <a:p>
            <a:pPr marL="742950" lvl="1" indent="-285750">
              <a:buFont typeface="Arial" panose="020B0604020202020204" pitchFamily="34" charset="0"/>
              <a:buChar char="•"/>
            </a:pPr>
            <a:endParaRPr lang="en-US" sz="1800" dirty="0">
              <a:latin typeface="Calibri" panose="020F0502020204030204" pitchFamily="34" charset="0"/>
            </a:endParaRPr>
          </a:p>
          <a:p>
            <a:pPr marL="742950" lvl="1" indent="-285750">
              <a:buFont typeface="Arial" panose="020B0604020202020204" pitchFamily="34" charset="0"/>
              <a:buChar char="•"/>
            </a:pPr>
            <a:r>
              <a:rPr lang="en-US" sz="1800" dirty="0" err="1">
                <a:latin typeface="Calibri" panose="020F0502020204030204" pitchFamily="34" charset="0"/>
              </a:rPr>
              <a:t>org.alfresco.repo.version.VersionServicePolicies</a:t>
            </a:r>
            <a:r>
              <a:rPr lang="en-US" sz="1800" dirty="0">
                <a:latin typeface="Calibri" panose="020F0502020204030204" pitchFamily="34" charset="0"/>
              </a:rPr>
              <a:t> (</a:t>
            </a:r>
            <a:r>
              <a:rPr lang="en-US" sz="1800" dirty="0" err="1">
                <a:latin typeface="Calibri" panose="020F0502020204030204" pitchFamily="34" charset="0"/>
              </a:rPr>
              <a:t>OnCreateVersionPolicy</a:t>
            </a:r>
            <a:r>
              <a:rPr lang="en-US" sz="1800" dirty="0">
                <a:latin typeface="Calibri" panose="020F0502020204030204" pitchFamily="34" charset="0"/>
              </a:rPr>
              <a:t>, </a:t>
            </a:r>
            <a:r>
              <a:rPr lang="en-US" sz="1800" dirty="0" err="1">
                <a:latin typeface="Calibri" panose="020F0502020204030204" pitchFamily="34" charset="0"/>
              </a:rPr>
              <a:t>OnRevertVersionPolicy</a:t>
            </a:r>
            <a:r>
              <a:rPr lang="en-US" sz="1800" dirty="0">
                <a:latin typeface="Calibri" panose="020F0502020204030204" pitchFamily="34" charset="0"/>
              </a:rPr>
              <a:t> </a:t>
            </a:r>
            <a:r>
              <a:rPr lang="en-US" sz="1800" dirty="0" err="1">
                <a:latin typeface="Calibri" panose="020F0502020204030204" pitchFamily="34" charset="0"/>
              </a:rPr>
              <a:t>etc</a:t>
            </a:r>
            <a:r>
              <a:rPr lang="en-US" sz="1800" dirty="0">
                <a:latin typeface="Calibri" panose="020F0502020204030204" pitchFamily="34" charset="0"/>
              </a:rPr>
              <a:t>)</a:t>
            </a:r>
          </a:p>
        </p:txBody>
      </p:sp>
    </p:spTree>
    <p:extLst>
      <p:ext uri="{BB962C8B-B14F-4D97-AF65-F5344CB8AC3E}">
        <p14:creationId xmlns:p14="http://schemas.microsoft.com/office/powerpoint/2010/main" val="107538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Calibri" panose="020F0502020204030204" pitchFamily="34" charset="0"/>
              </a:rPr>
              <a:pPr algn="r">
                <a:defRPr/>
              </a:pPr>
              <a:t>9</a:t>
            </a:fld>
            <a:endParaRPr lang="en-US" sz="1200" b="0" dirty="0">
              <a:solidFill>
                <a:srgbClr val="000000"/>
              </a:solidFill>
              <a:latin typeface="Calibri" panose="020F0502020204030204" pitchFamily="34"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Cont..</a:t>
            </a:r>
            <a:endParaRPr lang="en-US" kern="0" dirty="0"/>
          </a:p>
        </p:txBody>
      </p:sp>
      <p:graphicFrame>
        <p:nvGraphicFramePr>
          <p:cNvPr id="2" name="Table 1"/>
          <p:cNvGraphicFramePr>
            <a:graphicFrameLocks noGrp="1"/>
          </p:cNvGraphicFramePr>
          <p:nvPr>
            <p:extLst>
              <p:ext uri="{D42A27DB-BD31-4B8C-83A1-F6EECF244321}">
                <p14:modId xmlns:p14="http://schemas.microsoft.com/office/powerpoint/2010/main" val="3093007230"/>
              </p:ext>
            </p:extLst>
          </p:nvPr>
        </p:nvGraphicFramePr>
        <p:xfrm>
          <a:off x="76199" y="457200"/>
          <a:ext cx="9067800" cy="6493622"/>
        </p:xfrm>
        <a:graphic>
          <a:graphicData uri="http://schemas.openxmlformats.org/drawingml/2006/table">
            <a:tbl>
              <a:tblPr/>
              <a:tblGrid>
                <a:gridCol w="4533900">
                  <a:extLst>
                    <a:ext uri="{9D8B030D-6E8A-4147-A177-3AD203B41FA5}">
                      <a16:colId xmlns:a16="http://schemas.microsoft.com/office/drawing/2014/main" val="3511709890"/>
                    </a:ext>
                  </a:extLst>
                </a:gridCol>
                <a:gridCol w="4533900">
                  <a:extLst>
                    <a:ext uri="{9D8B030D-6E8A-4147-A177-3AD203B41FA5}">
                      <a16:colId xmlns:a16="http://schemas.microsoft.com/office/drawing/2014/main" val="3695164073"/>
                    </a:ext>
                  </a:extLst>
                </a:gridCol>
              </a:tblGrid>
              <a:tr h="205372">
                <a:tc gridSpan="2">
                  <a:txBody>
                    <a:bodyPr/>
                    <a:lstStyle/>
                    <a:p>
                      <a:r>
                        <a:rPr lang="en-US" sz="1200" dirty="0">
                          <a:latin typeface="Calibri" panose="020F0502020204030204" pitchFamily="34" charset="0"/>
                        </a:rPr>
                        <a:t>Policies available for behavior binding</a:t>
                      </a:r>
                    </a:p>
                  </a:txBody>
                  <a:tcPr marL="34934" marR="34934" marT="17467" marB="17467" anchor="ctr">
                    <a:solidFill>
                      <a:srgbClr val="FFFFFF"/>
                    </a:solidFill>
                  </a:tcPr>
                </a:tc>
                <a:tc hMerge="1">
                  <a:txBody>
                    <a:bodyPr/>
                    <a:lstStyle/>
                    <a:p>
                      <a:endParaRPr lang="en-US"/>
                    </a:p>
                  </a:txBody>
                  <a:tcPr/>
                </a:tc>
                <a:extLst>
                  <a:ext uri="{0D108BD9-81ED-4DB2-BD59-A6C34878D82A}">
                    <a16:rowId xmlns:a16="http://schemas.microsoft.com/office/drawing/2014/main" val="2190545959"/>
                  </a:ext>
                </a:extLst>
              </a:tr>
              <a:tr h="234194">
                <a:tc>
                  <a:txBody>
                    <a:bodyPr/>
                    <a:lstStyle/>
                    <a:p>
                      <a:pPr algn="l" fontAlgn="base"/>
                      <a:r>
                        <a:rPr lang="en-US" sz="1200" b="1">
                          <a:solidFill>
                            <a:srgbClr val="777777"/>
                          </a:solidFill>
                          <a:effectLst/>
                          <a:latin typeface="Calibri" panose="020F0502020204030204" pitchFamily="34" charset="0"/>
                        </a:rPr>
                        <a:t>Interface</a:t>
                      </a:r>
                    </a:p>
                  </a:txBody>
                  <a:tcPr marL="87335" marR="87335" marT="32751" marB="32751" anchor="ctr">
                    <a:lnL>
                      <a:noFill/>
                    </a:lnL>
                    <a:lnR>
                      <a:noFill/>
                    </a:lnR>
                    <a:lnB w="9525" cap="flat" cmpd="sng" algn="ctr">
                      <a:solidFill>
                        <a:srgbClr val="E7E7E7"/>
                      </a:solidFill>
                      <a:prstDash val="solid"/>
                      <a:round/>
                      <a:headEnd type="none" w="med" len="med"/>
                      <a:tailEnd type="none" w="med" len="med"/>
                    </a:lnB>
                    <a:solidFill>
                      <a:srgbClr val="FFFFFF"/>
                    </a:solidFill>
                  </a:tcPr>
                </a:tc>
                <a:tc>
                  <a:txBody>
                    <a:bodyPr/>
                    <a:lstStyle/>
                    <a:p>
                      <a:pPr algn="l" fontAlgn="base"/>
                      <a:r>
                        <a:rPr lang="en-US" sz="1200" b="1">
                          <a:solidFill>
                            <a:srgbClr val="777777"/>
                          </a:solidFill>
                          <a:effectLst/>
                          <a:latin typeface="Calibri" panose="020F0502020204030204" pitchFamily="34" charset="0"/>
                        </a:rPr>
                        <a:t>Method</a:t>
                      </a:r>
                    </a:p>
                  </a:txBody>
                  <a:tcPr marL="87335" marR="87335" marT="32751" marB="32751" anchor="ctr">
                    <a:lnL>
                      <a:noFill/>
                    </a:lnL>
                    <a:lnR>
                      <a:noFill/>
                    </a:lnR>
                    <a:lnT>
                      <a:noFill/>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9100960"/>
                  </a:ext>
                </a:extLst>
              </a:tr>
              <a:tr h="558473">
                <a:tc>
                  <a:txBody>
                    <a:bodyPr/>
                    <a:lstStyle/>
                    <a:p>
                      <a:pPr algn="l" fontAlgn="base"/>
                      <a:r>
                        <a:rPr lang="en-US" sz="1200" b="1" dirty="0" err="1">
                          <a:effectLst/>
                          <a:latin typeface="Calibri" panose="020F0502020204030204" pitchFamily="34" charset="0"/>
                        </a:rPr>
                        <a:t>org.alfresco.repo.content.ContentServicePolicies</a:t>
                      </a:r>
                      <a:endParaRPr lang="en-US" sz="1200" b="1"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2F7FC"/>
                    </a:solidFill>
                  </a:tcPr>
                </a:tc>
                <a:tc>
                  <a:txBody>
                    <a:bodyPr/>
                    <a:lstStyle/>
                    <a:p>
                      <a:pPr algn="l" fontAlgn="base"/>
                      <a:r>
                        <a:rPr lang="en-US" sz="1200" dirty="0" err="1" smtClean="0">
                          <a:effectLst/>
                          <a:latin typeface="Calibri" panose="020F0502020204030204" pitchFamily="34" charset="0"/>
                        </a:rPr>
                        <a:t>onContentPropertyUpdate,onContentRead,onContentUpdate</a:t>
                      </a:r>
                      <a:endParaRPr lang="en-US" sz="1200"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2F7FC"/>
                    </a:solidFill>
                  </a:tcPr>
                </a:tc>
                <a:extLst>
                  <a:ext uri="{0D108BD9-81ED-4DB2-BD59-A6C34878D82A}">
                    <a16:rowId xmlns:a16="http://schemas.microsoft.com/office/drawing/2014/main" val="1807926351"/>
                  </a:ext>
                </a:extLst>
              </a:tr>
              <a:tr h="558473">
                <a:tc>
                  <a:txBody>
                    <a:bodyPr/>
                    <a:lstStyle/>
                    <a:p>
                      <a:pPr algn="l" fontAlgn="base"/>
                      <a:r>
                        <a:rPr lang="en-US" sz="1200" b="1" dirty="0" err="1">
                          <a:effectLst/>
                          <a:latin typeface="Calibri" panose="020F0502020204030204" pitchFamily="34" charset="0"/>
                        </a:rPr>
                        <a:t>org.alfresco.repo.copy.CopyServicePolicies</a:t>
                      </a:r>
                      <a:endParaRPr lang="en-US" sz="1200" b="1"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l" fontAlgn="base"/>
                      <a:r>
                        <a:rPr lang="en-US" sz="1200" dirty="0" err="1" smtClean="0">
                          <a:effectLst/>
                          <a:latin typeface="Calibri" panose="020F0502020204030204" pitchFamily="34" charset="0"/>
                        </a:rPr>
                        <a:t>beforeCopy,onCopyComplete,onCopyNode</a:t>
                      </a:r>
                      <a:endParaRPr lang="en-US" sz="1200"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55009849"/>
                  </a:ext>
                </a:extLst>
              </a:tr>
              <a:tr h="4179573">
                <a:tc>
                  <a:txBody>
                    <a:bodyPr/>
                    <a:lstStyle/>
                    <a:p>
                      <a:pPr algn="l" fontAlgn="base"/>
                      <a:r>
                        <a:rPr lang="en-US" sz="1200" b="1" dirty="0" err="1">
                          <a:effectLst/>
                          <a:latin typeface="Calibri" panose="020F0502020204030204" pitchFamily="34" charset="0"/>
                        </a:rPr>
                        <a:t>org.alfresco.repo.node.NodeServicePolicies</a:t>
                      </a:r>
                      <a:endParaRPr lang="en-US" sz="1200" b="1"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2F7FC"/>
                    </a:solidFill>
                  </a:tcPr>
                </a:tc>
                <a:tc>
                  <a:txBody>
                    <a:bodyPr/>
                    <a:lstStyle/>
                    <a:p>
                      <a:pPr algn="l" fontAlgn="base"/>
                      <a:r>
                        <a:rPr lang="en-US" sz="1200" dirty="0" smtClean="0">
                          <a:effectLst/>
                          <a:latin typeface="Calibri" panose="020F0502020204030204" pitchFamily="34" charset="0"/>
                        </a:rPr>
                        <a:t>beforeAddAspect,beforeArchiveNode,beforeCreateNode,beforeCreateStore,beforeDeleteAssociation,beforeDeleteChildAssociation</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beforeDeleteNode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beforeMoveNode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beforeRemoveAspect</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beforeSetNodeType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beforeUpdateNode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onAddAspect</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onCreateAssociation</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onCreateChildAssociation</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onCreateNode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onCreateStore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onDeleteAssociation</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onDeleteChildAssociation</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onDeleteNode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onMoveNode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onRemoveAspect</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onSetNodeType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smtClean="0">
                          <a:effectLst/>
                          <a:latin typeface="Calibri" panose="020F0502020204030204" pitchFamily="34" charset="0"/>
                        </a:rPr>
                        <a:t>onUpdateNode</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onUpdateProperties</a:t>
                      </a:r>
                      <a:endParaRPr lang="en-US" sz="1200"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2F7FC"/>
                    </a:solidFill>
                  </a:tcPr>
                </a:tc>
                <a:extLst>
                  <a:ext uri="{0D108BD9-81ED-4DB2-BD59-A6C34878D82A}">
                    <a16:rowId xmlns:a16="http://schemas.microsoft.com/office/drawing/2014/main" val="831128298"/>
                  </a:ext>
                </a:extLst>
              </a:tr>
              <a:tr h="730907">
                <a:tc>
                  <a:txBody>
                    <a:bodyPr/>
                    <a:lstStyle/>
                    <a:p>
                      <a:pPr algn="l" fontAlgn="base"/>
                      <a:r>
                        <a:rPr lang="en-US" sz="1200" b="1" dirty="0" err="1">
                          <a:effectLst/>
                          <a:latin typeface="Calibri" panose="020F0502020204030204" pitchFamily="34" charset="0"/>
                        </a:rPr>
                        <a:t>org.alfresco.repo.version.VersionServicePolicies</a:t>
                      </a:r>
                      <a:endParaRPr lang="en-US" sz="1200" b="1"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l" fontAlgn="base"/>
                      <a:r>
                        <a:rPr lang="en-US" sz="1200" dirty="0" err="1" smtClean="0">
                          <a:effectLst/>
                          <a:latin typeface="Calibri" panose="020F0502020204030204" pitchFamily="34" charset="0"/>
                        </a:rPr>
                        <a:t>beforeCreateVersion,afterCreateVersion,onCreateVersion</a:t>
                      </a:r>
                      <a:r>
                        <a:rPr lang="en-US" sz="1200" dirty="0">
                          <a:effectLst/>
                          <a:latin typeface="Calibri" panose="020F0502020204030204" pitchFamily="34" charset="0"/>
                        </a:rPr>
                        <a:t/>
                      </a:r>
                      <a:br>
                        <a:rPr lang="en-US" sz="1200" dirty="0">
                          <a:effectLst/>
                          <a:latin typeface="Calibri" panose="020F0502020204030204" pitchFamily="34" charset="0"/>
                        </a:rPr>
                      </a:br>
                      <a:r>
                        <a:rPr lang="en-US" sz="1200" dirty="0" err="1">
                          <a:effectLst/>
                          <a:latin typeface="Calibri" panose="020F0502020204030204" pitchFamily="34" charset="0"/>
                        </a:rPr>
                        <a:t>calculateVersionLabel</a:t>
                      </a:r>
                      <a:endParaRPr lang="en-US" sz="1200" dirty="0">
                        <a:effectLst/>
                        <a:latin typeface="Calibri" panose="020F0502020204030204" pitchFamily="34" charset="0"/>
                      </a:endParaRPr>
                    </a:p>
                  </a:txBody>
                  <a:tcPr marL="87335" marR="87335" marT="21834" marB="21834" anchor="ctr">
                    <a:lnL>
                      <a:noFill/>
                    </a:lnL>
                    <a:lnR>
                      <a:noFill/>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07839818"/>
                  </a:ext>
                </a:extLst>
              </a:tr>
            </a:tbl>
          </a:graphicData>
        </a:graphic>
      </p:graphicFrame>
    </p:spTree>
    <p:extLst>
      <p:ext uri="{BB962C8B-B14F-4D97-AF65-F5344CB8AC3E}">
        <p14:creationId xmlns:p14="http://schemas.microsoft.com/office/powerpoint/2010/main" val="17378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A71F9577418543BB4DA759C55F1EF3" ma:contentTypeVersion="0" ma:contentTypeDescription="Create a new document." ma:contentTypeScope="" ma:versionID="3556440f85fa9c2fdaabc98d9fa3bf9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04FDB-5450-4284-98C5-EBCA9302D6BC}">
  <ds:schemaRefs>
    <ds:schemaRef ds:uri="http://schemas.microsoft.com/sharepoint/v3/contenttype/forms"/>
  </ds:schemaRefs>
</ds:datastoreItem>
</file>

<file path=customXml/itemProps2.xml><?xml version="1.0" encoding="utf-8"?>
<ds:datastoreItem xmlns:ds="http://schemas.openxmlformats.org/officeDocument/2006/customXml" ds:itemID="{78F33FB7-9962-484D-BCA2-5449E448B935}">
  <ds:schemaRefs>
    <ds:schemaRef ds:uri="http://purl.org/dc/dcmitype/"/>
    <ds:schemaRef ds:uri="http://purl.org/dc/elements/1.1/"/>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84D2F7D-0B33-4A10-87AD-8D217157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12334</TotalTime>
  <Words>2721</Words>
  <Application>Microsoft Office PowerPoint</Application>
  <PresentationFormat>On-screen Show (4:3)</PresentationFormat>
  <Paragraphs>472</Paragraphs>
  <Slides>33</Slides>
  <Notes>33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MS PGothic</vt:lpstr>
      <vt:lpstr>MS PGothic</vt:lpstr>
      <vt:lpstr>Arial</vt:lpstr>
      <vt:lpstr>Arial Black</vt:lpstr>
      <vt:lpstr>Calibri</vt:lpstr>
      <vt:lpstr>Courier New</vt:lpstr>
      <vt:lpstr>Helvetica</vt:lpstr>
      <vt:lpstr>Times</vt:lpstr>
      <vt:lpstr>Times New Roman</vt:lpstr>
      <vt:lpstr>Verdana</vt:lpstr>
      <vt:lpstr>Wingdings</vt:lpstr>
      <vt:lpstr>Wingdings 2</vt:lpstr>
      <vt:lpstr>1_Blank Presentation</vt:lpstr>
      <vt:lpstr>2_Blank Presentation</vt:lpstr>
      <vt:lpstr>PowerPoint Presentation</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Venkataraman, Srividhya (Cognizant)</dc:creator>
  <cp:keywords>ORWCC-StDeck-1</cp:keywords>
  <cp:lastModifiedBy>Vangoor, Jayachender Reddy (Cognizant)</cp:lastModifiedBy>
  <cp:revision>620</cp:revision>
  <dcterms:created xsi:type="dcterms:W3CDTF">2009-04-21T11:47:18Z</dcterms:created>
  <dcterms:modified xsi:type="dcterms:W3CDTF">2017-08-24T06:14:06Z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0x01010029A71F9577418543BB4DA759C55F1EF3</vt:lpwstr>
  </property>
  <property fmtid="{D5CDD505-2E9C-101B-9397-08002B2CF9AE}" pid="3" name="Service Offering">
    <vt:lpwstr>ConsultingDevelopmentMaintenance</vt:lpwstr>
  </property>
  <property fmtid="{D5CDD505-2E9C-101B-9397-08002B2CF9AE}" pid="4" name="Product">
    <vt:lpwstr>Oracle UCM</vt:lpwstr>
  </property>
  <property fmtid="{D5CDD505-2E9C-101B-9397-08002B2CF9AE}" pid="5" name="xd_ProgID">
    <vt:lpwstr/>
  </property>
  <property fmtid="{D5CDD505-2E9C-101B-9397-08002B2CF9AE}" pid="6" name="TemplateUrl">
    <vt:lpwstr/>
  </property>
  <property fmtid="{D5CDD505-2E9C-101B-9397-08002B2CF9AE}" pid="7" name="_dlc_DocIdItemGuid">
    <vt:lpwstr>7ab3946a-2e6a-4051-8d18-72283af84b29</vt:lpwstr>
  </property>
</Properties>
</file>