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41" r:id="rId4"/>
    <p:sldMasterId id="2147484288" r:id="rId5"/>
  </p:sldMasterIdLst>
  <p:notesMasterIdLst>
    <p:notesMasterId r:id="rId30"/>
  </p:notesMasterIdLst>
  <p:handoutMasterIdLst>
    <p:handoutMasterId r:id="rId31"/>
  </p:handoutMasterIdLst>
  <p:sldIdLst>
    <p:sldId id="1028" r:id="rId6"/>
    <p:sldId id="1083" r:id="rId7"/>
    <p:sldId id="1132" r:id="rId8"/>
    <p:sldId id="1163" r:id="rId9"/>
    <p:sldId id="1164" r:id="rId10"/>
    <p:sldId id="1165" r:id="rId11"/>
    <p:sldId id="1168" r:id="rId12"/>
    <p:sldId id="1169" r:id="rId13"/>
    <p:sldId id="1167" r:id="rId14"/>
    <p:sldId id="1166" r:id="rId15"/>
    <p:sldId id="1170" r:id="rId16"/>
    <p:sldId id="1171" r:id="rId17"/>
    <p:sldId id="1172" r:id="rId18"/>
    <p:sldId id="1173" r:id="rId19"/>
    <p:sldId id="1175" r:id="rId20"/>
    <p:sldId id="1174" r:id="rId21"/>
    <p:sldId id="1177" r:id="rId22"/>
    <p:sldId id="1179" r:id="rId23"/>
    <p:sldId id="1178" r:id="rId24"/>
    <p:sldId id="1180" r:id="rId25"/>
    <p:sldId id="1182" r:id="rId26"/>
    <p:sldId id="1181" r:id="rId27"/>
    <p:sldId id="1064" r:id="rId28"/>
    <p:sldId id="1183" r:id="rId29"/>
  </p:sldIdLst>
  <p:sldSz cx="9144000" cy="6858000" type="screen4x3"/>
  <p:notesSz cx="6858000" cy="9144000"/>
  <p:defaultTextStyle>
    <a:defPPr>
      <a:defRPr lang="en-US"/>
    </a:defPPr>
    <a:lvl1pPr algn="l" rtl="0" fontAlgn="base">
      <a:spcBef>
        <a:spcPct val="0"/>
      </a:spcBef>
      <a:spcAft>
        <a:spcPct val="0"/>
      </a:spcAft>
      <a:defRPr sz="3000" kern="1200">
        <a:solidFill>
          <a:schemeClr val="tx1"/>
        </a:solidFill>
        <a:latin typeface="Verdana" pitchFamily="34" charset="0"/>
        <a:ea typeface="+mn-ea"/>
        <a:cs typeface="+mn-cs"/>
      </a:defRPr>
    </a:lvl1pPr>
    <a:lvl2pPr marL="457200" algn="l" rtl="0" fontAlgn="base">
      <a:spcBef>
        <a:spcPct val="0"/>
      </a:spcBef>
      <a:spcAft>
        <a:spcPct val="0"/>
      </a:spcAft>
      <a:defRPr sz="3000" kern="1200">
        <a:solidFill>
          <a:schemeClr val="tx1"/>
        </a:solidFill>
        <a:latin typeface="Verdana" pitchFamily="34" charset="0"/>
        <a:ea typeface="+mn-ea"/>
        <a:cs typeface="+mn-cs"/>
      </a:defRPr>
    </a:lvl2pPr>
    <a:lvl3pPr marL="914400" algn="l" rtl="0" fontAlgn="base">
      <a:spcBef>
        <a:spcPct val="0"/>
      </a:spcBef>
      <a:spcAft>
        <a:spcPct val="0"/>
      </a:spcAft>
      <a:defRPr sz="3000" kern="1200">
        <a:solidFill>
          <a:schemeClr val="tx1"/>
        </a:solidFill>
        <a:latin typeface="Verdana" pitchFamily="34" charset="0"/>
        <a:ea typeface="+mn-ea"/>
        <a:cs typeface="+mn-cs"/>
      </a:defRPr>
    </a:lvl3pPr>
    <a:lvl4pPr marL="1371600" algn="l" rtl="0" fontAlgn="base">
      <a:spcBef>
        <a:spcPct val="0"/>
      </a:spcBef>
      <a:spcAft>
        <a:spcPct val="0"/>
      </a:spcAft>
      <a:defRPr sz="3000" kern="1200">
        <a:solidFill>
          <a:schemeClr val="tx1"/>
        </a:solidFill>
        <a:latin typeface="Verdana" pitchFamily="34" charset="0"/>
        <a:ea typeface="+mn-ea"/>
        <a:cs typeface="+mn-cs"/>
      </a:defRPr>
    </a:lvl4pPr>
    <a:lvl5pPr marL="1828800" algn="l" rtl="0" fontAlgn="base">
      <a:spcBef>
        <a:spcPct val="0"/>
      </a:spcBef>
      <a:spcAft>
        <a:spcPct val="0"/>
      </a:spcAft>
      <a:defRPr sz="3000" kern="1200">
        <a:solidFill>
          <a:schemeClr val="tx1"/>
        </a:solidFill>
        <a:latin typeface="Verdana" pitchFamily="34" charset="0"/>
        <a:ea typeface="+mn-ea"/>
        <a:cs typeface="+mn-cs"/>
      </a:defRPr>
    </a:lvl5pPr>
    <a:lvl6pPr marL="2286000" algn="l" defTabSz="914400" rtl="0" eaLnBrk="1" latinLnBrk="0" hangingPunct="1">
      <a:defRPr sz="3000" kern="1200">
        <a:solidFill>
          <a:schemeClr val="tx1"/>
        </a:solidFill>
        <a:latin typeface="Verdana" pitchFamily="34" charset="0"/>
        <a:ea typeface="+mn-ea"/>
        <a:cs typeface="+mn-cs"/>
      </a:defRPr>
    </a:lvl6pPr>
    <a:lvl7pPr marL="2743200" algn="l" defTabSz="914400" rtl="0" eaLnBrk="1" latinLnBrk="0" hangingPunct="1">
      <a:defRPr sz="3000" kern="1200">
        <a:solidFill>
          <a:schemeClr val="tx1"/>
        </a:solidFill>
        <a:latin typeface="Verdana" pitchFamily="34" charset="0"/>
        <a:ea typeface="+mn-ea"/>
        <a:cs typeface="+mn-cs"/>
      </a:defRPr>
    </a:lvl7pPr>
    <a:lvl8pPr marL="3200400" algn="l" defTabSz="914400" rtl="0" eaLnBrk="1" latinLnBrk="0" hangingPunct="1">
      <a:defRPr sz="3000" kern="1200">
        <a:solidFill>
          <a:schemeClr val="tx1"/>
        </a:solidFill>
        <a:latin typeface="Verdana" pitchFamily="34" charset="0"/>
        <a:ea typeface="+mn-ea"/>
        <a:cs typeface="+mn-cs"/>
      </a:defRPr>
    </a:lvl8pPr>
    <a:lvl9pPr marL="3657600" algn="l" defTabSz="914400" rtl="0" eaLnBrk="1" latinLnBrk="0" hangingPunct="1">
      <a:defRPr sz="30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D9F4"/>
    <a:srgbClr val="0DBB47"/>
    <a:srgbClr val="DAEFC3"/>
    <a:srgbClr val="8BC3DA"/>
    <a:srgbClr val="3D97BB"/>
    <a:srgbClr val="E5A19F"/>
    <a:srgbClr val="5D9CE9"/>
    <a:srgbClr val="C2E49C"/>
    <a:srgbClr val="CAE8AA"/>
    <a:srgbClr val="FFE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03" autoAdjust="0"/>
    <p:restoredTop sz="88504" autoAdjust="0"/>
  </p:normalViewPr>
  <p:slideViewPr>
    <p:cSldViewPr snapToGrid="0">
      <p:cViewPr varScale="1">
        <p:scale>
          <a:sx n="65" d="100"/>
          <a:sy n="65" d="100"/>
        </p:scale>
        <p:origin x="1104" y="6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D1DB4C3D-99AC-43D9-9F04-340E38BE2E31}" type="datetimeFigureOut">
              <a:rPr lang="en-US"/>
              <a:pPr>
                <a:defRPr/>
              </a:pPr>
              <a:t>8/9/2017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C2A6143A-A83D-4690-9B9C-CF30BF94644B}" type="slidenum">
              <a:rPr lang="en-US"/>
              <a:pPr>
                <a:defRPr/>
              </a:pPr>
              <a:t>‹#›</a:t>
            </a:fld>
            <a:endParaRPr lang="en-US" dirty="0"/>
          </a:p>
        </p:txBody>
      </p:sp>
    </p:spTree>
    <p:extLst>
      <p:ext uri="{BB962C8B-B14F-4D97-AF65-F5344CB8AC3E}">
        <p14:creationId xmlns:p14="http://schemas.microsoft.com/office/powerpoint/2010/main" val="1410900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charset="0"/>
              </a:defRPr>
            </a:lvl1pPr>
          </a:lstStyle>
          <a:p>
            <a:pPr>
              <a:defRPr/>
            </a:pPr>
            <a:endParaRPr lang="en-US" dirty="0"/>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charset="0"/>
              </a:defRPr>
            </a:lvl1pPr>
          </a:lstStyle>
          <a:p>
            <a:pPr>
              <a:defRPr/>
            </a:pPr>
            <a:endParaRPr lang="en-US" dirty="0"/>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pPr>
              <a:defRPr/>
            </a:pPr>
            <a:fld id="{211EE8DD-B69B-4D8B-A557-27F91A8DD519}" type="slidenum">
              <a:rPr lang="en-US"/>
              <a:pPr>
                <a:defRPr/>
              </a:pPr>
              <a:t>‹#›</a:t>
            </a:fld>
            <a:endParaRPr lang="en-US" dirty="0"/>
          </a:p>
        </p:txBody>
      </p:sp>
    </p:spTree>
    <p:extLst>
      <p:ext uri="{BB962C8B-B14F-4D97-AF65-F5344CB8AC3E}">
        <p14:creationId xmlns:p14="http://schemas.microsoft.com/office/powerpoint/2010/main" val="2847459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1</a:t>
            </a:fld>
            <a:endParaRPr lang="en-US" dirty="0"/>
          </a:p>
        </p:txBody>
      </p:sp>
    </p:spTree>
    <p:extLst>
      <p:ext uri="{BB962C8B-B14F-4D97-AF65-F5344CB8AC3E}">
        <p14:creationId xmlns:p14="http://schemas.microsoft.com/office/powerpoint/2010/main" val="299097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smtClean="0">
              <a:latin typeface="Arial" charset="0"/>
              <a:ea typeface="ＭＳ Ｐゴシック" charset="-128"/>
            </a:endParaRPr>
          </a:p>
        </p:txBody>
      </p:sp>
      <p:sp>
        <p:nvSpPr>
          <p:cNvPr id="55300" name="Slide Number Placeholder 3"/>
          <p:cNvSpPr>
            <a:spLocks noGrp="1"/>
          </p:cNvSpPr>
          <p:nvPr>
            <p:ph type="sldNum" sz="quarter" idx="5"/>
          </p:nvPr>
        </p:nvSpPr>
        <p:spPr>
          <a:noFill/>
        </p:spPr>
        <p:txBody>
          <a:bodyPr/>
          <a:lstStyle/>
          <a:p>
            <a:fld id="{07CD4966-7926-4A6D-B54E-EF0EE2B1827C}" type="slidenum">
              <a:rPr lang="en-US"/>
              <a:pPr/>
              <a:t>23</a:t>
            </a:fld>
            <a:endParaRPr lang="en-US" dirty="0"/>
          </a:p>
        </p:txBody>
      </p:sp>
    </p:spTree>
    <p:extLst>
      <p:ext uri="{BB962C8B-B14F-4D97-AF65-F5344CB8AC3E}">
        <p14:creationId xmlns:p14="http://schemas.microsoft.com/office/powerpoint/2010/main" val="2550991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smtClean="0">
              <a:latin typeface="Arial" charset="0"/>
              <a:ea typeface="ＭＳ Ｐゴシック" charset="-128"/>
            </a:endParaRPr>
          </a:p>
        </p:txBody>
      </p:sp>
      <p:sp>
        <p:nvSpPr>
          <p:cNvPr id="55300" name="Slide Number Placeholder 3"/>
          <p:cNvSpPr>
            <a:spLocks noGrp="1"/>
          </p:cNvSpPr>
          <p:nvPr>
            <p:ph type="sldNum" sz="quarter" idx="5"/>
          </p:nvPr>
        </p:nvSpPr>
        <p:spPr>
          <a:noFill/>
        </p:spPr>
        <p:txBody>
          <a:bodyPr/>
          <a:lstStyle/>
          <a:p>
            <a:fld id="{07CD4966-7926-4A6D-B54E-EF0EE2B1827C}" type="slidenum">
              <a:rPr lang="en-US"/>
              <a:pPr/>
              <a:t>24</a:t>
            </a:fld>
            <a:endParaRPr lang="en-US" dirty="0"/>
          </a:p>
        </p:txBody>
      </p:sp>
    </p:spTree>
    <p:extLst>
      <p:ext uri="{BB962C8B-B14F-4D97-AF65-F5344CB8AC3E}">
        <p14:creationId xmlns:p14="http://schemas.microsoft.com/office/powerpoint/2010/main" val="202495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F8477B1-7870-42BC-8FBE-41ECF8983AC4}" type="slidenum">
              <a:rPr lang="en-US" smtClean="0"/>
              <a:pPr>
                <a:defRPr/>
              </a:pPr>
              <a:t>2</a:t>
            </a:fld>
            <a:endParaRPr lang="en-US" dirty="0"/>
          </a:p>
        </p:txBody>
      </p:sp>
    </p:spTree>
    <p:extLst>
      <p:ext uri="{BB962C8B-B14F-4D97-AF65-F5344CB8AC3E}">
        <p14:creationId xmlns:p14="http://schemas.microsoft.com/office/powerpoint/2010/main" val="207098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a:t>
            </a:fld>
            <a:endParaRPr lang="en-US" sz="1200" b="0" dirty="0">
              <a:solidFill>
                <a:prstClr val="black"/>
              </a:solidFill>
            </a:endParaRPr>
          </a:p>
        </p:txBody>
      </p:sp>
    </p:spTree>
    <p:extLst>
      <p:ext uri="{BB962C8B-B14F-4D97-AF65-F5344CB8AC3E}">
        <p14:creationId xmlns:p14="http://schemas.microsoft.com/office/powerpoint/2010/main" val="4125003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CIFS (Common Internet File System): </a:t>
            </a:r>
          </a:p>
          <a:p>
            <a:r>
              <a:rPr lang="en-US" dirty="0" smtClean="0"/>
              <a:t>CIFS allows the projection of </a:t>
            </a:r>
            <a:r>
              <a:rPr lang="en-US" dirty="0" smtClean="0">
                <a:effectLst/>
              </a:rPr>
              <a:t>Alfresco Content Services</a:t>
            </a:r>
            <a:r>
              <a:rPr lang="en-US" dirty="0" smtClean="0"/>
              <a:t> as a native shared file drive. Any client that can read and write to file drives can read and write to </a:t>
            </a:r>
            <a:r>
              <a:rPr lang="en-US" dirty="0" smtClean="0">
                <a:effectLst/>
              </a:rPr>
              <a:t>Alfresco Content Services</a:t>
            </a:r>
            <a:r>
              <a:rPr lang="en-US" dirty="0" smtClean="0"/>
              <a:t>, allowing the commonly used shared file drive to be replaced with an ECM system without users even knowing.</a:t>
            </a:r>
          </a:p>
          <a:p>
            <a:r>
              <a:rPr lang="en-US" b="1" dirty="0" smtClean="0"/>
              <a:t>WebDAV (Web-based Distributed Authoring and Versioning)</a:t>
            </a:r>
          </a:p>
          <a:p>
            <a:r>
              <a:rPr lang="en-US" dirty="0" smtClean="0"/>
              <a:t>WebDAV provides a set of extensions to HTTP for managing files collaboratively on web servers. It has strong support for authoring scenarios such as locking, metadata, and versioning. </a:t>
            </a:r>
          </a:p>
          <a:p>
            <a:r>
              <a:rPr lang="en-US" b="1" dirty="0" smtClean="0"/>
              <a:t>FTP (File Transfer Protocol)</a:t>
            </a:r>
          </a:p>
          <a:p>
            <a:r>
              <a:rPr lang="en-US" dirty="0" smtClean="0"/>
              <a:t>FTP is a standard network protocol for exchanging and manipulating files over a network. This protocol is particularly useful for bulk loading folders and files into the repository.</a:t>
            </a:r>
          </a:p>
          <a:p>
            <a:r>
              <a:rPr lang="en-US" b="1" dirty="0" smtClean="0"/>
              <a:t>IMAP (Internet Message Access Protocol)</a:t>
            </a:r>
          </a:p>
          <a:p>
            <a:r>
              <a:rPr lang="en-US" dirty="0" smtClean="0"/>
              <a:t>IMAP is a prevalent standard for allowing email access on a remote mail server. Alfresco presents itself as a mail server, allowing clients such as Microsoft Outlook, </a:t>
            </a:r>
            <a:r>
              <a:rPr lang="en-US" dirty="0" err="1" smtClean="0"/>
              <a:t>AppleMail</a:t>
            </a:r>
            <a:r>
              <a:rPr lang="en-US" dirty="0" smtClean="0"/>
              <a:t>, and Thunderbird to connect to and interact with folders and files held within the repository.</a:t>
            </a:r>
          </a:p>
          <a:p>
            <a:r>
              <a:rPr lang="en-US" b="1" dirty="0" smtClean="0"/>
              <a:t>Microsoft SharePoint Protocols</a:t>
            </a:r>
          </a:p>
          <a:p>
            <a:r>
              <a:rPr lang="en-US" dirty="0" smtClean="0">
                <a:effectLst/>
              </a:rPr>
              <a:t>Alfresco Office Services</a:t>
            </a:r>
            <a:r>
              <a:rPr lang="en-US" dirty="0" smtClean="0"/>
              <a:t> support Microsoft SharePoint Protocols. This allows </a:t>
            </a:r>
            <a:r>
              <a:rPr lang="en-US" dirty="0" smtClean="0">
                <a:effectLst/>
              </a:rPr>
              <a:t>Alfresco Content Services</a:t>
            </a:r>
            <a:r>
              <a:rPr lang="en-US" dirty="0" smtClean="0"/>
              <a:t> to act as a SharePoint server, creating tight integration with the Microsoft Office suite. A user who is familiar with the Microsoft task pane can view and act upon documents held within the repository. Collaborative features of Microsoft SharePoint are mapped to </a:t>
            </a:r>
            <a:r>
              <a:rPr lang="en-US" dirty="0" smtClean="0">
                <a:effectLst/>
              </a:rPr>
              <a:t>Alfresco Share</a:t>
            </a:r>
            <a:r>
              <a:rPr lang="en-US" dirty="0" smtClean="0"/>
              <a:t> site capabilities.</a:t>
            </a:r>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13</a:t>
            </a:fld>
            <a:endParaRPr lang="en-US" dirty="0"/>
          </a:p>
        </p:txBody>
      </p:sp>
    </p:spTree>
    <p:extLst>
      <p:ext uri="{BB962C8B-B14F-4D97-AF65-F5344CB8AC3E}">
        <p14:creationId xmlns:p14="http://schemas.microsoft.com/office/powerpoint/2010/main" val="163885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http://docs.alfresco.com/5.2/references/permissions_share.html</a:t>
            </a:r>
          </a:p>
          <a:p>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17</a:t>
            </a:fld>
            <a:endParaRPr lang="en-US" dirty="0"/>
          </a:p>
        </p:txBody>
      </p:sp>
    </p:spTree>
    <p:extLst>
      <p:ext uri="{BB962C8B-B14F-4D97-AF65-F5344CB8AC3E}">
        <p14:creationId xmlns:p14="http://schemas.microsoft.com/office/powerpoint/2010/main" val="73997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charset="0"/>
                <a:ea typeface="+mn-ea"/>
                <a:cs typeface="+mn-cs"/>
              </a:rPr>
              <a:t>When a file is uploaded to the repository it is stored on disk in a special directory structure that is based on the date and time of the upload. The file name is also changed to the UUID (Universally Unique Identifier) assigned to the file when it is added to the repository. The file's metadata is stored in an RDBMS such as PostgreSQL. Indexes are also stored on the disk. When the file is added to the repository it is stored in a folder, and the folder has domain specific metadata, rules, and fine grained permissions. The top folder in the repository is called </a:t>
            </a:r>
            <a:r>
              <a:rPr lang="en-US" sz="1200" b="1" i="0" kern="1200" dirty="0" smtClean="0">
                <a:solidFill>
                  <a:schemeClr val="tx1"/>
                </a:solidFill>
                <a:effectLst/>
                <a:latin typeface="Times" charset="0"/>
                <a:ea typeface="+mn-ea"/>
                <a:cs typeface="+mn-cs"/>
              </a:rPr>
              <a:t>Company Home</a:t>
            </a:r>
            <a:r>
              <a:rPr lang="en-US" sz="1200" b="0" i="0" kern="1200" dirty="0" smtClean="0">
                <a:solidFill>
                  <a:schemeClr val="tx1"/>
                </a:solidFill>
                <a:effectLst/>
                <a:latin typeface="Times" charset="0"/>
                <a:ea typeface="+mn-ea"/>
                <a:cs typeface="+mn-cs"/>
              </a:rPr>
              <a:t>, although it will be referred to with the name </a:t>
            </a:r>
            <a:r>
              <a:rPr lang="en-US" sz="1200" b="1" i="0" kern="1200" dirty="0" smtClean="0">
                <a:solidFill>
                  <a:schemeClr val="tx1"/>
                </a:solidFill>
                <a:effectLst/>
                <a:latin typeface="Times" charset="0"/>
                <a:ea typeface="+mn-ea"/>
                <a:cs typeface="+mn-cs"/>
              </a:rPr>
              <a:t>repository</a:t>
            </a:r>
            <a:r>
              <a:rPr lang="en-US" sz="1200" b="0" i="0" kern="1200" dirty="0" smtClean="0">
                <a:solidFill>
                  <a:schemeClr val="tx1"/>
                </a:solidFill>
                <a:effectLst/>
                <a:latin typeface="Times" charset="0"/>
                <a:ea typeface="+mn-ea"/>
                <a:cs typeface="+mn-cs"/>
              </a:rPr>
              <a:t> in the Alfresco Share user interface.</a:t>
            </a:r>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19</a:t>
            </a:fld>
            <a:endParaRPr lang="en-US" dirty="0"/>
          </a:p>
        </p:txBody>
      </p:sp>
    </p:spTree>
    <p:extLst>
      <p:ext uri="{BB962C8B-B14F-4D97-AF65-F5344CB8AC3E}">
        <p14:creationId xmlns:p14="http://schemas.microsoft.com/office/powerpoint/2010/main" val="4180071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charset="0"/>
                <a:ea typeface="+mn-ea"/>
                <a:cs typeface="+mn-cs"/>
              </a:rPr>
              <a:t>When a file is uploaded to the repository it is stored on disk in a special directory structure that is based on the date and time of the upload. The file name is also changed to the UUID (Universally Unique Identifier) assigned to the file when it is added to the repository. The file's metadata is stored in an RDBMS such as PostgreSQL. Indexes are also stored on the disk. When the file is added to the repository it is stored in a folder, and the folder has domain specific metadata, rules, and fine grained permissions. The top folder in the repository is called </a:t>
            </a:r>
            <a:r>
              <a:rPr lang="en-US" sz="1200" b="1" i="0" kern="1200" dirty="0" smtClean="0">
                <a:solidFill>
                  <a:schemeClr val="tx1"/>
                </a:solidFill>
                <a:effectLst/>
                <a:latin typeface="Times" charset="0"/>
                <a:ea typeface="+mn-ea"/>
                <a:cs typeface="+mn-cs"/>
              </a:rPr>
              <a:t>Company Home</a:t>
            </a:r>
            <a:r>
              <a:rPr lang="en-US" sz="1200" b="0" i="0" kern="1200" dirty="0" smtClean="0">
                <a:solidFill>
                  <a:schemeClr val="tx1"/>
                </a:solidFill>
                <a:effectLst/>
                <a:latin typeface="Times" charset="0"/>
                <a:ea typeface="+mn-ea"/>
                <a:cs typeface="+mn-cs"/>
              </a:rPr>
              <a:t>, although it will be referred to with the name </a:t>
            </a:r>
            <a:r>
              <a:rPr lang="en-US" sz="1200" b="1" i="0" kern="1200" dirty="0" smtClean="0">
                <a:solidFill>
                  <a:schemeClr val="tx1"/>
                </a:solidFill>
                <a:effectLst/>
                <a:latin typeface="Times" charset="0"/>
                <a:ea typeface="+mn-ea"/>
                <a:cs typeface="+mn-cs"/>
              </a:rPr>
              <a:t>repository</a:t>
            </a:r>
            <a:r>
              <a:rPr lang="en-US" sz="1200" b="0" i="0" kern="1200" dirty="0" smtClean="0">
                <a:solidFill>
                  <a:schemeClr val="tx1"/>
                </a:solidFill>
                <a:effectLst/>
                <a:latin typeface="Times" charset="0"/>
                <a:ea typeface="+mn-ea"/>
                <a:cs typeface="+mn-cs"/>
              </a:rPr>
              <a:t> in the Alfresco Share user interface.</a:t>
            </a:r>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20</a:t>
            </a:fld>
            <a:endParaRPr lang="en-US" dirty="0"/>
          </a:p>
        </p:txBody>
      </p:sp>
    </p:spTree>
    <p:extLst>
      <p:ext uri="{BB962C8B-B14F-4D97-AF65-F5344CB8AC3E}">
        <p14:creationId xmlns:p14="http://schemas.microsoft.com/office/powerpoint/2010/main" val="1272997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charset="0"/>
                <a:ea typeface="+mn-ea"/>
                <a:cs typeface="+mn-cs"/>
              </a:rPr>
              <a:t>When a file is uploaded to the repository it is stored on disk in a special directory structure that is based on the date and time of the upload. The file name is also changed to the UUID (Universally Unique Identifier) assigned to the file when it is added to the repository. The file's metadata is stored in an RDBMS such as PostgreSQL. Indexes are also stored on the disk. When the file is added to the repository it is stored in a folder, and the folder has domain specific metadata, rules, and fine grained permissions. The top folder in the repository is called </a:t>
            </a:r>
            <a:r>
              <a:rPr lang="en-US" sz="1200" b="1" i="0" kern="1200" dirty="0" smtClean="0">
                <a:solidFill>
                  <a:schemeClr val="tx1"/>
                </a:solidFill>
                <a:effectLst/>
                <a:latin typeface="Times" charset="0"/>
                <a:ea typeface="+mn-ea"/>
                <a:cs typeface="+mn-cs"/>
              </a:rPr>
              <a:t>Company Home</a:t>
            </a:r>
            <a:r>
              <a:rPr lang="en-US" sz="1200" b="0" i="0" kern="1200" dirty="0" smtClean="0">
                <a:solidFill>
                  <a:schemeClr val="tx1"/>
                </a:solidFill>
                <a:effectLst/>
                <a:latin typeface="Times" charset="0"/>
                <a:ea typeface="+mn-ea"/>
                <a:cs typeface="+mn-cs"/>
              </a:rPr>
              <a:t>, although it will be referred to with the name </a:t>
            </a:r>
            <a:r>
              <a:rPr lang="en-US" sz="1200" b="1" i="0" kern="1200" dirty="0" smtClean="0">
                <a:solidFill>
                  <a:schemeClr val="tx1"/>
                </a:solidFill>
                <a:effectLst/>
                <a:latin typeface="Times" charset="0"/>
                <a:ea typeface="+mn-ea"/>
                <a:cs typeface="+mn-cs"/>
              </a:rPr>
              <a:t>repository</a:t>
            </a:r>
            <a:r>
              <a:rPr lang="en-US" sz="1200" b="0" i="0" kern="1200" dirty="0" smtClean="0">
                <a:solidFill>
                  <a:schemeClr val="tx1"/>
                </a:solidFill>
                <a:effectLst/>
                <a:latin typeface="Times" charset="0"/>
                <a:ea typeface="+mn-ea"/>
                <a:cs typeface="+mn-cs"/>
              </a:rPr>
              <a:t> in the Alfresco Share user interface.</a:t>
            </a:r>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21</a:t>
            </a:fld>
            <a:endParaRPr lang="en-US" dirty="0"/>
          </a:p>
        </p:txBody>
      </p:sp>
    </p:spTree>
    <p:extLst>
      <p:ext uri="{BB962C8B-B14F-4D97-AF65-F5344CB8AC3E}">
        <p14:creationId xmlns:p14="http://schemas.microsoft.com/office/powerpoint/2010/main" val="596309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charset="0"/>
                <a:ea typeface="+mn-ea"/>
                <a:cs typeface="+mn-cs"/>
              </a:rPr>
              <a:t>When a file is uploaded to the repository it is stored on disk in a special directory structure that is based on the date and time of the upload. The file name is also changed to the UUID (Universally Unique Identifier) assigned to the file when it is added to the repository. The file's metadata is stored in an RDBMS such as PostgreSQL. Indexes are also stored on the disk. When the file is added to the repository it is stored in a folder, and the folder has domain specific metadata, rules, and fine grained permissions. The top folder in the repository is called </a:t>
            </a:r>
            <a:r>
              <a:rPr lang="en-US" sz="1200" b="1" i="0" kern="1200" dirty="0" smtClean="0">
                <a:solidFill>
                  <a:schemeClr val="tx1"/>
                </a:solidFill>
                <a:effectLst/>
                <a:latin typeface="Times" charset="0"/>
                <a:ea typeface="+mn-ea"/>
                <a:cs typeface="+mn-cs"/>
              </a:rPr>
              <a:t>Company Home</a:t>
            </a:r>
            <a:r>
              <a:rPr lang="en-US" sz="1200" b="0" i="0" kern="1200" dirty="0" smtClean="0">
                <a:solidFill>
                  <a:schemeClr val="tx1"/>
                </a:solidFill>
                <a:effectLst/>
                <a:latin typeface="Times" charset="0"/>
                <a:ea typeface="+mn-ea"/>
                <a:cs typeface="+mn-cs"/>
              </a:rPr>
              <a:t>, although it will be referred to with the name </a:t>
            </a:r>
            <a:r>
              <a:rPr lang="en-US" sz="1200" b="1" i="0" kern="1200" dirty="0" smtClean="0">
                <a:solidFill>
                  <a:schemeClr val="tx1"/>
                </a:solidFill>
                <a:effectLst/>
                <a:latin typeface="Times" charset="0"/>
                <a:ea typeface="+mn-ea"/>
                <a:cs typeface="+mn-cs"/>
              </a:rPr>
              <a:t>repository</a:t>
            </a:r>
            <a:r>
              <a:rPr lang="en-US" sz="1200" b="0" i="0" kern="1200" dirty="0" smtClean="0">
                <a:solidFill>
                  <a:schemeClr val="tx1"/>
                </a:solidFill>
                <a:effectLst/>
                <a:latin typeface="Times" charset="0"/>
                <a:ea typeface="+mn-ea"/>
                <a:cs typeface="+mn-cs"/>
              </a:rPr>
              <a:t> in the Alfresco Share user interface.</a:t>
            </a:r>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22</a:t>
            </a:fld>
            <a:endParaRPr lang="en-US" dirty="0"/>
          </a:p>
        </p:txBody>
      </p:sp>
    </p:spTree>
    <p:extLst>
      <p:ext uri="{BB962C8B-B14F-4D97-AF65-F5344CB8AC3E}">
        <p14:creationId xmlns:p14="http://schemas.microsoft.com/office/powerpoint/2010/main" val="1646317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dirty="0" smtClean="0">
                <a:solidFill>
                  <a:srgbClr val="000000"/>
                </a:solidFill>
                <a:latin typeface="Verdana" charset="0"/>
              </a:rPr>
              <a:t>©2014, </a:t>
            </a:r>
            <a:r>
              <a:rPr lang="en-US" sz="800" dirty="0">
                <a:solidFill>
                  <a:srgbClr val="000000"/>
                </a:solidFill>
                <a:latin typeface="Verdana" charset="0"/>
              </a:rPr>
              <a:t>Cognizant 		</a:t>
            </a:r>
            <a:endParaRPr lang="en-US" sz="90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0"/>
            <a:ext cx="8610600" cy="990600"/>
          </a:xfrm>
        </p:spPr>
        <p:txBody>
          <a:body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4E13E434-0950-4B8C-80C8-5B35DEC8F609}" type="slidenum">
              <a:rPr lang="en-US"/>
              <a:pPr>
                <a:defRPr/>
              </a:pPr>
              <a:t>‹#›</a:t>
            </a:fld>
            <a:endParaRPr lang="en-US" dirty="0"/>
          </a:p>
        </p:txBody>
      </p:sp>
      <p:cxnSp>
        <p:nvCxnSpPr>
          <p:cNvPr id="9"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dirty="0" smtClean="0">
                <a:solidFill>
                  <a:srgbClr val="000000"/>
                </a:solidFill>
                <a:latin typeface="Verdana" charset="0"/>
              </a:rPr>
              <a:t>©2014, </a:t>
            </a:r>
            <a:r>
              <a:rPr lang="en-US" sz="800" dirty="0">
                <a:solidFill>
                  <a:srgbClr val="000000"/>
                </a:solidFill>
                <a:latin typeface="Verdana" charset="0"/>
              </a:rPr>
              <a:t>Cognizant 		</a:t>
            </a:r>
            <a:endParaRPr lang="en-US" sz="900" dirty="0">
              <a:solidFill>
                <a:srgbClr val="000000"/>
              </a:solidFill>
              <a:latin typeface="Verdana" charset="0"/>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7FF729A0-4847-4CFE-A36E-0937E9928EA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charset="0"/>
              </a:rPr>
              <a:t>©2014, </a:t>
            </a:r>
            <a:r>
              <a:rPr lang="en-US" sz="100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charset="0"/>
              </a:rPr>
              <a:t>©2014, </a:t>
            </a:r>
            <a:r>
              <a:rPr lang="en-US" sz="100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b="1" dirty="0">
                <a:solidFill>
                  <a:srgbClr val="000000"/>
                </a:solidFill>
                <a:latin typeface="Verdana"/>
                <a:ea typeface="ＭＳ Ｐゴシック" charset="-128"/>
              </a:rPr>
              <a:t>      </a:t>
            </a:r>
            <a:r>
              <a:rPr lang="en-US" sz="800" b="1" dirty="0">
                <a:solidFill>
                  <a:srgbClr val="000000"/>
                </a:solidFill>
                <a:latin typeface="Verdana"/>
                <a:ea typeface="ＭＳ Ｐゴシック" charset="-128"/>
              </a:rPr>
              <a:t>|  </a:t>
            </a:r>
            <a:r>
              <a:rPr lang="en-US" sz="800" dirty="0" smtClean="0">
                <a:solidFill>
                  <a:srgbClr val="000000"/>
                </a:solidFill>
                <a:latin typeface="Verdana"/>
                <a:ea typeface="ＭＳ Ｐゴシック" charset="-128"/>
              </a:rPr>
              <a:t>©2014, </a:t>
            </a:r>
            <a:r>
              <a:rPr lang="en-US" sz="800" dirty="0">
                <a:solidFill>
                  <a:srgbClr val="000000"/>
                </a:solidFill>
                <a:latin typeface="Verdana"/>
                <a:ea typeface="ＭＳ Ｐゴシック" charset="-128"/>
              </a:rPr>
              <a:t>Cognizant 		</a:t>
            </a:r>
            <a:endParaRPr lang="en-US" sz="900" dirty="0">
              <a:solidFill>
                <a:srgbClr val="000000"/>
              </a:solidFill>
              <a:latin typeface="Verdana"/>
              <a:ea typeface="ＭＳ Ｐゴシック" charset="-128"/>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7384"/>
            <a:ext cx="8610600" cy="990600"/>
          </a:xfrm>
        </p:spPr>
        <p:txBody>
          <a:bodyPr/>
          <a:lstStyle/>
          <a:p>
            <a:r>
              <a:rPr lang="en-US" dirty="0" smtClean="0"/>
              <a:t>Click to edit Master title style</a:t>
            </a:r>
            <a:endParaRPr lang="en-US" dirty="0"/>
          </a:p>
        </p:txBody>
      </p:sp>
      <p:cxnSp>
        <p:nvCxnSpPr>
          <p:cNvPr id="8"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Tree>
    <p:extLst>
      <p:ext uri="{BB962C8B-B14F-4D97-AF65-F5344CB8AC3E}">
        <p14:creationId xmlns:p14="http://schemas.microsoft.com/office/powerpoint/2010/main" val="42176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b="1" dirty="0">
                <a:solidFill>
                  <a:srgbClr val="000000"/>
                </a:solidFill>
                <a:latin typeface="Verdana"/>
                <a:ea typeface="ＭＳ Ｐゴシック" charset="-128"/>
              </a:rPr>
              <a:t>      </a:t>
            </a:r>
            <a:r>
              <a:rPr lang="en-US" sz="800" b="1" dirty="0">
                <a:solidFill>
                  <a:srgbClr val="000000"/>
                </a:solidFill>
                <a:latin typeface="Verdana"/>
                <a:ea typeface="ＭＳ Ｐゴシック" charset="-128"/>
              </a:rPr>
              <a:t>|  </a:t>
            </a:r>
            <a:r>
              <a:rPr lang="en-US" sz="800" dirty="0" smtClean="0">
                <a:solidFill>
                  <a:srgbClr val="000000"/>
                </a:solidFill>
                <a:latin typeface="Verdana"/>
                <a:ea typeface="ＭＳ Ｐゴシック" charset="-128"/>
              </a:rPr>
              <a:t>©2014, </a:t>
            </a:r>
            <a:r>
              <a:rPr lang="en-US" sz="800" dirty="0">
                <a:solidFill>
                  <a:srgbClr val="000000"/>
                </a:solidFill>
                <a:latin typeface="Verdana"/>
                <a:ea typeface="ＭＳ Ｐゴシック" charset="-128"/>
              </a:rPr>
              <a:t>Cognizant 		</a:t>
            </a:r>
            <a:endParaRPr lang="en-US" sz="900" dirty="0">
              <a:solidFill>
                <a:srgbClr val="000000"/>
              </a:solidFill>
              <a:latin typeface="Verdana"/>
              <a:ea typeface="ＭＳ Ｐゴシック" charset="-128"/>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6B7C95D6-B5F3-4C30-95A2-C2228F9071B0}" type="slidenum">
              <a:rPr lang="en-US"/>
              <a:pPr>
                <a:defRPr/>
              </a:pPr>
              <a:t>‹#›</a:t>
            </a:fld>
            <a:endParaRPr lang="en-US" dirty="0"/>
          </a:p>
        </p:txBody>
      </p:sp>
    </p:spTree>
    <p:extLst>
      <p:ext uri="{BB962C8B-B14F-4D97-AF65-F5344CB8AC3E}">
        <p14:creationId xmlns:p14="http://schemas.microsoft.com/office/powerpoint/2010/main" val="312655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a:ea typeface="ＭＳ Ｐゴシック" charset="-128"/>
              </a:rPr>
              <a:t>©2014, </a:t>
            </a:r>
            <a:r>
              <a:rPr lang="en-US" sz="1000" dirty="0">
                <a:solidFill>
                  <a:srgbClr val="808388"/>
                </a:solidFill>
                <a:latin typeface="Verdana"/>
                <a:ea typeface="ＭＳ Ｐゴシック" charset="-128"/>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dirty="0">
                <a:solidFill>
                  <a:srgbClr val="FFFFFF"/>
                </a:solidFill>
                <a:latin typeface="Verdana"/>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27843896"/>
      </p:ext>
    </p:extLst>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a:ea typeface="ＭＳ Ｐゴシック" charset="-128"/>
              </a:rPr>
              <a:t>©2014, </a:t>
            </a:r>
            <a:r>
              <a:rPr lang="en-US" sz="1000" dirty="0">
                <a:solidFill>
                  <a:srgbClr val="808388"/>
                </a:solidFill>
                <a:latin typeface="Verdana"/>
                <a:ea typeface="ＭＳ Ｐゴシック" charset="-128"/>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12182566"/>
      </p:ext>
    </p:extLst>
  </p:cSld>
  <p:clrMapOvr>
    <a:masterClrMapping/>
  </p:clrMapOvr>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pPr>
              <a:defRPr/>
            </a:pPr>
            <a:fld id="{847B1F57-3F15-4100-9368-F7A3FCDAE7F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Lst>
  <p:hf hdr="0" ftr="0" dt="0"/>
  <p:txStyles>
    <p:titleStyle>
      <a:lvl1pPr algn="l" rtl="0" eaLnBrk="0" fontAlgn="base" hangingPunct="0">
        <a:spcBef>
          <a:spcPct val="0"/>
        </a:spcBef>
        <a:spcAft>
          <a:spcPct val="0"/>
        </a:spcAft>
        <a:defRPr sz="2800">
          <a:solidFill>
            <a:srgbClr val="3D97BB"/>
          </a:solidFill>
          <a:latin typeface="+mj-lt"/>
          <a:ea typeface="MS PGothic" charset="-128"/>
          <a:cs typeface="MS PGothic" charset="-128"/>
        </a:defRPr>
      </a:lvl1pPr>
      <a:lvl2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2pPr>
      <a:lvl3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3pPr>
      <a:lvl4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4pPr>
      <a:lvl5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MS PGothic" charset="-128"/>
          <a:cs typeface="MS PGothic"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MS PGothic" charset="-128"/>
          <a:cs typeface="MS PGothic"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MS PGothic" charset="-128"/>
          <a:cs typeface="MS PGothic"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MS PGothic" charset="-128"/>
          <a:cs typeface="MS PGothic"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MS PGothic" charset="-128"/>
          <a:cs typeface="MS PGothic"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rgbClr val="55B738"/>
                </a:solidFill>
                <a:latin typeface="Arial Black" charset="0"/>
              </a:defRPr>
            </a:lvl1pPr>
          </a:lstStyle>
          <a:p>
            <a:pPr>
              <a:defRPr/>
            </a:pPr>
            <a:fld id="{8661FB06-137F-4CE7-82A8-66805C25D507}" type="slidenum">
              <a:rPr lang="en-US">
                <a:ea typeface="ＭＳ Ｐゴシック" charset="-128"/>
              </a:rPr>
              <a:pPr>
                <a:defRPr/>
              </a:pPr>
              <a:t>‹#›</a:t>
            </a:fld>
            <a:endParaRPr lang="en-US" dirty="0">
              <a:ea typeface="ＭＳ Ｐゴシック" charset="-128"/>
            </a:endParaRPr>
          </a:p>
        </p:txBody>
      </p:sp>
    </p:spTree>
    <p:extLst>
      <p:ext uri="{BB962C8B-B14F-4D97-AF65-F5344CB8AC3E}">
        <p14:creationId xmlns:p14="http://schemas.microsoft.com/office/powerpoint/2010/main" val="3733598781"/>
      </p:ext>
    </p:extLst>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Lst>
  <p:hf hdr="0" ftr="0" dt="0"/>
  <p:txStyles>
    <p:title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412018" y="1917291"/>
            <a:ext cx="6507339" cy="209320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ctr" eaLnBrk="0" hangingPunct="0">
              <a:defRPr/>
            </a:pPr>
            <a:r>
              <a:rPr lang="en-US" sz="4400" dirty="0" smtClean="0">
                <a:solidFill>
                  <a:srgbClr val="00B050"/>
                </a:solidFill>
                <a:latin typeface="Calibri" panose="020F0502020204030204" pitchFamily="34" charset="0"/>
              </a:rPr>
              <a:t>ACS Architecture</a:t>
            </a:r>
          </a:p>
          <a:p>
            <a:pPr lvl="0" algn="ctr" eaLnBrk="0" hangingPunct="0">
              <a:defRPr/>
            </a:pPr>
            <a:r>
              <a:rPr kumimoji="0" lang="en-US" sz="4400" i="0" u="none" strike="noStrike" kern="0" cap="none" spc="0" normalizeH="0" baseline="0" noProof="0" dirty="0" err="1" smtClean="0">
                <a:ln>
                  <a:noFill/>
                </a:ln>
                <a:solidFill>
                  <a:srgbClr val="00B050"/>
                </a:solidFill>
                <a:effectLst/>
                <a:uLnTx/>
                <a:uFillTx/>
                <a:latin typeface="Calibri" panose="020F0502020204030204" pitchFamily="34" charset="0"/>
                <a:ea typeface="ＭＳ Ｐゴシック" charset="-128"/>
                <a:cs typeface="MS PGothic" charset="-128"/>
              </a:rPr>
              <a:t>Solr</a:t>
            </a:r>
            <a:r>
              <a:rPr kumimoji="0" lang="en-US" sz="4400" i="0" u="none" strike="noStrike" kern="0" cap="none" spc="0" normalizeH="0" baseline="0" noProof="0" dirty="0" smtClean="0">
                <a:ln>
                  <a:noFill/>
                </a:ln>
                <a:solidFill>
                  <a:srgbClr val="00B050"/>
                </a:solidFill>
                <a:effectLst/>
                <a:uLnTx/>
                <a:uFillTx/>
                <a:latin typeface="Calibri" panose="020F0502020204030204" pitchFamily="34" charset="0"/>
                <a:ea typeface="ＭＳ Ｐゴシック" charset="-128"/>
                <a:cs typeface="MS PGothic" charset="-128"/>
              </a:rPr>
              <a:t> Overview</a:t>
            </a:r>
          </a:p>
          <a:p>
            <a:pPr lvl="0" algn="ctr" eaLnBrk="0" hangingPunct="0">
              <a:defRPr/>
            </a:pPr>
            <a:r>
              <a:rPr lang="en-US" sz="4400" kern="0" dirty="0" smtClean="0">
                <a:solidFill>
                  <a:srgbClr val="00B050"/>
                </a:solidFill>
                <a:latin typeface="Calibri" panose="020F0502020204030204" pitchFamily="34" charset="0"/>
                <a:ea typeface="ＭＳ Ｐゴシック" charset="-128"/>
                <a:cs typeface="MS PGothic" charset="-128"/>
              </a:rPr>
              <a:t>Repository Concepts</a:t>
            </a:r>
            <a:endParaRPr kumimoji="0" lang="en-US" sz="4400" i="0" u="none" strike="noStrike" kern="0" cap="none" spc="0" normalizeH="0" baseline="0" noProof="0" dirty="0" smtClean="0">
              <a:ln>
                <a:noFill/>
              </a:ln>
              <a:solidFill>
                <a:srgbClr val="00B050"/>
              </a:solidFill>
              <a:effectLst/>
              <a:uLnTx/>
              <a:uFillTx/>
              <a:latin typeface="Calibri" panose="020F0502020204030204" pitchFamily="34" charset="0"/>
              <a:ea typeface="ＭＳ Ｐゴシック" charset="-128"/>
              <a:cs typeface="MS PGothic" charset="-128"/>
            </a:endParaRPr>
          </a:p>
        </p:txBody>
      </p:sp>
      <p:pic>
        <p:nvPicPr>
          <p:cNvPr id="7"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520" y="192024"/>
            <a:ext cx="2468880" cy="709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APIs</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10</a:t>
            </a:fld>
            <a:endParaRPr lang="en-US" dirty="0"/>
          </a:p>
        </p:txBody>
      </p:sp>
      <p:sp>
        <p:nvSpPr>
          <p:cNvPr id="20" name="Rectangle 19"/>
          <p:cNvSpPr/>
          <p:nvPr/>
        </p:nvSpPr>
        <p:spPr>
          <a:xfrm>
            <a:off x="304800" y="750289"/>
            <a:ext cx="8605157" cy="2031325"/>
          </a:xfrm>
          <a:prstGeom prst="rect">
            <a:avLst/>
          </a:prstGeom>
        </p:spPr>
        <p:txBody>
          <a:bodyPr wrap="square">
            <a:spAutoFit/>
          </a:bodyPr>
          <a:lstStyle/>
          <a:p>
            <a:r>
              <a:rPr lang="en-US" sz="1800" dirty="0">
                <a:latin typeface="Calibri" panose="020F0502020204030204" pitchFamily="34" charset="0"/>
              </a:rPr>
              <a:t>To access and extend out-of-the-box services, the content application server exposes two flavors of API, each designed for a specific type of client.</a:t>
            </a:r>
          </a:p>
          <a:p>
            <a:endParaRPr lang="en-US" sz="1800" dirty="0" smtClean="0">
              <a:latin typeface="Calibri" panose="020F0502020204030204" pitchFamily="34" charset="0"/>
            </a:endParaRPr>
          </a:p>
          <a:p>
            <a:r>
              <a:rPr lang="en-US" sz="1800" dirty="0" smtClean="0">
                <a:latin typeface="Calibri" panose="020F0502020204030204" pitchFamily="34" charset="0"/>
              </a:rPr>
              <a:t>There are </a:t>
            </a:r>
            <a:r>
              <a:rPr lang="en-US" sz="1800" dirty="0">
                <a:latin typeface="Calibri" panose="020F0502020204030204" pitchFamily="34" charset="0"/>
              </a:rPr>
              <a:t>two main categories of </a:t>
            </a:r>
            <a:r>
              <a:rPr lang="en-US" sz="1800" dirty="0" smtClean="0">
                <a:latin typeface="Calibri" panose="020F0502020204030204" pitchFamily="34" charset="0"/>
              </a:rPr>
              <a:t>API:</a:t>
            </a:r>
          </a:p>
          <a:p>
            <a:pPr marL="285750" indent="-285750">
              <a:buFont typeface="Arial" panose="020B0604020202020204" pitchFamily="34" charset="0"/>
              <a:buChar char="•"/>
            </a:pPr>
            <a:r>
              <a:rPr lang="en-US" sz="1800" b="1" dirty="0">
                <a:latin typeface="Calibri" panose="020F0502020204030204" pitchFamily="34" charset="0"/>
              </a:rPr>
              <a:t>Embedded </a:t>
            </a:r>
            <a:r>
              <a:rPr lang="en-US" sz="1800" b="1" dirty="0" smtClean="0">
                <a:latin typeface="Calibri" panose="020F0502020204030204" pitchFamily="34" charset="0"/>
              </a:rPr>
              <a:t>APIs </a:t>
            </a:r>
            <a:r>
              <a:rPr lang="en-US" sz="1800" b="1" dirty="0">
                <a:latin typeface="Calibri" panose="020F0502020204030204" pitchFamily="34" charset="0"/>
              </a:rPr>
              <a:t>-</a:t>
            </a:r>
            <a:r>
              <a:rPr lang="en-US" sz="1800" dirty="0">
                <a:latin typeface="Calibri" panose="020F0502020204030204" pitchFamily="34" charset="0"/>
              </a:rPr>
              <a:t> used for developing extensions to the application server. </a:t>
            </a: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b="1" dirty="0">
                <a:latin typeface="Calibri" panose="020F0502020204030204" pitchFamily="34" charset="0"/>
              </a:rPr>
              <a:t>Remote API -</a:t>
            </a:r>
            <a:r>
              <a:rPr lang="en-US" sz="1800" dirty="0">
                <a:latin typeface="Calibri" panose="020F0502020204030204" pitchFamily="34" charset="0"/>
              </a:rPr>
              <a:t> used to build ECM solutions against the content application server.</a:t>
            </a:r>
          </a:p>
          <a:p>
            <a:endParaRPr lang="en-US" sz="1800" dirty="0" smtClean="0">
              <a:latin typeface="Calibri" panose="020F0502020204030204" pitchFamily="34" charset="0"/>
            </a:endParaRP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48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err="1" smtClean="0">
                <a:latin typeface="Calibri" pitchFamily="34" charset="0"/>
                <a:ea typeface="ＭＳ Ｐゴシック" charset="-128"/>
                <a:cs typeface="Calibri" pitchFamily="34" charset="0"/>
              </a:rPr>
              <a:t>Embeded</a:t>
            </a:r>
            <a:r>
              <a:rPr lang="en-US" dirty="0" smtClean="0">
                <a:latin typeface="Calibri" pitchFamily="34" charset="0"/>
                <a:ea typeface="ＭＳ Ｐゴシック" charset="-128"/>
                <a:cs typeface="Calibri" pitchFamily="34" charset="0"/>
              </a:rPr>
              <a:t> APIs</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11</a:t>
            </a:fld>
            <a:endParaRPr lang="en-US" dirty="0"/>
          </a:p>
        </p:txBody>
      </p:sp>
      <p:sp>
        <p:nvSpPr>
          <p:cNvPr id="20" name="Rectangle 19"/>
          <p:cNvSpPr/>
          <p:nvPr/>
        </p:nvSpPr>
        <p:spPr>
          <a:xfrm>
            <a:off x="304800" y="750289"/>
            <a:ext cx="8605157" cy="3139321"/>
          </a:xfrm>
          <a:prstGeom prst="rect">
            <a:avLst/>
          </a:prstGeom>
        </p:spPr>
        <p:txBody>
          <a:bodyPr wrap="square">
            <a:spAutoFit/>
          </a:bodyPr>
          <a:lstStyle/>
          <a:p>
            <a:r>
              <a:rPr lang="en-US" sz="1800" dirty="0" smtClean="0">
                <a:latin typeface="Calibri" panose="020F0502020204030204" pitchFamily="34" charset="0"/>
              </a:rPr>
              <a:t>Embedded </a:t>
            </a:r>
            <a:r>
              <a:rPr lang="en-US" sz="1800" dirty="0">
                <a:latin typeface="Calibri" panose="020F0502020204030204" pitchFamily="34" charset="0"/>
              </a:rPr>
              <a:t>API comes in several forms, where each form is structured for a particular need or kind of extension</a:t>
            </a:r>
            <a:r>
              <a:rPr lang="en-US" sz="1800" dirty="0" smtClean="0">
                <a:latin typeface="Calibri" panose="020F0502020204030204" pitchFamily="34" charset="0"/>
              </a:rPr>
              <a:t>: </a:t>
            </a:r>
          </a:p>
          <a:p>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b="1" dirty="0" smtClean="0">
                <a:latin typeface="Calibri" panose="020F0502020204030204" pitchFamily="34" charset="0"/>
              </a:rPr>
              <a:t>Alfresco Public Java API</a:t>
            </a:r>
            <a:r>
              <a:rPr lang="en-US" sz="1800" dirty="0">
                <a:latin typeface="Calibri" panose="020F0502020204030204" pitchFamily="34" charset="0"/>
              </a:rPr>
              <a:t> - a set of public Java interfaces exposed by services built into the </a:t>
            </a:r>
            <a:r>
              <a:rPr lang="en-US" sz="1800" dirty="0" smtClean="0">
                <a:latin typeface="Calibri" panose="020F0502020204030204" pitchFamily="34" charset="0"/>
              </a:rPr>
              <a:t> content </a:t>
            </a:r>
            <a:r>
              <a:rPr lang="en-US" sz="1800" dirty="0">
                <a:latin typeface="Calibri" panose="020F0502020204030204" pitchFamily="34" charset="0"/>
              </a:rPr>
              <a:t>application server</a:t>
            </a:r>
          </a:p>
          <a:p>
            <a:pPr marL="285750" indent="-285750">
              <a:buFont typeface="Arial" panose="020B0604020202020204" pitchFamily="34" charset="0"/>
              <a:buChar char="•"/>
            </a:pPr>
            <a:r>
              <a:rPr lang="en-US" sz="1800" b="1" dirty="0">
                <a:latin typeface="Calibri" panose="020F0502020204030204" pitchFamily="34" charset="0"/>
              </a:rPr>
              <a:t>JavaScript API </a:t>
            </a:r>
            <a:r>
              <a:rPr lang="en-US" sz="1800" dirty="0">
                <a:latin typeface="Calibri" panose="020F0502020204030204" pitchFamily="34" charset="0"/>
              </a:rPr>
              <a:t>- an object-oriented view of the Java Foundation API specifically tailored for use in JavaScript. </a:t>
            </a: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b="1" dirty="0" err="1" smtClean="0">
                <a:latin typeface="Calibri" panose="020F0502020204030204" pitchFamily="34" charset="0"/>
              </a:rPr>
              <a:t>FreeMarker</a:t>
            </a:r>
            <a:r>
              <a:rPr lang="en-US" sz="1800" b="1" dirty="0" smtClean="0">
                <a:latin typeface="Calibri" panose="020F0502020204030204" pitchFamily="34" charset="0"/>
              </a:rPr>
              <a:t> API</a:t>
            </a:r>
            <a:r>
              <a:rPr lang="en-US" sz="1800" dirty="0">
                <a:latin typeface="Calibri" panose="020F0502020204030204" pitchFamily="34" charset="0"/>
              </a:rPr>
              <a:t> - an object-oriented view of the Java Foundation API specifically tailored for use in </a:t>
            </a:r>
            <a:r>
              <a:rPr lang="en-US" sz="1800" dirty="0" err="1">
                <a:latin typeface="Calibri" panose="020F0502020204030204" pitchFamily="34" charset="0"/>
              </a:rPr>
              <a:t>FreeMarker</a:t>
            </a:r>
            <a:r>
              <a:rPr lang="en-US" sz="1800" dirty="0">
                <a:latin typeface="Calibri" panose="020F0502020204030204" pitchFamily="34" charset="0"/>
              </a:rPr>
              <a:t> templates</a:t>
            </a:r>
          </a:p>
          <a:p>
            <a:pPr marL="285750" indent="-285750">
              <a:buFont typeface="Arial" panose="020B0604020202020204" pitchFamily="34" charset="0"/>
              <a:buChar char="•"/>
            </a:pPr>
            <a:r>
              <a:rPr lang="en-US" sz="1800" b="1" dirty="0">
                <a:latin typeface="Calibri" panose="020F0502020204030204" pitchFamily="34" charset="0"/>
              </a:rPr>
              <a:t>Content Definition</a:t>
            </a:r>
            <a:r>
              <a:rPr lang="en-US" sz="1800" dirty="0">
                <a:latin typeface="Calibri" panose="020F0502020204030204" pitchFamily="34" charset="0"/>
              </a:rPr>
              <a:t> - an API for creating and editing content models</a:t>
            </a:r>
          </a:p>
          <a:p>
            <a:pPr marL="285750" indent="-285750">
              <a:buFont typeface="Arial" panose="020B0604020202020204" pitchFamily="34" charset="0"/>
              <a:buChar char="•"/>
            </a:pPr>
            <a:r>
              <a:rPr lang="en-US" sz="1800" b="1" dirty="0">
                <a:latin typeface="Calibri" panose="020F0502020204030204" pitchFamily="34" charset="0"/>
              </a:rPr>
              <a:t>Workflow Definition</a:t>
            </a:r>
            <a:r>
              <a:rPr lang="en-US" sz="1800" dirty="0">
                <a:latin typeface="Calibri" panose="020F0502020204030204" pitchFamily="34" charset="0"/>
              </a:rPr>
              <a:t> - an API for defining business processes</a:t>
            </a: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docs.alfresco.com/sites/docs.alfresco.com/files/public/images/docs/default5_2/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293" y="3889610"/>
            <a:ext cx="3601932" cy="278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942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Remote APIs</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12</a:t>
            </a:fld>
            <a:endParaRPr lang="en-US" dirty="0"/>
          </a:p>
        </p:txBody>
      </p:sp>
      <p:sp>
        <p:nvSpPr>
          <p:cNvPr id="20" name="Rectangle 19"/>
          <p:cNvSpPr/>
          <p:nvPr/>
        </p:nvSpPr>
        <p:spPr>
          <a:xfrm>
            <a:off x="304800" y="750289"/>
            <a:ext cx="8605157" cy="4524315"/>
          </a:xfrm>
          <a:prstGeom prst="rect">
            <a:avLst/>
          </a:prstGeom>
        </p:spPr>
        <p:txBody>
          <a:bodyPr wrap="square">
            <a:spAutoFit/>
          </a:bodyPr>
          <a:lstStyle/>
          <a:p>
            <a:r>
              <a:rPr lang="en-US" sz="1800" dirty="0">
                <a:latin typeface="Calibri" panose="020F0502020204030204" pitchFamily="34" charset="0"/>
              </a:rPr>
              <a:t>There are three main remote APIs:</a:t>
            </a:r>
          </a:p>
          <a:p>
            <a:endParaRPr lang="en-US" sz="1800" dirty="0">
              <a:latin typeface="Calibri" panose="020F0502020204030204" pitchFamily="34" charset="0"/>
            </a:endParaRPr>
          </a:p>
          <a:p>
            <a:pPr marL="342900" indent="-342900">
              <a:buFont typeface="+mj-lt"/>
              <a:buAutoNum type="arabicPeriod"/>
            </a:pPr>
            <a:r>
              <a:rPr lang="en-US" sz="1800" dirty="0">
                <a:latin typeface="Calibri" panose="020F0502020204030204" pitchFamily="34" charset="0"/>
              </a:rPr>
              <a:t>Alfresco Content Services API</a:t>
            </a:r>
          </a:p>
          <a:p>
            <a:pPr marL="342900" indent="-342900">
              <a:buFont typeface="+mj-lt"/>
              <a:buAutoNum type="arabicPeriod"/>
            </a:pPr>
            <a:r>
              <a:rPr lang="en-US" sz="1800" dirty="0">
                <a:latin typeface="Calibri" panose="020F0502020204030204" pitchFamily="34" charset="0"/>
              </a:rPr>
              <a:t>CMIS API</a:t>
            </a:r>
          </a:p>
          <a:p>
            <a:pPr marL="342900" indent="-342900">
              <a:buFont typeface="+mj-lt"/>
              <a:buAutoNum type="arabicPeriod"/>
            </a:pPr>
            <a:r>
              <a:rPr lang="en-US" sz="1800" dirty="0">
                <a:latin typeface="Calibri" panose="020F0502020204030204" pitchFamily="34" charset="0"/>
              </a:rPr>
              <a:t>Repository REST API (Deprecated</a:t>
            </a:r>
            <a:r>
              <a:rPr lang="en-US" sz="1800" dirty="0" smtClean="0">
                <a:latin typeface="Calibri" panose="020F0502020204030204" pitchFamily="34" charset="0"/>
              </a:rPr>
              <a:t>)</a:t>
            </a:r>
          </a:p>
          <a:p>
            <a:endParaRPr lang="en-US" sz="1800" dirty="0">
              <a:latin typeface="Calibri" panose="020F0502020204030204" pitchFamily="34" charset="0"/>
            </a:endParaRPr>
          </a:p>
          <a:p>
            <a:r>
              <a:rPr lang="en-US" sz="1800" dirty="0" smtClean="0">
                <a:latin typeface="Calibri" panose="020F0502020204030204" pitchFamily="34" charset="0"/>
              </a:rPr>
              <a:t>ACS API is main </a:t>
            </a:r>
            <a:r>
              <a:rPr lang="en-US" sz="1800" dirty="0">
                <a:latin typeface="Calibri" panose="020F0502020204030204" pitchFamily="34" charset="0"/>
              </a:rPr>
              <a:t>remote API, and is the recommended API for developing remote client applications to work across cloud, </a:t>
            </a:r>
            <a:r>
              <a:rPr lang="en-US" sz="1800" dirty="0" err="1">
                <a:latin typeface="Calibri" panose="020F0502020204030204" pitchFamily="34" charset="0"/>
              </a:rPr>
              <a:t>on-premise</a:t>
            </a:r>
            <a:r>
              <a:rPr lang="en-US" sz="1800" dirty="0">
                <a:latin typeface="Calibri" panose="020F0502020204030204" pitchFamily="34" charset="0"/>
              </a:rPr>
              <a:t> and hybrid </a:t>
            </a:r>
            <a:r>
              <a:rPr lang="en-US" sz="1800" dirty="0" smtClean="0">
                <a:latin typeface="Calibri" panose="020F0502020204030204" pitchFamily="34" charset="0"/>
              </a:rPr>
              <a:t>deployments.</a:t>
            </a:r>
          </a:p>
          <a:p>
            <a:endParaRPr lang="en-US" sz="1800" dirty="0">
              <a:latin typeface="Calibri" panose="020F0502020204030204" pitchFamily="34" charset="0"/>
            </a:endParaRPr>
          </a:p>
          <a:p>
            <a:r>
              <a:rPr lang="en-US" sz="1800" dirty="0">
                <a:latin typeface="Calibri" panose="020F0502020204030204" pitchFamily="34" charset="0"/>
              </a:rPr>
              <a:t>CMIS provides a standardized set of common services for working with content </a:t>
            </a:r>
            <a:r>
              <a:rPr lang="en-US" sz="1800" dirty="0" smtClean="0">
                <a:latin typeface="Calibri" panose="020F0502020204030204" pitchFamily="34" charset="0"/>
              </a:rPr>
              <a:t>repositories</a:t>
            </a:r>
            <a:r>
              <a:rPr lang="en-US" sz="1800" dirty="0">
                <a:latin typeface="Calibri" panose="020F0502020204030204" pitchFamily="34" charset="0"/>
              </a:rPr>
              <a:t>. </a:t>
            </a:r>
            <a:endParaRPr lang="en-US" sz="1800" dirty="0" smtClean="0">
              <a:latin typeface="Calibri" panose="020F0502020204030204" pitchFamily="34" charset="0"/>
            </a:endParaRPr>
          </a:p>
          <a:p>
            <a:r>
              <a:rPr lang="en-US" sz="1800" dirty="0" smtClean="0">
                <a:latin typeface="Calibri" panose="020F0502020204030204" pitchFamily="34" charset="0"/>
              </a:rPr>
              <a:t>Alfresco </a:t>
            </a:r>
            <a:r>
              <a:rPr lang="en-US" sz="1800" dirty="0">
                <a:latin typeface="Calibri" panose="020F0502020204030204" pitchFamily="34" charset="0"/>
              </a:rPr>
              <a:t>Content Services provides an implementation of CMIS Web service and RESTful bindings, as well as a CMIS client API for use in Surf and other environments</a:t>
            </a:r>
            <a:r>
              <a:rPr lang="en-US" sz="1800" dirty="0" smtClean="0">
                <a:latin typeface="Calibri" panose="020F0502020204030204" pitchFamily="34" charset="0"/>
              </a:rPr>
              <a:t>.</a:t>
            </a:r>
          </a:p>
          <a:p>
            <a:endParaRPr lang="en-US" sz="1800" dirty="0">
              <a:latin typeface="Calibri" panose="020F0502020204030204" pitchFamily="34" charset="0"/>
            </a:endParaRPr>
          </a:p>
          <a:p>
            <a:r>
              <a:rPr lang="en-US" sz="1800" dirty="0">
                <a:latin typeface="Calibri" panose="020F0502020204030204" pitchFamily="34" charset="0"/>
              </a:rPr>
              <a:t>Repository REST API provides access to the core repository functionality using a RESTful approach.</a:t>
            </a: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527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Protocols</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13</a:t>
            </a:fld>
            <a:endParaRPr lang="en-US" dirty="0"/>
          </a:p>
        </p:txBody>
      </p:sp>
      <p:sp>
        <p:nvSpPr>
          <p:cNvPr id="20" name="Rectangle 19"/>
          <p:cNvSpPr/>
          <p:nvPr/>
        </p:nvSpPr>
        <p:spPr>
          <a:xfrm>
            <a:off x="304800" y="750289"/>
            <a:ext cx="8605157" cy="1754326"/>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rPr>
              <a:t>The content application server supports many folder and document-based protocols to access and manage content held within the repository using familiar client tools</a:t>
            </a:r>
            <a:r>
              <a:rPr lang="en-US" sz="1800" dirty="0" smtClean="0">
                <a:latin typeface="Calibri" panose="020F0502020204030204" pitchFamily="34" charset="0"/>
              </a:rPr>
              <a:t>.</a:t>
            </a:r>
          </a:p>
          <a:p>
            <a:pPr marL="285750" indent="-285750">
              <a:buFont typeface="Arial" panose="020B0604020202020204" pitchFamily="34" charset="0"/>
              <a:buChar char="•"/>
            </a:pPr>
            <a:r>
              <a:rPr lang="en-US" sz="1800" dirty="0">
                <a:latin typeface="Calibri" panose="020F0502020204030204" pitchFamily="34" charset="0"/>
              </a:rPr>
              <a:t>Most protocols </a:t>
            </a:r>
            <a:r>
              <a:rPr lang="en-US" sz="1800" dirty="0" smtClean="0">
                <a:latin typeface="Calibri" panose="020F0502020204030204" pitchFamily="34" charset="0"/>
              </a:rPr>
              <a:t>permit </a:t>
            </a:r>
            <a:r>
              <a:rPr lang="en-US" sz="1800" dirty="0">
                <a:latin typeface="Calibri" panose="020F0502020204030204" pitchFamily="34" charset="0"/>
              </a:rPr>
              <a:t>updates, allowing a client tool to modify the folder structure, create and update documents, and write content. </a:t>
            </a: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Some </a:t>
            </a:r>
            <a:r>
              <a:rPr lang="en-US" sz="1800" dirty="0">
                <a:latin typeface="Calibri" panose="020F0502020204030204" pitchFamily="34" charset="0"/>
              </a:rPr>
              <a:t>protocols also allow interaction with capabilities such as version histories, search, and tasks.</a:t>
            </a:r>
          </a:p>
        </p:txBody>
      </p:sp>
      <p:pic>
        <p:nvPicPr>
          <p:cNvPr id="22"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s://docs.alfresco.com/sites/docs.alfresco.com/files/public/images/docs/default5_2/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543" y="2732390"/>
            <a:ext cx="4416425" cy="26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202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Subsystems</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14</a:t>
            </a:fld>
            <a:endParaRPr lang="en-US" dirty="0"/>
          </a:p>
        </p:txBody>
      </p:sp>
      <p:sp>
        <p:nvSpPr>
          <p:cNvPr id="20" name="Rectangle 19"/>
          <p:cNvSpPr/>
          <p:nvPr/>
        </p:nvSpPr>
        <p:spPr>
          <a:xfrm>
            <a:off x="304800" y="750289"/>
            <a:ext cx="8605157" cy="2585323"/>
          </a:xfrm>
          <a:prstGeom prst="rect">
            <a:avLst/>
          </a:prstGeom>
        </p:spPr>
        <p:txBody>
          <a:bodyPr wrap="square">
            <a:spAutoFit/>
          </a:bodyPr>
          <a:lstStyle/>
          <a:p>
            <a:r>
              <a:rPr lang="en-US" sz="1800" dirty="0">
                <a:latin typeface="Calibri" panose="020F0502020204030204" pitchFamily="34" charset="0"/>
              </a:rPr>
              <a:t>Subsystems are configurable modules responsible for a piece of functionality in Alfresco Content Services. </a:t>
            </a:r>
            <a:endParaRPr lang="en-US" sz="1800" dirty="0" smtClean="0">
              <a:latin typeface="Calibri" panose="020F0502020204030204" pitchFamily="34" charset="0"/>
            </a:endParaRPr>
          </a:p>
          <a:p>
            <a:r>
              <a:rPr lang="en-US" sz="1800" dirty="0">
                <a:latin typeface="Calibri" panose="020F0502020204030204" pitchFamily="34" charset="0"/>
              </a:rPr>
              <a:t>A subsystem can be thought of as a mini-server that runs embedded within the main Alfresco Content Services server</a:t>
            </a:r>
            <a:r>
              <a:rPr lang="en-US" sz="1800" dirty="0" smtClean="0">
                <a:latin typeface="Calibri" panose="020F0502020204030204" pitchFamily="34" charset="0"/>
              </a:rPr>
              <a:t>.</a:t>
            </a:r>
          </a:p>
          <a:p>
            <a:r>
              <a:rPr lang="en-US" sz="1800" dirty="0" smtClean="0">
                <a:latin typeface="Calibri" panose="020F0502020204030204" pitchFamily="34" charset="0"/>
              </a:rPr>
              <a:t> </a:t>
            </a:r>
          </a:p>
          <a:p>
            <a:r>
              <a:rPr lang="en-US" sz="1800" dirty="0" smtClean="0">
                <a:latin typeface="Calibri" panose="020F0502020204030204" pitchFamily="34" charset="0"/>
              </a:rPr>
              <a:t>A </a:t>
            </a:r>
            <a:r>
              <a:rPr lang="en-US" sz="1800" dirty="0">
                <a:latin typeface="Calibri" panose="020F0502020204030204" pitchFamily="34" charset="0"/>
              </a:rPr>
              <a:t>subsystem has the following characteristics</a:t>
            </a:r>
            <a:r>
              <a:rPr lang="en-US" sz="1800" dirty="0" smtClean="0">
                <a:latin typeface="Calibri" panose="020F0502020204030204" pitchFamily="34" charset="0"/>
              </a:rPr>
              <a:t>:</a:t>
            </a:r>
            <a:endParaRPr lang="en-US" sz="1800" dirty="0">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It can be started, stopped, and configured independently of the Alfresco Content Services server during runtime</a:t>
            </a:r>
          </a:p>
          <a:p>
            <a:pPr marL="285750" indent="-285750">
              <a:buFont typeface="Arial" panose="020B0604020202020204" pitchFamily="34" charset="0"/>
              <a:buChar char="•"/>
            </a:pPr>
            <a:r>
              <a:rPr lang="en-US" sz="1800" dirty="0">
                <a:latin typeface="Calibri" panose="020F0502020204030204" pitchFamily="34" charset="0"/>
              </a:rPr>
              <a:t>It has its own isolated Spring application context and configuration</a:t>
            </a: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s://docs.alfresco.com/sites/docs.alfresco.com/files/public/images/docs/default5_2/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416" y="3769894"/>
            <a:ext cx="5062319" cy="212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618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Subsystems (contd.)</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15</a:t>
            </a:fld>
            <a:endParaRPr lang="en-US" dirty="0"/>
          </a:p>
        </p:txBody>
      </p:sp>
      <p:sp>
        <p:nvSpPr>
          <p:cNvPr id="20" name="Rectangle 19"/>
          <p:cNvSpPr/>
          <p:nvPr/>
        </p:nvSpPr>
        <p:spPr>
          <a:xfrm>
            <a:off x="304800" y="750289"/>
            <a:ext cx="8605157" cy="4524315"/>
          </a:xfrm>
          <a:prstGeom prst="rect">
            <a:avLst/>
          </a:prstGeom>
        </p:spPr>
        <p:txBody>
          <a:bodyPr wrap="square">
            <a:spAutoFit/>
          </a:bodyPr>
          <a:lstStyle/>
          <a:p>
            <a:r>
              <a:rPr lang="en-US" sz="1800" dirty="0" smtClean="0">
                <a:latin typeface="Calibri" panose="020F0502020204030204" pitchFamily="34" charset="0"/>
              </a:rPr>
              <a:t>Few examples </a:t>
            </a:r>
            <a:r>
              <a:rPr lang="en-US" sz="1800" dirty="0">
                <a:latin typeface="Calibri" panose="020F0502020204030204" pitchFamily="34" charset="0"/>
              </a:rPr>
              <a:t>of subsystems include</a:t>
            </a:r>
            <a:r>
              <a:rPr lang="en-US" sz="1800" dirty="0" smtClean="0">
                <a:latin typeface="Calibri" panose="020F0502020204030204" pitchFamily="34" charset="0"/>
              </a:rPr>
              <a:t>:</a:t>
            </a:r>
          </a:p>
          <a:p>
            <a:endParaRPr lang="en-US" sz="1800" dirty="0">
              <a:latin typeface="Calibri" panose="020F0502020204030204" pitchFamily="34" charset="0"/>
            </a:endParaRPr>
          </a:p>
          <a:p>
            <a:pPr marL="285750" indent="-285750">
              <a:buFont typeface="Arial" panose="020B0604020202020204" pitchFamily="34" charset="0"/>
              <a:buChar char="•"/>
            </a:pPr>
            <a:r>
              <a:rPr lang="en-US" sz="1800" b="1" dirty="0">
                <a:latin typeface="Calibri" panose="020F0502020204030204" pitchFamily="34" charset="0"/>
              </a:rPr>
              <a:t>Audit:</a:t>
            </a:r>
            <a:r>
              <a:rPr lang="en-US" sz="1800" dirty="0">
                <a:latin typeface="Calibri" panose="020F0502020204030204" pitchFamily="34" charset="0"/>
              </a:rPr>
              <a:t> Configuration of audit parameters</a:t>
            </a:r>
          </a:p>
          <a:p>
            <a:pPr marL="285750" indent="-285750">
              <a:buFont typeface="Arial" panose="020B0604020202020204" pitchFamily="34" charset="0"/>
              <a:buChar char="•"/>
            </a:pPr>
            <a:r>
              <a:rPr lang="en-US" sz="1800" b="1" dirty="0">
                <a:latin typeface="Calibri" panose="020F0502020204030204" pitchFamily="34" charset="0"/>
              </a:rPr>
              <a:t>Authentication</a:t>
            </a:r>
            <a:r>
              <a:rPr lang="en-US" sz="1800" dirty="0">
                <a:latin typeface="Calibri" panose="020F0502020204030204" pitchFamily="34" charset="0"/>
              </a:rPr>
              <a:t>: Contains different authentication subsystems such as LDAP</a:t>
            </a:r>
          </a:p>
          <a:p>
            <a:pPr marL="285750" indent="-285750">
              <a:buFont typeface="Arial" panose="020B0604020202020204" pitchFamily="34" charset="0"/>
              <a:buChar char="•"/>
            </a:pPr>
            <a:r>
              <a:rPr lang="en-US" sz="1800" b="1" dirty="0">
                <a:latin typeface="Calibri" panose="020F0502020204030204" pitchFamily="34" charset="0"/>
              </a:rPr>
              <a:t>E-mail</a:t>
            </a:r>
            <a:r>
              <a:rPr lang="en-US" sz="1800" dirty="0">
                <a:latin typeface="Calibri" panose="020F0502020204030204" pitchFamily="34" charset="0"/>
              </a:rPr>
              <a:t>: SMTP support for sending e-mails</a:t>
            </a:r>
          </a:p>
          <a:p>
            <a:pPr marL="285750" indent="-285750">
              <a:buFont typeface="Arial" panose="020B0604020202020204" pitchFamily="34" charset="0"/>
              <a:buChar char="•"/>
            </a:pPr>
            <a:r>
              <a:rPr lang="en-US" sz="1800" b="1" dirty="0">
                <a:latin typeface="Calibri" panose="020F0502020204030204" pitchFamily="34" charset="0"/>
              </a:rPr>
              <a:t>File</a:t>
            </a:r>
            <a:r>
              <a:rPr lang="en-US" sz="1800" dirty="0">
                <a:latin typeface="Calibri" panose="020F0502020204030204" pitchFamily="34" charset="0"/>
              </a:rPr>
              <a:t> </a:t>
            </a:r>
            <a:r>
              <a:rPr lang="en-US" sz="1800" b="1" dirty="0">
                <a:latin typeface="Calibri" panose="020F0502020204030204" pitchFamily="34" charset="0"/>
              </a:rPr>
              <a:t>servers</a:t>
            </a:r>
            <a:r>
              <a:rPr lang="en-US" sz="1800" dirty="0">
                <a:latin typeface="Calibri" panose="020F0502020204030204" pitchFamily="34" charset="0"/>
              </a:rPr>
              <a:t>: CIFS, FTP</a:t>
            </a:r>
          </a:p>
          <a:p>
            <a:pPr marL="285750" indent="-285750">
              <a:buFont typeface="Arial" panose="020B0604020202020204" pitchFamily="34" charset="0"/>
              <a:buChar char="•"/>
            </a:pPr>
            <a:r>
              <a:rPr lang="en-US" sz="1800" b="1" dirty="0">
                <a:latin typeface="Calibri" panose="020F0502020204030204" pitchFamily="34" charset="0"/>
              </a:rPr>
              <a:t>Google</a:t>
            </a:r>
            <a:r>
              <a:rPr lang="en-US" sz="1800" dirty="0">
                <a:latin typeface="Calibri" panose="020F0502020204030204" pitchFamily="34" charset="0"/>
              </a:rPr>
              <a:t> </a:t>
            </a:r>
            <a:r>
              <a:rPr lang="en-US" sz="1800" b="1" dirty="0">
                <a:latin typeface="Calibri" panose="020F0502020204030204" pitchFamily="34" charset="0"/>
              </a:rPr>
              <a:t>Docs</a:t>
            </a:r>
            <a:r>
              <a:rPr lang="en-US" sz="1800" dirty="0">
                <a:latin typeface="Calibri" panose="020F0502020204030204" pitchFamily="34" charset="0"/>
              </a:rPr>
              <a:t>: Google Docs integration</a:t>
            </a:r>
          </a:p>
          <a:p>
            <a:pPr marL="285750" indent="-285750">
              <a:buFont typeface="Arial" panose="020B0604020202020204" pitchFamily="34" charset="0"/>
              <a:buChar char="•"/>
            </a:pPr>
            <a:r>
              <a:rPr lang="en-US" sz="1800" b="1" dirty="0">
                <a:latin typeface="Calibri" panose="020F0502020204030204" pitchFamily="34" charset="0"/>
              </a:rPr>
              <a:t>IMAP</a:t>
            </a:r>
            <a:r>
              <a:rPr lang="en-US" sz="1800" dirty="0">
                <a:latin typeface="Calibri" panose="020F0502020204030204" pitchFamily="34" charset="0"/>
              </a:rPr>
              <a:t>: Internal IMAP server</a:t>
            </a:r>
          </a:p>
          <a:p>
            <a:pPr marL="285750" indent="-285750">
              <a:buFont typeface="Arial" panose="020B0604020202020204" pitchFamily="34" charset="0"/>
              <a:buChar char="•"/>
            </a:pPr>
            <a:r>
              <a:rPr lang="en-US" sz="1800" b="1" dirty="0">
                <a:latin typeface="Calibri" panose="020F0502020204030204" pitchFamily="34" charset="0"/>
              </a:rPr>
              <a:t>Open</a:t>
            </a:r>
            <a:r>
              <a:rPr lang="en-US" sz="1800" dirty="0">
                <a:latin typeface="Calibri" panose="020F0502020204030204" pitchFamily="34" charset="0"/>
              </a:rPr>
              <a:t> </a:t>
            </a:r>
            <a:r>
              <a:rPr lang="en-US" sz="1800" b="1" dirty="0">
                <a:latin typeface="Calibri" panose="020F0502020204030204" pitchFamily="34" charset="0"/>
              </a:rPr>
              <a:t>Office transformations</a:t>
            </a:r>
            <a:r>
              <a:rPr lang="en-US" sz="1800" dirty="0">
                <a:latin typeface="Calibri" panose="020F0502020204030204" pitchFamily="34" charset="0"/>
              </a:rPr>
              <a:t>: Helps converting office documents to text</a:t>
            </a:r>
          </a:p>
          <a:p>
            <a:pPr marL="285750" indent="-285750">
              <a:buFont typeface="Arial" panose="020B0604020202020204" pitchFamily="34" charset="0"/>
              <a:buChar char="•"/>
            </a:pPr>
            <a:r>
              <a:rPr lang="en-US" sz="1800" b="1" dirty="0">
                <a:latin typeface="Calibri" panose="020F0502020204030204" pitchFamily="34" charset="0"/>
              </a:rPr>
              <a:t>Search</a:t>
            </a:r>
            <a:r>
              <a:rPr lang="en-US" sz="1800" dirty="0">
                <a:latin typeface="Calibri" panose="020F0502020204030204" pitchFamily="34" charset="0"/>
              </a:rPr>
              <a:t>: Search system integration, </a:t>
            </a:r>
            <a:r>
              <a:rPr lang="en-US" sz="1800" dirty="0" err="1">
                <a:latin typeface="Calibri" panose="020F0502020204030204" pitchFamily="34" charset="0"/>
              </a:rPr>
              <a:t>Lucene</a:t>
            </a:r>
            <a:r>
              <a:rPr lang="en-US" sz="1800" dirty="0">
                <a:latin typeface="Calibri" panose="020F0502020204030204" pitchFamily="34" charset="0"/>
              </a:rPr>
              <a:t>, </a:t>
            </a:r>
            <a:r>
              <a:rPr lang="en-US" sz="1800" dirty="0" err="1">
                <a:latin typeface="Calibri" panose="020F0502020204030204" pitchFamily="34" charset="0"/>
              </a:rPr>
              <a:t>Solr</a:t>
            </a:r>
            <a:r>
              <a:rPr lang="en-US" sz="1800" dirty="0">
                <a:latin typeface="Calibri" panose="020F0502020204030204" pitchFamily="34" charset="0"/>
              </a:rPr>
              <a:t>, None</a:t>
            </a:r>
          </a:p>
          <a:p>
            <a:pPr marL="285750" indent="-285750">
              <a:buFont typeface="Arial" panose="020B0604020202020204" pitchFamily="34" charset="0"/>
              <a:buChar char="•"/>
            </a:pPr>
            <a:r>
              <a:rPr lang="en-US" sz="1800" b="1" dirty="0">
                <a:latin typeface="Calibri" panose="020F0502020204030204" pitchFamily="34" charset="0"/>
              </a:rPr>
              <a:t>Synchronization</a:t>
            </a:r>
            <a:r>
              <a:rPr lang="en-US" sz="1800" dirty="0">
                <a:latin typeface="Calibri" panose="020F0502020204030204" pitchFamily="34" charset="0"/>
              </a:rPr>
              <a:t>: LDAP synchronization settings</a:t>
            </a:r>
          </a:p>
          <a:p>
            <a:pPr marL="285750" indent="-285750">
              <a:buFont typeface="Arial" panose="020B0604020202020204" pitchFamily="34" charset="0"/>
              <a:buChar char="•"/>
            </a:pPr>
            <a:r>
              <a:rPr lang="en-US" sz="1800" b="1" dirty="0">
                <a:latin typeface="Calibri" panose="020F0502020204030204" pitchFamily="34" charset="0"/>
              </a:rPr>
              <a:t>Sys admin</a:t>
            </a:r>
            <a:r>
              <a:rPr lang="en-US" sz="1800" dirty="0">
                <a:latin typeface="Calibri" panose="020F0502020204030204" pitchFamily="34" charset="0"/>
              </a:rPr>
              <a:t>: It allows real-time control across some general repository parameters</a:t>
            </a:r>
          </a:p>
          <a:p>
            <a:pPr marL="285750" indent="-285750">
              <a:buFont typeface="Arial" panose="020B0604020202020204" pitchFamily="34" charset="0"/>
              <a:buChar char="•"/>
            </a:pPr>
            <a:r>
              <a:rPr lang="en-US" sz="1800" b="1" dirty="0">
                <a:latin typeface="Calibri" panose="020F0502020204030204" pitchFamily="34" charset="0"/>
              </a:rPr>
              <a:t>Third-party</a:t>
            </a:r>
            <a:r>
              <a:rPr lang="en-US" sz="1800" dirty="0">
                <a:latin typeface="Calibri" panose="020F0502020204030204" pitchFamily="34" charset="0"/>
              </a:rPr>
              <a:t>: Owns the </a:t>
            </a:r>
            <a:r>
              <a:rPr lang="en-US" sz="1800" dirty="0" err="1">
                <a:latin typeface="Calibri" panose="020F0502020204030204" pitchFamily="34" charset="0"/>
              </a:rPr>
              <a:t>SWFTools</a:t>
            </a:r>
            <a:r>
              <a:rPr lang="en-US" sz="1800" dirty="0">
                <a:latin typeface="Calibri" panose="020F0502020204030204" pitchFamily="34" charset="0"/>
              </a:rPr>
              <a:t> and </a:t>
            </a:r>
            <a:r>
              <a:rPr lang="en-US" sz="1800" dirty="0" err="1">
                <a:latin typeface="Calibri" panose="020F0502020204030204" pitchFamily="34" charset="0"/>
              </a:rPr>
              <a:t>ImageMagick</a:t>
            </a:r>
            <a:r>
              <a:rPr lang="en-US" sz="1800" dirty="0">
                <a:latin typeface="Calibri" panose="020F0502020204030204" pitchFamily="34" charset="0"/>
              </a:rPr>
              <a:t> content transformers</a:t>
            </a:r>
          </a:p>
          <a:p>
            <a:pPr marL="285750" indent="-285750">
              <a:buFont typeface="Arial" panose="020B0604020202020204" pitchFamily="34" charset="0"/>
              <a:buChar char="•"/>
            </a:pPr>
            <a:endParaRPr lang="en-US" sz="1800" dirty="0" smtClean="0">
              <a:latin typeface="Calibri" panose="020F0502020204030204" pitchFamily="34" charset="0"/>
            </a:endParaRPr>
          </a:p>
          <a:p>
            <a:r>
              <a:rPr lang="en-US" sz="1800" dirty="0" smtClean="0">
                <a:latin typeface="Calibri" panose="020F0502020204030204" pitchFamily="34" charset="0"/>
              </a:rPr>
              <a:t>Alfresco provides ability to create custom subsystems and configure them on Alfresco content server.</a:t>
            </a:r>
            <a:endParaRPr lang="en-US" sz="1800" dirty="0">
              <a:latin typeface="Calibri" panose="020F0502020204030204" pitchFamily="34" charset="0"/>
            </a:endParaRP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01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err="1" smtClean="0">
                <a:latin typeface="Calibri" pitchFamily="34" charset="0"/>
                <a:ea typeface="ＭＳ Ｐゴシック" charset="-128"/>
                <a:cs typeface="Calibri" pitchFamily="34" charset="0"/>
              </a:rPr>
              <a:t>Solr</a:t>
            </a:r>
            <a:r>
              <a:rPr lang="en-US" dirty="0" smtClean="0">
                <a:latin typeface="Calibri" pitchFamily="34" charset="0"/>
                <a:ea typeface="ＭＳ Ｐゴシック" charset="-128"/>
                <a:cs typeface="Calibri" pitchFamily="34" charset="0"/>
              </a:rPr>
              <a:t> Overview</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16</a:t>
            </a:fld>
            <a:endParaRPr lang="en-US" dirty="0"/>
          </a:p>
        </p:txBody>
      </p:sp>
      <p:sp>
        <p:nvSpPr>
          <p:cNvPr id="20" name="Rectangle 19"/>
          <p:cNvSpPr/>
          <p:nvPr/>
        </p:nvSpPr>
        <p:spPr>
          <a:xfrm>
            <a:off x="304800" y="750289"/>
            <a:ext cx="8605157" cy="1754326"/>
          </a:xfrm>
          <a:prstGeom prst="rect">
            <a:avLst/>
          </a:prstGeom>
        </p:spPr>
        <p:txBody>
          <a:bodyPr wrap="square">
            <a:spAutoFit/>
          </a:bodyPr>
          <a:lstStyle/>
          <a:p>
            <a:pPr marL="285750" indent="-285750">
              <a:buFont typeface="Arial" panose="020B0604020202020204" pitchFamily="34" charset="0"/>
              <a:buChar char="•"/>
            </a:pPr>
            <a:r>
              <a:rPr lang="en-US" sz="1800" dirty="0" err="1">
                <a:latin typeface="Calibri" panose="020F0502020204030204" pitchFamily="34" charset="0"/>
              </a:rPr>
              <a:t>Solr</a:t>
            </a:r>
            <a:r>
              <a:rPr lang="en-US" sz="1800" dirty="0">
                <a:latin typeface="Calibri" panose="020F0502020204030204" pitchFamily="34" charset="0"/>
              </a:rPr>
              <a:t> is an open source enterprise search platform that uses </a:t>
            </a:r>
            <a:r>
              <a:rPr lang="en-US" sz="1800" dirty="0" err="1">
                <a:latin typeface="Calibri" panose="020F0502020204030204" pitchFamily="34" charset="0"/>
              </a:rPr>
              <a:t>lucene</a:t>
            </a:r>
            <a:r>
              <a:rPr lang="en-US" sz="1800" dirty="0">
                <a:latin typeface="Calibri" panose="020F0502020204030204" pitchFamily="34" charset="0"/>
              </a:rPr>
              <a:t> as indexing and search engine. </a:t>
            </a: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err="1" smtClean="0">
                <a:latin typeface="Calibri" panose="020F0502020204030204" pitchFamily="34" charset="0"/>
              </a:rPr>
              <a:t>Solr</a:t>
            </a:r>
            <a:r>
              <a:rPr lang="en-US" sz="1800" dirty="0" smtClean="0">
                <a:latin typeface="Calibri" panose="020F0502020204030204" pitchFamily="34" charset="0"/>
              </a:rPr>
              <a:t> </a:t>
            </a:r>
            <a:r>
              <a:rPr lang="en-US" sz="1800" dirty="0">
                <a:latin typeface="Calibri" panose="020F0502020204030204" pitchFamily="34" charset="0"/>
              </a:rPr>
              <a:t>is written in Java and runs as a standalone search server. </a:t>
            </a: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Alfresco </a:t>
            </a:r>
            <a:r>
              <a:rPr lang="en-US" sz="1800" dirty="0">
                <a:latin typeface="Calibri" panose="020F0502020204030204" pitchFamily="34" charset="0"/>
              </a:rPr>
              <a:t>Content Services sends HTTP and XML input to </a:t>
            </a:r>
            <a:r>
              <a:rPr lang="en-US" sz="1800" dirty="0" err="1">
                <a:latin typeface="Calibri" panose="020F0502020204030204" pitchFamily="34" charset="0"/>
              </a:rPr>
              <a:t>Solr</a:t>
            </a:r>
            <a:r>
              <a:rPr lang="en-US" sz="1800" dirty="0">
                <a:latin typeface="Calibri" panose="020F0502020204030204" pitchFamily="34" charset="0"/>
              </a:rPr>
              <a:t> and searches for content. </a:t>
            </a: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err="1" smtClean="0">
                <a:latin typeface="Calibri" panose="020F0502020204030204" pitchFamily="34" charset="0"/>
              </a:rPr>
              <a:t>Solr</a:t>
            </a:r>
            <a:r>
              <a:rPr lang="en-US" sz="1800" dirty="0" smtClean="0">
                <a:latin typeface="Calibri" panose="020F0502020204030204" pitchFamily="34" charset="0"/>
              </a:rPr>
              <a:t> </a:t>
            </a:r>
            <a:r>
              <a:rPr lang="en-US" sz="1800" dirty="0">
                <a:latin typeface="Calibri" panose="020F0502020204030204" pitchFamily="34" charset="0"/>
              </a:rPr>
              <a:t>updates the cores or indexes and returns the result of the query in XML or JSON format.</a:t>
            </a: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docs.alfresco.com/sites/docs.alfresco.com/files/public/images/docs/default5_2/sol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85211"/>
            <a:ext cx="82105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19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Users, Groups, Roles and Permissions (Share)</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17</a:t>
            </a:fld>
            <a:endParaRPr lang="en-US" dirty="0"/>
          </a:p>
        </p:txBody>
      </p:sp>
      <p:sp>
        <p:nvSpPr>
          <p:cNvPr id="20" name="Rectangle 19"/>
          <p:cNvSpPr/>
          <p:nvPr/>
        </p:nvSpPr>
        <p:spPr>
          <a:xfrm>
            <a:off x="304800" y="750289"/>
            <a:ext cx="8605157" cy="5355312"/>
          </a:xfrm>
          <a:prstGeom prst="rect">
            <a:avLst/>
          </a:prstGeom>
        </p:spPr>
        <p:txBody>
          <a:bodyPr wrap="square">
            <a:spAutoFit/>
          </a:bodyPr>
          <a:lstStyle/>
          <a:p>
            <a:r>
              <a:rPr lang="en-US" sz="1800" dirty="0">
                <a:latin typeface="Calibri" panose="020F0502020204030204" pitchFamily="34" charset="0"/>
              </a:rPr>
              <a:t>Alfresco users and groups are created by the Alfresco administrator using the Alfresco Share Admin Tools</a:t>
            </a:r>
            <a:r>
              <a:rPr lang="en-US" sz="1800" dirty="0" smtClean="0">
                <a:latin typeface="Calibri" panose="020F0502020204030204" pitchFamily="34" charset="0"/>
              </a:rPr>
              <a:t>.</a:t>
            </a:r>
          </a:p>
          <a:p>
            <a:r>
              <a:rPr lang="en-US" sz="1800" dirty="0">
                <a:latin typeface="Calibri" panose="020F0502020204030204" pitchFamily="34" charset="0"/>
              </a:rPr>
              <a:t>A user's role determines what they can and cannot do in a site. </a:t>
            </a:r>
            <a:endParaRPr lang="en-US" sz="1800" dirty="0" smtClean="0">
              <a:latin typeface="Calibri" panose="020F0502020204030204" pitchFamily="34" charset="0"/>
            </a:endParaRPr>
          </a:p>
          <a:p>
            <a:r>
              <a:rPr lang="en-US" sz="1800" dirty="0" smtClean="0">
                <a:latin typeface="Calibri" panose="020F0502020204030204" pitchFamily="34" charset="0"/>
              </a:rPr>
              <a:t>Each </a:t>
            </a:r>
            <a:r>
              <a:rPr lang="en-US" sz="1800" dirty="0">
                <a:latin typeface="Calibri" panose="020F0502020204030204" pitchFamily="34" charset="0"/>
              </a:rPr>
              <a:t>role has a default set of permissions.</a:t>
            </a:r>
          </a:p>
          <a:p>
            <a:endParaRPr lang="en-US" sz="1800" dirty="0" smtClean="0">
              <a:latin typeface="Calibri" panose="020F0502020204030204" pitchFamily="34" charset="0"/>
            </a:endParaRPr>
          </a:p>
          <a:p>
            <a:r>
              <a:rPr lang="en-US" sz="1800" dirty="0" smtClean="0">
                <a:latin typeface="Calibri" panose="020F0502020204030204" pitchFamily="34" charset="0"/>
              </a:rPr>
              <a:t>Below are few roles and their permissions:</a:t>
            </a:r>
          </a:p>
          <a:p>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b="1" dirty="0" smtClean="0">
                <a:latin typeface="Calibri" panose="020F0502020204030204" pitchFamily="34" charset="0"/>
              </a:rPr>
              <a:t>Managers</a:t>
            </a:r>
            <a:r>
              <a:rPr lang="en-US" sz="1800" dirty="0" smtClean="0">
                <a:latin typeface="Calibri" panose="020F0502020204030204" pitchFamily="34" charset="0"/>
              </a:rPr>
              <a:t> </a:t>
            </a:r>
            <a:r>
              <a:rPr lang="en-US" sz="1800" dirty="0">
                <a:latin typeface="Calibri" panose="020F0502020204030204" pitchFamily="34" charset="0"/>
              </a:rPr>
              <a:t>have full rights to all site </a:t>
            </a:r>
            <a:r>
              <a:rPr lang="en-US" sz="1800" dirty="0" smtClean="0">
                <a:latin typeface="Calibri" panose="020F0502020204030204" pitchFamily="34" charset="0"/>
              </a:rPr>
              <a:t>content</a:t>
            </a:r>
            <a:endParaRPr lang="en-US" sz="1800" dirty="0">
              <a:latin typeface="Calibri" panose="020F0502020204030204" pitchFamily="34" charset="0"/>
            </a:endParaRPr>
          </a:p>
          <a:p>
            <a:pPr marL="285750" indent="-285750">
              <a:buFont typeface="Arial" panose="020B0604020202020204" pitchFamily="34" charset="0"/>
              <a:buChar char="•"/>
            </a:pPr>
            <a:r>
              <a:rPr lang="en-US" sz="1800" b="1" dirty="0">
                <a:latin typeface="Calibri" panose="020F0502020204030204" pitchFamily="34" charset="0"/>
              </a:rPr>
              <a:t>Collaborators</a:t>
            </a:r>
            <a:r>
              <a:rPr lang="en-US" sz="1800" dirty="0">
                <a:latin typeface="Calibri" panose="020F0502020204030204" pitchFamily="34" charset="0"/>
              </a:rPr>
              <a:t> have full rights to the site content that they own; they have rights to  edit but not delete content created by other site members.</a:t>
            </a:r>
          </a:p>
          <a:p>
            <a:pPr marL="285750" indent="-285750">
              <a:buFont typeface="Arial" panose="020B0604020202020204" pitchFamily="34" charset="0"/>
              <a:buChar char="•"/>
            </a:pPr>
            <a:r>
              <a:rPr lang="en-US" sz="1800" b="1" dirty="0">
                <a:latin typeface="Calibri" panose="020F0502020204030204" pitchFamily="34" charset="0"/>
              </a:rPr>
              <a:t>Contributors</a:t>
            </a:r>
            <a:r>
              <a:rPr lang="en-US" sz="1800" dirty="0">
                <a:latin typeface="Calibri" panose="020F0502020204030204" pitchFamily="34" charset="0"/>
              </a:rPr>
              <a:t> have full rights to the site content that they own; they cannot edit or  delete content created by other site members.</a:t>
            </a:r>
          </a:p>
          <a:p>
            <a:pPr marL="285750" indent="-285750">
              <a:buFont typeface="Arial" panose="020B0604020202020204" pitchFamily="34" charset="0"/>
              <a:buChar char="•"/>
            </a:pPr>
            <a:r>
              <a:rPr lang="en-US" sz="1800" b="1" dirty="0">
                <a:latin typeface="Calibri" panose="020F0502020204030204" pitchFamily="34" charset="0"/>
              </a:rPr>
              <a:t>Consumers</a:t>
            </a:r>
            <a:r>
              <a:rPr lang="en-US" sz="1800" dirty="0">
                <a:latin typeface="Calibri" panose="020F0502020204030204" pitchFamily="34" charset="0"/>
              </a:rPr>
              <a:t> have view-only rights in a site: they cannot create their own content.</a:t>
            </a:r>
          </a:p>
          <a:p>
            <a:endParaRPr lang="en-US" sz="1800" dirty="0" smtClean="0">
              <a:latin typeface="Calibri" panose="020F0502020204030204" pitchFamily="34" charset="0"/>
            </a:endParaRPr>
          </a:p>
          <a:p>
            <a:r>
              <a:rPr lang="en-US" sz="1800" b="1" dirty="0" smtClean="0">
                <a:latin typeface="Calibri" panose="020F0502020204030204" pitchFamily="34" charset="0"/>
              </a:rPr>
              <a:t>Power Users</a:t>
            </a:r>
          </a:p>
          <a:p>
            <a:r>
              <a:rPr lang="en-US" sz="1800" dirty="0">
                <a:latin typeface="Calibri" panose="020F0502020204030204" pitchFamily="34" charset="0"/>
              </a:rPr>
              <a:t>Alfresco Share power users have additional options that aren't available to standard users</a:t>
            </a:r>
            <a:r>
              <a:rPr lang="en-US" sz="1800" dirty="0" smtClean="0">
                <a:latin typeface="Calibri" panose="020F0502020204030204" pitchFamily="34" charset="0"/>
              </a:rPr>
              <a:t>.</a:t>
            </a:r>
          </a:p>
          <a:p>
            <a:r>
              <a:rPr lang="en-US" sz="1800" dirty="0" smtClean="0">
                <a:latin typeface="Calibri" panose="020F0502020204030204" pitchFamily="34" charset="0"/>
              </a:rPr>
              <a:t>The </a:t>
            </a:r>
            <a:r>
              <a:rPr lang="en-US" sz="1800" dirty="0">
                <a:latin typeface="Calibri" panose="020F0502020204030204" pitchFamily="34" charset="0"/>
              </a:rPr>
              <a:t>current additional options available are:</a:t>
            </a:r>
          </a:p>
          <a:p>
            <a:pPr marL="742950" lvl="1" indent="-285750">
              <a:buFont typeface="Arial" panose="020B0604020202020204" pitchFamily="34" charset="0"/>
              <a:buChar char="•"/>
            </a:pPr>
            <a:r>
              <a:rPr lang="en-US" sz="1800" dirty="0">
                <a:latin typeface="Calibri" panose="020F0502020204030204" pitchFamily="34" charset="0"/>
              </a:rPr>
              <a:t>Sites Manager</a:t>
            </a:r>
          </a:p>
          <a:p>
            <a:pPr marL="742950" lvl="1" indent="-285750">
              <a:buFont typeface="Arial" panose="020B0604020202020204" pitchFamily="34" charset="0"/>
              <a:buChar char="•"/>
            </a:pPr>
            <a:r>
              <a:rPr lang="en-US" sz="1800" dirty="0">
                <a:latin typeface="Calibri" panose="020F0502020204030204" pitchFamily="34" charset="0"/>
              </a:rPr>
              <a:t>Search Manager</a:t>
            </a:r>
          </a:p>
        </p:txBody>
      </p:sp>
      <p:pic>
        <p:nvPicPr>
          <p:cNvPr id="22"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52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Repository Architecture</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18</a:t>
            </a:fld>
            <a:endParaRPr lang="en-US" dirty="0"/>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33400" y="805614"/>
            <a:ext cx="8204462" cy="4568491"/>
          </a:xfrm>
          <a:prstGeom prst="rect">
            <a:avLst/>
          </a:prstGeom>
        </p:spPr>
      </p:pic>
    </p:spTree>
    <p:extLst>
      <p:ext uri="{BB962C8B-B14F-4D97-AF65-F5344CB8AC3E}">
        <p14:creationId xmlns:p14="http://schemas.microsoft.com/office/powerpoint/2010/main" val="1263880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Repository – Physical Structure</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19</a:t>
            </a:fld>
            <a:endParaRPr lang="en-US" dirty="0"/>
          </a:p>
        </p:txBody>
      </p:sp>
      <p:sp>
        <p:nvSpPr>
          <p:cNvPr id="20" name="Rectangle 19"/>
          <p:cNvSpPr/>
          <p:nvPr/>
        </p:nvSpPr>
        <p:spPr>
          <a:xfrm>
            <a:off x="304800" y="750289"/>
            <a:ext cx="8605157" cy="2308324"/>
          </a:xfrm>
          <a:prstGeom prst="rect">
            <a:avLst/>
          </a:prstGeom>
        </p:spPr>
        <p:txBody>
          <a:bodyPr wrap="square">
            <a:spAutoFit/>
          </a:bodyPr>
          <a:lstStyle/>
          <a:p>
            <a:r>
              <a:rPr lang="en-US" sz="1800" dirty="0">
                <a:latin typeface="Calibri" panose="020F0502020204030204" pitchFamily="34" charset="0"/>
              </a:rPr>
              <a:t>All files that are stored in Alfresco Content Services are stored in what is referred to as the </a:t>
            </a:r>
            <a:r>
              <a:rPr lang="en-US" sz="1800" b="1" dirty="0">
                <a:latin typeface="Calibri" panose="020F0502020204030204" pitchFamily="34" charset="0"/>
              </a:rPr>
              <a:t>repository</a:t>
            </a:r>
            <a:r>
              <a:rPr lang="en-US" sz="1800" dirty="0">
                <a:latin typeface="Calibri" panose="020F0502020204030204" pitchFamily="34" charset="0"/>
              </a:rPr>
              <a:t>. </a:t>
            </a:r>
            <a:endParaRPr lang="en-US" sz="1800" dirty="0" smtClean="0">
              <a:latin typeface="Calibri" panose="020F0502020204030204" pitchFamily="34" charset="0"/>
            </a:endParaRPr>
          </a:p>
          <a:p>
            <a:endParaRPr lang="en-US" sz="1800" dirty="0" smtClean="0">
              <a:latin typeface="Calibri" panose="020F0502020204030204" pitchFamily="34" charset="0"/>
            </a:endParaRPr>
          </a:p>
          <a:p>
            <a:r>
              <a:rPr lang="en-US" sz="1800" dirty="0" smtClean="0">
                <a:latin typeface="Calibri" panose="020F0502020204030204" pitchFamily="34" charset="0"/>
              </a:rPr>
              <a:t>The </a:t>
            </a:r>
            <a:r>
              <a:rPr lang="en-US" sz="1800" dirty="0">
                <a:latin typeface="Calibri" panose="020F0502020204030204" pitchFamily="34" charset="0"/>
              </a:rPr>
              <a:t>repository is a logical entity that consists of three important parts</a:t>
            </a:r>
            <a:r>
              <a:rPr lang="en-US" sz="1800" dirty="0" smtClean="0">
                <a:latin typeface="Calibri" panose="020F0502020204030204" pitchFamily="34" charset="0"/>
              </a:rPr>
              <a:t>:</a:t>
            </a:r>
          </a:p>
          <a:p>
            <a:pPr marL="285750" indent="-285750">
              <a:buFont typeface="Arial" panose="020B0604020202020204" pitchFamily="34" charset="0"/>
              <a:buChar char="•"/>
            </a:pPr>
            <a:r>
              <a:rPr lang="en-US" sz="1800" dirty="0">
                <a:latin typeface="Calibri" panose="020F0502020204030204" pitchFamily="34" charset="0"/>
              </a:rPr>
              <a:t>physical content files that are </a:t>
            </a:r>
            <a:r>
              <a:rPr lang="en-US" sz="1800" dirty="0" smtClean="0">
                <a:latin typeface="Calibri" panose="020F0502020204030204" pitchFamily="34" charset="0"/>
              </a:rPr>
              <a:t>uploaded</a:t>
            </a:r>
          </a:p>
          <a:p>
            <a:pPr marL="285750" indent="-285750">
              <a:buFont typeface="Arial" panose="020B0604020202020204" pitchFamily="34" charset="0"/>
              <a:buChar char="•"/>
            </a:pPr>
            <a:r>
              <a:rPr lang="en-US" sz="1800" dirty="0" smtClean="0">
                <a:latin typeface="Calibri" panose="020F0502020204030204" pitchFamily="34" charset="0"/>
              </a:rPr>
              <a:t>index </a:t>
            </a:r>
            <a:r>
              <a:rPr lang="en-US" sz="1800" dirty="0">
                <a:latin typeface="Calibri" panose="020F0502020204030204" pitchFamily="34" charset="0"/>
              </a:rPr>
              <a:t>files created when indexing the uploaded file so it is </a:t>
            </a:r>
            <a:r>
              <a:rPr lang="en-US" sz="1800" dirty="0" smtClean="0">
                <a:latin typeface="Calibri" panose="020F0502020204030204" pitchFamily="34" charset="0"/>
              </a:rPr>
              <a:t>searchable</a:t>
            </a:r>
          </a:p>
          <a:p>
            <a:pPr marL="285750" indent="-285750">
              <a:buFont typeface="Arial" panose="020B0604020202020204" pitchFamily="34" charset="0"/>
              <a:buChar char="•"/>
            </a:pPr>
            <a:r>
              <a:rPr lang="en-US" sz="1800" dirty="0">
                <a:latin typeface="Calibri" panose="020F0502020204030204" pitchFamily="34" charset="0"/>
              </a:rPr>
              <a:t>metadata/properties for the file, which are stored in a relational database management system (RDBMS).</a:t>
            </a:r>
          </a:p>
        </p:txBody>
      </p:sp>
      <p:pic>
        <p:nvPicPr>
          <p:cNvPr id="22"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202182" y="3286388"/>
            <a:ext cx="6511036" cy="2779443"/>
          </a:xfrm>
          <a:prstGeom prst="rect">
            <a:avLst/>
          </a:prstGeom>
          <a:ln>
            <a:solidFill>
              <a:schemeClr val="tx1"/>
            </a:solidFill>
          </a:ln>
        </p:spPr>
      </p:pic>
    </p:spTree>
    <p:extLst>
      <p:ext uri="{BB962C8B-B14F-4D97-AF65-F5344CB8AC3E}">
        <p14:creationId xmlns:p14="http://schemas.microsoft.com/office/powerpoint/2010/main" val="1129330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Table of Contents </a:t>
            </a:r>
            <a:endParaRPr lang="en-US" dirty="0"/>
          </a:p>
        </p:txBody>
      </p:sp>
      <p:graphicFrame>
        <p:nvGraphicFramePr>
          <p:cNvPr id="3" name="Group 26"/>
          <p:cNvGraphicFramePr>
            <a:graphicFrameLocks noGrp="1"/>
          </p:cNvGraphicFramePr>
          <p:nvPr>
            <p:extLst>
              <p:ext uri="{D42A27DB-BD31-4B8C-83A1-F6EECF244321}">
                <p14:modId xmlns:p14="http://schemas.microsoft.com/office/powerpoint/2010/main" val="264378967"/>
              </p:ext>
            </p:extLst>
          </p:nvPr>
        </p:nvGraphicFramePr>
        <p:xfrm>
          <a:off x="441274" y="981075"/>
          <a:ext cx="8161813" cy="4171816"/>
        </p:xfrm>
        <a:graphic>
          <a:graphicData uri="http://schemas.openxmlformats.org/drawingml/2006/table">
            <a:tbl>
              <a:tblPr>
                <a:effectLst/>
              </a:tblPr>
              <a:tblGrid>
                <a:gridCol w="8161813">
                  <a:extLst>
                    <a:ext uri="{9D8B030D-6E8A-4147-A177-3AD203B41FA5}">
                      <a16:colId xmlns:a16="http://schemas.microsoft.com/office/drawing/2014/main" val="20000"/>
                    </a:ext>
                  </a:extLst>
                </a:gridCol>
              </a:tblGrid>
              <a:tr h="379256">
                <a:tc>
                  <a:txBody>
                    <a:bodyPr/>
                    <a:lstStyle/>
                    <a:p>
                      <a:pPr marL="800100" lvl="1" indent="-342900">
                        <a:lnSpc>
                          <a:spcPct val="115000"/>
                        </a:lnSpc>
                        <a:buSzPts val="1000"/>
                        <a:buFont typeface="Wingdings" panose="05000000000000000000" pitchFamily="2" charset="2"/>
                        <a:buChar char="Ø"/>
                        <a:tabLst>
                          <a:tab pos="457200" algn="l"/>
                        </a:tabLst>
                      </a:pPr>
                      <a:r>
                        <a:rPr lang="en-US" sz="1400" dirty="0" smtClean="0">
                          <a:latin typeface="Calibri" panose="020F0502020204030204" pitchFamily="34" charset="0"/>
                          <a:ea typeface="Times New Roman"/>
                          <a:cs typeface="Times New Roman"/>
                        </a:rPr>
                        <a:t>ACS Architecture overview</a:t>
                      </a:r>
                    </a:p>
                  </a:txBody>
                  <a:tcPr marL="91431" marR="91431" marT="45715" marB="45715" anchor="ctr"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9256">
                <a:tc>
                  <a:txBody>
                    <a:bodyPr/>
                    <a:lstStyle/>
                    <a:p>
                      <a:pPr marL="800100" lvl="1" indent="-342900">
                        <a:lnSpc>
                          <a:spcPct val="115000"/>
                        </a:lnSpc>
                        <a:buSzPts val="1000"/>
                        <a:buFont typeface="Wingdings" panose="05000000000000000000" pitchFamily="2" charset="2"/>
                        <a:buChar char="Ø"/>
                        <a:tabLst>
                          <a:tab pos="457200" algn="l"/>
                        </a:tabLst>
                      </a:pPr>
                      <a:r>
                        <a:rPr lang="en-US" sz="1400" dirty="0" smtClean="0">
                          <a:latin typeface="Calibri" panose="020F0502020204030204" pitchFamily="34" charset="0"/>
                          <a:ea typeface="Times New Roman"/>
                          <a:cs typeface="Times New Roman"/>
                        </a:rPr>
                        <a:t>Alfresco Platform Overview</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46808571"/>
                  </a:ext>
                </a:extLst>
              </a:tr>
              <a:tr h="379256">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800100" lvl="1" indent="-342900">
                        <a:lnSpc>
                          <a:spcPct val="115000"/>
                        </a:lnSpc>
                        <a:buSzPts val="1000"/>
                        <a:buFont typeface="Wingdings" panose="05000000000000000000" pitchFamily="2" charset="2"/>
                        <a:buChar char="Ø"/>
                        <a:tabLst>
                          <a:tab pos="457200" algn="l"/>
                        </a:tabLst>
                      </a:pPr>
                      <a:r>
                        <a:rPr lang="en-US" sz="1400" dirty="0" smtClean="0">
                          <a:latin typeface="Calibri" panose="020F0502020204030204" pitchFamily="34" charset="0"/>
                          <a:ea typeface="Times New Roman"/>
                          <a:cs typeface="Times New Roman"/>
                        </a:rPr>
                        <a:t>Alfresco Application Server</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9256">
                <a:tc>
                  <a:txBody>
                    <a:bodyPr/>
                    <a:lstStyle/>
                    <a:p>
                      <a:pPr marL="800100" lvl="1" indent="-342900">
                        <a:lnSpc>
                          <a:spcPct val="115000"/>
                        </a:lnSpc>
                        <a:buSzPts val="1000"/>
                        <a:buFont typeface="Wingdings" panose="05000000000000000000" pitchFamily="2" charset="2"/>
                        <a:buChar char="Ø"/>
                        <a:tabLst>
                          <a:tab pos="457200" algn="l"/>
                        </a:tabLst>
                      </a:pPr>
                      <a:r>
                        <a:rPr lang="en-US" sz="1400" dirty="0" smtClean="0">
                          <a:latin typeface="Calibri" panose="020F0502020204030204" pitchFamily="34" charset="0"/>
                          <a:ea typeface="Times New Roman"/>
                          <a:cs typeface="Times New Roman"/>
                        </a:rPr>
                        <a:t>Alfresco Repository Overview</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385394"/>
                  </a:ext>
                </a:extLst>
              </a:tr>
              <a:tr h="379256">
                <a:tc>
                  <a:txBody>
                    <a:bodyPr/>
                    <a:lstStyle/>
                    <a:p>
                      <a:pPr marL="800100" marR="0" lvl="1" indent="-342900" algn="l" defTabSz="457200" rtl="0" eaLnBrk="1" fontAlgn="auto" latinLnBrk="0" hangingPunct="1">
                        <a:lnSpc>
                          <a:spcPct val="115000"/>
                        </a:lnSpc>
                        <a:spcBef>
                          <a:spcPts val="0"/>
                        </a:spcBef>
                        <a:spcAft>
                          <a:spcPts val="0"/>
                        </a:spcAft>
                        <a:buClrTx/>
                        <a:buSzPts val="1000"/>
                        <a:buFont typeface="Wingdings" panose="05000000000000000000" pitchFamily="2" charset="2"/>
                        <a:buChar char="Ø"/>
                        <a:tabLst>
                          <a:tab pos="457200" algn="l"/>
                        </a:tabLst>
                        <a:defRPr/>
                      </a:pPr>
                      <a:r>
                        <a:rPr lang="en-US" sz="1400" dirty="0" smtClean="0">
                          <a:latin typeface="Calibri" panose="020F0502020204030204" pitchFamily="34" charset="0"/>
                          <a:ea typeface="Times New Roman"/>
                          <a:cs typeface="Times New Roman"/>
                        </a:rPr>
                        <a:t>Content</a:t>
                      </a:r>
                      <a:r>
                        <a:rPr lang="en-US" sz="1400" baseline="0" dirty="0" smtClean="0">
                          <a:latin typeface="Calibri" panose="020F0502020204030204" pitchFamily="34" charset="0"/>
                          <a:ea typeface="Times New Roman"/>
                          <a:cs typeface="Times New Roman"/>
                        </a:rPr>
                        <a:t> Services</a:t>
                      </a:r>
                      <a:endParaRPr lang="en-US" sz="1400" dirty="0" smtClean="0">
                        <a:latin typeface="Calibri" panose="020F0502020204030204" pitchFamily="34" charset="0"/>
                        <a:ea typeface="Times New Roman"/>
                        <a:cs typeface="Times New Roman"/>
                      </a:endParaRP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00802609"/>
                  </a:ext>
                </a:extLst>
              </a:tr>
              <a:tr h="379256">
                <a:tc>
                  <a:txBody>
                    <a:bodyPr/>
                    <a:lstStyle/>
                    <a:p>
                      <a:pPr marL="800100" lvl="1" indent="-342900">
                        <a:lnSpc>
                          <a:spcPct val="115000"/>
                        </a:lnSpc>
                        <a:buSzPts val="1000"/>
                        <a:buFont typeface="Wingdings" panose="05000000000000000000" pitchFamily="2" charset="2"/>
                        <a:buChar char="Ø"/>
                        <a:tabLst>
                          <a:tab pos="457200" algn="l"/>
                        </a:tabLst>
                      </a:pPr>
                      <a:r>
                        <a:rPr lang="en-US" sz="1400" dirty="0" smtClean="0">
                          <a:latin typeface="Calibri" panose="020F0502020204030204" pitchFamily="34" charset="0"/>
                          <a:ea typeface="Times New Roman"/>
                          <a:cs typeface="Times New Roman"/>
                        </a:rPr>
                        <a:t>APIs</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18655598"/>
                  </a:ext>
                </a:extLst>
              </a:tr>
              <a:tr h="379256">
                <a:tc>
                  <a:txBody>
                    <a:bodyPr/>
                    <a:lstStyle/>
                    <a:p>
                      <a:pPr marL="800100" lvl="1" indent="-342900">
                        <a:lnSpc>
                          <a:spcPct val="115000"/>
                        </a:lnSpc>
                        <a:buSzPts val="1000"/>
                        <a:buFont typeface="Wingdings" panose="05000000000000000000" pitchFamily="2" charset="2"/>
                        <a:buChar char="Ø"/>
                        <a:tabLst>
                          <a:tab pos="457200" algn="l"/>
                        </a:tabLst>
                      </a:pPr>
                      <a:r>
                        <a:rPr lang="en-US" sz="1400" dirty="0" smtClean="0">
                          <a:latin typeface="Calibri" panose="020F0502020204030204" pitchFamily="34" charset="0"/>
                          <a:ea typeface="Times New Roman"/>
                          <a:cs typeface="Times New Roman"/>
                        </a:rPr>
                        <a:t>Protocols</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91441657"/>
                  </a:ext>
                </a:extLst>
              </a:tr>
              <a:tr h="379256">
                <a:tc>
                  <a:txBody>
                    <a:bodyPr/>
                    <a:lstStyle/>
                    <a:p>
                      <a:pPr marL="742950" marR="0" lvl="1" indent="-285750" algn="l" defTabSz="457200" rtl="0" eaLnBrk="1" fontAlgn="auto" latinLnBrk="0" hangingPunct="1">
                        <a:lnSpc>
                          <a:spcPct val="115000"/>
                        </a:lnSpc>
                        <a:spcBef>
                          <a:spcPts val="0"/>
                        </a:spcBef>
                        <a:spcAft>
                          <a:spcPts val="0"/>
                        </a:spcAft>
                        <a:buClrTx/>
                        <a:buSzPts val="1000"/>
                        <a:buFont typeface="Wingdings" panose="05000000000000000000" pitchFamily="2" charset="2"/>
                        <a:buChar char="Ø"/>
                        <a:tabLst>
                          <a:tab pos="457200" algn="l"/>
                        </a:tabLst>
                        <a:defRPr/>
                      </a:pPr>
                      <a:r>
                        <a:rPr lang="en-US" sz="1400" dirty="0" smtClean="0">
                          <a:latin typeface="Calibri" panose="020F0502020204030204" pitchFamily="34" charset="0"/>
                          <a:ea typeface="Times New Roman"/>
                          <a:cs typeface="Times New Roman"/>
                        </a:rPr>
                        <a:t>Subsystems</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79256">
                <a:tc>
                  <a:txBody>
                    <a:bodyPr/>
                    <a:lstStyle/>
                    <a:p>
                      <a:pPr marL="742950" marR="0" lvl="1" indent="-285750" algn="l" defTabSz="457200" rtl="0" eaLnBrk="1" fontAlgn="auto" latinLnBrk="0" hangingPunct="1">
                        <a:lnSpc>
                          <a:spcPct val="115000"/>
                        </a:lnSpc>
                        <a:spcBef>
                          <a:spcPts val="0"/>
                        </a:spcBef>
                        <a:spcAft>
                          <a:spcPts val="0"/>
                        </a:spcAft>
                        <a:buClrTx/>
                        <a:buSzPts val="1000"/>
                        <a:buFont typeface="Wingdings" panose="05000000000000000000" pitchFamily="2" charset="2"/>
                        <a:buChar char="Ø"/>
                        <a:tabLst>
                          <a:tab pos="457200" algn="l"/>
                        </a:tabLst>
                        <a:defRPr/>
                      </a:pPr>
                      <a:r>
                        <a:rPr lang="en-US" sz="1400" dirty="0" err="1" smtClean="0">
                          <a:latin typeface="Calibri" panose="020F0502020204030204" pitchFamily="34" charset="0"/>
                          <a:ea typeface="Times New Roman"/>
                          <a:cs typeface="Times New Roman"/>
                        </a:rPr>
                        <a:t>Solr</a:t>
                      </a:r>
                      <a:r>
                        <a:rPr lang="en-US" sz="1400" dirty="0" smtClean="0">
                          <a:latin typeface="Calibri" panose="020F0502020204030204" pitchFamily="34" charset="0"/>
                          <a:ea typeface="Times New Roman"/>
                          <a:cs typeface="Times New Roman"/>
                        </a:rPr>
                        <a:t> Overview</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14401544"/>
                  </a:ext>
                </a:extLst>
              </a:tr>
              <a:tr h="379256">
                <a:tc>
                  <a:txBody>
                    <a:bodyPr/>
                    <a:lstStyle/>
                    <a:p>
                      <a:pPr marL="742950" marR="0" lvl="1" indent="-285750" algn="l" defTabSz="457200" rtl="0" eaLnBrk="1" fontAlgn="auto" latinLnBrk="0" hangingPunct="1">
                        <a:lnSpc>
                          <a:spcPct val="115000"/>
                        </a:lnSpc>
                        <a:spcBef>
                          <a:spcPts val="0"/>
                        </a:spcBef>
                        <a:spcAft>
                          <a:spcPts val="0"/>
                        </a:spcAft>
                        <a:buClrTx/>
                        <a:buSzPts val="1000"/>
                        <a:buFont typeface="Wingdings" panose="05000000000000000000" pitchFamily="2" charset="2"/>
                        <a:buChar char="Ø"/>
                        <a:tabLst>
                          <a:tab pos="457200" algn="l"/>
                        </a:tabLst>
                        <a:defRPr/>
                      </a:pPr>
                      <a:r>
                        <a:rPr lang="en-US" sz="1400" dirty="0" smtClean="0">
                          <a:latin typeface="Calibri" panose="020F0502020204030204" pitchFamily="34" charset="0"/>
                          <a:ea typeface="Times New Roman"/>
                          <a:cs typeface="Times New Roman"/>
                        </a:rPr>
                        <a:t>Users, Groups, Roles and Permissions</a:t>
                      </a: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60593865"/>
                  </a:ext>
                </a:extLst>
              </a:tr>
              <a:tr h="379256">
                <a:tc>
                  <a:txBody>
                    <a:bodyPr/>
                    <a:lstStyle/>
                    <a:p>
                      <a:pPr marL="742950" marR="0" lvl="1" indent="-285750" algn="l" defTabSz="457200" rtl="0" eaLnBrk="1" fontAlgn="auto" latinLnBrk="0" hangingPunct="1">
                        <a:lnSpc>
                          <a:spcPct val="115000"/>
                        </a:lnSpc>
                        <a:spcBef>
                          <a:spcPts val="0"/>
                        </a:spcBef>
                        <a:spcAft>
                          <a:spcPts val="0"/>
                        </a:spcAft>
                        <a:buClrTx/>
                        <a:buSzPts val="1000"/>
                        <a:buFont typeface="Wingdings" panose="05000000000000000000" pitchFamily="2" charset="2"/>
                        <a:buChar char="Ø"/>
                        <a:tabLst>
                          <a:tab pos="457200" algn="l"/>
                        </a:tabLst>
                        <a:defRPr/>
                      </a:pPr>
                      <a:r>
                        <a:rPr lang="en-US" sz="1400" dirty="0" smtClean="0">
                          <a:latin typeface="Calibri" panose="020F0502020204030204" pitchFamily="34" charset="0"/>
                          <a:ea typeface="Times New Roman"/>
                          <a:cs typeface="Times New Roman"/>
                        </a:rPr>
                        <a:t>Repository Physical</a:t>
                      </a:r>
                      <a:r>
                        <a:rPr lang="en-US" sz="1400" baseline="0" dirty="0" smtClean="0">
                          <a:latin typeface="Calibri" panose="020F0502020204030204" pitchFamily="34" charset="0"/>
                          <a:ea typeface="Times New Roman"/>
                          <a:cs typeface="Times New Roman"/>
                        </a:rPr>
                        <a:t> and logical overview</a:t>
                      </a:r>
                      <a:endParaRPr lang="en-US" sz="1400" dirty="0" smtClean="0">
                        <a:latin typeface="Calibri" panose="020F0502020204030204" pitchFamily="34" charset="0"/>
                        <a:ea typeface="Times New Roman"/>
                        <a:cs typeface="Times New Roman"/>
                      </a:endParaRPr>
                    </a:p>
                  </a:txBody>
                  <a:tcPr marL="91431" marR="91431" marT="45715" marB="45715" anchor="ctr" horzOverflow="overflow">
                    <a:lnL>
                      <a:noFill/>
                    </a:lnL>
                    <a:lnR>
                      <a:noFill/>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77836378"/>
                  </a:ext>
                </a:extLst>
              </a:tr>
            </a:tbl>
          </a:graphicData>
        </a:graphic>
      </p:graphicFrame>
      <p:pic>
        <p:nvPicPr>
          <p:cNvPr id="4"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520" y="192024"/>
            <a:ext cx="2468880" cy="709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Repository – Logical Structure</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20</a:t>
            </a:fld>
            <a:endParaRPr lang="en-US" dirty="0"/>
          </a:p>
        </p:txBody>
      </p:sp>
      <p:sp>
        <p:nvSpPr>
          <p:cNvPr id="20" name="Rectangle 19"/>
          <p:cNvSpPr/>
          <p:nvPr/>
        </p:nvSpPr>
        <p:spPr>
          <a:xfrm>
            <a:off x="304800" y="750289"/>
            <a:ext cx="8605157" cy="2031325"/>
          </a:xfrm>
          <a:prstGeom prst="rect">
            <a:avLst/>
          </a:prstGeom>
        </p:spPr>
        <p:txBody>
          <a:bodyPr wrap="square">
            <a:spAutoFit/>
          </a:bodyPr>
          <a:lstStyle/>
          <a:p>
            <a:r>
              <a:rPr lang="en-US" sz="1800" dirty="0">
                <a:latin typeface="Calibri" panose="020F0502020204030204" pitchFamily="34" charset="0"/>
              </a:rPr>
              <a:t>All the files and folders that are uploaded and created in the repository are referred to as </a:t>
            </a:r>
            <a:r>
              <a:rPr lang="en-US" sz="1800" b="1" dirty="0">
                <a:latin typeface="Calibri" panose="020F0502020204030204" pitchFamily="34" charset="0"/>
              </a:rPr>
              <a:t>nodes</a:t>
            </a:r>
            <a:r>
              <a:rPr lang="en-US" sz="1800" dirty="0" smtClean="0">
                <a:latin typeface="Calibri" panose="020F0502020204030204" pitchFamily="34" charset="0"/>
              </a:rPr>
              <a:t>.</a:t>
            </a:r>
          </a:p>
          <a:p>
            <a:r>
              <a:rPr lang="en-US" sz="1800" dirty="0">
                <a:latin typeface="Calibri" panose="020F0502020204030204" pitchFamily="34" charset="0"/>
              </a:rPr>
              <a:t>Nodes can also be associated with other nodes in a peer to peer </a:t>
            </a:r>
            <a:r>
              <a:rPr lang="en-US" sz="1800" b="1" dirty="0" smtClean="0">
                <a:latin typeface="Calibri" panose="020F0502020204030204" pitchFamily="34" charset="0"/>
              </a:rPr>
              <a:t>relationship</a:t>
            </a:r>
            <a:r>
              <a:rPr lang="en-US" sz="1800" dirty="0" smtClean="0">
                <a:latin typeface="Calibri" panose="020F0502020204030204" pitchFamily="34" charset="0"/>
              </a:rPr>
              <a:t>.</a:t>
            </a:r>
          </a:p>
          <a:p>
            <a:r>
              <a:rPr lang="en-US" sz="1800" dirty="0">
                <a:latin typeface="Calibri" panose="020F0502020204030204" pitchFamily="34" charset="0"/>
              </a:rPr>
              <a:t>All nodes live in a </a:t>
            </a:r>
            <a:r>
              <a:rPr lang="en-US" sz="1800" b="1" dirty="0">
                <a:latin typeface="Calibri" panose="020F0502020204030204" pitchFamily="34" charset="0"/>
              </a:rPr>
              <a:t>Store</a:t>
            </a:r>
            <a:r>
              <a:rPr lang="en-US" sz="1800" dirty="0">
                <a:latin typeface="Calibri" panose="020F0502020204030204" pitchFamily="34" charset="0"/>
              </a:rPr>
              <a:t>. </a:t>
            </a:r>
            <a:endParaRPr lang="en-US" sz="1800" dirty="0" smtClean="0">
              <a:latin typeface="Calibri" panose="020F0502020204030204" pitchFamily="34" charset="0"/>
            </a:endParaRPr>
          </a:p>
          <a:p>
            <a:r>
              <a:rPr lang="en-US" sz="1800" dirty="0" smtClean="0">
                <a:latin typeface="Calibri" panose="020F0502020204030204" pitchFamily="34" charset="0"/>
              </a:rPr>
              <a:t>Each </a:t>
            </a:r>
            <a:r>
              <a:rPr lang="en-US" sz="1800" dirty="0">
                <a:latin typeface="Calibri" panose="020F0502020204030204" pitchFamily="34" charset="0"/>
              </a:rPr>
              <a:t>store has a </a:t>
            </a:r>
            <a:r>
              <a:rPr lang="en-US" sz="1800" b="1" dirty="0">
                <a:latin typeface="Calibri" panose="020F0502020204030204" pitchFamily="34" charset="0"/>
              </a:rPr>
              <a:t>root node </a:t>
            </a:r>
            <a:r>
              <a:rPr lang="en-US" sz="1800" dirty="0">
                <a:latin typeface="Calibri" panose="020F0502020204030204" pitchFamily="34" charset="0"/>
              </a:rPr>
              <a:t>at the top, and nodes can reference specific files, as shown in the following diagram</a:t>
            </a:r>
            <a:r>
              <a:rPr lang="en-US" sz="1800" dirty="0" smtClean="0">
                <a:latin typeface="Calibri" panose="020F0502020204030204" pitchFamily="34" charset="0"/>
              </a:rPr>
              <a:t>:</a:t>
            </a:r>
          </a:p>
          <a:p>
            <a:endParaRPr lang="en-US" sz="1800" dirty="0">
              <a:latin typeface="Calibri" panose="020F0502020204030204" pitchFamily="34" charset="0"/>
            </a:endParaRPr>
          </a:p>
        </p:txBody>
      </p:sp>
      <p:pic>
        <p:nvPicPr>
          <p:cNvPr id="22"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https://docs.alfresco.com/sites/docs.alfresco.com/files/public/images/docs/default5_2/dev-repository-concepts-logical-struc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698" y="2630539"/>
            <a:ext cx="4684879" cy="384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15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Repository – Logical Structure</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21</a:t>
            </a:fld>
            <a:endParaRPr lang="en-US" dirty="0"/>
          </a:p>
        </p:txBody>
      </p:sp>
      <p:pic>
        <p:nvPicPr>
          <p:cNvPr id="22"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067721" y="623943"/>
            <a:ext cx="7193384" cy="5416498"/>
          </a:xfrm>
          <a:prstGeom prst="rect">
            <a:avLst/>
          </a:prstGeom>
        </p:spPr>
      </p:pic>
    </p:spTree>
    <p:extLst>
      <p:ext uri="{BB962C8B-B14F-4D97-AF65-F5344CB8AC3E}">
        <p14:creationId xmlns:p14="http://schemas.microsoft.com/office/powerpoint/2010/main" val="3485856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Repository – Logical Structure – Content stores</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22</a:t>
            </a:fld>
            <a:endParaRPr lang="en-US" dirty="0"/>
          </a:p>
        </p:txBody>
      </p:sp>
      <p:sp>
        <p:nvSpPr>
          <p:cNvPr id="20" name="Rectangle 19"/>
          <p:cNvSpPr/>
          <p:nvPr/>
        </p:nvSpPr>
        <p:spPr>
          <a:xfrm>
            <a:off x="304800" y="750289"/>
            <a:ext cx="8605157" cy="923330"/>
          </a:xfrm>
          <a:prstGeom prst="rect">
            <a:avLst/>
          </a:prstGeom>
        </p:spPr>
        <p:txBody>
          <a:bodyPr wrap="square">
            <a:spAutoFit/>
          </a:bodyPr>
          <a:lstStyle/>
          <a:p>
            <a:pPr marL="285750" indent="-285750">
              <a:buFont typeface="Arial" panose="020B0604020202020204" pitchFamily="34" charset="0"/>
              <a:buChar char="•"/>
            </a:pPr>
            <a:r>
              <a:rPr lang="en-US" sz="1800" dirty="0" smtClean="0">
                <a:latin typeface="Calibri" panose="020F0502020204030204" pitchFamily="34" charset="0"/>
              </a:rPr>
              <a:t>Each node resides in only one store.</a:t>
            </a:r>
          </a:p>
          <a:p>
            <a:pPr marL="285750" indent="-285750">
              <a:buFont typeface="Arial" panose="020B0604020202020204" pitchFamily="34" charset="0"/>
              <a:buChar char="•"/>
            </a:pPr>
            <a:r>
              <a:rPr lang="en-US" sz="1800" dirty="0" smtClean="0">
                <a:latin typeface="Calibri" panose="020F0502020204030204" pitchFamily="34" charset="0"/>
              </a:rPr>
              <a:t>Repository </a:t>
            </a:r>
            <a:r>
              <a:rPr lang="en-US" sz="1800" dirty="0">
                <a:latin typeface="Calibri" panose="020F0502020204030204" pitchFamily="34" charset="0"/>
              </a:rPr>
              <a:t>contains multiple logical stores. </a:t>
            </a:r>
            <a:endParaRPr lang="en-US" sz="1800" dirty="0" smtClean="0">
              <a:latin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endParaRPr>
          </a:p>
        </p:txBody>
      </p:sp>
      <p:pic>
        <p:nvPicPr>
          <p:cNvPr id="22"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695" y="1"/>
            <a:ext cx="2028255" cy="623942"/>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descr="https://docs.alfresco.com/sites/docs.alfresco.com/files/public/images/docs/default5_2/dev-repository-concepts-stores-over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1" y="1789849"/>
            <a:ext cx="8605156" cy="419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997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304" y="1165660"/>
            <a:ext cx="3200400" cy="3995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ctrTitle"/>
          </p:nvPr>
        </p:nvSpPr>
        <p:spPr>
          <a:xfrm>
            <a:off x="3099179" y="3061440"/>
            <a:ext cx="3178791" cy="699655"/>
          </a:xfrm>
        </p:spPr>
        <p:txBody>
          <a:bodyPr/>
          <a:lstStyle/>
          <a:p>
            <a:r>
              <a:rPr lang="en-US" sz="4000" b="1" dirty="0">
                <a:solidFill>
                  <a:schemeClr val="tx2">
                    <a:lumMod val="75000"/>
                  </a:schemeClr>
                </a:solidFill>
                <a:latin typeface="Calibri" panose="020F0502020204030204" pitchFamily="34" charset="0"/>
                <a:ea typeface="MS PGothic" pitchFamily="34" charset="-128"/>
                <a:cs typeface="ＭＳ Ｐゴシック" charset="-128"/>
              </a:rPr>
              <a:t>Thank you</a:t>
            </a:r>
          </a:p>
        </p:txBody>
      </p:sp>
    </p:spTree>
    <p:extLst>
      <p:ext uri="{BB962C8B-B14F-4D97-AF65-F5344CB8AC3E}">
        <p14:creationId xmlns:p14="http://schemas.microsoft.com/office/powerpoint/2010/main" val="1172705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a:t>
            </a:fld>
            <a:endParaRPr lang="en-US" sz="1200" b="0" dirty="0">
              <a:solidFill>
                <a:srgbClr val="000000"/>
              </a:solidFill>
              <a:latin typeface="Arial Black" charset="0"/>
            </a:endParaRPr>
          </a:p>
        </p:txBody>
      </p:sp>
      <p:sp>
        <p:nvSpPr>
          <p:cNvPr id="51" name="Rectangle 1"/>
          <p:cNvSpPr txBox="1">
            <a:spLocks noChangeArrowheads="1"/>
          </p:cNvSpPr>
          <p:nvPr/>
        </p:nvSpPr>
        <p:spPr bwMode="auto">
          <a:xfrm>
            <a:off x="158750" y="39687"/>
            <a:ext cx="5610283"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Architecture</a:t>
            </a:r>
            <a:endParaRPr lang="en-US" kern="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164" r="11978"/>
          <a:stretch/>
        </p:blipFill>
        <p:spPr>
          <a:xfrm>
            <a:off x="892627" y="1593661"/>
            <a:ext cx="6945087" cy="4460074"/>
          </a:xfrm>
          <a:prstGeom prst="rect">
            <a:avLst/>
          </a:prstGeom>
        </p:spPr>
      </p:pic>
      <p:sp>
        <p:nvSpPr>
          <p:cNvPr id="3" name="Rectangle 2"/>
          <p:cNvSpPr/>
          <p:nvPr/>
        </p:nvSpPr>
        <p:spPr>
          <a:xfrm>
            <a:off x="533400" y="782354"/>
            <a:ext cx="8202386" cy="646331"/>
          </a:xfrm>
          <a:prstGeom prst="rect">
            <a:avLst/>
          </a:prstGeom>
        </p:spPr>
        <p:txBody>
          <a:bodyPr wrap="square">
            <a:spAutoFit/>
          </a:bodyPr>
          <a:lstStyle/>
          <a:p>
            <a:r>
              <a:rPr lang="en-US" sz="1800" dirty="0">
                <a:latin typeface="Calibri" panose="020F0502020204030204" pitchFamily="34" charset="0"/>
              </a:rPr>
              <a:t>At high level Alfresco is a client-server based architecture.  Server provides content management services and client provides user interfaces to solution.</a:t>
            </a:r>
          </a:p>
        </p:txBody>
      </p:sp>
      <p:pic>
        <p:nvPicPr>
          <p:cNvPr id="7" name="Picture 9" descr="D:\alfersco\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30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ACS Platform Architecture</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4</a:t>
            </a:fld>
            <a:endParaRPr lang="en-US" dirty="0"/>
          </a:p>
        </p:txBody>
      </p:sp>
      <p:sp>
        <p:nvSpPr>
          <p:cNvPr id="20" name="Rectangle 19"/>
          <p:cNvSpPr/>
          <p:nvPr/>
        </p:nvSpPr>
        <p:spPr>
          <a:xfrm>
            <a:off x="304800" y="889544"/>
            <a:ext cx="8605157" cy="646331"/>
          </a:xfrm>
          <a:prstGeom prst="rect">
            <a:avLst/>
          </a:prstGeom>
        </p:spPr>
        <p:txBody>
          <a:bodyPr wrap="square">
            <a:spAutoFit/>
          </a:bodyPr>
          <a:lstStyle/>
          <a:p>
            <a:r>
              <a:rPr lang="en-US" sz="1800" dirty="0">
                <a:latin typeface="Calibri" panose="020F0502020204030204" pitchFamily="34" charset="0"/>
              </a:rPr>
              <a:t>At high level </a:t>
            </a:r>
            <a:r>
              <a:rPr lang="en-US" sz="1800" dirty="0" smtClean="0">
                <a:latin typeface="Calibri" panose="020F0502020204030204" pitchFamily="34" charset="0"/>
              </a:rPr>
              <a:t>Alfresco content services is </a:t>
            </a:r>
            <a:r>
              <a:rPr lang="en-US" sz="1800" dirty="0">
                <a:latin typeface="Calibri" panose="020F0502020204030204" pitchFamily="34" charset="0"/>
              </a:rPr>
              <a:t>a client-server based architecture.  Server provides content management services and client provides user interfaces to solution.</a:t>
            </a: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331" y="1565075"/>
            <a:ext cx="3938126" cy="432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695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ACS – Application Server</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5</a:t>
            </a:fld>
            <a:endParaRPr lang="en-US" dirty="0"/>
          </a:p>
        </p:txBody>
      </p:sp>
      <p:sp>
        <p:nvSpPr>
          <p:cNvPr id="20" name="Rectangle 19"/>
          <p:cNvSpPr/>
          <p:nvPr/>
        </p:nvSpPr>
        <p:spPr>
          <a:xfrm>
            <a:off x="304800" y="750289"/>
            <a:ext cx="8605157" cy="2031325"/>
          </a:xfrm>
          <a:prstGeom prst="rect">
            <a:avLst/>
          </a:prstGeom>
        </p:spPr>
        <p:txBody>
          <a:bodyPr wrap="square">
            <a:spAutoFit/>
          </a:bodyPr>
          <a:lstStyle/>
          <a:p>
            <a:r>
              <a:rPr lang="en-US" sz="1800" dirty="0">
                <a:latin typeface="Calibri" panose="020F0502020204030204" pitchFamily="34" charset="0"/>
              </a:rPr>
              <a:t>At the heart of Alfresco Content Services is the application server, which manages and maintains the repository</a:t>
            </a:r>
            <a:r>
              <a:rPr lang="en-US" sz="1800" dirty="0" smtClean="0">
                <a:latin typeface="Calibri" panose="020F0502020204030204" pitchFamily="34" charset="0"/>
              </a:rPr>
              <a:t>.</a:t>
            </a:r>
          </a:p>
          <a:p>
            <a:r>
              <a:rPr lang="en-US" sz="1800" dirty="0">
                <a:latin typeface="Calibri" panose="020F0502020204030204" pitchFamily="34" charset="0"/>
              </a:rPr>
              <a:t>A</a:t>
            </a:r>
            <a:r>
              <a:rPr lang="en-US" sz="1800" dirty="0" smtClean="0">
                <a:latin typeface="Calibri" panose="020F0502020204030204" pitchFamily="34" charset="0"/>
              </a:rPr>
              <a:t>pplication </a:t>
            </a:r>
            <a:r>
              <a:rPr lang="en-US" sz="1800" dirty="0">
                <a:latin typeface="Calibri" panose="020F0502020204030204" pitchFamily="34" charset="0"/>
              </a:rPr>
              <a:t>server exposes a set of remote public interfaces for allowing a client to communicate with it. </a:t>
            </a:r>
            <a:r>
              <a:rPr lang="en-US" sz="1800" dirty="0" smtClean="0">
                <a:latin typeface="Calibri" panose="020F0502020204030204" pitchFamily="34" charset="0"/>
              </a:rPr>
              <a:t> </a:t>
            </a:r>
          </a:p>
          <a:p>
            <a:endParaRPr lang="en-US" sz="1800" dirty="0" smtClean="0">
              <a:latin typeface="Calibri" panose="020F0502020204030204" pitchFamily="34" charset="0"/>
            </a:endParaRPr>
          </a:p>
          <a:p>
            <a:pPr marL="742950" lvl="1" indent="-285750">
              <a:buFont typeface="Arial" panose="020B0604020202020204" pitchFamily="34" charset="0"/>
              <a:buChar char="•"/>
            </a:pPr>
            <a:r>
              <a:rPr lang="en-US" sz="1800" b="1" dirty="0">
                <a:latin typeface="Calibri" panose="020F0502020204030204" pitchFamily="34" charset="0"/>
              </a:rPr>
              <a:t>Remote APIs </a:t>
            </a:r>
            <a:r>
              <a:rPr lang="en-US" sz="1800" dirty="0">
                <a:latin typeface="Calibri" panose="020F0502020204030204" pitchFamily="34" charset="0"/>
              </a:rPr>
              <a:t>- for interacting with services of the server programmatically</a:t>
            </a:r>
          </a:p>
          <a:p>
            <a:pPr marL="742950" lvl="1" indent="-285750">
              <a:buFont typeface="Arial" panose="020B0604020202020204" pitchFamily="34" charset="0"/>
              <a:buChar char="•"/>
            </a:pPr>
            <a:r>
              <a:rPr lang="en-US" sz="1800" b="1" dirty="0">
                <a:latin typeface="Calibri" panose="020F0502020204030204" pitchFamily="34" charset="0"/>
              </a:rPr>
              <a:t>Protocol bindings </a:t>
            </a:r>
            <a:r>
              <a:rPr lang="en-US" sz="1800" dirty="0">
                <a:latin typeface="Calibri" panose="020F0502020204030204" pitchFamily="34" charset="0"/>
              </a:rPr>
              <a:t>- for mapping services for use by a protocol-compliant client</a:t>
            </a: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docs.alfresco.com/sites/docs.alfresco.com/files/public/images/docs/default5_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131" y="3226523"/>
            <a:ext cx="5385138" cy="265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4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ACS – Repository Capabilities</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6</a:t>
            </a:fld>
            <a:endParaRPr lang="en-US" dirty="0"/>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1065974" y="2486946"/>
            <a:ext cx="5488305" cy="2837326"/>
          </a:xfrm>
          <a:prstGeom prst="roundRect">
            <a:avLst/>
          </a:prstGeom>
          <a:solidFill>
            <a:schemeClr val="accent1">
              <a:lumMod val="40000"/>
              <a:lumOff val="6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lfresco_One_RGB.eps"/>
          <p:cNvPicPr>
            <a:picLocks noChangeAspect="1"/>
          </p:cNvPicPr>
          <p:nvPr/>
        </p:nvPicPr>
        <p:blipFill rotWithShape="1">
          <a:blip r:embed="rId3" cstate="print">
            <a:extLst>
              <a:ext uri="{28A0092B-C50C-407E-A947-70E740481C1C}">
                <a14:useLocalDpi xmlns:a14="http://schemas.microsoft.com/office/drawing/2010/main" val="0"/>
              </a:ext>
            </a:extLst>
          </a:blip>
          <a:srcRect r="26471" b="-5684"/>
          <a:stretch/>
        </p:blipFill>
        <p:spPr>
          <a:xfrm>
            <a:off x="1465883" y="2581124"/>
            <a:ext cx="745420" cy="208156"/>
          </a:xfrm>
          <a:prstGeom prst="rect">
            <a:avLst/>
          </a:prstGeom>
        </p:spPr>
      </p:pic>
      <p:sp>
        <p:nvSpPr>
          <p:cNvPr id="9" name="Rounded Rectangle 8"/>
          <p:cNvSpPr/>
          <p:nvPr/>
        </p:nvSpPr>
        <p:spPr>
          <a:xfrm>
            <a:off x="1310409" y="2798648"/>
            <a:ext cx="5020092" cy="38418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1378882" y="2860706"/>
            <a:ext cx="260065" cy="260065"/>
          </a:xfrm>
          <a:prstGeom prst="rect">
            <a:avLst/>
          </a:prstGeom>
          <a:ln>
            <a:noFill/>
          </a:ln>
        </p:spPr>
      </p:pic>
      <p:sp>
        <p:nvSpPr>
          <p:cNvPr id="11" name="TextBox 10"/>
          <p:cNvSpPr txBox="1"/>
          <p:nvPr/>
        </p:nvSpPr>
        <p:spPr>
          <a:xfrm>
            <a:off x="1638947" y="2860705"/>
            <a:ext cx="1205326" cy="215444"/>
          </a:xfrm>
          <a:prstGeom prst="rect">
            <a:avLst/>
          </a:prstGeom>
          <a:noFill/>
        </p:spPr>
        <p:txBody>
          <a:bodyPr wrap="square" rtlCol="0">
            <a:spAutoFit/>
          </a:bodyPr>
          <a:lstStyle/>
          <a:p>
            <a:pPr algn="ctr"/>
            <a:r>
              <a:rPr lang="en-US" sz="800" dirty="0" smtClean="0">
                <a:latin typeface="Helvetica Neue Thin"/>
                <a:cs typeface="Helvetica Neue Thin"/>
              </a:rPr>
              <a:t>Alfresco Share</a:t>
            </a:r>
            <a:endParaRPr lang="en-US" sz="800" dirty="0">
              <a:latin typeface="Helvetica Neue Thin"/>
              <a:cs typeface="Helvetica Neue Thin"/>
            </a:endParaRPr>
          </a:p>
        </p:txBody>
      </p:sp>
      <p:sp>
        <p:nvSpPr>
          <p:cNvPr id="12" name="Rounded Rectangle 11"/>
          <p:cNvSpPr/>
          <p:nvPr/>
        </p:nvSpPr>
        <p:spPr>
          <a:xfrm>
            <a:off x="1254191" y="3304365"/>
            <a:ext cx="5091021" cy="1312451"/>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1363766" y="3337375"/>
            <a:ext cx="260065" cy="260065"/>
          </a:xfrm>
          <a:prstGeom prst="rect">
            <a:avLst/>
          </a:prstGeom>
          <a:ln>
            <a:noFill/>
          </a:ln>
        </p:spPr>
      </p:pic>
      <p:sp>
        <p:nvSpPr>
          <p:cNvPr id="14" name="TextBox 13"/>
          <p:cNvSpPr txBox="1"/>
          <p:nvPr/>
        </p:nvSpPr>
        <p:spPr>
          <a:xfrm>
            <a:off x="1623831" y="3337374"/>
            <a:ext cx="1205326" cy="215444"/>
          </a:xfrm>
          <a:prstGeom prst="rect">
            <a:avLst/>
          </a:prstGeom>
          <a:noFill/>
        </p:spPr>
        <p:txBody>
          <a:bodyPr wrap="square" rtlCol="0">
            <a:spAutoFit/>
          </a:bodyPr>
          <a:lstStyle/>
          <a:p>
            <a:pPr algn="ctr"/>
            <a:r>
              <a:rPr lang="en-US" sz="800" dirty="0" smtClean="0">
                <a:latin typeface="Helvetica Neue Thin"/>
                <a:cs typeface="Helvetica Neue Thin"/>
              </a:rPr>
              <a:t>Alfresco Repository</a:t>
            </a:r>
            <a:endParaRPr lang="en-US" sz="800" dirty="0">
              <a:latin typeface="Helvetica Neue Thin"/>
              <a:cs typeface="Helvetica Neue Thin"/>
            </a:endParaRPr>
          </a:p>
        </p:txBody>
      </p:sp>
      <p:sp>
        <p:nvSpPr>
          <p:cNvPr id="15" name="Rounded Rectangle 14"/>
          <p:cNvSpPr/>
          <p:nvPr/>
        </p:nvSpPr>
        <p:spPr>
          <a:xfrm>
            <a:off x="1310409" y="4740837"/>
            <a:ext cx="5020092" cy="38418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1363766" y="4760024"/>
            <a:ext cx="260065" cy="260065"/>
          </a:xfrm>
          <a:prstGeom prst="rect">
            <a:avLst/>
          </a:prstGeom>
          <a:ln>
            <a:noFill/>
          </a:ln>
        </p:spPr>
      </p:pic>
      <p:sp>
        <p:nvSpPr>
          <p:cNvPr id="17" name="TextBox 16"/>
          <p:cNvSpPr txBox="1"/>
          <p:nvPr/>
        </p:nvSpPr>
        <p:spPr>
          <a:xfrm>
            <a:off x="1623831" y="4760023"/>
            <a:ext cx="1205326" cy="215444"/>
          </a:xfrm>
          <a:prstGeom prst="rect">
            <a:avLst/>
          </a:prstGeom>
          <a:noFill/>
        </p:spPr>
        <p:txBody>
          <a:bodyPr wrap="square" rtlCol="0">
            <a:spAutoFit/>
          </a:bodyPr>
          <a:lstStyle/>
          <a:p>
            <a:pPr algn="ctr"/>
            <a:r>
              <a:rPr lang="en-US" sz="800" dirty="0" smtClean="0">
                <a:latin typeface="Helvetica Neue Thin"/>
                <a:cs typeface="Helvetica Neue Thin"/>
              </a:rPr>
              <a:t>Alfresco SOLR</a:t>
            </a:r>
            <a:endParaRPr lang="en-US" sz="800" dirty="0">
              <a:latin typeface="Helvetica Neue Thin"/>
              <a:cs typeface="Helvetica Neue Thin"/>
            </a:endParaRPr>
          </a:p>
        </p:txBody>
      </p:sp>
      <p:grpSp>
        <p:nvGrpSpPr>
          <p:cNvPr id="18" name="Group 17"/>
          <p:cNvGrpSpPr/>
          <p:nvPr/>
        </p:nvGrpSpPr>
        <p:grpSpPr>
          <a:xfrm>
            <a:off x="1319673" y="3843849"/>
            <a:ext cx="1332309" cy="405848"/>
            <a:chOff x="2621015" y="1527637"/>
            <a:chExt cx="1220442" cy="405848"/>
          </a:xfrm>
        </p:grpSpPr>
        <p:sp>
          <p:nvSpPr>
            <p:cNvPr id="19" name="Rounded Rectangle 18"/>
            <p:cNvSpPr/>
            <p:nvPr/>
          </p:nvSpPr>
          <p:spPr>
            <a:xfrm>
              <a:off x="2621015" y="1527637"/>
              <a:ext cx="1220442" cy="38418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673858" y="1594932"/>
              <a:ext cx="260065" cy="260065"/>
            </a:xfrm>
            <a:prstGeom prst="rect">
              <a:avLst/>
            </a:prstGeom>
            <a:ln>
              <a:noFill/>
            </a:ln>
          </p:spPr>
        </p:pic>
        <p:sp>
          <p:nvSpPr>
            <p:cNvPr id="23" name="TextBox 22"/>
            <p:cNvSpPr txBox="1"/>
            <p:nvPr/>
          </p:nvSpPr>
          <p:spPr>
            <a:xfrm>
              <a:off x="2933923" y="1594931"/>
              <a:ext cx="907534" cy="338554"/>
            </a:xfrm>
            <a:prstGeom prst="rect">
              <a:avLst/>
            </a:prstGeom>
            <a:noFill/>
          </p:spPr>
          <p:txBody>
            <a:bodyPr wrap="square" rtlCol="0">
              <a:spAutoFit/>
            </a:bodyPr>
            <a:lstStyle/>
            <a:p>
              <a:pPr algn="ctr"/>
              <a:r>
                <a:rPr lang="en-US" sz="800" dirty="0" smtClean="0">
                  <a:latin typeface="Helvetica Neue Thin"/>
                  <a:cs typeface="Helvetica Neue Thin"/>
                </a:rPr>
                <a:t>Activiti Workflow Engine</a:t>
              </a:r>
              <a:endParaRPr lang="en-US" sz="800" dirty="0">
                <a:latin typeface="Helvetica Neue Thin"/>
                <a:cs typeface="Helvetica Neue Thin"/>
              </a:endParaRPr>
            </a:p>
          </p:txBody>
        </p:sp>
      </p:grpSp>
      <p:sp>
        <p:nvSpPr>
          <p:cNvPr id="24" name="Rounded Rectangle 23"/>
          <p:cNvSpPr/>
          <p:nvPr/>
        </p:nvSpPr>
        <p:spPr>
          <a:xfrm>
            <a:off x="5393506" y="3673824"/>
            <a:ext cx="863742" cy="258804"/>
          </a:xfrm>
          <a:prstGeom prst="roundRect">
            <a:avLst/>
          </a:prstGeom>
          <a:solidFill>
            <a:schemeClr val="accent1">
              <a:lumMod val="20000"/>
              <a:lumOff val="80000"/>
            </a:schemeClr>
          </a:solid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latin typeface="Helvetica Neue Thin"/>
                <a:cs typeface="Helvetica Neue Thin"/>
              </a:rPr>
              <a:t>Protocols</a:t>
            </a:r>
          </a:p>
        </p:txBody>
      </p:sp>
      <p:sp>
        <p:nvSpPr>
          <p:cNvPr id="25" name="Rounded Rectangle 24"/>
          <p:cNvSpPr/>
          <p:nvPr/>
        </p:nvSpPr>
        <p:spPr>
          <a:xfrm>
            <a:off x="5393506" y="4049638"/>
            <a:ext cx="872136" cy="258804"/>
          </a:xfrm>
          <a:prstGeom prst="roundRect">
            <a:avLst/>
          </a:prstGeom>
          <a:solidFill>
            <a:schemeClr val="accent1">
              <a:lumMod val="20000"/>
              <a:lumOff val="80000"/>
            </a:schemeClr>
          </a:solid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Helvetica Neue Thin"/>
                <a:cs typeface="Helvetica Neue Thin"/>
              </a:rPr>
              <a:t>APIs (CMIS)</a:t>
            </a:r>
            <a:endParaRPr lang="en-US" sz="800" dirty="0">
              <a:solidFill>
                <a:schemeClr val="tx1"/>
              </a:solidFill>
              <a:latin typeface="Helvetica Neue Thin"/>
              <a:cs typeface="Helvetica Neue Thin"/>
            </a:endParaRPr>
          </a:p>
        </p:txBody>
      </p:sp>
      <p:grpSp>
        <p:nvGrpSpPr>
          <p:cNvPr id="26" name="Group 25"/>
          <p:cNvGrpSpPr/>
          <p:nvPr/>
        </p:nvGrpSpPr>
        <p:grpSpPr>
          <a:xfrm>
            <a:off x="4315751" y="3065316"/>
            <a:ext cx="1124557" cy="384182"/>
            <a:chOff x="2494057" y="2934943"/>
            <a:chExt cx="1124557" cy="384182"/>
          </a:xfrm>
        </p:grpSpPr>
        <p:sp>
          <p:nvSpPr>
            <p:cNvPr id="27" name="Rounded Rectangle 26"/>
            <p:cNvSpPr/>
            <p:nvPr/>
          </p:nvSpPr>
          <p:spPr>
            <a:xfrm>
              <a:off x="2494057" y="2934943"/>
              <a:ext cx="1124557" cy="384182"/>
            </a:xfrm>
            <a:prstGeom prst="roundRect">
              <a:avLst/>
            </a:prstGeom>
            <a:solidFill>
              <a:schemeClr val="accent1">
                <a:lumMod val="20000"/>
                <a:lumOff val="80000"/>
              </a:schemeClr>
            </a:solidFill>
            <a:ln w="9525" cmpd="sng">
              <a:solidFill>
                <a:srgbClr val="B3E4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46901" y="2973615"/>
              <a:ext cx="260065" cy="260065"/>
            </a:xfrm>
            <a:prstGeom prst="rect">
              <a:avLst/>
            </a:prstGeom>
            <a:ln>
              <a:noFill/>
            </a:ln>
          </p:spPr>
        </p:pic>
        <p:sp>
          <p:nvSpPr>
            <p:cNvPr id="29" name="TextBox 28"/>
            <p:cNvSpPr txBox="1"/>
            <p:nvPr/>
          </p:nvSpPr>
          <p:spPr>
            <a:xfrm>
              <a:off x="2806966" y="2973614"/>
              <a:ext cx="811648" cy="338554"/>
            </a:xfrm>
            <a:prstGeom prst="rect">
              <a:avLst/>
            </a:prstGeom>
            <a:noFill/>
          </p:spPr>
          <p:txBody>
            <a:bodyPr wrap="square" rtlCol="0">
              <a:spAutoFit/>
            </a:bodyPr>
            <a:lstStyle/>
            <a:p>
              <a:pPr algn="ctr"/>
              <a:r>
                <a:rPr lang="en-US" sz="800" dirty="0" smtClean="0">
                  <a:latin typeface="Helvetica Neue Thin"/>
                  <a:cs typeface="Helvetica Neue Thin"/>
                </a:rPr>
                <a:t>Media Management</a:t>
              </a:r>
              <a:endParaRPr lang="en-US" sz="800" dirty="0">
                <a:latin typeface="Helvetica Neue Thin"/>
                <a:cs typeface="Helvetica Neue Thin"/>
              </a:endParaRPr>
            </a:p>
          </p:txBody>
        </p:sp>
      </p:grpSp>
      <p:grpSp>
        <p:nvGrpSpPr>
          <p:cNvPr id="30" name="Group 29"/>
          <p:cNvGrpSpPr/>
          <p:nvPr/>
        </p:nvGrpSpPr>
        <p:grpSpPr>
          <a:xfrm>
            <a:off x="1065974" y="2006975"/>
            <a:ext cx="1648268" cy="384182"/>
            <a:chOff x="2621015" y="1527637"/>
            <a:chExt cx="1648268" cy="384182"/>
          </a:xfrm>
        </p:grpSpPr>
        <p:sp>
          <p:nvSpPr>
            <p:cNvPr id="31" name="Rounded Rectangle 30"/>
            <p:cNvSpPr/>
            <p:nvPr/>
          </p:nvSpPr>
          <p:spPr>
            <a:xfrm>
              <a:off x="2621015" y="1527637"/>
              <a:ext cx="1648268" cy="384182"/>
            </a:xfrm>
            <a:prstGeom prst="roundRect">
              <a:avLst/>
            </a:prstGeom>
            <a:solidFill>
              <a:schemeClr val="accent1">
                <a:lumMod val="20000"/>
                <a:lumOff val="80000"/>
              </a:schemeClr>
            </a:solid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673858" y="1594932"/>
              <a:ext cx="260065" cy="260065"/>
            </a:xfrm>
            <a:prstGeom prst="rect">
              <a:avLst/>
            </a:prstGeom>
            <a:ln>
              <a:noFill/>
            </a:ln>
          </p:spPr>
        </p:pic>
        <p:sp>
          <p:nvSpPr>
            <p:cNvPr id="33" name="TextBox 32"/>
            <p:cNvSpPr txBox="1"/>
            <p:nvPr/>
          </p:nvSpPr>
          <p:spPr>
            <a:xfrm>
              <a:off x="2933923" y="1594931"/>
              <a:ext cx="1205326" cy="215444"/>
            </a:xfrm>
            <a:prstGeom prst="rect">
              <a:avLst/>
            </a:prstGeom>
            <a:noFill/>
          </p:spPr>
          <p:txBody>
            <a:bodyPr wrap="square" rtlCol="0">
              <a:spAutoFit/>
            </a:bodyPr>
            <a:lstStyle/>
            <a:p>
              <a:pPr algn="ctr"/>
              <a:r>
                <a:rPr lang="en-US" sz="800" dirty="0" smtClean="0">
                  <a:latin typeface="Helvetica Neue Thin"/>
                  <a:cs typeface="Helvetica Neue Thin"/>
                </a:rPr>
                <a:t>Outlook Client</a:t>
              </a:r>
              <a:endParaRPr lang="en-US" sz="800" dirty="0">
                <a:latin typeface="Helvetica Neue Thin"/>
                <a:cs typeface="Helvetica Neue Thin"/>
              </a:endParaRPr>
            </a:p>
          </p:txBody>
        </p:sp>
      </p:grpSp>
      <p:grpSp>
        <p:nvGrpSpPr>
          <p:cNvPr id="34" name="Group 33"/>
          <p:cNvGrpSpPr/>
          <p:nvPr/>
        </p:nvGrpSpPr>
        <p:grpSpPr>
          <a:xfrm>
            <a:off x="2922013" y="2006975"/>
            <a:ext cx="1648268" cy="384182"/>
            <a:chOff x="2621015" y="1527637"/>
            <a:chExt cx="1648268" cy="384182"/>
          </a:xfrm>
        </p:grpSpPr>
        <p:sp>
          <p:nvSpPr>
            <p:cNvPr id="35" name="Rounded Rectangle 34"/>
            <p:cNvSpPr/>
            <p:nvPr/>
          </p:nvSpPr>
          <p:spPr>
            <a:xfrm>
              <a:off x="2621015" y="1527637"/>
              <a:ext cx="1648268" cy="384182"/>
            </a:xfrm>
            <a:prstGeom prst="roundRect">
              <a:avLst/>
            </a:prstGeom>
            <a:solidFill>
              <a:schemeClr val="accent1">
                <a:lumMod val="20000"/>
                <a:lumOff val="80000"/>
              </a:schemeClr>
            </a:solid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673858" y="1594932"/>
              <a:ext cx="260065" cy="260065"/>
            </a:xfrm>
            <a:prstGeom prst="rect">
              <a:avLst/>
            </a:prstGeom>
            <a:ln>
              <a:noFill/>
            </a:ln>
          </p:spPr>
        </p:pic>
        <p:sp>
          <p:nvSpPr>
            <p:cNvPr id="37" name="TextBox 36"/>
            <p:cNvSpPr txBox="1"/>
            <p:nvPr/>
          </p:nvSpPr>
          <p:spPr>
            <a:xfrm>
              <a:off x="2933923" y="1594931"/>
              <a:ext cx="1205326" cy="215444"/>
            </a:xfrm>
            <a:prstGeom prst="rect">
              <a:avLst/>
            </a:prstGeom>
            <a:noFill/>
          </p:spPr>
          <p:txBody>
            <a:bodyPr wrap="square" rtlCol="0">
              <a:spAutoFit/>
            </a:bodyPr>
            <a:lstStyle/>
            <a:p>
              <a:pPr algn="ctr"/>
              <a:r>
                <a:rPr lang="en-US" sz="800" dirty="0" smtClean="0">
                  <a:latin typeface="Helvetica Neue Thin"/>
                  <a:cs typeface="Helvetica Neue Thin"/>
                </a:rPr>
                <a:t>Mobile App</a:t>
              </a:r>
              <a:endParaRPr lang="en-US" sz="800" dirty="0">
                <a:latin typeface="Helvetica Neue Thin"/>
                <a:cs typeface="Helvetica Neue Thin"/>
              </a:endParaRPr>
            </a:p>
          </p:txBody>
        </p:sp>
      </p:grpSp>
      <p:grpSp>
        <p:nvGrpSpPr>
          <p:cNvPr id="38" name="Group 37"/>
          <p:cNvGrpSpPr/>
          <p:nvPr/>
        </p:nvGrpSpPr>
        <p:grpSpPr>
          <a:xfrm>
            <a:off x="4826978" y="2004103"/>
            <a:ext cx="1648268" cy="384182"/>
            <a:chOff x="2621015" y="1527637"/>
            <a:chExt cx="1648268" cy="384182"/>
          </a:xfrm>
        </p:grpSpPr>
        <p:sp>
          <p:nvSpPr>
            <p:cNvPr id="39" name="Rounded Rectangle 38"/>
            <p:cNvSpPr/>
            <p:nvPr/>
          </p:nvSpPr>
          <p:spPr>
            <a:xfrm>
              <a:off x="2621015" y="1527637"/>
              <a:ext cx="1648268" cy="384182"/>
            </a:xfrm>
            <a:prstGeom prst="roundRect">
              <a:avLst/>
            </a:prstGeom>
            <a:solidFill>
              <a:schemeClr val="accent1">
                <a:lumMod val="20000"/>
                <a:lumOff val="80000"/>
              </a:schemeClr>
            </a:solid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673858" y="1594932"/>
              <a:ext cx="260065" cy="260065"/>
            </a:xfrm>
            <a:prstGeom prst="rect">
              <a:avLst/>
            </a:prstGeom>
            <a:ln>
              <a:noFill/>
            </a:ln>
          </p:spPr>
        </p:pic>
        <p:sp>
          <p:nvSpPr>
            <p:cNvPr id="41" name="TextBox 40"/>
            <p:cNvSpPr txBox="1"/>
            <p:nvPr/>
          </p:nvSpPr>
          <p:spPr>
            <a:xfrm>
              <a:off x="2933923" y="1594931"/>
              <a:ext cx="1205326" cy="215444"/>
            </a:xfrm>
            <a:prstGeom prst="rect">
              <a:avLst/>
            </a:prstGeom>
            <a:noFill/>
          </p:spPr>
          <p:txBody>
            <a:bodyPr wrap="square" rtlCol="0">
              <a:spAutoFit/>
            </a:bodyPr>
            <a:lstStyle/>
            <a:p>
              <a:pPr algn="ctr"/>
              <a:r>
                <a:rPr lang="en-US" sz="800" dirty="0" smtClean="0">
                  <a:latin typeface="Helvetica Neue Thin"/>
                  <a:cs typeface="Helvetica Neue Thin"/>
                </a:rPr>
                <a:t>Cloud Sync</a:t>
              </a:r>
              <a:endParaRPr lang="en-US" sz="800" dirty="0">
                <a:latin typeface="Helvetica Neue Thin"/>
                <a:cs typeface="Helvetica Neue Thin"/>
              </a:endParaRPr>
            </a:p>
          </p:txBody>
        </p:sp>
      </p:grpSp>
      <p:grpSp>
        <p:nvGrpSpPr>
          <p:cNvPr id="42" name="Group 41"/>
          <p:cNvGrpSpPr/>
          <p:nvPr/>
        </p:nvGrpSpPr>
        <p:grpSpPr>
          <a:xfrm>
            <a:off x="6340142" y="3666045"/>
            <a:ext cx="2214310" cy="737537"/>
            <a:chOff x="2166090" y="2644621"/>
            <a:chExt cx="2854363" cy="737537"/>
          </a:xfrm>
        </p:grpSpPr>
        <p:grpSp>
          <p:nvGrpSpPr>
            <p:cNvPr id="43" name="Group 42"/>
            <p:cNvGrpSpPr/>
            <p:nvPr/>
          </p:nvGrpSpPr>
          <p:grpSpPr>
            <a:xfrm>
              <a:off x="3648505" y="2644621"/>
              <a:ext cx="1371948" cy="737537"/>
              <a:chOff x="2614960" y="2644412"/>
              <a:chExt cx="1371948" cy="737537"/>
            </a:xfrm>
          </p:grpSpPr>
          <p:sp>
            <p:nvSpPr>
              <p:cNvPr id="47" name="Rounded Rectangle 46"/>
              <p:cNvSpPr/>
              <p:nvPr/>
            </p:nvSpPr>
            <p:spPr>
              <a:xfrm>
                <a:off x="2614961" y="2644412"/>
                <a:ext cx="1371947" cy="35658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800" dirty="0">
                    <a:solidFill>
                      <a:schemeClr val="tx1"/>
                    </a:solidFill>
                    <a:latin typeface="Helvetica Neue Thin"/>
                    <a:cs typeface="Helvetica Neue Thin"/>
                  </a:rPr>
                  <a:t>Database</a:t>
                </a:r>
              </a:p>
            </p:txBody>
          </p:sp>
          <p:sp>
            <p:nvSpPr>
              <p:cNvPr id="48" name="Rounded Rectangle 47"/>
              <p:cNvSpPr/>
              <p:nvPr/>
            </p:nvSpPr>
            <p:spPr>
              <a:xfrm>
                <a:off x="2614960" y="3025367"/>
                <a:ext cx="1371948" cy="35658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latin typeface="Helvetica Neue Thin"/>
                    <a:cs typeface="Helvetica Neue Thin"/>
                  </a:rPr>
                  <a:t>FS Content Store</a:t>
                </a:r>
                <a:endParaRPr lang="en-US" sz="800" dirty="0">
                  <a:solidFill>
                    <a:schemeClr val="tx1"/>
                  </a:solidFill>
                  <a:latin typeface="Helvetica Neue Thin"/>
                  <a:cs typeface="Helvetica Neue Thin"/>
                </a:endParaRPr>
              </a:p>
            </p:txBody>
          </p:sp>
        </p:grpSp>
        <p:grpSp>
          <p:nvGrpSpPr>
            <p:cNvPr id="44" name="Group 43"/>
            <p:cNvGrpSpPr/>
            <p:nvPr/>
          </p:nvGrpSpPr>
          <p:grpSpPr>
            <a:xfrm>
              <a:off x="2166090" y="2822912"/>
              <a:ext cx="1482416" cy="380955"/>
              <a:chOff x="2166090" y="2822912"/>
              <a:chExt cx="1482416" cy="380955"/>
            </a:xfrm>
          </p:grpSpPr>
          <p:cxnSp>
            <p:nvCxnSpPr>
              <p:cNvPr id="45" name="Elbow Connector 44"/>
              <p:cNvCxnSpPr>
                <a:endCxn id="47" idx="1"/>
              </p:cNvCxnSpPr>
              <p:nvPr/>
            </p:nvCxnSpPr>
            <p:spPr>
              <a:xfrm flipV="1">
                <a:off x="2166090" y="2822912"/>
                <a:ext cx="1482416" cy="165992"/>
              </a:xfrm>
              <a:prstGeom prst="bentConnector3">
                <a:avLst/>
              </a:prstGeom>
              <a:ln/>
            </p:spPr>
            <p:style>
              <a:lnRef idx="1">
                <a:schemeClr val="dk1"/>
              </a:lnRef>
              <a:fillRef idx="2">
                <a:schemeClr val="dk1"/>
              </a:fillRef>
              <a:effectRef idx="1">
                <a:schemeClr val="dk1"/>
              </a:effectRef>
              <a:fontRef idx="minor">
                <a:schemeClr val="dk1"/>
              </a:fontRef>
            </p:style>
          </p:cxnSp>
          <p:cxnSp>
            <p:nvCxnSpPr>
              <p:cNvPr id="46" name="Elbow Connector 45"/>
              <p:cNvCxnSpPr>
                <a:endCxn id="48" idx="1"/>
              </p:cNvCxnSpPr>
              <p:nvPr/>
            </p:nvCxnSpPr>
            <p:spPr>
              <a:xfrm>
                <a:off x="2166090" y="2988903"/>
                <a:ext cx="1482415" cy="214964"/>
              </a:xfrm>
              <a:prstGeom prst="bentConnector3">
                <a:avLst/>
              </a:prstGeom>
              <a:ln/>
            </p:spPr>
            <p:style>
              <a:lnRef idx="1">
                <a:schemeClr val="dk1"/>
              </a:lnRef>
              <a:fillRef idx="2">
                <a:schemeClr val="dk1"/>
              </a:fillRef>
              <a:effectRef idx="1">
                <a:schemeClr val="dk1"/>
              </a:effectRef>
              <a:fontRef idx="minor">
                <a:schemeClr val="dk1"/>
              </a:fontRef>
            </p:style>
          </p:cxnSp>
        </p:grpSp>
      </p:grpSp>
      <p:grpSp>
        <p:nvGrpSpPr>
          <p:cNvPr id="49" name="Group 48"/>
          <p:cNvGrpSpPr/>
          <p:nvPr/>
        </p:nvGrpSpPr>
        <p:grpSpPr>
          <a:xfrm>
            <a:off x="6324267" y="4740837"/>
            <a:ext cx="1587918" cy="356582"/>
            <a:chOff x="2166090" y="3340067"/>
            <a:chExt cx="1414165" cy="356582"/>
          </a:xfrm>
        </p:grpSpPr>
        <p:sp>
          <p:nvSpPr>
            <p:cNvPr id="50" name="Rounded Rectangle 49"/>
            <p:cNvSpPr/>
            <p:nvPr/>
          </p:nvSpPr>
          <p:spPr>
            <a:xfrm>
              <a:off x="2614961" y="3340067"/>
              <a:ext cx="965294" cy="35658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latin typeface="Helvetica Neue Thin"/>
                  <a:cs typeface="Helvetica Neue Thin"/>
                </a:rPr>
                <a:t>Indexes</a:t>
              </a:r>
              <a:endParaRPr lang="en-US" sz="800" dirty="0">
                <a:solidFill>
                  <a:schemeClr val="tx1"/>
                </a:solidFill>
                <a:latin typeface="Helvetica Neue Thin"/>
                <a:cs typeface="Helvetica Neue Thin"/>
              </a:endParaRPr>
            </a:p>
          </p:txBody>
        </p:sp>
        <p:cxnSp>
          <p:nvCxnSpPr>
            <p:cNvPr id="51" name="Elbow Connector 50"/>
            <p:cNvCxnSpPr>
              <a:endCxn id="50" idx="1"/>
            </p:cNvCxnSpPr>
            <p:nvPr/>
          </p:nvCxnSpPr>
          <p:spPr>
            <a:xfrm>
              <a:off x="2166090" y="3516719"/>
              <a:ext cx="448871" cy="1639"/>
            </a:xfrm>
            <a:prstGeom prst="bentConnector3">
              <a:avLst/>
            </a:prstGeom>
            <a:ln/>
          </p:spPr>
          <p:style>
            <a:lnRef idx="1">
              <a:schemeClr val="dk1"/>
            </a:lnRef>
            <a:fillRef idx="2">
              <a:schemeClr val="dk1"/>
            </a:fillRef>
            <a:effectRef idx="1">
              <a:schemeClr val="dk1"/>
            </a:effectRef>
            <a:fontRef idx="minor">
              <a:schemeClr val="dk1"/>
            </a:fontRef>
          </p:style>
        </p:cxnSp>
      </p:grpSp>
      <p:grpSp>
        <p:nvGrpSpPr>
          <p:cNvPr id="52" name="Group 51"/>
          <p:cNvGrpSpPr/>
          <p:nvPr/>
        </p:nvGrpSpPr>
        <p:grpSpPr>
          <a:xfrm>
            <a:off x="2922013" y="3065316"/>
            <a:ext cx="1309116" cy="384182"/>
            <a:chOff x="2494058" y="2934943"/>
            <a:chExt cx="1309116" cy="384182"/>
          </a:xfrm>
        </p:grpSpPr>
        <p:sp>
          <p:nvSpPr>
            <p:cNvPr id="53" name="Rounded Rectangle 52"/>
            <p:cNvSpPr/>
            <p:nvPr/>
          </p:nvSpPr>
          <p:spPr>
            <a:xfrm>
              <a:off x="2494058" y="2934943"/>
              <a:ext cx="1309116" cy="384182"/>
            </a:xfrm>
            <a:prstGeom prst="roundRect">
              <a:avLst/>
            </a:prstGeom>
            <a:solidFill>
              <a:schemeClr val="accent1">
                <a:lumMod val="20000"/>
                <a:lumOff val="80000"/>
              </a:schemeClr>
            </a:solidFill>
            <a:ln w="9525" cmpd="sng">
              <a:solidFill>
                <a:schemeClr val="accent1">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4"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46901" y="2973615"/>
              <a:ext cx="260065" cy="260065"/>
            </a:xfrm>
            <a:prstGeom prst="rect">
              <a:avLst/>
            </a:prstGeom>
            <a:ln>
              <a:noFill/>
            </a:ln>
          </p:spPr>
        </p:pic>
        <p:sp>
          <p:nvSpPr>
            <p:cNvPr id="55" name="TextBox 54"/>
            <p:cNvSpPr txBox="1"/>
            <p:nvPr/>
          </p:nvSpPr>
          <p:spPr>
            <a:xfrm>
              <a:off x="2806966" y="2973614"/>
              <a:ext cx="921901" cy="338554"/>
            </a:xfrm>
            <a:prstGeom prst="rect">
              <a:avLst/>
            </a:prstGeom>
            <a:noFill/>
          </p:spPr>
          <p:txBody>
            <a:bodyPr wrap="square" rtlCol="0">
              <a:spAutoFit/>
            </a:bodyPr>
            <a:lstStyle/>
            <a:p>
              <a:pPr algn="ctr"/>
              <a:r>
                <a:rPr lang="en-US" sz="800" dirty="0" smtClean="0">
                  <a:latin typeface="Helvetica Neue Thin"/>
                  <a:cs typeface="Helvetica Neue Thin"/>
                </a:rPr>
                <a:t>Records Management</a:t>
              </a:r>
              <a:endParaRPr lang="en-US" sz="800" dirty="0">
                <a:latin typeface="Helvetica Neue Thin"/>
                <a:cs typeface="Helvetica Neue Thin"/>
              </a:endParaRPr>
            </a:p>
          </p:txBody>
        </p:sp>
      </p:grpSp>
      <p:grpSp>
        <p:nvGrpSpPr>
          <p:cNvPr id="56" name="Group 55"/>
          <p:cNvGrpSpPr/>
          <p:nvPr/>
        </p:nvGrpSpPr>
        <p:grpSpPr>
          <a:xfrm>
            <a:off x="5502498" y="3067909"/>
            <a:ext cx="1214543" cy="384182"/>
            <a:chOff x="2494058" y="2934943"/>
            <a:chExt cx="1214543" cy="384182"/>
          </a:xfrm>
        </p:grpSpPr>
        <p:sp>
          <p:nvSpPr>
            <p:cNvPr id="57" name="Rounded Rectangle 56"/>
            <p:cNvSpPr/>
            <p:nvPr/>
          </p:nvSpPr>
          <p:spPr>
            <a:xfrm>
              <a:off x="2494058" y="2934943"/>
              <a:ext cx="1214543" cy="384182"/>
            </a:xfrm>
            <a:prstGeom prst="roundRect">
              <a:avLst/>
            </a:prstGeom>
            <a:solidFill>
              <a:schemeClr val="accent1">
                <a:lumMod val="20000"/>
                <a:lumOff val="80000"/>
              </a:schemeClr>
            </a:solidFill>
            <a:ln w="9525" cmpd="sng">
              <a:solidFill>
                <a:srgbClr val="B3E4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8"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46901" y="2973615"/>
              <a:ext cx="260065" cy="260065"/>
            </a:xfrm>
            <a:prstGeom prst="rect">
              <a:avLst/>
            </a:prstGeom>
            <a:ln>
              <a:noFill/>
            </a:ln>
          </p:spPr>
        </p:pic>
        <p:sp>
          <p:nvSpPr>
            <p:cNvPr id="59" name="TextBox 58"/>
            <p:cNvSpPr txBox="1"/>
            <p:nvPr/>
          </p:nvSpPr>
          <p:spPr>
            <a:xfrm>
              <a:off x="2806966" y="2973614"/>
              <a:ext cx="854348" cy="338554"/>
            </a:xfrm>
            <a:prstGeom prst="rect">
              <a:avLst/>
            </a:prstGeom>
            <a:noFill/>
          </p:spPr>
          <p:txBody>
            <a:bodyPr wrap="square" rtlCol="0">
              <a:spAutoFit/>
            </a:bodyPr>
            <a:lstStyle/>
            <a:p>
              <a:pPr algn="ctr"/>
              <a:r>
                <a:rPr lang="en-US" sz="800" dirty="0" smtClean="0">
                  <a:latin typeface="Helvetica Neue Thin"/>
                  <a:cs typeface="Helvetica Neue Thin"/>
                </a:rPr>
                <a:t>Reports and Analytics</a:t>
              </a:r>
              <a:endParaRPr lang="en-US" sz="800" dirty="0">
                <a:latin typeface="Helvetica Neue Thin"/>
                <a:cs typeface="Helvetica Neue Thin"/>
              </a:endParaRPr>
            </a:p>
          </p:txBody>
        </p:sp>
      </p:grpSp>
      <p:grpSp>
        <p:nvGrpSpPr>
          <p:cNvPr id="68" name="Group 67"/>
          <p:cNvGrpSpPr/>
          <p:nvPr/>
        </p:nvGrpSpPr>
        <p:grpSpPr>
          <a:xfrm>
            <a:off x="2726291" y="3586126"/>
            <a:ext cx="1209523" cy="266119"/>
            <a:chOff x="2494059" y="2920905"/>
            <a:chExt cx="1128330" cy="398220"/>
          </a:xfrm>
        </p:grpSpPr>
        <p:sp>
          <p:nvSpPr>
            <p:cNvPr id="69" name="Rounded Rectangle 68"/>
            <p:cNvSpPr/>
            <p:nvPr/>
          </p:nvSpPr>
          <p:spPr>
            <a:xfrm>
              <a:off x="2494059" y="2934943"/>
              <a:ext cx="1128330" cy="384182"/>
            </a:xfrm>
            <a:prstGeom prst="roundRect">
              <a:avLst/>
            </a:prstGeom>
            <a:solidFill>
              <a:schemeClr val="accent1">
                <a:lumMod val="20000"/>
                <a:lumOff val="80000"/>
              </a:schemeClr>
            </a:solidFill>
            <a:ln w="9525" cmpd="sng">
              <a:solidFill>
                <a:schemeClr val="accent1">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13068" y="3007450"/>
              <a:ext cx="260065" cy="192397"/>
            </a:xfrm>
            <a:prstGeom prst="rect">
              <a:avLst/>
            </a:prstGeom>
            <a:ln>
              <a:noFill/>
            </a:ln>
          </p:spPr>
        </p:pic>
        <p:sp>
          <p:nvSpPr>
            <p:cNvPr id="71" name="TextBox 70"/>
            <p:cNvSpPr txBox="1"/>
            <p:nvPr/>
          </p:nvSpPr>
          <p:spPr>
            <a:xfrm>
              <a:off x="2739300" y="2920905"/>
              <a:ext cx="883089" cy="322390"/>
            </a:xfrm>
            <a:prstGeom prst="rect">
              <a:avLst/>
            </a:prstGeom>
            <a:noFill/>
          </p:spPr>
          <p:txBody>
            <a:bodyPr wrap="square" rtlCol="0">
              <a:spAutoFit/>
            </a:bodyPr>
            <a:lstStyle/>
            <a:p>
              <a:pPr algn="ctr"/>
              <a:r>
                <a:rPr lang="en-US" sz="800" dirty="0" smtClean="0">
                  <a:latin typeface="Helvetica Neue Thin"/>
                  <a:cs typeface="Helvetica Neue Thin"/>
                </a:rPr>
                <a:t>Transformations</a:t>
              </a:r>
              <a:endParaRPr lang="en-US" sz="800" dirty="0">
                <a:latin typeface="Helvetica Neue Thin"/>
                <a:cs typeface="Helvetica Neue Thin"/>
              </a:endParaRPr>
            </a:p>
          </p:txBody>
        </p:sp>
      </p:grpSp>
      <p:grpSp>
        <p:nvGrpSpPr>
          <p:cNvPr id="72" name="Group 71"/>
          <p:cNvGrpSpPr/>
          <p:nvPr/>
        </p:nvGrpSpPr>
        <p:grpSpPr>
          <a:xfrm>
            <a:off x="2722044" y="3943405"/>
            <a:ext cx="1229097" cy="256738"/>
            <a:chOff x="2494058" y="2934943"/>
            <a:chExt cx="1128331" cy="384182"/>
          </a:xfrm>
        </p:grpSpPr>
        <p:sp>
          <p:nvSpPr>
            <p:cNvPr id="73" name="Rounded Rectangle 72"/>
            <p:cNvSpPr/>
            <p:nvPr/>
          </p:nvSpPr>
          <p:spPr>
            <a:xfrm>
              <a:off x="2494058" y="2934943"/>
              <a:ext cx="1128331" cy="384182"/>
            </a:xfrm>
            <a:prstGeom prst="roundRect">
              <a:avLst/>
            </a:prstGeom>
            <a:solidFill>
              <a:schemeClr val="accent1">
                <a:lumMod val="20000"/>
                <a:lumOff val="80000"/>
              </a:schemeClr>
            </a:solidFill>
            <a:ln w="9525" cmpd="sng">
              <a:solidFill>
                <a:schemeClr val="accent1">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4"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13068" y="3007450"/>
              <a:ext cx="260065" cy="192397"/>
            </a:xfrm>
            <a:prstGeom prst="rect">
              <a:avLst/>
            </a:prstGeom>
            <a:ln>
              <a:noFill/>
            </a:ln>
          </p:spPr>
        </p:pic>
        <p:sp>
          <p:nvSpPr>
            <p:cNvPr id="75" name="TextBox 74"/>
            <p:cNvSpPr txBox="1"/>
            <p:nvPr/>
          </p:nvSpPr>
          <p:spPr>
            <a:xfrm>
              <a:off x="2747347" y="2956302"/>
              <a:ext cx="815423" cy="322391"/>
            </a:xfrm>
            <a:prstGeom prst="rect">
              <a:avLst/>
            </a:prstGeom>
            <a:noFill/>
          </p:spPr>
          <p:txBody>
            <a:bodyPr wrap="square" rtlCol="0">
              <a:spAutoFit/>
            </a:bodyPr>
            <a:lstStyle/>
            <a:p>
              <a:pPr algn="ctr"/>
              <a:r>
                <a:rPr lang="en-US" sz="800" dirty="0" smtClean="0">
                  <a:latin typeface="Helvetica Neue Thin"/>
                  <a:cs typeface="Helvetica Neue Thin"/>
                </a:rPr>
                <a:t>Authentication</a:t>
              </a:r>
              <a:endParaRPr lang="en-US" sz="800" dirty="0">
                <a:latin typeface="Helvetica Neue Thin"/>
                <a:cs typeface="Helvetica Neue Thin"/>
              </a:endParaRPr>
            </a:p>
          </p:txBody>
        </p:sp>
      </p:grpSp>
      <p:grpSp>
        <p:nvGrpSpPr>
          <p:cNvPr id="76" name="Group 75"/>
          <p:cNvGrpSpPr/>
          <p:nvPr/>
        </p:nvGrpSpPr>
        <p:grpSpPr>
          <a:xfrm>
            <a:off x="2726624" y="4242832"/>
            <a:ext cx="1232458" cy="256738"/>
            <a:chOff x="2494058" y="2934943"/>
            <a:chExt cx="1128331" cy="384182"/>
          </a:xfrm>
        </p:grpSpPr>
        <p:sp>
          <p:nvSpPr>
            <p:cNvPr id="77" name="Rounded Rectangle 76"/>
            <p:cNvSpPr/>
            <p:nvPr/>
          </p:nvSpPr>
          <p:spPr>
            <a:xfrm>
              <a:off x="2494058" y="2934943"/>
              <a:ext cx="1128331" cy="384182"/>
            </a:xfrm>
            <a:prstGeom prst="roundRect">
              <a:avLst/>
            </a:prstGeom>
            <a:solidFill>
              <a:schemeClr val="accent1">
                <a:lumMod val="20000"/>
                <a:lumOff val="80000"/>
              </a:schemeClr>
            </a:solidFill>
            <a:ln w="9525" cmpd="sng">
              <a:solidFill>
                <a:schemeClr val="accent1">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8"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13068" y="3007450"/>
              <a:ext cx="260065" cy="192397"/>
            </a:xfrm>
            <a:prstGeom prst="rect">
              <a:avLst/>
            </a:prstGeom>
            <a:ln>
              <a:noFill/>
            </a:ln>
          </p:spPr>
        </p:pic>
        <p:sp>
          <p:nvSpPr>
            <p:cNvPr id="79" name="TextBox 78"/>
            <p:cNvSpPr txBox="1"/>
            <p:nvPr/>
          </p:nvSpPr>
          <p:spPr>
            <a:xfrm>
              <a:off x="2806966" y="2973614"/>
              <a:ext cx="815423" cy="322390"/>
            </a:xfrm>
            <a:prstGeom prst="rect">
              <a:avLst/>
            </a:prstGeom>
            <a:noFill/>
          </p:spPr>
          <p:txBody>
            <a:bodyPr wrap="square" rtlCol="0">
              <a:spAutoFit/>
            </a:bodyPr>
            <a:lstStyle/>
            <a:p>
              <a:pPr algn="ctr"/>
              <a:r>
                <a:rPr lang="en-US" sz="800" dirty="0" smtClean="0">
                  <a:latin typeface="Helvetica Neue Thin"/>
                  <a:cs typeface="Helvetica Neue Thin"/>
                </a:rPr>
                <a:t>Auditing</a:t>
              </a:r>
              <a:endParaRPr lang="en-US" sz="800" dirty="0">
                <a:latin typeface="Helvetica Neue Thin"/>
                <a:cs typeface="Helvetica Neue Thin"/>
              </a:endParaRPr>
            </a:p>
          </p:txBody>
        </p:sp>
      </p:grpSp>
      <p:grpSp>
        <p:nvGrpSpPr>
          <p:cNvPr id="80" name="Group 79"/>
          <p:cNvGrpSpPr/>
          <p:nvPr/>
        </p:nvGrpSpPr>
        <p:grpSpPr>
          <a:xfrm>
            <a:off x="4163757" y="3578216"/>
            <a:ext cx="1131670" cy="266119"/>
            <a:chOff x="2494059" y="2920905"/>
            <a:chExt cx="1128330" cy="398220"/>
          </a:xfrm>
        </p:grpSpPr>
        <p:sp>
          <p:nvSpPr>
            <p:cNvPr id="81" name="Rounded Rectangle 80"/>
            <p:cNvSpPr/>
            <p:nvPr/>
          </p:nvSpPr>
          <p:spPr>
            <a:xfrm>
              <a:off x="2494059" y="2934943"/>
              <a:ext cx="1128330" cy="384182"/>
            </a:xfrm>
            <a:prstGeom prst="roundRect">
              <a:avLst/>
            </a:prstGeom>
            <a:solidFill>
              <a:schemeClr val="accent1">
                <a:lumMod val="20000"/>
                <a:lumOff val="80000"/>
              </a:schemeClr>
            </a:solidFill>
            <a:ln w="9525" cmpd="sng">
              <a:solidFill>
                <a:schemeClr val="accent1">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2"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13068" y="3007450"/>
              <a:ext cx="260065" cy="192397"/>
            </a:xfrm>
            <a:prstGeom prst="rect">
              <a:avLst/>
            </a:prstGeom>
            <a:ln>
              <a:noFill/>
            </a:ln>
          </p:spPr>
        </p:pic>
        <p:sp>
          <p:nvSpPr>
            <p:cNvPr id="83" name="TextBox 82"/>
            <p:cNvSpPr txBox="1"/>
            <p:nvPr/>
          </p:nvSpPr>
          <p:spPr>
            <a:xfrm>
              <a:off x="2739300" y="2920905"/>
              <a:ext cx="883089" cy="322390"/>
            </a:xfrm>
            <a:prstGeom prst="rect">
              <a:avLst/>
            </a:prstGeom>
            <a:noFill/>
          </p:spPr>
          <p:txBody>
            <a:bodyPr wrap="square" rtlCol="0">
              <a:spAutoFit/>
            </a:bodyPr>
            <a:lstStyle/>
            <a:p>
              <a:pPr algn="ctr"/>
              <a:r>
                <a:rPr lang="en-US" sz="800" dirty="0" smtClean="0">
                  <a:latin typeface="Helvetica Neue Thin"/>
                  <a:cs typeface="Helvetica Neue Thin"/>
                </a:rPr>
                <a:t>Rules / Policies</a:t>
              </a:r>
              <a:endParaRPr lang="en-US" sz="800" dirty="0">
                <a:latin typeface="Helvetica Neue Thin"/>
                <a:cs typeface="Helvetica Neue Thin"/>
              </a:endParaRPr>
            </a:p>
          </p:txBody>
        </p:sp>
      </p:grpSp>
      <p:grpSp>
        <p:nvGrpSpPr>
          <p:cNvPr id="84" name="Group 83"/>
          <p:cNvGrpSpPr/>
          <p:nvPr/>
        </p:nvGrpSpPr>
        <p:grpSpPr>
          <a:xfrm>
            <a:off x="4160208" y="3917505"/>
            <a:ext cx="1131670" cy="266119"/>
            <a:chOff x="2494059" y="2920905"/>
            <a:chExt cx="1128330" cy="398220"/>
          </a:xfrm>
        </p:grpSpPr>
        <p:sp>
          <p:nvSpPr>
            <p:cNvPr id="85" name="Rounded Rectangle 84"/>
            <p:cNvSpPr/>
            <p:nvPr/>
          </p:nvSpPr>
          <p:spPr>
            <a:xfrm>
              <a:off x="2494059" y="2934943"/>
              <a:ext cx="1128330" cy="384182"/>
            </a:xfrm>
            <a:prstGeom prst="roundRect">
              <a:avLst/>
            </a:prstGeom>
            <a:solidFill>
              <a:schemeClr val="accent1">
                <a:lumMod val="20000"/>
                <a:lumOff val="80000"/>
              </a:schemeClr>
            </a:solidFill>
            <a:ln w="9525" cmpd="sng">
              <a:solidFill>
                <a:schemeClr val="accent1">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6"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13068" y="3007450"/>
              <a:ext cx="260065" cy="192397"/>
            </a:xfrm>
            <a:prstGeom prst="rect">
              <a:avLst/>
            </a:prstGeom>
            <a:ln>
              <a:noFill/>
            </a:ln>
          </p:spPr>
        </p:pic>
        <p:sp>
          <p:nvSpPr>
            <p:cNvPr id="87" name="TextBox 86"/>
            <p:cNvSpPr txBox="1"/>
            <p:nvPr/>
          </p:nvSpPr>
          <p:spPr>
            <a:xfrm>
              <a:off x="2739300" y="2920905"/>
              <a:ext cx="883089" cy="322390"/>
            </a:xfrm>
            <a:prstGeom prst="rect">
              <a:avLst/>
            </a:prstGeom>
            <a:noFill/>
          </p:spPr>
          <p:txBody>
            <a:bodyPr wrap="square" rtlCol="0">
              <a:spAutoFit/>
            </a:bodyPr>
            <a:lstStyle/>
            <a:p>
              <a:pPr algn="ctr"/>
              <a:r>
                <a:rPr lang="en-US" sz="800" dirty="0" smtClean="0">
                  <a:latin typeface="Helvetica Neue Thin"/>
                  <a:cs typeface="Helvetica Neue Thin"/>
                </a:rPr>
                <a:t>Web Scripts</a:t>
              </a:r>
              <a:endParaRPr lang="en-US" sz="800" dirty="0">
                <a:latin typeface="Helvetica Neue Thin"/>
                <a:cs typeface="Helvetica Neue Thin"/>
              </a:endParaRPr>
            </a:p>
          </p:txBody>
        </p:sp>
      </p:grpSp>
      <p:grpSp>
        <p:nvGrpSpPr>
          <p:cNvPr id="88" name="Group 87"/>
          <p:cNvGrpSpPr/>
          <p:nvPr/>
        </p:nvGrpSpPr>
        <p:grpSpPr>
          <a:xfrm>
            <a:off x="4168149" y="4241630"/>
            <a:ext cx="1131670" cy="266119"/>
            <a:chOff x="2494059" y="2920905"/>
            <a:chExt cx="1128330" cy="398220"/>
          </a:xfrm>
        </p:grpSpPr>
        <p:sp>
          <p:nvSpPr>
            <p:cNvPr id="89" name="Rounded Rectangle 88"/>
            <p:cNvSpPr/>
            <p:nvPr/>
          </p:nvSpPr>
          <p:spPr>
            <a:xfrm>
              <a:off x="2494059" y="2934943"/>
              <a:ext cx="1128330" cy="384182"/>
            </a:xfrm>
            <a:prstGeom prst="roundRect">
              <a:avLst/>
            </a:prstGeom>
            <a:solidFill>
              <a:schemeClr val="accent1">
                <a:lumMod val="20000"/>
                <a:lumOff val="80000"/>
              </a:schemeClr>
            </a:solidFill>
            <a:ln w="9525" cmpd="sng">
              <a:solidFill>
                <a:schemeClr val="accent1">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0" name="Icon_Developer_4cG.eps" descr="/Creative Folder/Alfresco/13-ALF-370_Smart_Simple_Logos/13-ALF-370_Logos/I_Brand_Visualization/Icons/Products Services and Solutions/Icon_Developer_4cG.eps"/>
            <p:cNvPicPr>
              <a:picLocks noChangeAspect="1"/>
            </p:cNvPicPr>
            <p:nvPr/>
          </p:nvPicPr>
          <p:blipFill>
            <a:blip r:embed="rId4" cstate="print">
              <a:alphaModFix amt="33000"/>
              <a:extLst>
                <a:ext uri="{28A0092B-C50C-407E-A947-70E740481C1C}">
                  <a14:useLocalDpi xmlns:a14="http://schemas.microsoft.com/office/drawing/2010/main" val="0"/>
                </a:ext>
              </a:extLst>
            </a:blip>
            <a:stretch>
              <a:fillRect/>
            </a:stretch>
          </p:blipFill>
          <p:spPr>
            <a:xfrm rot="16200000">
              <a:off x="2513068" y="3007450"/>
              <a:ext cx="260065" cy="192397"/>
            </a:xfrm>
            <a:prstGeom prst="rect">
              <a:avLst/>
            </a:prstGeom>
            <a:ln>
              <a:noFill/>
            </a:ln>
          </p:spPr>
        </p:pic>
        <p:sp>
          <p:nvSpPr>
            <p:cNvPr id="91" name="TextBox 90"/>
            <p:cNvSpPr txBox="1"/>
            <p:nvPr/>
          </p:nvSpPr>
          <p:spPr>
            <a:xfrm>
              <a:off x="2739300" y="2920905"/>
              <a:ext cx="883089" cy="322390"/>
            </a:xfrm>
            <a:prstGeom prst="rect">
              <a:avLst/>
            </a:prstGeom>
            <a:noFill/>
          </p:spPr>
          <p:txBody>
            <a:bodyPr wrap="square" rtlCol="0">
              <a:spAutoFit/>
            </a:bodyPr>
            <a:lstStyle/>
            <a:p>
              <a:pPr algn="ctr"/>
              <a:r>
                <a:rPr lang="en-US" sz="800" dirty="0" smtClean="0">
                  <a:latin typeface="Helvetica Neue Thin"/>
                  <a:cs typeface="Helvetica Neue Thin"/>
                </a:rPr>
                <a:t>Scheduled Jobs</a:t>
              </a:r>
              <a:endParaRPr lang="en-US" sz="800" dirty="0">
                <a:latin typeface="Helvetica Neue Thin"/>
                <a:cs typeface="Helvetica Neue Thin"/>
              </a:endParaRPr>
            </a:p>
          </p:txBody>
        </p:sp>
      </p:grpSp>
      <p:sp>
        <p:nvSpPr>
          <p:cNvPr id="5" name="Rectangle 4"/>
          <p:cNvSpPr/>
          <p:nvPr/>
        </p:nvSpPr>
        <p:spPr>
          <a:xfrm>
            <a:off x="288758" y="612845"/>
            <a:ext cx="8474242" cy="923330"/>
          </a:xfrm>
          <a:prstGeom prst="rect">
            <a:avLst/>
          </a:prstGeom>
        </p:spPr>
        <p:txBody>
          <a:bodyPr wrap="square">
            <a:spAutoFit/>
          </a:bodyPr>
          <a:lstStyle/>
          <a:p>
            <a:r>
              <a:rPr lang="en-US" sz="1800" dirty="0" smtClean="0">
                <a:latin typeface="Calibri" panose="020F0502020204030204" pitchFamily="34" charset="0"/>
              </a:rPr>
              <a:t>The </a:t>
            </a:r>
            <a:r>
              <a:rPr lang="en-US" sz="1800" dirty="0">
                <a:latin typeface="Calibri" panose="020F0502020204030204" pitchFamily="34" charset="0"/>
              </a:rPr>
              <a:t>repository is comparable to a database, except that it holds more than data</a:t>
            </a:r>
            <a:r>
              <a:rPr lang="en-US" sz="1800" dirty="0" smtClean="0">
                <a:latin typeface="Calibri" panose="020F0502020204030204" pitchFamily="34" charset="0"/>
              </a:rPr>
              <a:t>.</a:t>
            </a:r>
          </a:p>
          <a:p>
            <a:r>
              <a:rPr lang="en-US" sz="1800" dirty="0" smtClean="0">
                <a:latin typeface="Calibri" panose="020F0502020204030204" pitchFamily="34" charset="0"/>
              </a:rPr>
              <a:t>The </a:t>
            </a:r>
            <a:r>
              <a:rPr lang="en-US" sz="1800" dirty="0">
                <a:latin typeface="Calibri" panose="020F0502020204030204" pitchFamily="34" charset="0"/>
              </a:rPr>
              <a:t>binary streams of content are stored in the repository and the associated full-text indexes are maintained by SOLR indexes.</a:t>
            </a:r>
          </a:p>
        </p:txBody>
      </p:sp>
    </p:spTree>
    <p:extLst>
      <p:ext uri="{BB962C8B-B14F-4D97-AF65-F5344CB8AC3E}">
        <p14:creationId xmlns:p14="http://schemas.microsoft.com/office/powerpoint/2010/main" val="62727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smtClean="0">
                <a:latin typeface="Calibri" pitchFamily="34" charset="0"/>
                <a:ea typeface="ＭＳ Ｐゴシック" charset="-128"/>
                <a:cs typeface="Calibri" pitchFamily="34" charset="0"/>
              </a:rPr>
              <a:t>Content Services</a:t>
            </a:r>
            <a:endParaRPr lang="en-US" dirty="0">
              <a:latin typeface="Calibri" pitchFamily="34" charset="0"/>
              <a:ea typeface="ＭＳ Ｐゴシック" charset="-128"/>
              <a:cs typeface="Calibri" pitchFamily="34" charset="0"/>
            </a:endParaRP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7</a:t>
            </a:fld>
            <a:endParaRPr lang="en-US" dirty="0"/>
          </a:p>
        </p:txBody>
      </p:sp>
      <p:sp>
        <p:nvSpPr>
          <p:cNvPr id="20" name="Rectangle 19"/>
          <p:cNvSpPr/>
          <p:nvPr/>
        </p:nvSpPr>
        <p:spPr>
          <a:xfrm>
            <a:off x="304800" y="750289"/>
            <a:ext cx="8605157" cy="4801314"/>
          </a:xfrm>
          <a:prstGeom prst="rect">
            <a:avLst/>
          </a:prstGeom>
        </p:spPr>
        <p:txBody>
          <a:bodyPr wrap="square">
            <a:spAutoFit/>
          </a:bodyPr>
          <a:lstStyle/>
          <a:p>
            <a:r>
              <a:rPr lang="en-US" sz="1800" dirty="0">
                <a:latin typeface="Calibri" panose="020F0502020204030204" pitchFamily="34" charset="0"/>
              </a:rPr>
              <a:t>Services address the core use cases for content management applications including the logical organization of content, file management, version control, and security</a:t>
            </a:r>
            <a:r>
              <a:rPr lang="en-US" sz="1800" dirty="0" smtClean="0">
                <a:latin typeface="Calibri" panose="020F0502020204030204" pitchFamily="34" charset="0"/>
              </a:rPr>
              <a:t>.</a:t>
            </a:r>
          </a:p>
          <a:p>
            <a:r>
              <a:rPr lang="en-US" sz="1800" dirty="0" smtClean="0">
                <a:latin typeface="Calibri" panose="020F0502020204030204" pitchFamily="34" charset="0"/>
              </a:rPr>
              <a:t> </a:t>
            </a:r>
          </a:p>
          <a:p>
            <a:r>
              <a:rPr lang="en-US" sz="1800" dirty="0" smtClean="0">
                <a:latin typeface="Calibri" panose="020F0502020204030204" pitchFamily="34" charset="0"/>
              </a:rPr>
              <a:t>Services </a:t>
            </a:r>
            <a:r>
              <a:rPr lang="en-US" sz="1800" dirty="0">
                <a:latin typeface="Calibri" panose="020F0502020204030204" pitchFamily="34" charset="0"/>
              </a:rPr>
              <a:t>also support the control of content through workflow and process management, and social and collaborative applications</a:t>
            </a:r>
            <a:r>
              <a:rPr lang="en-US" sz="1800" dirty="0" smtClean="0">
                <a:latin typeface="Calibri" panose="020F0502020204030204" pitchFamily="34" charset="0"/>
              </a:rPr>
              <a:t>.</a:t>
            </a:r>
          </a:p>
          <a:p>
            <a:endParaRPr lang="en-US" sz="1800" dirty="0">
              <a:latin typeface="Calibri" panose="020F0502020204030204" pitchFamily="34" charset="0"/>
            </a:endParaRPr>
          </a:p>
          <a:p>
            <a:r>
              <a:rPr lang="en-US" sz="1800" dirty="0">
                <a:latin typeface="Calibri" panose="020F0502020204030204" pitchFamily="34" charset="0"/>
              </a:rPr>
              <a:t>Alfresco Content Services exposes services at various levels including:</a:t>
            </a:r>
          </a:p>
          <a:p>
            <a:pPr marL="742950" lvl="1" indent="-285750">
              <a:buFont typeface="Arial" panose="020B0604020202020204" pitchFamily="34" charset="0"/>
              <a:buChar char="•"/>
            </a:pPr>
            <a:r>
              <a:rPr lang="en-US" sz="1800" dirty="0">
                <a:latin typeface="Calibri" panose="020F0502020204030204" pitchFamily="34" charset="0"/>
              </a:rPr>
              <a:t>Java</a:t>
            </a:r>
          </a:p>
          <a:p>
            <a:pPr marL="742950" lvl="1" indent="-285750">
              <a:buFont typeface="Arial" panose="020B0604020202020204" pitchFamily="34" charset="0"/>
              <a:buChar char="•"/>
            </a:pPr>
            <a:r>
              <a:rPr lang="en-US" sz="1800" dirty="0">
                <a:latin typeface="Calibri" panose="020F0502020204030204" pitchFamily="34" charset="0"/>
              </a:rPr>
              <a:t>Scripting</a:t>
            </a:r>
          </a:p>
          <a:p>
            <a:pPr marL="742950" lvl="1" indent="-285750">
              <a:buFont typeface="Arial" panose="020B0604020202020204" pitchFamily="34" charset="0"/>
              <a:buChar char="•"/>
            </a:pPr>
            <a:r>
              <a:rPr lang="en-US" sz="1800" dirty="0">
                <a:latin typeface="Calibri" panose="020F0502020204030204" pitchFamily="34" charset="0"/>
              </a:rPr>
              <a:t>REST</a:t>
            </a:r>
          </a:p>
          <a:p>
            <a:pPr marL="742950" lvl="1" indent="-285750">
              <a:buFont typeface="Arial" panose="020B0604020202020204" pitchFamily="34" charset="0"/>
              <a:buChar char="•"/>
            </a:pPr>
            <a:r>
              <a:rPr lang="en-US" sz="1800" dirty="0">
                <a:latin typeface="Calibri" panose="020F0502020204030204" pitchFamily="34" charset="0"/>
              </a:rPr>
              <a:t>Web services</a:t>
            </a:r>
          </a:p>
          <a:p>
            <a:pPr marL="742950" lvl="1" indent="-285750">
              <a:buFont typeface="Arial" panose="020B0604020202020204" pitchFamily="34" charset="0"/>
              <a:buChar char="•"/>
            </a:pPr>
            <a:r>
              <a:rPr lang="en-US" sz="1800" dirty="0">
                <a:latin typeface="Calibri" panose="020F0502020204030204" pitchFamily="34" charset="0"/>
              </a:rPr>
              <a:t>Client interfaces, such as Alfresco </a:t>
            </a:r>
            <a:r>
              <a:rPr lang="en-US" sz="1800" dirty="0" smtClean="0">
                <a:latin typeface="Calibri" panose="020F0502020204030204" pitchFamily="34" charset="0"/>
              </a:rPr>
              <a:t>Share</a:t>
            </a:r>
          </a:p>
          <a:p>
            <a:pPr marL="742950" lvl="1" indent="-285750">
              <a:buFont typeface="Arial" panose="020B0604020202020204" pitchFamily="34" charset="0"/>
              <a:buChar char="•"/>
            </a:pPr>
            <a:endParaRPr lang="en-US" sz="1800" dirty="0" smtClean="0">
              <a:latin typeface="Calibri" panose="020F0502020204030204" pitchFamily="34" charset="0"/>
            </a:endParaRPr>
          </a:p>
          <a:p>
            <a:r>
              <a:rPr lang="en-US" sz="1800" dirty="0">
                <a:latin typeface="Calibri" panose="020F0502020204030204" pitchFamily="34" charset="0"/>
              </a:rPr>
              <a:t>Alfresco services are divided into two main categories: </a:t>
            </a:r>
          </a:p>
          <a:p>
            <a:pPr marL="742950" lvl="1" indent="-285750">
              <a:buFont typeface="Arial" panose="020B0604020202020204" pitchFamily="34" charset="0"/>
              <a:buChar char="•"/>
            </a:pPr>
            <a:r>
              <a:rPr lang="en-US" sz="1800" dirty="0">
                <a:latin typeface="Calibri" panose="020F0502020204030204" pitchFamily="34" charset="0"/>
              </a:rPr>
              <a:t>Content Repository services </a:t>
            </a:r>
          </a:p>
          <a:p>
            <a:pPr marL="742950" lvl="1" indent="-285750">
              <a:buFont typeface="Arial" panose="020B0604020202020204" pitchFamily="34" charset="0"/>
              <a:buChar char="•"/>
            </a:pPr>
            <a:r>
              <a:rPr lang="en-US" sz="1800" dirty="0">
                <a:latin typeface="Calibri" panose="020F0502020204030204" pitchFamily="34" charset="0"/>
              </a:rPr>
              <a:t>Content Application services</a:t>
            </a:r>
          </a:p>
          <a:p>
            <a:pPr lvl="1"/>
            <a:endParaRPr lang="en-US" sz="1800" dirty="0" smtClean="0">
              <a:latin typeface="Calibri" panose="020F0502020204030204" pitchFamily="34" charset="0"/>
            </a:endParaRP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166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a:latin typeface="Calibri" panose="020F0502020204030204" pitchFamily="34" charset="0"/>
              </a:rPr>
              <a:t>Content Repository services</a:t>
            </a: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8</a:t>
            </a:fld>
            <a:endParaRPr lang="en-US" dirty="0"/>
          </a:p>
        </p:txBody>
      </p:sp>
      <p:sp>
        <p:nvSpPr>
          <p:cNvPr id="20" name="Rectangle 19"/>
          <p:cNvSpPr/>
          <p:nvPr/>
        </p:nvSpPr>
        <p:spPr>
          <a:xfrm>
            <a:off x="304800" y="750289"/>
            <a:ext cx="8605157" cy="4801314"/>
          </a:xfrm>
          <a:prstGeom prst="rect">
            <a:avLst/>
          </a:prstGeom>
        </p:spPr>
        <p:txBody>
          <a:bodyPr wrap="square">
            <a:spAutoFit/>
          </a:bodyPr>
          <a:lstStyle/>
          <a:p>
            <a:r>
              <a:rPr lang="en-US" sz="1800" dirty="0" smtClean="0">
                <a:latin typeface="Calibri" panose="020F0502020204030204" pitchFamily="34" charset="0"/>
              </a:rPr>
              <a:t>Content </a:t>
            </a:r>
            <a:r>
              <a:rPr lang="en-US" sz="1800" dirty="0">
                <a:latin typeface="Calibri" panose="020F0502020204030204" pitchFamily="34" charset="0"/>
              </a:rPr>
              <a:t>repository services are the fundamental services for working with content in Alfresco. Content repository services are written in Java. </a:t>
            </a:r>
          </a:p>
          <a:p>
            <a:r>
              <a:rPr lang="en-US" sz="1800" dirty="0" smtClean="0">
                <a:latin typeface="Calibri" panose="020F0502020204030204" pitchFamily="34" charset="0"/>
              </a:rPr>
              <a:t>Content </a:t>
            </a:r>
            <a:r>
              <a:rPr lang="en-US" sz="1800" dirty="0">
                <a:latin typeface="Calibri" panose="020F0502020204030204" pitchFamily="34" charset="0"/>
              </a:rPr>
              <a:t>repository services are built on the storage and query engines. The concept of users and groups is introduced into these services</a:t>
            </a:r>
          </a:p>
          <a:p>
            <a:endParaRPr lang="en-US" sz="1800" dirty="0">
              <a:latin typeface="Calibri" panose="020F0502020204030204" pitchFamily="34" charset="0"/>
            </a:endParaRPr>
          </a:p>
          <a:p>
            <a:r>
              <a:rPr lang="en-US" sz="1800" dirty="0">
                <a:latin typeface="Calibri" panose="020F0502020204030204" pitchFamily="34" charset="0"/>
              </a:rPr>
              <a:t>Content repository services provide capabilities like: </a:t>
            </a:r>
          </a:p>
          <a:p>
            <a:pPr marL="285750" indent="-285750">
              <a:buFont typeface="Arial" panose="020B0604020202020204" pitchFamily="34" charset="0"/>
              <a:buChar char="•"/>
            </a:pPr>
            <a:r>
              <a:rPr lang="en-US" sz="1800" dirty="0">
                <a:latin typeface="Calibri" panose="020F0502020204030204" pitchFamily="34" charset="0"/>
              </a:rPr>
              <a:t>Organize and manage content</a:t>
            </a:r>
          </a:p>
          <a:p>
            <a:pPr marL="285750" indent="-285750">
              <a:buFont typeface="Arial" panose="020B0604020202020204" pitchFamily="34" charset="0"/>
              <a:buChar char="•"/>
            </a:pPr>
            <a:r>
              <a:rPr lang="en-US" sz="1800" dirty="0">
                <a:latin typeface="Calibri" panose="020F0502020204030204" pitchFamily="34" charset="0"/>
              </a:rPr>
              <a:t>Control versions</a:t>
            </a:r>
          </a:p>
          <a:p>
            <a:pPr marL="285750" indent="-285750">
              <a:buFont typeface="Arial" panose="020B0604020202020204" pitchFamily="34" charset="0"/>
              <a:buChar char="•"/>
            </a:pPr>
            <a:r>
              <a:rPr lang="en-US" sz="1800" dirty="0">
                <a:latin typeface="Calibri" panose="020F0502020204030204" pitchFamily="34" charset="0"/>
              </a:rPr>
              <a:t>Record changes and updates</a:t>
            </a:r>
          </a:p>
          <a:p>
            <a:pPr marL="285750" indent="-285750">
              <a:buFont typeface="Arial" panose="020B0604020202020204" pitchFamily="34" charset="0"/>
              <a:buChar char="•"/>
            </a:pPr>
            <a:r>
              <a:rPr lang="en-US" sz="1800" dirty="0">
                <a:latin typeface="Calibri" panose="020F0502020204030204" pitchFamily="34" charset="0"/>
              </a:rPr>
              <a:t>Enforce security</a:t>
            </a:r>
          </a:p>
          <a:p>
            <a:pPr marL="285750" indent="-285750">
              <a:buFont typeface="Arial" panose="020B0604020202020204" pitchFamily="34" charset="0"/>
              <a:buChar char="•"/>
            </a:pPr>
            <a:r>
              <a:rPr lang="en-US" sz="1800" dirty="0">
                <a:latin typeface="Calibri" panose="020F0502020204030204" pitchFamily="34" charset="0"/>
              </a:rPr>
              <a:t>Model content types</a:t>
            </a:r>
          </a:p>
          <a:p>
            <a:pPr marL="285750" indent="-285750">
              <a:buFont typeface="Arial" panose="020B0604020202020204" pitchFamily="34" charset="0"/>
              <a:buChar char="•"/>
            </a:pPr>
            <a:r>
              <a:rPr lang="en-US" sz="1800" dirty="0">
                <a:latin typeface="Calibri" panose="020F0502020204030204" pitchFamily="34" charset="0"/>
              </a:rPr>
              <a:t>Search for information in the </a:t>
            </a:r>
            <a:r>
              <a:rPr lang="en-US" sz="1800" dirty="0" smtClean="0">
                <a:latin typeface="Calibri" panose="020F0502020204030204" pitchFamily="34" charset="0"/>
              </a:rPr>
              <a:t>repository</a:t>
            </a:r>
          </a:p>
          <a:p>
            <a:pPr marL="285750" indent="-285750">
              <a:buFont typeface="Arial" panose="020B0604020202020204" pitchFamily="34" charset="0"/>
              <a:buChar char="•"/>
            </a:pPr>
            <a:endParaRPr lang="en-US" sz="1800" dirty="0">
              <a:latin typeface="Calibri" panose="020F0502020204030204" pitchFamily="34" charset="0"/>
            </a:endParaRPr>
          </a:p>
          <a:p>
            <a:r>
              <a:rPr lang="en-US" sz="1800" dirty="0">
                <a:latin typeface="Calibri" panose="020F0502020204030204" pitchFamily="34" charset="0"/>
              </a:rPr>
              <a:t>Few OOTB Content Repository services are:</a:t>
            </a:r>
          </a:p>
          <a:p>
            <a:pPr marL="285750" indent="-285750">
              <a:buFont typeface="Arial" panose="020B0604020202020204" pitchFamily="34" charset="0"/>
              <a:buChar char="•"/>
            </a:pPr>
            <a:r>
              <a:rPr lang="en-US" sz="1800" dirty="0">
                <a:latin typeface="Calibri" panose="020F0502020204030204" pitchFamily="34" charset="0"/>
              </a:rPr>
              <a:t>File Folders </a:t>
            </a:r>
            <a:r>
              <a:rPr lang="en-US" sz="1800" dirty="0" smtClean="0">
                <a:latin typeface="Calibri" panose="020F0502020204030204" pitchFamily="34" charset="0"/>
              </a:rPr>
              <a:t>service, Versioning service, Check-in/Checkout service, Audit </a:t>
            </a:r>
            <a:r>
              <a:rPr lang="en-US" sz="1800" dirty="0">
                <a:latin typeface="Calibri" panose="020F0502020204030204" pitchFamily="34" charset="0"/>
              </a:rPr>
              <a:t>service</a:t>
            </a:r>
          </a:p>
          <a:p>
            <a:pPr marL="285750" indent="-285750">
              <a:buFont typeface="Arial" panose="020B0604020202020204" pitchFamily="34" charset="0"/>
              <a:buChar char="•"/>
            </a:pPr>
            <a:r>
              <a:rPr lang="en-US" sz="1800" dirty="0">
                <a:latin typeface="Calibri" panose="020F0502020204030204" pitchFamily="34" charset="0"/>
              </a:rPr>
              <a:t>Permission </a:t>
            </a:r>
            <a:r>
              <a:rPr lang="en-US" sz="1800" dirty="0" smtClean="0">
                <a:latin typeface="Calibri" panose="020F0502020204030204" pitchFamily="34" charset="0"/>
              </a:rPr>
              <a:t>service, Person service, Dictionary service, Search </a:t>
            </a:r>
            <a:r>
              <a:rPr lang="en-US" sz="1800" dirty="0">
                <a:latin typeface="Calibri" panose="020F0502020204030204" pitchFamily="34" charset="0"/>
              </a:rPr>
              <a:t>service</a:t>
            </a:r>
          </a:p>
          <a:p>
            <a:pPr marL="285750" indent="-285750">
              <a:buFont typeface="Arial" panose="020B0604020202020204" pitchFamily="34" charset="0"/>
              <a:buChar char="•"/>
            </a:pPr>
            <a:endParaRPr lang="en-US" sz="1800" dirty="0">
              <a:latin typeface="Calibri" panose="020F0502020204030204" pitchFamily="34" charset="0"/>
            </a:endParaRP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29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10600" cy="522514"/>
          </a:xfrm>
        </p:spPr>
        <p:txBody>
          <a:bodyPr/>
          <a:lstStyle/>
          <a:p>
            <a:r>
              <a:rPr lang="en-US" dirty="0">
                <a:latin typeface="Calibri" panose="020F0502020204030204" pitchFamily="34" charset="0"/>
              </a:rPr>
              <a:t>Content Application services </a:t>
            </a:r>
          </a:p>
        </p:txBody>
      </p:sp>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9</a:t>
            </a:fld>
            <a:endParaRPr lang="en-US" dirty="0"/>
          </a:p>
        </p:txBody>
      </p:sp>
      <p:sp>
        <p:nvSpPr>
          <p:cNvPr id="20" name="Rectangle 19"/>
          <p:cNvSpPr/>
          <p:nvPr/>
        </p:nvSpPr>
        <p:spPr>
          <a:xfrm>
            <a:off x="304800" y="750289"/>
            <a:ext cx="8605157" cy="2585323"/>
          </a:xfrm>
          <a:prstGeom prst="rect">
            <a:avLst/>
          </a:prstGeom>
        </p:spPr>
        <p:txBody>
          <a:bodyPr wrap="square">
            <a:spAutoFit/>
          </a:bodyPr>
          <a:lstStyle/>
          <a:p>
            <a:r>
              <a:rPr lang="en-US" sz="1800" dirty="0" smtClean="0">
                <a:latin typeface="Calibri" panose="020F0502020204030204" pitchFamily="34" charset="0"/>
              </a:rPr>
              <a:t>Content </a:t>
            </a:r>
            <a:r>
              <a:rPr lang="en-US" sz="1800" dirty="0">
                <a:latin typeface="Calibri" panose="020F0502020204030204" pitchFamily="34" charset="0"/>
              </a:rPr>
              <a:t>application services extend the repository services, providing extended capabilities for rich content and collaborative applications.</a:t>
            </a:r>
          </a:p>
          <a:p>
            <a:endParaRPr lang="en-US" sz="1800" dirty="0">
              <a:latin typeface="Calibri" panose="020F0502020204030204" pitchFamily="34" charset="0"/>
            </a:endParaRPr>
          </a:p>
          <a:p>
            <a:r>
              <a:rPr lang="en-US" sz="1800" dirty="0">
                <a:latin typeface="Calibri" panose="020F0502020204030204" pitchFamily="34" charset="0"/>
              </a:rPr>
              <a:t>Content application services are divided into three main categories:</a:t>
            </a:r>
          </a:p>
          <a:p>
            <a:endParaRPr lang="en-US" sz="1800" dirty="0">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Content—provide advanced content management capabilities</a:t>
            </a:r>
          </a:p>
          <a:p>
            <a:pPr marL="285750" indent="-285750">
              <a:buFont typeface="Arial" panose="020B0604020202020204" pitchFamily="34" charset="0"/>
              <a:buChar char="•"/>
            </a:pPr>
            <a:r>
              <a:rPr lang="en-US" sz="1800" dirty="0">
                <a:latin typeface="Calibri" panose="020F0502020204030204" pitchFamily="34" charset="0"/>
              </a:rPr>
              <a:t>Control— encapsulate processes through which content flows.</a:t>
            </a:r>
          </a:p>
          <a:p>
            <a:pPr marL="285750" indent="-285750">
              <a:buFont typeface="Arial" panose="020B0604020202020204" pitchFamily="34" charset="0"/>
              <a:buChar char="•"/>
            </a:pPr>
            <a:r>
              <a:rPr lang="en-US" sz="1800" dirty="0">
                <a:latin typeface="Calibri" panose="020F0502020204030204" pitchFamily="34" charset="0"/>
              </a:rPr>
              <a:t>Collaboration— integrates the production and publishing of content into social networks.</a:t>
            </a:r>
          </a:p>
        </p:txBody>
      </p:sp>
      <p:pic>
        <p:nvPicPr>
          <p:cNvPr id="22" name="Picture 9" descr="D:\alfersco\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3"/>
          <a:srcRect/>
          <a:stretch>
            <a:fillRect/>
          </a:stretch>
        </p:blipFill>
        <p:spPr bwMode="auto">
          <a:xfrm>
            <a:off x="1585583" y="3461958"/>
            <a:ext cx="6043590" cy="2538663"/>
          </a:xfrm>
          <a:prstGeom prst="rect">
            <a:avLst/>
          </a:prstGeom>
          <a:noFill/>
          <a:ln w="9525">
            <a:noFill/>
            <a:miter lim="800000"/>
            <a:headEnd/>
            <a:tailEnd/>
          </a:ln>
        </p:spPr>
      </p:pic>
    </p:spTree>
    <p:extLst>
      <p:ext uri="{BB962C8B-B14F-4D97-AF65-F5344CB8AC3E}">
        <p14:creationId xmlns:p14="http://schemas.microsoft.com/office/powerpoint/2010/main" val="528311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ViewCount xmlns="86b464ac-ccb9-48c2-89c6-301ca39d7c13" xsi:nil="true"/>
    <Rating5 xmlns="86b464ac-ccb9-48c2-89c6-301ca39d7c13" xsi:nil="true"/>
    <_x0043_M1 xmlns="86b464ac-ccb9-48c2-89c6-301ca39d7c13" xsi:nil="true"/>
    <Rating4 xmlns="86b464ac-ccb9-48c2-89c6-301ca39d7c13" xsi:nil="true"/>
    <MBID xmlns="86b464ac-ccb9-48c2-89c6-301ca39d7c13">DS_90736372-ef81-479d-ba99-26238022bcea</MBID>
    <_x0043_M3 xmlns="86b464ac-ccb9-48c2-89c6-301ca39d7c13" xsi:nil="true"/>
    <_x0043_M2 xmlns="86b464ac-ccb9-48c2-89c6-301ca39d7c13" xsi:nil="true"/>
    <Functional_x0020_Modules xmlns="86b464ac-ccb9-48c2-89c6-301ca39d7c13" xsi:nil="true"/>
    <Tags xmlns="86b464ac-ccb9-48c2-89c6-301ca39d7c13" xsi:nil="true"/>
    <Releases xmlns="86b464ac-ccb9-48c2-89c6-301ca39d7c13" xsi:nil="true"/>
    <_x0043_M9 xmlns="86b464ac-ccb9-48c2-89c6-301ca39d7c13" xsi:nil="true"/>
    <Phase xmlns="86b464ac-ccb9-48c2-89c6-301ca39d7c13" xsi:nil="true"/>
    <CheckedOutPath xmlns="86b464ac-ccb9-48c2-89c6-301ca39d7c13" xsi:nil="true"/>
    <_x0043_M8 xmlns="86b464ac-ccb9-48c2-89c6-301ca39d7c13" xsi:nil="true"/>
    <AccountID xmlns="86b464ac-ccb9-48c2-89c6-301ca39d7c13" xsi:nil="true"/>
    <SubProjectID xmlns="86b464ac-ccb9-48c2-89c6-301ca39d7c13" xsi:nil="true"/>
    <Processes xmlns="86b464ac-ccb9-48c2-89c6-301ca39d7c13" xsi:nil="true"/>
    <ClientSupplied xmlns="86b464ac-ccb9-48c2-89c6-301ca39d7c13">false</ClientSupplied>
    <AssociateID xmlns="86b464ac-ccb9-48c2-89c6-301ca39d7c13">CTS\497578</AssociateID>
    <ApprovalStatus xmlns="86b464ac-ccb9-48c2-89c6-301ca39d7c13">Approved</ApprovalStatus>
    <Work_x0020_request xmlns="86b464ac-ccb9-48c2-89c6-301ca39d7c13" xsi:nil="true"/>
    <ProjectID xmlns="86b464ac-ccb9-48c2-89c6-301ca39d7c13" xsi:nil="true"/>
    <CreatedTime xmlns="86b464ac-ccb9-48c2-89c6-301ca39d7c13">2015-07-27T08:31:18+00:00</CreatedTime>
    <Rating1 xmlns="86b464ac-ccb9-48c2-89c6-301ca39d7c13" xsi:nil="true"/>
    <_x0043_M5 xmlns="86b464ac-ccb9-48c2-89c6-301ca39d7c13" xsi:nil="true"/>
    <_x0043_M10 xmlns="86b464ac-ccb9-48c2-89c6-301ca39d7c13" xsi:nil="true"/>
    <_x0043_M4 xmlns="86b464ac-ccb9-48c2-89c6-301ca39d7c13" xsi:nil="true"/>
    <ArtifactStatus xmlns="86b464ac-ccb9-48c2-89c6-301ca39d7c13" xsi:nil="true"/>
    <CopyToPath xmlns="86b464ac-ccb9-48c2-89c6-301ca39d7c13">https://cognizant20.cognizant.com/cts/OrgCommunities3/OracleUcmCoe/DSC/OracleUcmCoe/Alfresco/Week 1</CopyToPath>
    <Comments xmlns="86b464ac-ccb9-48c2-89c6-301ca39d7c13">CTS\497578</Comments>
    <Rating3 xmlns="86b464ac-ccb9-48c2-89c6-301ca39d7c13" xsi:nil="true"/>
    <_x0043_M7 xmlns="86b464ac-ccb9-48c2-89c6-301ca39d7c13" xsi:nil="true"/>
    <Activities xmlns="86b464ac-ccb9-48c2-89c6-301ca39d7c13" xsi:nil="true"/>
    <UnmappedDocuments xmlns="86b464ac-ccb9-48c2-89c6-301ca39d7c13">false</UnmappedDocuments>
    <Rating2 xmlns="86b464ac-ccb9-48c2-89c6-301ca39d7c13" xsi:nil="true"/>
    <_x0043_M6 xmlns="86b464ac-ccb9-48c2-89c6-301ca39d7c1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9B0E2E4E8A3F4C9F27232CBD2810C9" ma:contentTypeVersion="36" ma:contentTypeDescription="Create a new document." ma:contentTypeScope="" ma:versionID="43c7dda8e796e3b7b6ff7b8f74946951">
  <xsd:schema xmlns:xsd="http://www.w3.org/2001/XMLSchema" xmlns:xs="http://www.w3.org/2001/XMLSchema" xmlns:p="http://schemas.microsoft.com/office/2006/metadata/properties" xmlns:ns2="86b464ac-ccb9-48c2-89c6-301ca39d7c13" targetNamespace="http://schemas.microsoft.com/office/2006/metadata/properties" ma:root="true" ma:fieldsID="ec581e410b089ac7def38fd50f80dccb" ns2:_="">
    <xsd:import namespace="86b464ac-ccb9-48c2-89c6-301ca39d7c13"/>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464ac-ccb9-48c2-89c6-301ca39d7c13"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F33FB7-9962-484D-BCA2-5449E448B935}">
  <ds:schemaRefs>
    <ds:schemaRef ds:uri="http://purl.org/dc/dcmitype/"/>
    <ds:schemaRef ds:uri="86b464ac-ccb9-48c2-89c6-301ca39d7c13"/>
    <ds:schemaRef ds:uri="http://schemas.microsoft.com/office/infopath/2007/PartnerControls"/>
    <ds:schemaRef ds:uri="http://purl.org/dc/elements/1.1/"/>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C604FDB-5450-4284-98C5-EBCA9302D6BC}">
  <ds:schemaRefs>
    <ds:schemaRef ds:uri="http://schemas.microsoft.com/sharepoint/v3/contenttype/forms"/>
  </ds:schemaRefs>
</ds:datastoreItem>
</file>

<file path=customXml/itemProps3.xml><?xml version="1.0" encoding="utf-8"?>
<ds:datastoreItem xmlns:ds="http://schemas.openxmlformats.org/officeDocument/2006/customXml" ds:itemID="{E116414A-E98C-4282-889B-F86F2F3D8F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b464ac-ccb9-48c2-89c6-301ca39d7c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8550</TotalTime>
  <Words>1729</Words>
  <Application>Microsoft Office PowerPoint</Application>
  <PresentationFormat>On-screen Show (4:3)</PresentationFormat>
  <Paragraphs>227</Paragraphs>
  <Slides>24</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ＭＳ Ｐゴシック</vt:lpstr>
      <vt:lpstr>ＭＳ Ｐゴシック</vt:lpstr>
      <vt:lpstr>Arial</vt:lpstr>
      <vt:lpstr>Arial Black</vt:lpstr>
      <vt:lpstr>Calibri</vt:lpstr>
      <vt:lpstr>Helvetica Neue Thin</vt:lpstr>
      <vt:lpstr>Times</vt:lpstr>
      <vt:lpstr>Times New Roman</vt:lpstr>
      <vt:lpstr>Verdana</vt:lpstr>
      <vt:lpstr>Wingdings</vt:lpstr>
      <vt:lpstr>1_Blank Presentation</vt:lpstr>
      <vt:lpstr>2_Blank Presentation</vt:lpstr>
      <vt:lpstr>PowerPoint Presentation</vt:lpstr>
      <vt:lpstr>Table of Contents </vt:lpstr>
      <vt:lpstr>PowerPoint Presentation</vt:lpstr>
      <vt:lpstr>ACS Platform Architecture</vt:lpstr>
      <vt:lpstr>ACS – Application Server</vt:lpstr>
      <vt:lpstr>ACS – Repository Capabilities</vt:lpstr>
      <vt:lpstr>Content Services</vt:lpstr>
      <vt:lpstr>Content Repository services</vt:lpstr>
      <vt:lpstr>Content Application services </vt:lpstr>
      <vt:lpstr>APIs</vt:lpstr>
      <vt:lpstr>Embeded APIs</vt:lpstr>
      <vt:lpstr>Remote APIs</vt:lpstr>
      <vt:lpstr>Protocols</vt:lpstr>
      <vt:lpstr>Subsystems</vt:lpstr>
      <vt:lpstr>Subsystems (contd.)</vt:lpstr>
      <vt:lpstr>Solr Overview</vt:lpstr>
      <vt:lpstr>Users, Groups, Roles and Permissions (Share)</vt:lpstr>
      <vt:lpstr>Repository Architecture</vt:lpstr>
      <vt:lpstr>Repository – Physical Structure</vt:lpstr>
      <vt:lpstr>Repository – Logical Structure</vt:lpstr>
      <vt:lpstr>Repository – Logical Structure</vt:lpstr>
      <vt:lpstr>Repository – Logical Structure – Content stores</vt:lpstr>
      <vt:lpstr>PowerPoint Presentation</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Venkataraman, Srividhya (Cognizant)</dc:creator>
  <cp:keywords>ORWCC-StDeck-1</cp:keywords>
  <cp:lastModifiedBy>S, Saikrishna (Cognizant)</cp:lastModifiedBy>
  <cp:revision>450</cp:revision>
  <dcterms:created xsi:type="dcterms:W3CDTF">2009-04-21T11:47:18Z</dcterms:created>
  <dcterms:modified xsi:type="dcterms:W3CDTF">2017-08-09T17:03:57Z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0x0101005F9B0E2E4E8A3F4C9F27232CBD2810C9</vt:lpwstr>
  </property>
  <property fmtid="{D5CDD505-2E9C-101B-9397-08002B2CF9AE}" pid="3" name="Service Offering">
    <vt:lpwstr>ConsultingDevelopmentMaintenance</vt:lpwstr>
  </property>
  <property fmtid="{D5CDD505-2E9C-101B-9397-08002B2CF9AE}" pid="4" name="Product">
    <vt:lpwstr>Oracle UCM</vt:lpwstr>
  </property>
  <property fmtid="{D5CDD505-2E9C-101B-9397-08002B2CF9AE}" pid="5" name="xd_ProgID">
    <vt:lpwstr/>
  </property>
  <property fmtid="{D5CDD505-2E9C-101B-9397-08002B2CF9AE}" pid="6" name="TemplateUrl">
    <vt:lpwstr/>
  </property>
  <property fmtid="{D5CDD505-2E9C-101B-9397-08002B2CF9AE}" pid="7" name="_dlc_DocIdItemGuid">
    <vt:lpwstr>7ab3946a-2e6a-4051-8d18-72283af84b29</vt:lpwstr>
  </property>
  <property fmtid="{D5CDD505-2E9C-101B-9397-08002B2CF9AE}" pid="8" name="Order">
    <vt:r8>20100</vt:r8>
  </property>
  <property fmtid="{D5CDD505-2E9C-101B-9397-08002B2CF9AE}" pid="9" name="_CopySource">
    <vt:lpwstr>https://cognizant20.cognizant.com/cts/OrgCommunities3/OracleUcmCoe/DSC/OracleUcmCoe/Alfresco/Alfresco Overview and Architecture.pptx</vt:lpwstr>
  </property>
</Properties>
</file>